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481" r:id="rId2"/>
    <p:sldId id="482" r:id="rId3"/>
    <p:sldId id="484" r:id="rId4"/>
    <p:sldId id="487" r:id="rId5"/>
    <p:sldId id="486" r:id="rId6"/>
    <p:sldId id="489" r:id="rId7"/>
    <p:sldId id="427" r:id="rId8"/>
    <p:sldId id="488" r:id="rId9"/>
    <p:sldId id="485" r:id="rId10"/>
    <p:sldId id="483" r:id="rId11"/>
  </p:sldIdLst>
  <p:sldSz cx="9144000" cy="6858000" type="screen4x3"/>
  <p:notesSz cx="6954838" cy="9239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638"/>
    <a:srgbClr val="F9F9F9"/>
    <a:srgbClr val="5D301D"/>
    <a:srgbClr val="5A91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00"/>
    <p:restoredTop sz="91539" autoAdjust="0"/>
  </p:normalViewPr>
  <p:slideViewPr>
    <p:cSldViewPr>
      <p:cViewPr varScale="1">
        <p:scale>
          <a:sx n="115" d="100"/>
          <a:sy n="115" d="100"/>
        </p:scale>
        <p:origin x="111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04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Exam 2 Spring 2019</a:t>
            </a:r>
          </a:p>
          <a:p>
            <a:pPr>
              <a:defRPr/>
            </a:pPr>
            <a:r>
              <a:rPr lang="en-US"/>
              <a:t>Section 4</a:t>
            </a:r>
          </a:p>
        </c:rich>
      </c:tx>
      <c:layout>
        <c:manualLayout>
          <c:xMode val="edge"/>
          <c:yMode val="edge"/>
          <c:x val="0.29024"/>
          <c:y val="2.4883363316371067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Frequency</c:v>
          </c:tx>
          <c:invertIfNegative val="0"/>
          <c:cat>
            <c:strRef>
              <c:f>Sheet1!$A$2:$A$11</c:f>
              <c:strCache>
                <c:ptCount val="10"/>
                <c:pt idx="0">
                  <c:v>F</c:v>
                </c:pt>
                <c:pt idx="1">
                  <c:v>D </c:v>
                </c:pt>
                <c:pt idx="2">
                  <c:v>C-</c:v>
                </c:pt>
                <c:pt idx="3">
                  <c:v>C </c:v>
                </c:pt>
                <c:pt idx="4">
                  <c:v>C+</c:v>
                </c:pt>
                <c:pt idx="5">
                  <c:v>B-</c:v>
                </c:pt>
                <c:pt idx="6">
                  <c:v>B</c:v>
                </c:pt>
                <c:pt idx="7">
                  <c:v>B+</c:v>
                </c:pt>
                <c:pt idx="8">
                  <c:v>A-</c:v>
                </c:pt>
                <c:pt idx="9">
                  <c:v>A 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6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00-454C-8641-AE98D0A5BB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7353432"/>
        <c:axId val="507353760"/>
      </c:barChart>
      <c:catAx>
        <c:axId val="507353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07353760"/>
        <c:crosses val="autoZero"/>
        <c:auto val="1"/>
        <c:lblAlgn val="ctr"/>
        <c:lblOffset val="100"/>
        <c:noMultiLvlLbl val="0"/>
      </c:catAx>
      <c:valAx>
        <c:axId val="5073537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5073534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Exam 2 Spring 2019</a:t>
            </a:r>
          </a:p>
          <a:p>
            <a:pPr>
              <a:defRPr/>
            </a:pPr>
            <a:r>
              <a:rPr lang="en-US" dirty="0" smtClean="0"/>
              <a:t>Section 2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Frequency</c:v>
          </c:tx>
          <c:invertIfNegative val="0"/>
          <c:cat>
            <c:strRef>
              <c:f>Sheet1!$A$2:$A$11</c:f>
              <c:strCache>
                <c:ptCount val="10"/>
                <c:pt idx="0">
                  <c:v>F</c:v>
                </c:pt>
                <c:pt idx="1">
                  <c:v>D </c:v>
                </c:pt>
                <c:pt idx="2">
                  <c:v>C-</c:v>
                </c:pt>
                <c:pt idx="3">
                  <c:v>C </c:v>
                </c:pt>
                <c:pt idx="4">
                  <c:v>C+</c:v>
                </c:pt>
                <c:pt idx="5">
                  <c:v>B-</c:v>
                </c:pt>
                <c:pt idx="6">
                  <c:v>B</c:v>
                </c:pt>
                <c:pt idx="7">
                  <c:v>B+</c:v>
                </c:pt>
                <c:pt idx="8">
                  <c:v>A-</c:v>
                </c:pt>
                <c:pt idx="9">
                  <c:v>A 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DB-45E2-B4FB-1DEF0E8EC7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4396080"/>
        <c:axId val="504391488"/>
      </c:barChart>
      <c:catAx>
        <c:axId val="504396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04391488"/>
        <c:crosses val="autoZero"/>
        <c:auto val="1"/>
        <c:lblAlgn val="ctr"/>
        <c:lblOffset val="100"/>
        <c:noMultiLvlLbl val="0"/>
      </c:catAx>
      <c:valAx>
        <c:axId val="5043914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5043960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14066" cy="461351"/>
          </a:xfrm>
          <a:prstGeom prst="rect">
            <a:avLst/>
          </a:prstGeom>
        </p:spPr>
        <p:txBody>
          <a:bodyPr vert="horz" lIns="86795" tIns="43398" rIns="86795" bIns="4339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264" y="2"/>
            <a:ext cx="3014066" cy="461351"/>
          </a:xfrm>
          <a:prstGeom prst="rect">
            <a:avLst/>
          </a:prstGeom>
        </p:spPr>
        <p:txBody>
          <a:bodyPr vert="horz" lIns="86795" tIns="43398" rIns="86795" bIns="43398" rtlCol="0"/>
          <a:lstStyle>
            <a:lvl1pPr algn="r">
              <a:defRPr sz="1100"/>
            </a:lvl1pPr>
          </a:lstStyle>
          <a:p>
            <a:fld id="{F3AF817D-CF8D-4461-8D1F-E5717598B261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6373"/>
            <a:ext cx="3014066" cy="461351"/>
          </a:xfrm>
          <a:prstGeom prst="rect">
            <a:avLst/>
          </a:prstGeom>
        </p:spPr>
        <p:txBody>
          <a:bodyPr vert="horz" lIns="86795" tIns="43398" rIns="86795" bIns="4339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264" y="8776373"/>
            <a:ext cx="3014066" cy="461351"/>
          </a:xfrm>
          <a:prstGeom prst="rect">
            <a:avLst/>
          </a:prstGeom>
        </p:spPr>
        <p:txBody>
          <a:bodyPr vert="horz" lIns="86795" tIns="43398" rIns="86795" bIns="43398" rtlCol="0" anchor="b"/>
          <a:lstStyle>
            <a:lvl1pPr algn="r">
              <a:defRPr sz="1100"/>
            </a:lvl1pPr>
          </a:lstStyle>
          <a:p>
            <a:fld id="{8E8A0D4E-B9B1-4737-AA40-97DD2C5F7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0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1963"/>
          </a:xfrm>
          <a:prstGeom prst="rect">
            <a:avLst/>
          </a:prstGeom>
        </p:spPr>
        <p:txBody>
          <a:bodyPr vert="horz" lIns="91742" tIns="45872" rIns="91742" bIns="4587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1"/>
            <a:ext cx="3013763" cy="461963"/>
          </a:xfrm>
          <a:prstGeom prst="rect">
            <a:avLst/>
          </a:prstGeom>
        </p:spPr>
        <p:txBody>
          <a:bodyPr vert="horz" lIns="91742" tIns="45872" rIns="91742" bIns="45872" rtlCol="0"/>
          <a:lstStyle>
            <a:lvl1pPr algn="r">
              <a:defRPr sz="1200"/>
            </a:lvl1pPr>
          </a:lstStyle>
          <a:p>
            <a:fld id="{3D001412-9042-462B-87CE-AF1E3127FF21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22800" cy="3467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42" tIns="45872" rIns="91742" bIns="4587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5" y="4388644"/>
            <a:ext cx="5563870" cy="4157663"/>
          </a:xfrm>
          <a:prstGeom prst="rect">
            <a:avLst/>
          </a:prstGeom>
        </p:spPr>
        <p:txBody>
          <a:bodyPr vert="horz" lIns="91742" tIns="45872" rIns="91742" bIns="4587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6"/>
            <a:ext cx="3013763" cy="461963"/>
          </a:xfrm>
          <a:prstGeom prst="rect">
            <a:avLst/>
          </a:prstGeom>
        </p:spPr>
        <p:txBody>
          <a:bodyPr vert="horz" lIns="91742" tIns="45872" rIns="91742" bIns="4587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5686"/>
            <a:ext cx="3013763" cy="461963"/>
          </a:xfrm>
          <a:prstGeom prst="rect">
            <a:avLst/>
          </a:prstGeom>
        </p:spPr>
        <p:txBody>
          <a:bodyPr vert="horz" lIns="91742" tIns="45872" rIns="91742" bIns="45872" rtlCol="0" anchor="b"/>
          <a:lstStyle>
            <a:lvl1pPr algn="r">
              <a:defRPr sz="1200"/>
            </a:lvl1pPr>
          </a:lstStyle>
          <a:p>
            <a:fld id="{57B364F1-7988-44A9-9AEE-C93F42B263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8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unity.mis.temple.edu/professionalachievement/register-as-an-alum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community.mis.temple.edu/professionalachievement/full-time-job-offer/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 got 100%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763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442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4 got 100%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568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590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728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979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499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Registering as an alum - 50 PRO Points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Successful registration as an alum will enable you to keep your e-portfolio, reward points, and provide access to exclusive alumni events and activities.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http://community.mis.temple.edu/professionalachievement/register-as-an-alum/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Register accepted full-time job offer - 100 PRO Points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Congratulations on receiving a job offer! We are proud of your accomplishment.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http://community.mis.temple.edu/professionalachievement/full-time-job-offer/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561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Opens</a:t>
            </a:r>
            <a:r>
              <a:rPr lang="en-US" baseline="0" dirty="0" smtClean="0"/>
              <a:t> Thursday April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119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35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43433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7724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5791200"/>
            <a:ext cx="3429000" cy="304800"/>
          </a:xfrm>
        </p:spPr>
        <p:txBody>
          <a:bodyPr/>
          <a:lstStyle/>
          <a:p>
            <a:fld id="{C2A359D1-A1C5-473F-AFCA-C92300299581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0" y="6201727"/>
            <a:ext cx="3429000" cy="2838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1"/>
            <a:ext cx="2125766" cy="27432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martArt Image Sq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8313" y="1500173"/>
            <a:ext cx="3743647" cy="4592651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427983" y="1484784"/>
            <a:ext cx="4360461" cy="4515984"/>
          </a:xfrm>
          <a:prstGeom prst="roundRect">
            <a:avLst>
              <a:gd name="adj" fmla="val 7123"/>
            </a:avLst>
          </a:prstGeom>
          <a:gradFill>
            <a:gsLst>
              <a:gs pos="0">
                <a:schemeClr val="accent1"/>
              </a:gs>
              <a:gs pos="71000">
                <a:schemeClr val="accent1">
                  <a:lumMod val="60000"/>
                  <a:lumOff val="40000"/>
                </a:schemeClr>
              </a:gs>
            </a:gsLst>
            <a:lin ang="21540000" scaled="0"/>
          </a:gradFill>
          <a:ln w="28575"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1000" indent="-38100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defRPr lang="en-US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  <a:prstGeom prst="rect">
            <a:avLst/>
          </a:prstGeom>
        </p:spPr>
        <p:txBody>
          <a:bodyPr anchor="b" anchorCtr="0"/>
          <a:lstStyle>
            <a:lvl1pPr algn="l"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4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610600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8822889" y="4846320"/>
            <a:ext cx="321111" cy="201168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8822889" y="365760"/>
            <a:ext cx="321111" cy="448056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2889" y="0"/>
            <a:ext cx="318370" cy="36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7620000" cy="4800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58674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A359D1-A1C5-473F-AFCA-C92300299581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172200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7906702" y="5580698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65532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0"/>
            <a:ext cx="2125766" cy="27432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" y="0"/>
            <a:ext cx="9144000" cy="4572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625" y="0"/>
            <a:ext cx="7620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400" kern="1200" cap="none" spc="-6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</a:t>
            </a:r>
            <a:r>
              <a:rPr lang="en-US" dirty="0" smtClean="0"/>
              <a:t>2 </a:t>
            </a:r>
            <a:endParaRPr lang="en-US" dirty="0"/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83D695CD-1DB1-4541-94CA-5349096C242C}"/>
              </a:ext>
            </a:extLst>
          </p:cNvPr>
          <p:cNvSpPr txBox="1"/>
          <p:nvPr/>
        </p:nvSpPr>
        <p:spPr>
          <a:xfrm>
            <a:off x="3429000" y="4648200"/>
            <a:ext cx="2590800" cy="83820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Min     </a:t>
            </a:r>
            <a:r>
              <a:rPr lang="en-US" sz="1600" dirty="0" smtClean="0"/>
              <a:t>	</a:t>
            </a:r>
            <a:r>
              <a:rPr lang="en-US" sz="1600" dirty="0" smtClean="0"/>
              <a:t>70</a:t>
            </a:r>
            <a:r>
              <a:rPr lang="en-US" sz="1600" dirty="0" smtClean="0"/>
              <a:t> % 	(+3%)</a:t>
            </a:r>
            <a:endParaRPr lang="en-US" sz="1600" dirty="0"/>
          </a:p>
          <a:p>
            <a:r>
              <a:rPr lang="en-US" sz="1600" dirty="0" smtClean="0"/>
              <a:t>Max    </a:t>
            </a:r>
            <a:r>
              <a:rPr lang="en-US" sz="1600" dirty="0" smtClean="0"/>
              <a:t>	</a:t>
            </a:r>
            <a:r>
              <a:rPr lang="en-US" sz="1600" dirty="0" smtClean="0"/>
              <a:t>100</a:t>
            </a:r>
            <a:r>
              <a:rPr lang="en-US" sz="1600" dirty="0" smtClean="0"/>
              <a:t> % 	(+7%)</a:t>
            </a:r>
            <a:endParaRPr lang="en-US" sz="1600" dirty="0"/>
          </a:p>
          <a:p>
            <a:r>
              <a:rPr lang="en-US" sz="1600" dirty="0"/>
              <a:t>Avg     </a:t>
            </a:r>
            <a:r>
              <a:rPr lang="en-US" sz="1600" dirty="0" smtClean="0"/>
              <a:t>	</a:t>
            </a:r>
            <a:r>
              <a:rPr lang="en-US" sz="1600" dirty="0" smtClean="0"/>
              <a:t>91</a:t>
            </a:r>
            <a:r>
              <a:rPr lang="en-US" sz="1600" dirty="0" smtClean="0"/>
              <a:t> % 	(+12%)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2421091"/>
              </p:ext>
            </p:extLst>
          </p:nvPr>
        </p:nvGraphicFramePr>
        <p:xfrm>
          <a:off x="1981200" y="838200"/>
          <a:ext cx="5295900" cy="3443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827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Sprint </a:t>
            </a:r>
            <a:r>
              <a:rPr lang="en-US" dirty="0" smtClean="0"/>
              <a:t>6 </a:t>
            </a:r>
            <a:r>
              <a:rPr lang="en-US" dirty="0"/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1"/>
            <a:ext cx="8686800" cy="5029199"/>
          </a:xfrm>
        </p:spPr>
        <p:txBody>
          <a:bodyPr anchor="t">
            <a:no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3200" dirty="0" smtClean="0"/>
              <a:t>Final Sprint!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US" sz="32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3200" dirty="0"/>
              <a:t>Each team has </a:t>
            </a:r>
            <a:r>
              <a:rPr lang="en-US" sz="3200" dirty="0" smtClean="0"/>
              <a:t>10-15 </a:t>
            </a:r>
            <a:r>
              <a:rPr lang="en-US" sz="3200" dirty="0"/>
              <a:t>minutes to present content they want to receive </a:t>
            </a:r>
            <a:r>
              <a:rPr lang="en-US" sz="3200" dirty="0" smtClean="0"/>
              <a:t>feedback on.</a:t>
            </a:r>
          </a:p>
        </p:txBody>
      </p:sp>
    </p:spTree>
    <p:extLst>
      <p:ext uri="{BB962C8B-B14F-4D97-AF65-F5344CB8AC3E}">
        <p14:creationId xmlns:p14="http://schemas.microsoft.com/office/powerpoint/2010/main" val="387382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 </a:t>
            </a:r>
            <a:endParaRPr lang="en-US" dirty="0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83D695CD-1DB1-4541-94CA-5349096C242C}"/>
              </a:ext>
            </a:extLst>
          </p:cNvPr>
          <p:cNvSpPr txBox="1"/>
          <p:nvPr/>
        </p:nvSpPr>
        <p:spPr>
          <a:xfrm>
            <a:off x="3429000" y="4914900"/>
            <a:ext cx="2590800" cy="83820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Min     </a:t>
            </a:r>
            <a:r>
              <a:rPr lang="en-US" sz="1600" dirty="0" smtClean="0"/>
              <a:t>	</a:t>
            </a:r>
            <a:r>
              <a:rPr lang="en-US" sz="1600" dirty="0" smtClean="0"/>
              <a:t>78</a:t>
            </a:r>
            <a:r>
              <a:rPr lang="en-US" sz="1600" dirty="0" smtClean="0"/>
              <a:t> % 	(+42%)</a:t>
            </a:r>
            <a:endParaRPr lang="en-US" sz="1600" dirty="0"/>
          </a:p>
          <a:p>
            <a:r>
              <a:rPr lang="en-US" sz="1600" dirty="0" smtClean="0"/>
              <a:t>Max    </a:t>
            </a:r>
            <a:r>
              <a:rPr lang="en-US" sz="1600" dirty="0" smtClean="0"/>
              <a:t>	</a:t>
            </a:r>
            <a:r>
              <a:rPr lang="en-US" sz="1600" dirty="0" smtClean="0"/>
              <a:t>100</a:t>
            </a:r>
            <a:r>
              <a:rPr lang="en-US" sz="1600" dirty="0" smtClean="0"/>
              <a:t> % 	(-5%)</a:t>
            </a:r>
            <a:endParaRPr lang="en-US" sz="1600" dirty="0"/>
          </a:p>
          <a:p>
            <a:r>
              <a:rPr lang="en-US" sz="1600" dirty="0"/>
              <a:t>Avg     </a:t>
            </a:r>
            <a:r>
              <a:rPr lang="en-US" sz="1600" dirty="0" smtClean="0"/>
              <a:t>	</a:t>
            </a:r>
            <a:r>
              <a:rPr lang="en-US" sz="1600" dirty="0" smtClean="0"/>
              <a:t>93</a:t>
            </a:r>
            <a:r>
              <a:rPr lang="en-US" sz="1600" dirty="0" smtClean="0"/>
              <a:t> % 	(+16%)</a:t>
            </a:r>
            <a:endParaRPr lang="en-US" sz="1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956991"/>
              </p:ext>
            </p:extLst>
          </p:nvPr>
        </p:nvGraphicFramePr>
        <p:xfrm>
          <a:off x="1076325" y="895350"/>
          <a:ext cx="6324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2540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4" y="0"/>
            <a:ext cx="8639176" cy="457200"/>
          </a:xfrm>
        </p:spPr>
        <p:txBody>
          <a:bodyPr/>
          <a:lstStyle/>
          <a:p>
            <a:r>
              <a:rPr lang="en-US" dirty="0" smtClean="0"/>
              <a:t>FINAL PRESENTATION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686800" cy="2209800"/>
          </a:xfrm>
        </p:spPr>
        <p:txBody>
          <a:bodyPr anchor="t">
            <a:noAutofit/>
          </a:bodyPr>
          <a:lstStyle/>
          <a:p>
            <a:r>
              <a:rPr lang="en-US" sz="2800" b="0" dirty="0" smtClean="0"/>
              <a:t>Wednesday April 24</a:t>
            </a:r>
          </a:p>
          <a:p>
            <a:r>
              <a:rPr lang="en-US" sz="2800" b="0" dirty="0" smtClean="0"/>
              <a:t>Location : Alter Hall 748</a:t>
            </a:r>
          </a:p>
          <a:p>
            <a:r>
              <a:rPr lang="en-US" sz="2800" b="0" dirty="0" smtClean="0"/>
              <a:t>Time : 4-6:30 PM</a:t>
            </a:r>
          </a:p>
          <a:p>
            <a:endParaRPr lang="en-US" sz="2800" b="0" dirty="0" smtClean="0"/>
          </a:p>
          <a:p>
            <a:endParaRPr lang="en-US" sz="2800" b="0" dirty="0" smtClean="0"/>
          </a:p>
          <a:p>
            <a:r>
              <a:rPr lang="en-US" sz="2800" b="0" i="1" dirty="0" smtClean="0"/>
              <a:t>Review spreadsheet…….</a:t>
            </a:r>
          </a:p>
          <a:p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215761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4" y="0"/>
            <a:ext cx="8639176" cy="457200"/>
          </a:xfrm>
        </p:spPr>
        <p:txBody>
          <a:bodyPr/>
          <a:lstStyle/>
          <a:p>
            <a:r>
              <a:rPr lang="en-US" dirty="0" smtClean="0"/>
              <a:t>TEAM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267200"/>
          </a:xfrm>
        </p:spPr>
        <p:txBody>
          <a:bodyPr anchor="t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You are require to provide feedback on each member of your team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Project grade for each team member adjusted within +/- 5%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If you don’t submit feedback, your individual project grade will be reduced by 5%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The form will be available on our course site by Friday on the Projects tab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Submit your form to </a:t>
            </a:r>
            <a:r>
              <a:rPr lang="en-US" sz="2400" b="0" dirty="0" err="1" smtClean="0"/>
              <a:t>owlbox</a:t>
            </a:r>
            <a:r>
              <a:rPr lang="en-US" sz="2400" b="0" dirty="0" smtClean="0"/>
              <a:t> as per the instructions on our course site (Projects Tab) by </a:t>
            </a:r>
            <a:r>
              <a:rPr lang="en-US" sz="2400" dirty="0" smtClean="0">
                <a:solidFill>
                  <a:schemeClr val="tx2"/>
                </a:solidFill>
              </a:rPr>
              <a:t>end of day (EOD) Monday April 29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 smtClean="0"/>
          </a:p>
          <a:p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86576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4" y="0"/>
            <a:ext cx="8639176" cy="457200"/>
          </a:xfrm>
        </p:spPr>
        <p:txBody>
          <a:bodyPr/>
          <a:lstStyle/>
          <a:p>
            <a:r>
              <a:rPr lang="en-US" dirty="0" smtClean="0"/>
              <a:t>Reminder </a:t>
            </a:r>
            <a:r>
              <a:rPr lang="en-US" dirty="0"/>
              <a:t>: </a:t>
            </a:r>
            <a:r>
              <a:rPr lang="en-US" dirty="0" smtClean="0"/>
              <a:t>Case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3886200"/>
          </a:xfrm>
        </p:spPr>
        <p:txBody>
          <a:bodyPr anchor="t">
            <a:noAutofit/>
          </a:bodyPr>
          <a:lstStyle/>
          <a:p>
            <a:pPr algn="ctr"/>
            <a:r>
              <a:rPr lang="en-US" sz="3200" b="0" u="sng" dirty="0" smtClean="0"/>
              <a:t>Per our course site:</a:t>
            </a:r>
          </a:p>
          <a:p>
            <a:pPr algn="ctr"/>
            <a:endParaRPr lang="en-US" sz="3200" b="0" u="sng" dirty="0" smtClean="0"/>
          </a:p>
          <a:p>
            <a:pPr algn="ctr"/>
            <a:r>
              <a:rPr lang="en-US" sz="3200" b="0" i="1" dirty="0"/>
              <a:t>Late submissions </a:t>
            </a:r>
            <a:r>
              <a:rPr lang="en-US" sz="3200" b="0" i="1" dirty="0" smtClean="0"/>
              <a:t>received </a:t>
            </a:r>
            <a:r>
              <a:rPr lang="en-US" sz="3200" b="0" i="1" dirty="0"/>
              <a:t>zero credit, but you must complete all case analyses to receive a course grade.</a:t>
            </a:r>
            <a:endParaRPr 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408481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4" y="0"/>
            <a:ext cx="8639176" cy="457200"/>
          </a:xfrm>
        </p:spPr>
        <p:txBody>
          <a:bodyPr/>
          <a:lstStyle/>
          <a:p>
            <a:r>
              <a:rPr lang="en-US" dirty="0" smtClean="0"/>
              <a:t>Reminder </a:t>
            </a:r>
            <a:r>
              <a:rPr lang="en-US" dirty="0"/>
              <a:t>: Department Professional Achievement Requirement (REQ)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1"/>
            <a:ext cx="8686800" cy="5029199"/>
          </a:xfrm>
        </p:spPr>
        <p:txBody>
          <a:bodyPr anchor="t">
            <a:noAutofit/>
          </a:bodyPr>
          <a:lstStyle/>
          <a:p>
            <a:endParaRPr lang="en-US" sz="2800" b="0" dirty="0" smtClean="0"/>
          </a:p>
          <a:p>
            <a:r>
              <a:rPr lang="en-US" sz="2800" b="0" dirty="0" smtClean="0"/>
              <a:t>Since </a:t>
            </a:r>
            <a:r>
              <a:rPr lang="en-US" sz="2800" b="0" dirty="0"/>
              <a:t>MIS 4596 is the final course in the BBA in MIS course sequence, you must have </a:t>
            </a:r>
            <a:r>
              <a:rPr lang="en-US" sz="2800" u="sng" dirty="0"/>
              <a:t>1,000 professional achievement points </a:t>
            </a:r>
            <a:r>
              <a:rPr lang="en-US" sz="2800" b="0" dirty="0"/>
              <a:t>before you can receive a grade for this course</a:t>
            </a:r>
            <a:r>
              <a:rPr lang="en-US" sz="2800" b="0" dirty="0" smtClean="0"/>
              <a:t>.</a:t>
            </a:r>
          </a:p>
          <a:p>
            <a:endParaRPr lang="en-US" sz="2800" b="0" dirty="0"/>
          </a:p>
          <a:p>
            <a:r>
              <a:rPr lang="en-US" sz="2800" b="0" dirty="0"/>
              <a:t>If you do not have 1,000 points by the end of the term, you will receive an </a:t>
            </a:r>
            <a:r>
              <a:rPr lang="en-US" sz="2800" dirty="0"/>
              <a:t>incomplete. </a:t>
            </a: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73287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 : Register as an Alumni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636" y="609601"/>
            <a:ext cx="7924800" cy="5029200"/>
          </a:xfrm>
        </p:spPr>
        <p:txBody>
          <a:bodyPr anchor="t">
            <a:noAutofit/>
          </a:bodyPr>
          <a:lstStyle/>
          <a:p>
            <a:r>
              <a:rPr lang="en-US" sz="2400" b="0" dirty="0"/>
              <a:t>In order to graduate (complete this course), you </a:t>
            </a:r>
            <a:r>
              <a:rPr lang="en-US" sz="2400" b="0" dirty="0" smtClean="0"/>
              <a:t>also need to Register </a:t>
            </a:r>
            <a:r>
              <a:rPr lang="en-US" sz="2400" b="0" dirty="0"/>
              <a:t>as an </a:t>
            </a:r>
            <a:r>
              <a:rPr lang="en-US" sz="2400" b="0" dirty="0" smtClean="0"/>
              <a:t>alumni. You </a:t>
            </a:r>
            <a:r>
              <a:rPr lang="en-US" sz="2400" b="0" dirty="0"/>
              <a:t>will receive an ‘incomplete’ unless you have completed step </a:t>
            </a:r>
            <a:r>
              <a:rPr lang="en-US" sz="2400" b="0" dirty="0" smtClean="0"/>
              <a:t>1 </a:t>
            </a:r>
            <a:r>
              <a:rPr lang="en-US" sz="2400" b="0" dirty="0"/>
              <a:t>by </a:t>
            </a:r>
            <a:r>
              <a:rPr lang="en-US" sz="2400" dirty="0" smtClean="0">
                <a:solidFill>
                  <a:schemeClr val="tx2"/>
                </a:solidFill>
              </a:rPr>
              <a:t>EOD </a:t>
            </a:r>
            <a:r>
              <a:rPr lang="en-US" sz="2400" dirty="0" smtClean="0">
                <a:solidFill>
                  <a:srgbClr val="A32638"/>
                </a:solidFill>
              </a:rPr>
              <a:t>April 29! </a:t>
            </a:r>
          </a:p>
          <a:p>
            <a:endParaRPr lang="en-US" b="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u="sng" dirty="0" smtClean="0"/>
              <a:t>Complete both forms:</a:t>
            </a:r>
          </a:p>
          <a:p>
            <a:pPr marL="514350" indent="-514350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b="0" dirty="0" smtClean="0"/>
              <a:t>Register as an Alumni : earn 50 points</a:t>
            </a:r>
          </a:p>
          <a:p>
            <a:pPr marL="514350" indent="-514350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b="0" dirty="0" smtClean="0"/>
              <a:t>Submit </a:t>
            </a:r>
            <a:r>
              <a:rPr lang="en-US" b="0" dirty="0"/>
              <a:t>Full Time </a:t>
            </a:r>
            <a:r>
              <a:rPr lang="en-US" b="0" dirty="0" smtClean="0"/>
              <a:t>Offer : earn 100 points</a:t>
            </a:r>
            <a:endParaRPr lang="en-US" b="0" dirty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u="sng" dirty="0" smtClean="0"/>
              <a:t>As of last night: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b="0" dirty="0" smtClean="0"/>
              <a:t>58% registered as an Alumni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b="0" dirty="0" smtClean="0"/>
              <a:t>28% submitted their full time offer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2761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 </a:t>
            </a:r>
            <a:r>
              <a:rPr lang="en-US" dirty="0"/>
              <a:t>:</a:t>
            </a:r>
            <a:r>
              <a:rPr lang="en-US" dirty="0" smtClean="0"/>
              <a:t> ESFF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924800" cy="2286000"/>
          </a:xfrm>
        </p:spPr>
        <p:txBody>
          <a:bodyPr anchor="t">
            <a:noAutofit/>
          </a:bodyPr>
          <a:lstStyle/>
          <a:p>
            <a:r>
              <a:rPr lang="en-US" sz="3600" b="0" dirty="0" smtClean="0"/>
              <a:t>Please submit your ESFF by </a:t>
            </a:r>
            <a:r>
              <a:rPr lang="en-US" sz="3600" dirty="0" smtClean="0">
                <a:solidFill>
                  <a:schemeClr val="tx2"/>
                </a:solidFill>
              </a:rPr>
              <a:t>EOD </a:t>
            </a:r>
            <a:r>
              <a:rPr lang="en-US" sz="3600" dirty="0" smtClean="0">
                <a:solidFill>
                  <a:srgbClr val="A32638"/>
                </a:solidFill>
              </a:rPr>
              <a:t>May 1! </a:t>
            </a:r>
          </a:p>
          <a:p>
            <a:r>
              <a:rPr lang="en-US" sz="3600" b="0" dirty="0" smtClean="0"/>
              <a:t>I read all comments </a:t>
            </a:r>
            <a:r>
              <a:rPr lang="en-US" sz="3600" b="0" dirty="0" smtClean="0">
                <a:sym typeface="Wingdings" panose="05000000000000000000" pitchFamily="2" charset="2"/>
              </a:rPr>
              <a:t></a:t>
            </a:r>
          </a:p>
          <a:p>
            <a:r>
              <a:rPr lang="en-US" sz="3600" b="0" dirty="0" smtClean="0">
                <a:sym typeface="Wingdings" panose="05000000000000000000" pitchFamily="2" charset="2"/>
              </a:rPr>
              <a:t>Thank you!</a:t>
            </a:r>
            <a:endParaRPr lang="en-US" sz="3600" b="0" dirty="0" smtClean="0"/>
          </a:p>
        </p:txBody>
      </p:sp>
    </p:spTree>
    <p:extLst>
      <p:ext uri="{BB962C8B-B14F-4D97-AF65-F5344CB8AC3E}">
        <p14:creationId xmlns:p14="http://schemas.microsoft.com/office/powerpoint/2010/main" val="90880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Case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636" y="609600"/>
            <a:ext cx="7924800" cy="5714999"/>
          </a:xfrm>
        </p:spPr>
        <p:txBody>
          <a:bodyPr anchor="t">
            <a:noAutofit/>
          </a:bodyPr>
          <a:lstStyle/>
          <a:p>
            <a:r>
              <a:rPr lang="en-US" b="0" dirty="0" smtClean="0"/>
              <a:t>Apply </a:t>
            </a:r>
            <a:r>
              <a:rPr lang="en-US" b="0" dirty="0"/>
              <a:t>disruptive innovation theory to the technologies associated with </a:t>
            </a:r>
            <a:r>
              <a:rPr lang="en-US" b="0" dirty="0" smtClean="0"/>
              <a:t>artificial </a:t>
            </a:r>
            <a:r>
              <a:rPr lang="en-US" b="0" dirty="0"/>
              <a:t>intelligence (AI), machine learning (ML), or business analytics</a:t>
            </a:r>
            <a:r>
              <a:rPr lang="en-US" b="0" dirty="0" smtClean="0"/>
              <a:t>.</a:t>
            </a:r>
          </a:p>
          <a:p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Focus </a:t>
            </a:r>
            <a:r>
              <a:rPr lang="en-US" b="0" dirty="0"/>
              <a:t>on a particular type of ML/AI/analytics </a:t>
            </a:r>
            <a:r>
              <a:rPr lang="en-US" b="0" dirty="0" smtClean="0"/>
              <a:t>technology</a:t>
            </a:r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Describe the evolution of the market based on the disruptive innovation </a:t>
            </a:r>
            <a:r>
              <a:rPr lang="en-US" b="0" dirty="0" smtClean="0"/>
              <a:t>theory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Name </a:t>
            </a:r>
            <a:r>
              <a:rPr lang="en-US" b="0" dirty="0"/>
              <a:t>the specific disruptions using Christensen’s’ terminology and describe how they will impact the market(s) you identify.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What recommendations regarding technology would you make to incumbents in the industry?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How would you cost-justify / evaluate the use of this technology in the context of the above recommendations? Be specific with regard to both tangible and intangible costs and benefits.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254473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Temple Red">
      <a:dk1>
        <a:srgbClr val="000000"/>
      </a:dk1>
      <a:lt1>
        <a:srgbClr val="FFFFFF"/>
      </a:lt1>
      <a:dk2>
        <a:srgbClr val="A32638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15119</TotalTime>
  <Words>435</Words>
  <Application>Microsoft Office PowerPoint</Application>
  <PresentationFormat>On-screen Show (4:3)</PresentationFormat>
  <Paragraphs>79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Essential</vt:lpstr>
      <vt:lpstr>Exam 2 </vt:lpstr>
      <vt:lpstr>Exam 2 </vt:lpstr>
      <vt:lpstr>FINAL PRESENTATION SCHEDULE</vt:lpstr>
      <vt:lpstr>TEAM FEEDBACK</vt:lpstr>
      <vt:lpstr>Reminder : Case Analysis</vt:lpstr>
      <vt:lpstr>Reminder : Department Professional Achievement Requirement (REQ)</vt:lpstr>
      <vt:lpstr>Reminder : Register as an Alumni </vt:lpstr>
      <vt:lpstr>Reminder : ESFF</vt:lpstr>
      <vt:lpstr>Last Case Analysis</vt:lpstr>
      <vt:lpstr>Sprint 6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</dc:title>
  <dc:creator>Munir Mandviwalla</dc:creator>
  <cp:lastModifiedBy>Marie Martin</cp:lastModifiedBy>
  <cp:revision>627</cp:revision>
  <cp:lastPrinted>2019-01-23T20:33:47Z</cp:lastPrinted>
  <dcterms:created xsi:type="dcterms:W3CDTF">2010-09-28T21:04:40Z</dcterms:created>
  <dcterms:modified xsi:type="dcterms:W3CDTF">2019-04-10T19:39:57Z</dcterms:modified>
</cp:coreProperties>
</file>