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3"/>
  </p:notesMasterIdLst>
  <p:sldIdLst>
    <p:sldId id="256" r:id="rId5"/>
    <p:sldId id="268" r:id="rId6"/>
    <p:sldId id="270" r:id="rId7"/>
    <p:sldId id="271" r:id="rId8"/>
    <p:sldId id="272" r:id="rId9"/>
    <p:sldId id="267" r:id="rId10"/>
    <p:sldId id="264" r:id="rId11"/>
    <p:sldId id="269" r:id="rId12"/>
  </p:sldIdLst>
  <p:sldSz cx="12192000" cy="6858000"/>
  <p:notesSz cx="6858000" cy="152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ita M Cini" initials="SC" lastIdx="4" clrIdx="0">
    <p:extLst>
      <p:ext uri="{19B8F6BF-5375-455C-9EA6-DF929625EA0E}">
        <p15:presenceInfo xmlns:p15="http://schemas.microsoft.com/office/powerpoint/2012/main" userId="S::tug92662@temple.edu::2a8af703-9fcd-4d82-a39c-ccd38e7fd1f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B3427C-7BF3-135D-0AC4-D0340026D1A9}" v="16" dt="2018-11-07T21:49:57.5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E837B1-3A49-4732-9D11-2148DAADAF92}" type="doc">
      <dgm:prSet loTypeId="urn:microsoft.com/office/officeart/2016/7/layout/HorizontalActionList" loCatId="List" qsTypeId="urn:microsoft.com/office/officeart/2005/8/quickstyle/simple1" qsCatId="simple" csTypeId="urn:microsoft.com/office/officeart/2005/8/colors/accent1_2" csCatId="accent1" phldr="1"/>
      <dgm:spPr/>
      <dgm:t>
        <a:bodyPr/>
        <a:lstStyle/>
        <a:p>
          <a:endParaRPr lang="en-US"/>
        </a:p>
      </dgm:t>
    </dgm:pt>
    <dgm:pt modelId="{DB9665B4-10FD-48C2-9224-824B2ECED253}">
      <dgm:prSet phldrT="[Text]"/>
      <dgm:spPr/>
      <dgm:t>
        <a:bodyPr/>
        <a:lstStyle/>
        <a:p>
          <a:r>
            <a:rPr lang="en-US"/>
            <a:t>Benefits to Merchants</a:t>
          </a:r>
        </a:p>
      </dgm:t>
    </dgm:pt>
    <dgm:pt modelId="{BA585B15-1D2F-42B8-833B-D447DF0E8865}" type="parTrans" cxnId="{39CAD343-5AA2-4D34-8D3C-3707CE223E09}">
      <dgm:prSet/>
      <dgm:spPr/>
      <dgm:t>
        <a:bodyPr/>
        <a:lstStyle/>
        <a:p>
          <a:endParaRPr lang="en-US"/>
        </a:p>
      </dgm:t>
    </dgm:pt>
    <dgm:pt modelId="{A4BFB00D-BF0C-4523-9F18-8E2E0DD95CD2}" type="sibTrans" cxnId="{39CAD343-5AA2-4D34-8D3C-3707CE223E09}">
      <dgm:prSet/>
      <dgm:spPr/>
      <dgm:t>
        <a:bodyPr/>
        <a:lstStyle/>
        <a:p>
          <a:endParaRPr lang="en-US"/>
        </a:p>
      </dgm:t>
    </dgm:pt>
    <dgm:pt modelId="{D4120E96-6112-4DDD-9F8F-E9E1E4688BA6}">
      <dgm:prSet phldrT="[Text]"/>
      <dgm:spPr/>
      <dgm:t>
        <a:bodyPr/>
        <a:lstStyle/>
        <a:p>
          <a:r>
            <a:rPr lang="en-US"/>
            <a:t>Easier customer retention</a:t>
          </a:r>
        </a:p>
      </dgm:t>
    </dgm:pt>
    <dgm:pt modelId="{0BE188C8-991D-4644-9060-D77D4F978101}" type="parTrans" cxnId="{370EA24D-E5FA-4491-9EC7-552AA7E1488A}">
      <dgm:prSet/>
      <dgm:spPr/>
      <dgm:t>
        <a:bodyPr/>
        <a:lstStyle/>
        <a:p>
          <a:endParaRPr lang="en-US"/>
        </a:p>
      </dgm:t>
    </dgm:pt>
    <dgm:pt modelId="{F9BAEDC3-C615-4ADE-A570-A2AB794B5BD1}" type="sibTrans" cxnId="{370EA24D-E5FA-4491-9EC7-552AA7E1488A}">
      <dgm:prSet/>
      <dgm:spPr/>
      <dgm:t>
        <a:bodyPr/>
        <a:lstStyle/>
        <a:p>
          <a:endParaRPr lang="en-US"/>
        </a:p>
      </dgm:t>
    </dgm:pt>
    <dgm:pt modelId="{5F51EFC1-2B16-4D0E-B509-488D41375251}">
      <dgm:prSet phldrT="[Text]"/>
      <dgm:spPr/>
      <dgm:t>
        <a:bodyPr/>
        <a:lstStyle/>
        <a:p>
          <a:r>
            <a:rPr lang="en-US"/>
            <a:t>Less data entry required</a:t>
          </a:r>
        </a:p>
      </dgm:t>
    </dgm:pt>
    <dgm:pt modelId="{3CC6B6DF-08D2-4305-A58A-A16D0E7467F4}" type="parTrans" cxnId="{DF38EDD7-82EB-44E4-A76F-A3EC47D218DD}">
      <dgm:prSet/>
      <dgm:spPr/>
      <dgm:t>
        <a:bodyPr/>
        <a:lstStyle/>
        <a:p>
          <a:endParaRPr lang="en-US"/>
        </a:p>
      </dgm:t>
    </dgm:pt>
    <dgm:pt modelId="{82AC640E-75BF-43BC-928D-E0D397E248D3}" type="sibTrans" cxnId="{DF38EDD7-82EB-44E4-A76F-A3EC47D218DD}">
      <dgm:prSet/>
      <dgm:spPr/>
      <dgm:t>
        <a:bodyPr/>
        <a:lstStyle/>
        <a:p>
          <a:endParaRPr lang="en-US"/>
        </a:p>
      </dgm:t>
    </dgm:pt>
    <dgm:pt modelId="{11B010EB-CFB8-4677-A7AC-5C8312B5EFCC}">
      <dgm:prSet phldrT="[Text]"/>
      <dgm:spPr/>
      <dgm:t>
        <a:bodyPr/>
        <a:lstStyle/>
        <a:p>
          <a:r>
            <a:rPr lang="en-US"/>
            <a:t>Benefits to </a:t>
          </a:r>
          <a:r>
            <a:rPr lang="en-US" err="1"/>
            <a:t>Vitris</a:t>
          </a:r>
        </a:p>
      </dgm:t>
    </dgm:pt>
    <dgm:pt modelId="{517622A5-80AE-4752-B4BA-4AD5CB40546E}" type="parTrans" cxnId="{E74AFC78-4907-4AC1-8805-753A4F3F2286}">
      <dgm:prSet/>
      <dgm:spPr/>
      <dgm:t>
        <a:bodyPr/>
        <a:lstStyle/>
        <a:p>
          <a:endParaRPr lang="en-US"/>
        </a:p>
      </dgm:t>
    </dgm:pt>
    <dgm:pt modelId="{77392BE7-93B1-4882-B038-1C456EECCD4C}" type="sibTrans" cxnId="{E74AFC78-4907-4AC1-8805-753A4F3F2286}">
      <dgm:prSet/>
      <dgm:spPr/>
      <dgm:t>
        <a:bodyPr/>
        <a:lstStyle/>
        <a:p>
          <a:endParaRPr lang="en-US"/>
        </a:p>
      </dgm:t>
    </dgm:pt>
    <dgm:pt modelId="{21D176B1-EBE0-4583-914B-68314BFE5933}">
      <dgm:prSet phldrT="[Text]"/>
      <dgm:spPr/>
      <dgm:t>
        <a:bodyPr/>
        <a:lstStyle/>
        <a:p>
          <a:r>
            <a:rPr lang="en-US"/>
            <a:t> Growth of the Market</a:t>
          </a:r>
        </a:p>
      </dgm:t>
    </dgm:pt>
    <dgm:pt modelId="{9A9CAC13-4D8F-401C-B773-ADBC74A536E0}" type="parTrans" cxnId="{BD5F531F-870E-4956-A8FB-0ED4282C54B0}">
      <dgm:prSet/>
      <dgm:spPr/>
      <dgm:t>
        <a:bodyPr/>
        <a:lstStyle/>
        <a:p>
          <a:endParaRPr lang="en-US"/>
        </a:p>
      </dgm:t>
    </dgm:pt>
    <dgm:pt modelId="{2DF603A2-AB58-49C4-87E1-11F8265FA54F}" type="sibTrans" cxnId="{BD5F531F-870E-4956-A8FB-0ED4282C54B0}">
      <dgm:prSet/>
      <dgm:spPr/>
      <dgm:t>
        <a:bodyPr/>
        <a:lstStyle/>
        <a:p>
          <a:endParaRPr lang="en-US"/>
        </a:p>
      </dgm:t>
    </dgm:pt>
    <dgm:pt modelId="{0135525B-2B40-45DD-81F1-743B78134011}">
      <dgm:prSet phldrT="[Text]"/>
      <dgm:spPr/>
      <dgm:t>
        <a:bodyPr/>
        <a:lstStyle/>
        <a:p>
          <a:r>
            <a:rPr lang="en-US"/>
            <a:t>Increased Revenue Opportunities</a:t>
          </a:r>
        </a:p>
      </dgm:t>
    </dgm:pt>
    <dgm:pt modelId="{C18D28F6-B612-4F36-9FE6-71AECA85E3BA}" type="parTrans" cxnId="{5E66E74B-AAA0-4740-B982-D7B5E669BFFD}">
      <dgm:prSet/>
      <dgm:spPr/>
      <dgm:t>
        <a:bodyPr/>
        <a:lstStyle/>
        <a:p>
          <a:endParaRPr lang="en-US"/>
        </a:p>
      </dgm:t>
    </dgm:pt>
    <dgm:pt modelId="{4D0B8D2E-B276-4DE3-B722-585BF0C34A5F}" type="sibTrans" cxnId="{5E66E74B-AAA0-4740-B982-D7B5E669BFFD}">
      <dgm:prSet/>
      <dgm:spPr/>
      <dgm:t>
        <a:bodyPr/>
        <a:lstStyle/>
        <a:p>
          <a:endParaRPr lang="en-US"/>
        </a:p>
      </dgm:t>
    </dgm:pt>
    <dgm:pt modelId="{D3808D27-CB2F-4F4C-BF49-62B77B32E103}">
      <dgm:prSet phldrT="[Text]"/>
      <dgm:spPr/>
      <dgm:t>
        <a:bodyPr/>
        <a:lstStyle/>
        <a:p>
          <a:endParaRPr lang="en-US"/>
        </a:p>
      </dgm:t>
    </dgm:pt>
    <dgm:pt modelId="{B095DDEB-2FEF-473A-A0B9-92B0D184EA88}" type="parTrans" cxnId="{54A2E2D0-237E-4FF0-A041-7BF0DDDBBA3C}">
      <dgm:prSet/>
      <dgm:spPr/>
    </dgm:pt>
    <dgm:pt modelId="{3396468B-35AB-4A7D-AD66-D32079772249}" type="sibTrans" cxnId="{54A2E2D0-237E-4FF0-A041-7BF0DDDBBA3C}">
      <dgm:prSet/>
      <dgm:spPr/>
    </dgm:pt>
    <dgm:pt modelId="{B5415F1F-13A1-4CCF-92DD-051A1A008EA0}">
      <dgm:prSet phldrT="[Text]"/>
      <dgm:spPr/>
      <dgm:t>
        <a:bodyPr/>
        <a:lstStyle/>
        <a:p>
          <a:endParaRPr lang="en-US"/>
        </a:p>
      </dgm:t>
    </dgm:pt>
    <dgm:pt modelId="{7F749429-1A5B-47C6-A756-659D5CD3D345}" type="parTrans" cxnId="{109DB1AB-59F0-4EAB-8048-10702B2EA969}">
      <dgm:prSet/>
      <dgm:spPr/>
    </dgm:pt>
    <dgm:pt modelId="{BA638DE4-26FA-4496-80A1-6C39C1859EA6}" type="sibTrans" cxnId="{109DB1AB-59F0-4EAB-8048-10702B2EA969}">
      <dgm:prSet/>
      <dgm:spPr/>
    </dgm:pt>
    <dgm:pt modelId="{4625808E-C76B-49F2-9827-AFBAE40FB6F9}" type="pres">
      <dgm:prSet presAssocID="{DAE837B1-3A49-4732-9D11-2148DAADAF92}" presName="Name0" presStyleCnt="0">
        <dgm:presLayoutVars>
          <dgm:dir/>
          <dgm:animLvl val="lvl"/>
          <dgm:resizeHandles val="exact"/>
        </dgm:presLayoutVars>
      </dgm:prSet>
      <dgm:spPr/>
    </dgm:pt>
    <dgm:pt modelId="{B6C47412-5B68-4737-836B-99BCB011272E}" type="pres">
      <dgm:prSet presAssocID="{DB9665B4-10FD-48C2-9224-824B2ECED253}" presName="composite" presStyleCnt="0"/>
      <dgm:spPr/>
    </dgm:pt>
    <dgm:pt modelId="{237841F1-2E84-40EA-811F-78563D51DD96}" type="pres">
      <dgm:prSet presAssocID="{DB9665B4-10FD-48C2-9224-824B2ECED253}" presName="parTx" presStyleLbl="alignNode1" presStyleIdx="0" presStyleCnt="2">
        <dgm:presLayoutVars>
          <dgm:chMax val="0"/>
          <dgm:chPref val="0"/>
        </dgm:presLayoutVars>
      </dgm:prSet>
      <dgm:spPr/>
    </dgm:pt>
    <dgm:pt modelId="{E0AA661E-3E12-4964-B11F-C7DF91F4C206}" type="pres">
      <dgm:prSet presAssocID="{DB9665B4-10FD-48C2-9224-824B2ECED253}" presName="desTx" presStyleLbl="alignAccFollowNode1" presStyleIdx="0" presStyleCnt="2">
        <dgm:presLayoutVars/>
      </dgm:prSet>
      <dgm:spPr/>
    </dgm:pt>
    <dgm:pt modelId="{1E3DE8BF-F5F5-4F3E-B348-6768CDFF7555}" type="pres">
      <dgm:prSet presAssocID="{A4BFB00D-BF0C-4523-9F18-8E2E0DD95CD2}" presName="space" presStyleCnt="0"/>
      <dgm:spPr/>
    </dgm:pt>
    <dgm:pt modelId="{4E2D5AC0-FBF8-4EDF-B5A4-32ABEF0AEC05}" type="pres">
      <dgm:prSet presAssocID="{11B010EB-CFB8-4677-A7AC-5C8312B5EFCC}" presName="composite" presStyleCnt="0"/>
      <dgm:spPr/>
    </dgm:pt>
    <dgm:pt modelId="{7AAEC924-6049-4F1F-91A5-627E766433DD}" type="pres">
      <dgm:prSet presAssocID="{11B010EB-CFB8-4677-A7AC-5C8312B5EFCC}" presName="parTx" presStyleLbl="alignNode1" presStyleIdx="1" presStyleCnt="2">
        <dgm:presLayoutVars>
          <dgm:chMax val="0"/>
          <dgm:chPref val="0"/>
        </dgm:presLayoutVars>
      </dgm:prSet>
      <dgm:spPr/>
    </dgm:pt>
    <dgm:pt modelId="{8B44C724-1960-4233-AB74-4C2F2E1749D4}" type="pres">
      <dgm:prSet presAssocID="{11B010EB-CFB8-4677-A7AC-5C8312B5EFCC}" presName="desTx" presStyleLbl="alignAccFollowNode1" presStyleIdx="1" presStyleCnt="2">
        <dgm:presLayoutVars/>
      </dgm:prSet>
      <dgm:spPr/>
    </dgm:pt>
  </dgm:ptLst>
  <dgm:cxnLst>
    <dgm:cxn modelId="{BD5F531F-870E-4956-A8FB-0ED4282C54B0}" srcId="{11B010EB-CFB8-4677-A7AC-5C8312B5EFCC}" destId="{21D176B1-EBE0-4583-914B-68314BFE5933}" srcOrd="0" destOrd="0" parTransId="{9A9CAC13-4D8F-401C-B773-ADBC74A536E0}" sibTransId="{2DF603A2-AB58-49C4-87E1-11F8265FA54F}"/>
    <dgm:cxn modelId="{6C82C337-1D6C-49F4-BFD8-6F7EE0E39911}" type="presOf" srcId="{DAE837B1-3A49-4732-9D11-2148DAADAF92}" destId="{4625808E-C76B-49F2-9827-AFBAE40FB6F9}" srcOrd="0" destOrd="0" presId="urn:microsoft.com/office/officeart/2016/7/layout/HorizontalActionList"/>
    <dgm:cxn modelId="{F5A37F3A-ECD6-4E1A-B377-A80FD4CE1282}" type="presOf" srcId="{11B010EB-CFB8-4677-A7AC-5C8312B5EFCC}" destId="{7AAEC924-6049-4F1F-91A5-627E766433DD}" srcOrd="0" destOrd="0" presId="urn:microsoft.com/office/officeart/2016/7/layout/HorizontalActionList"/>
    <dgm:cxn modelId="{E54E093B-1A7F-402F-9519-DD93B69F8458}" type="presOf" srcId="{D3808D27-CB2F-4F4C-BF49-62B77B32E103}" destId="{8B44C724-1960-4233-AB74-4C2F2E1749D4}" srcOrd="0" destOrd="1" presId="urn:microsoft.com/office/officeart/2016/7/layout/HorizontalActionList"/>
    <dgm:cxn modelId="{39CAD343-5AA2-4D34-8D3C-3707CE223E09}" srcId="{DAE837B1-3A49-4732-9D11-2148DAADAF92}" destId="{DB9665B4-10FD-48C2-9224-824B2ECED253}" srcOrd="0" destOrd="0" parTransId="{BA585B15-1D2F-42B8-833B-D447DF0E8865}" sibTransId="{A4BFB00D-BF0C-4523-9F18-8E2E0DD95CD2}"/>
    <dgm:cxn modelId="{9689E748-ED9B-40D5-9F56-EEDB36FE1BC5}" type="presOf" srcId="{5F51EFC1-2B16-4D0E-B509-488D41375251}" destId="{E0AA661E-3E12-4964-B11F-C7DF91F4C206}" srcOrd="0" destOrd="2" presId="urn:microsoft.com/office/officeart/2016/7/layout/HorizontalActionList"/>
    <dgm:cxn modelId="{AA9CCA6A-17AF-48BE-AE7B-5FF9868B5246}" type="presOf" srcId="{D4120E96-6112-4DDD-9F8F-E9E1E4688BA6}" destId="{E0AA661E-3E12-4964-B11F-C7DF91F4C206}" srcOrd="0" destOrd="0" presId="urn:microsoft.com/office/officeart/2016/7/layout/HorizontalActionList"/>
    <dgm:cxn modelId="{5E66E74B-AAA0-4740-B982-D7B5E669BFFD}" srcId="{11B010EB-CFB8-4677-A7AC-5C8312B5EFCC}" destId="{0135525B-2B40-45DD-81F1-743B78134011}" srcOrd="2" destOrd="0" parTransId="{C18D28F6-B612-4F36-9FE6-71AECA85E3BA}" sibTransId="{4D0B8D2E-B276-4DE3-B722-585BF0C34A5F}"/>
    <dgm:cxn modelId="{370EA24D-E5FA-4491-9EC7-552AA7E1488A}" srcId="{DB9665B4-10FD-48C2-9224-824B2ECED253}" destId="{D4120E96-6112-4DDD-9F8F-E9E1E4688BA6}" srcOrd="0" destOrd="0" parTransId="{0BE188C8-991D-4644-9060-D77D4F978101}" sibTransId="{F9BAEDC3-C615-4ADE-A570-A2AB794B5BD1}"/>
    <dgm:cxn modelId="{E74AFC78-4907-4AC1-8805-753A4F3F2286}" srcId="{DAE837B1-3A49-4732-9D11-2148DAADAF92}" destId="{11B010EB-CFB8-4677-A7AC-5C8312B5EFCC}" srcOrd="1" destOrd="0" parTransId="{517622A5-80AE-4752-B4BA-4AD5CB40546E}" sibTransId="{77392BE7-93B1-4882-B038-1C456EECCD4C}"/>
    <dgm:cxn modelId="{8E9B5891-02C3-4263-B78F-F0C4B4709484}" type="presOf" srcId="{21D176B1-EBE0-4583-914B-68314BFE5933}" destId="{8B44C724-1960-4233-AB74-4C2F2E1749D4}" srcOrd="0" destOrd="0" presId="urn:microsoft.com/office/officeart/2016/7/layout/HorizontalActionList"/>
    <dgm:cxn modelId="{3D8A89A7-5AE4-4B08-9B41-2B860A4EAD83}" type="presOf" srcId="{B5415F1F-13A1-4CCF-92DD-051A1A008EA0}" destId="{E0AA661E-3E12-4964-B11F-C7DF91F4C206}" srcOrd="0" destOrd="1" presId="urn:microsoft.com/office/officeart/2016/7/layout/HorizontalActionList"/>
    <dgm:cxn modelId="{109DB1AB-59F0-4EAB-8048-10702B2EA969}" srcId="{DB9665B4-10FD-48C2-9224-824B2ECED253}" destId="{B5415F1F-13A1-4CCF-92DD-051A1A008EA0}" srcOrd="1" destOrd="0" parTransId="{7F749429-1A5B-47C6-A756-659D5CD3D345}" sibTransId="{BA638DE4-26FA-4496-80A1-6C39C1859EA6}"/>
    <dgm:cxn modelId="{54A2E2D0-237E-4FF0-A041-7BF0DDDBBA3C}" srcId="{11B010EB-CFB8-4677-A7AC-5C8312B5EFCC}" destId="{D3808D27-CB2F-4F4C-BF49-62B77B32E103}" srcOrd="1" destOrd="0" parTransId="{B095DDEB-2FEF-473A-A0B9-92B0D184EA88}" sibTransId="{3396468B-35AB-4A7D-AD66-D32079772249}"/>
    <dgm:cxn modelId="{DF38EDD7-82EB-44E4-A76F-A3EC47D218DD}" srcId="{DB9665B4-10FD-48C2-9224-824B2ECED253}" destId="{5F51EFC1-2B16-4D0E-B509-488D41375251}" srcOrd="2" destOrd="0" parTransId="{3CC6B6DF-08D2-4305-A58A-A16D0E7467F4}" sibTransId="{82AC640E-75BF-43BC-928D-E0D397E248D3}"/>
    <dgm:cxn modelId="{C8184CD9-DD7D-4D8C-92D5-8C6403E32C57}" type="presOf" srcId="{0135525B-2B40-45DD-81F1-743B78134011}" destId="{8B44C724-1960-4233-AB74-4C2F2E1749D4}" srcOrd="0" destOrd="2" presId="urn:microsoft.com/office/officeart/2016/7/layout/HorizontalActionList"/>
    <dgm:cxn modelId="{605E69F2-5AA0-4C27-BD04-D13F0923DD2E}" type="presOf" srcId="{DB9665B4-10FD-48C2-9224-824B2ECED253}" destId="{237841F1-2E84-40EA-811F-78563D51DD96}" srcOrd="0" destOrd="0" presId="urn:microsoft.com/office/officeart/2016/7/layout/HorizontalActionList"/>
    <dgm:cxn modelId="{CB5DF958-3970-4878-A324-8BC42CC17E89}" type="presParOf" srcId="{4625808E-C76B-49F2-9827-AFBAE40FB6F9}" destId="{B6C47412-5B68-4737-836B-99BCB011272E}" srcOrd="0" destOrd="0" presId="urn:microsoft.com/office/officeart/2016/7/layout/HorizontalActionList"/>
    <dgm:cxn modelId="{6B925C85-7734-40D5-B5FC-2A8844F82101}" type="presParOf" srcId="{B6C47412-5B68-4737-836B-99BCB011272E}" destId="{237841F1-2E84-40EA-811F-78563D51DD96}" srcOrd="0" destOrd="0" presId="urn:microsoft.com/office/officeart/2016/7/layout/HorizontalActionList"/>
    <dgm:cxn modelId="{3716A61A-D748-41D5-BCD2-39D446A1DD24}" type="presParOf" srcId="{B6C47412-5B68-4737-836B-99BCB011272E}" destId="{E0AA661E-3E12-4964-B11F-C7DF91F4C206}" srcOrd="1" destOrd="0" presId="urn:microsoft.com/office/officeart/2016/7/layout/HorizontalActionList"/>
    <dgm:cxn modelId="{87B9EC4B-9908-4195-9386-D95F12143830}" type="presParOf" srcId="{4625808E-C76B-49F2-9827-AFBAE40FB6F9}" destId="{1E3DE8BF-F5F5-4F3E-B348-6768CDFF7555}" srcOrd="1" destOrd="0" presId="urn:microsoft.com/office/officeart/2016/7/layout/HorizontalActionList"/>
    <dgm:cxn modelId="{46019D90-6441-43F7-95EB-F46B88DC2FAF}" type="presParOf" srcId="{4625808E-C76B-49F2-9827-AFBAE40FB6F9}" destId="{4E2D5AC0-FBF8-4EDF-B5A4-32ABEF0AEC05}" srcOrd="2" destOrd="0" presId="urn:microsoft.com/office/officeart/2016/7/layout/HorizontalActionList"/>
    <dgm:cxn modelId="{3C565E76-629E-4CB5-9118-79718F026C92}" type="presParOf" srcId="{4E2D5AC0-FBF8-4EDF-B5A4-32ABEF0AEC05}" destId="{7AAEC924-6049-4F1F-91A5-627E766433DD}" srcOrd="0" destOrd="0" presId="urn:microsoft.com/office/officeart/2016/7/layout/HorizontalActionList"/>
    <dgm:cxn modelId="{9EF36BE1-4ADC-4042-8E99-78F92BB1E88B}" type="presParOf" srcId="{4E2D5AC0-FBF8-4EDF-B5A4-32ABEF0AEC05}" destId="{8B44C724-1960-4233-AB74-4C2F2E1749D4}" srcOrd="1" destOrd="0" presId="urn:microsoft.com/office/officeart/2016/7/layout/Horizontal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7841F1-2E84-40EA-811F-78563D51DD96}">
      <dsp:nvSpPr>
        <dsp:cNvPr id="0" name=""/>
        <dsp:cNvSpPr/>
      </dsp:nvSpPr>
      <dsp:spPr>
        <a:xfrm>
          <a:off x="6374" y="927874"/>
          <a:ext cx="3803811" cy="1141143"/>
        </a:xfrm>
        <a:prstGeom prst="rect">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0586" tIns="300586" rIns="300586" bIns="300586" numCol="1" spcCol="1270" anchor="ctr" anchorCtr="0">
          <a:noAutofit/>
        </a:bodyPr>
        <a:lstStyle/>
        <a:p>
          <a:pPr marL="0" lvl="0" indent="0" algn="ctr" defTabSz="1200150">
            <a:lnSpc>
              <a:spcPct val="90000"/>
            </a:lnSpc>
            <a:spcBef>
              <a:spcPct val="0"/>
            </a:spcBef>
            <a:spcAft>
              <a:spcPct val="35000"/>
            </a:spcAft>
            <a:buNone/>
          </a:pPr>
          <a:r>
            <a:rPr lang="en-US" sz="2700" kern="1200"/>
            <a:t>Benefits to Merchants</a:t>
          </a:r>
        </a:p>
      </dsp:txBody>
      <dsp:txXfrm>
        <a:off x="6374" y="927874"/>
        <a:ext cx="3803811" cy="1141143"/>
      </dsp:txXfrm>
    </dsp:sp>
    <dsp:sp modelId="{E0AA661E-3E12-4964-B11F-C7DF91F4C206}">
      <dsp:nvSpPr>
        <dsp:cNvPr id="0" name=""/>
        <dsp:cNvSpPr/>
      </dsp:nvSpPr>
      <dsp:spPr>
        <a:xfrm>
          <a:off x="6374" y="2069018"/>
          <a:ext cx="3803811" cy="2090430"/>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75732" tIns="375732" rIns="375732" bIns="375732" numCol="1" spcCol="1270" anchor="t" anchorCtr="0">
          <a:noAutofit/>
        </a:bodyPr>
        <a:lstStyle/>
        <a:p>
          <a:pPr marL="0" lvl="0" indent="0" algn="l" defTabSz="889000">
            <a:lnSpc>
              <a:spcPct val="90000"/>
            </a:lnSpc>
            <a:spcBef>
              <a:spcPct val="0"/>
            </a:spcBef>
            <a:spcAft>
              <a:spcPct val="35000"/>
            </a:spcAft>
            <a:buNone/>
          </a:pPr>
          <a:r>
            <a:rPr lang="en-US" sz="2000" kern="1200"/>
            <a:t>Easier customer retention</a:t>
          </a:r>
        </a:p>
        <a:p>
          <a:pPr marL="0" lvl="0" indent="0" algn="l" defTabSz="889000">
            <a:lnSpc>
              <a:spcPct val="90000"/>
            </a:lnSpc>
            <a:spcBef>
              <a:spcPct val="0"/>
            </a:spcBef>
            <a:spcAft>
              <a:spcPct val="35000"/>
            </a:spcAft>
            <a:buNone/>
          </a:pPr>
          <a:endParaRPr lang="en-US" sz="2000" kern="1200"/>
        </a:p>
        <a:p>
          <a:pPr marL="0" lvl="0" indent="0" algn="l" defTabSz="889000">
            <a:lnSpc>
              <a:spcPct val="90000"/>
            </a:lnSpc>
            <a:spcBef>
              <a:spcPct val="0"/>
            </a:spcBef>
            <a:spcAft>
              <a:spcPct val="35000"/>
            </a:spcAft>
            <a:buNone/>
          </a:pPr>
          <a:r>
            <a:rPr lang="en-US" sz="2000" kern="1200"/>
            <a:t>Less data entry required</a:t>
          </a:r>
        </a:p>
      </dsp:txBody>
      <dsp:txXfrm>
        <a:off x="6374" y="2069018"/>
        <a:ext cx="3803811" cy="2090430"/>
      </dsp:txXfrm>
    </dsp:sp>
    <dsp:sp modelId="{7AAEC924-6049-4F1F-91A5-627E766433DD}">
      <dsp:nvSpPr>
        <dsp:cNvPr id="0" name=""/>
        <dsp:cNvSpPr/>
      </dsp:nvSpPr>
      <dsp:spPr>
        <a:xfrm>
          <a:off x="3918080" y="927874"/>
          <a:ext cx="3803811" cy="1141143"/>
        </a:xfrm>
        <a:prstGeom prst="rect">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0586" tIns="300586" rIns="300586" bIns="300586" numCol="1" spcCol="1270" anchor="ctr" anchorCtr="0">
          <a:noAutofit/>
        </a:bodyPr>
        <a:lstStyle/>
        <a:p>
          <a:pPr marL="0" lvl="0" indent="0" algn="ctr" defTabSz="1200150">
            <a:lnSpc>
              <a:spcPct val="90000"/>
            </a:lnSpc>
            <a:spcBef>
              <a:spcPct val="0"/>
            </a:spcBef>
            <a:spcAft>
              <a:spcPct val="35000"/>
            </a:spcAft>
            <a:buNone/>
          </a:pPr>
          <a:r>
            <a:rPr lang="en-US" sz="2700" kern="1200"/>
            <a:t>Benefits to </a:t>
          </a:r>
          <a:r>
            <a:rPr lang="en-US" sz="2700" kern="1200" err="1"/>
            <a:t>Vitris</a:t>
          </a:r>
        </a:p>
      </dsp:txBody>
      <dsp:txXfrm>
        <a:off x="3918080" y="927874"/>
        <a:ext cx="3803811" cy="1141143"/>
      </dsp:txXfrm>
    </dsp:sp>
    <dsp:sp modelId="{8B44C724-1960-4233-AB74-4C2F2E1749D4}">
      <dsp:nvSpPr>
        <dsp:cNvPr id="0" name=""/>
        <dsp:cNvSpPr/>
      </dsp:nvSpPr>
      <dsp:spPr>
        <a:xfrm>
          <a:off x="3918080" y="2069018"/>
          <a:ext cx="3803811" cy="2090430"/>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75732" tIns="375732" rIns="375732" bIns="375732" numCol="1" spcCol="1270" anchor="t" anchorCtr="0">
          <a:noAutofit/>
        </a:bodyPr>
        <a:lstStyle/>
        <a:p>
          <a:pPr marL="0" lvl="0" indent="0" algn="l" defTabSz="889000">
            <a:lnSpc>
              <a:spcPct val="90000"/>
            </a:lnSpc>
            <a:spcBef>
              <a:spcPct val="0"/>
            </a:spcBef>
            <a:spcAft>
              <a:spcPct val="35000"/>
            </a:spcAft>
            <a:buNone/>
          </a:pPr>
          <a:r>
            <a:rPr lang="en-US" sz="2000" kern="1200"/>
            <a:t> Growth of the Market</a:t>
          </a:r>
        </a:p>
        <a:p>
          <a:pPr marL="0" lvl="0" indent="0" algn="l" defTabSz="889000">
            <a:lnSpc>
              <a:spcPct val="90000"/>
            </a:lnSpc>
            <a:spcBef>
              <a:spcPct val="0"/>
            </a:spcBef>
            <a:spcAft>
              <a:spcPct val="35000"/>
            </a:spcAft>
            <a:buNone/>
          </a:pPr>
          <a:endParaRPr lang="en-US" sz="2000" kern="1200"/>
        </a:p>
        <a:p>
          <a:pPr marL="0" lvl="0" indent="0" algn="l" defTabSz="889000">
            <a:lnSpc>
              <a:spcPct val="90000"/>
            </a:lnSpc>
            <a:spcBef>
              <a:spcPct val="0"/>
            </a:spcBef>
            <a:spcAft>
              <a:spcPct val="35000"/>
            </a:spcAft>
            <a:buNone/>
          </a:pPr>
          <a:r>
            <a:rPr lang="en-US" sz="2000" kern="1200"/>
            <a:t>Increased Revenue Opportunities</a:t>
          </a:r>
        </a:p>
      </dsp:txBody>
      <dsp:txXfrm>
        <a:off x="3918080" y="2069018"/>
        <a:ext cx="3803811" cy="2090430"/>
      </dsp:txXfrm>
    </dsp:sp>
  </dsp:spTree>
</dsp:drawing>
</file>

<file path=ppt/diagrams/layout1.xml><?xml version="1.0" encoding="utf-8"?>
<dgm:layoutDef xmlns:dgm="http://schemas.openxmlformats.org/drawingml/2006/diagram" xmlns:a="http://schemas.openxmlformats.org/drawingml/2006/main" uniqueId="urn:microsoft.com/office/officeart/2016/7/layout/HorizontalActionList">
  <dgm:title val="Horizontal Action List"/>
  <dgm:desc val="Used to show non-sequential or grouped lists of information. Works well with large amounts of text. All text has the same level of emphasis, and direction is not implied."/>
  <dgm:catLst>
    <dgm:cat type="list"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54"/>
      <dgm:constr type="primFontSz" for="des" forName="desTx" refType="primFontSz" refFor="des" refForName="parTx" op="lte" fact="0.75"/>
      <dgm:constr type="h" for="des" forName="desTx" op="equ"/>
      <dgm:constr type="w" for="ch" forName="space" op="equ" val="3"/>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varLst>
          <dgm:alg type="tx"/>
          <dgm:shape xmlns:r="http://schemas.openxmlformats.org/officeDocument/2006/relationships" type="rect" r:blip="">
            <dgm:adjLst/>
          </dgm:shape>
          <dgm:presOf axis="self" ptType="node"/>
          <dgm:constrLst>
            <dgm:constr type="h" refType="w" op="lte" fact="0.3"/>
            <dgm:constr type="h"/>
            <dgm:constr type="tMarg" refType="w" fact="0.224"/>
            <dgm:constr type="bMarg" refType="w" fact="0.224"/>
            <dgm:constr type="lMarg" refType="w" fact="0.224"/>
            <dgm:constr type="rMarg" refType="w" fact="0.224"/>
          </dgm:constrLst>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8"/>
            <dgm:constr type="tMarg" refType="w" fact="0.28"/>
            <dgm:constr type="bMarg" refType="w" fact="0.28"/>
            <dgm:constr type="lMarg" refType="w" fact="0.28"/>
            <dgm:constr type="rMarg" refType="w" fact="0.28"/>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A59CF2-CC91-456A-A34C-C73E4D215B6D}" type="datetimeFigureOut">
              <a:rPr lang="en-US"/>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DD286D-091C-4A7D-9AE8-1D9F0EE283EE}" type="slidenum">
              <a:rPr lang="en-US"/>
              <a:t>‹#›</a:t>
            </a:fld>
            <a:endParaRPr lang="en-US"/>
          </a:p>
        </p:txBody>
      </p:sp>
    </p:spTree>
    <p:extLst>
      <p:ext uri="{BB962C8B-B14F-4D97-AF65-F5344CB8AC3E}">
        <p14:creationId xmlns:p14="http://schemas.microsoft.com/office/powerpoint/2010/main" val="913724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smallbusiness.com/digital-marketing/how-many-small-businesses-have-websites/"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s://www.zdnet.com/article/small-business-it-spending-to-pass-600-billion-in-2018-idc/" TargetMode="External"/><Relationship Id="rId4" Type="http://schemas.openxmlformats.org/officeDocument/2006/relationships/hyperlink" Target="https://digital.com/blog/how-much-does-website-cost/"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45DD286D-091C-4A7D-9AE8-1D9F0EE283EE}" type="slidenum">
              <a:rPr lang="en-US"/>
              <a:t>1</a:t>
            </a:fld>
            <a:endParaRPr lang="en-US"/>
          </a:p>
        </p:txBody>
      </p:sp>
    </p:spTree>
    <p:extLst>
      <p:ext uri="{BB962C8B-B14F-4D97-AF65-F5344CB8AC3E}">
        <p14:creationId xmlns:p14="http://schemas.microsoft.com/office/powerpoint/2010/main" val="480206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45DD286D-091C-4A7D-9AE8-1D9F0EE283EE}" type="slidenum">
              <a:rPr lang="en-US"/>
              <a:t>3</a:t>
            </a:fld>
            <a:endParaRPr lang="en-US"/>
          </a:p>
        </p:txBody>
      </p:sp>
    </p:spTree>
    <p:extLst>
      <p:ext uri="{BB962C8B-B14F-4D97-AF65-F5344CB8AC3E}">
        <p14:creationId xmlns:p14="http://schemas.microsoft.com/office/powerpoint/2010/main" val="2247959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Our company uses a MySQL DB to store data about entities. Entities are shared between the CRM system and the Customer Member Platform to interface the data across systems. The tables on the left are updated by the merchant, creating data consistency. Moving from right to left, the influence the customer has to make updates to the data increases through their interaction with the website. At the boundary of the system are the API's that handle payment and reservation functionality and display the information where needed.</a:t>
            </a:r>
          </a:p>
          <a:p>
            <a:r>
              <a:rPr lang="en-US"/>
              <a:t>An example to go with the model:</a:t>
            </a:r>
          </a:p>
          <a:p>
            <a:r>
              <a:rPr lang="en-US"/>
              <a:t>A merchant provides many services and each service has stages. For example, a contractor may provide a service called Kitchen Renovation. KR has stages like demo, flooring, cabinets, appliances, counter tops, and plumbing. An employee handles one or many of these stages. A customer places an order and pays through an API at each stage. A customer can make 0 or many reservations at each stage with an API presenting the details. Countertops have one appointment for measurements and another for install. A customer signs one contract for the service. A customer and merchant can share many messages.  </a:t>
            </a:r>
          </a:p>
          <a:p>
            <a:endParaRPr lang="en-US"/>
          </a:p>
          <a:p>
            <a:r>
              <a:rPr lang="en-US"/>
              <a:t>Payment, square vs home improvement is important to have cash and check, financing options available on their website. No "service-aggregator" option.</a:t>
            </a:r>
          </a:p>
          <a:p>
            <a:endParaRPr lang="en-US"/>
          </a:p>
          <a:p>
            <a:endParaRPr lang="en-US"/>
          </a:p>
          <a:p>
            <a:endParaRPr lang="en-US">
              <a:cs typeface="Calibri"/>
            </a:endParaRPr>
          </a:p>
        </p:txBody>
      </p:sp>
      <p:sp>
        <p:nvSpPr>
          <p:cNvPr id="4" name="Slide Number Placeholder 3"/>
          <p:cNvSpPr>
            <a:spLocks noGrp="1"/>
          </p:cNvSpPr>
          <p:nvPr>
            <p:ph type="sldNum" sz="quarter" idx="5"/>
          </p:nvPr>
        </p:nvSpPr>
        <p:spPr/>
        <p:txBody>
          <a:bodyPr/>
          <a:lstStyle/>
          <a:p>
            <a:fld id="{45DD286D-091C-4A7D-9AE8-1D9F0EE283EE}" type="slidenum">
              <a:rPr lang="en-US"/>
              <a:t>4</a:t>
            </a:fld>
            <a:endParaRPr lang="en-US"/>
          </a:p>
        </p:txBody>
      </p:sp>
    </p:spTree>
    <p:extLst>
      <p:ext uri="{BB962C8B-B14F-4D97-AF65-F5344CB8AC3E}">
        <p14:creationId xmlns:p14="http://schemas.microsoft.com/office/powerpoint/2010/main" val="399199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Business Case Notes:</a:t>
            </a:r>
          </a:p>
          <a:p>
            <a:r>
              <a:rPr lang="en-US"/>
              <a:t>https://www.usatoday.com/story/money/usaandmain/2018/06/28/strauss-column-let-technology-lead-way-your-small-business/733087002/</a:t>
            </a:r>
            <a:endParaRPr lang="en-US">
              <a:cs typeface="Calibri"/>
            </a:endParaRPr>
          </a:p>
          <a:p>
            <a:pPr marL="1085850" lvl="2" indent="-171450">
              <a:buFont typeface="Arial"/>
              <a:buChar char="•"/>
            </a:pPr>
            <a:r>
              <a:rPr lang="en-US">
                <a:cs typeface="Calibri"/>
              </a:rPr>
              <a:t>Merchants don’t want to do a lot of manual input</a:t>
            </a:r>
          </a:p>
          <a:p>
            <a:pPr marL="1543050" lvl="3" indent="-171450">
              <a:buFont typeface="Arial"/>
              <a:buChar char="•"/>
            </a:pPr>
            <a:r>
              <a:rPr lang="en-US">
                <a:cs typeface="Calibri"/>
              </a:rPr>
              <a:t>Solution reduces amount of input that merchants have to </a:t>
            </a:r>
          </a:p>
          <a:p>
            <a:pPr marL="1543050" lvl="3" indent="-171450">
              <a:buFont typeface="Arial"/>
              <a:buChar char="•"/>
            </a:pPr>
            <a:endParaRPr lang="en-US">
              <a:cs typeface="Calibri"/>
            </a:endParaRPr>
          </a:p>
          <a:p>
            <a:pPr marL="1543050" lvl="3" indent="-171450">
              <a:buFont typeface="Arial"/>
              <a:buChar char="•"/>
            </a:pPr>
            <a:r>
              <a:rPr lang="en-US">
                <a:cs typeface="Calibri"/>
              </a:rPr>
              <a:t>Vitris – offering more services to the merchants, not just building website</a:t>
            </a:r>
          </a:p>
          <a:p>
            <a:pPr marL="1657350" lvl="4"/>
            <a:r>
              <a:rPr lang="en-US">
                <a:cs typeface="Calibri"/>
              </a:rPr>
              <a:t>More customer relationship management – focus on customer rentention</a:t>
            </a:r>
          </a:p>
          <a:p>
            <a:pPr lvl="2"/>
            <a:r>
              <a:rPr lang="en-US">
                <a:cs typeface="Calibri"/>
              </a:rPr>
              <a:t>Sources:</a:t>
            </a:r>
          </a:p>
          <a:p>
            <a:pPr lvl="2"/>
            <a:r>
              <a:rPr lang="en-US">
                <a:hlinkClick r:id="rId3"/>
              </a:rPr>
              <a:t>https://smallbusiness.com/digital-marketing/how-many-small-businesses-have-websites/</a:t>
            </a:r>
            <a:endParaRPr lang="en-US"/>
          </a:p>
          <a:p>
            <a:pPr lvl="2"/>
            <a:endParaRPr lang="en-US"/>
          </a:p>
          <a:p>
            <a:pPr lvl="2"/>
            <a:r>
              <a:rPr lang="en-US">
                <a:hlinkClick r:id="rId4"/>
              </a:rPr>
              <a:t>https://digital.com/blog/how-much-does-website-cost/</a:t>
            </a:r>
            <a:endParaRPr lang="en-US"/>
          </a:p>
          <a:p>
            <a:pPr lvl="2"/>
            <a:endParaRPr lang="en-US"/>
          </a:p>
          <a:p>
            <a:pPr lvl="2"/>
            <a:endParaRPr lang="en-US"/>
          </a:p>
          <a:p>
            <a:pPr lvl="2"/>
            <a:r>
              <a:rPr lang="en-US">
                <a:hlinkClick r:id="rId5"/>
              </a:rPr>
              <a:t>https://www.zdnet.com/article/small-business-it-spending-to-pass-600-billion-in-2018-idc/</a:t>
            </a:r>
            <a:endParaRPr lang="en-US"/>
          </a:p>
          <a:p>
            <a:pPr lvl="2"/>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45DD286D-091C-4A7D-9AE8-1D9F0EE283EE}" type="slidenum">
              <a:rPr lang="en-US"/>
              <a:t>6</a:t>
            </a:fld>
            <a:endParaRPr lang="en-US"/>
          </a:p>
        </p:txBody>
      </p:sp>
    </p:spTree>
    <p:extLst>
      <p:ext uri="{BB962C8B-B14F-4D97-AF65-F5344CB8AC3E}">
        <p14:creationId xmlns:p14="http://schemas.microsoft.com/office/powerpoint/2010/main" val="3995486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119637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510339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325852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73518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88175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846CE7D5-CF57-46EF-B807-FDD0502418D4}" type="datetimeFigureOut">
              <a:rPr lang="en-US" smtClean="0"/>
              <a:t>11/7/2018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681214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846CE7D5-CF57-46EF-B807-FDD0502418D4}" type="datetimeFigureOut">
              <a:rPr lang="en-US" smtClean="0"/>
              <a:t>11/7/2018</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041759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846CE7D5-CF57-46EF-B807-FDD0502418D4}" type="datetimeFigureOut">
              <a:rPr lang="en-US" smtClean="0"/>
              <a:t>11/7/2018</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37320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6CE7D5-CF57-46EF-B807-FDD0502418D4}"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994955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846CE7D5-CF57-46EF-B807-FDD0502418D4}" type="datetimeFigureOut">
              <a:rPr lang="en-US" smtClean="0"/>
              <a:t>11/7/2018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114860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846CE7D5-CF57-46EF-B807-FDD0502418D4}" type="datetimeFigureOut">
              <a:rPr lang="en-US" smtClean="0"/>
              <a:t>11/7/2018</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95364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846CE7D5-CF57-46EF-B807-FDD0502418D4}" type="datetimeFigureOut">
              <a:rPr lang="en-US" smtClean="0"/>
              <a:t>11/7/2018</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10078885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827C386B-FBEE-434F-B519-2A935AF426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16351" y="772833"/>
            <a:ext cx="6597678" cy="3840384"/>
          </a:xfrm>
        </p:spPr>
        <p:txBody>
          <a:bodyPr anchor="b">
            <a:normAutofit/>
          </a:bodyPr>
          <a:lstStyle/>
          <a:p>
            <a:r>
              <a:rPr lang="en-US" sz="6000">
                <a:solidFill>
                  <a:schemeClr val="tx1"/>
                </a:solidFill>
              </a:rPr>
              <a:t>CRM </a:t>
            </a:r>
            <a:br>
              <a:rPr lang="en-US" sz="6000">
                <a:solidFill>
                  <a:schemeClr val="tx1"/>
                </a:solidFill>
                <a:ea typeface="+mj-lt"/>
                <a:cs typeface="+mj-lt"/>
              </a:rPr>
            </a:br>
            <a:r>
              <a:rPr lang="en-US" sz="6000">
                <a:solidFill>
                  <a:schemeClr val="tx1"/>
                </a:solidFill>
              </a:rPr>
              <a:t>for Entrepreneurs</a:t>
            </a:r>
          </a:p>
        </p:txBody>
      </p:sp>
      <p:sp>
        <p:nvSpPr>
          <p:cNvPr id="3" name="Subtitle 2"/>
          <p:cNvSpPr>
            <a:spLocks noGrp="1"/>
          </p:cNvSpPr>
          <p:nvPr>
            <p:ph type="subTitle" idx="1"/>
          </p:nvPr>
        </p:nvSpPr>
        <p:spPr>
          <a:xfrm>
            <a:off x="1524009" y="4613218"/>
            <a:ext cx="6590020" cy="1490566"/>
          </a:xfrm>
        </p:spPr>
        <p:txBody>
          <a:bodyPr vert="horz" lIns="91440" tIns="45720" rIns="91440" bIns="45720" rtlCol="0" anchor="t">
            <a:noAutofit/>
          </a:bodyPr>
          <a:lstStyle/>
          <a:p>
            <a:r>
              <a:rPr lang="en-US" sz="1800">
                <a:solidFill>
                  <a:schemeClr val="accent1"/>
                </a:solidFill>
              </a:rPr>
              <a:t>Chandni </a:t>
            </a:r>
            <a:r>
              <a:rPr lang="en-US" sz="1800" err="1">
                <a:solidFill>
                  <a:schemeClr val="accent1"/>
                </a:solidFill>
              </a:rPr>
              <a:t>Antala</a:t>
            </a:r>
          </a:p>
          <a:p>
            <a:r>
              <a:rPr lang="en-US" sz="1800">
                <a:solidFill>
                  <a:schemeClr val="accent1"/>
                </a:solidFill>
              </a:rPr>
              <a:t>Ariana Castaneda</a:t>
            </a:r>
          </a:p>
          <a:p>
            <a:r>
              <a:rPr lang="en-US" sz="1800">
                <a:solidFill>
                  <a:schemeClr val="accent1"/>
                </a:solidFill>
              </a:rPr>
              <a:t>Sarita Cini</a:t>
            </a:r>
          </a:p>
          <a:p>
            <a:r>
              <a:rPr lang="en-US" sz="1800" err="1">
                <a:solidFill>
                  <a:schemeClr val="accent1"/>
                </a:solidFill>
              </a:rPr>
              <a:t>Fatimata</a:t>
            </a:r>
            <a:r>
              <a:rPr lang="en-US" sz="1800">
                <a:solidFill>
                  <a:schemeClr val="accent1"/>
                </a:solidFill>
              </a:rPr>
              <a:t> Sall </a:t>
            </a:r>
          </a:p>
        </p:txBody>
      </p:sp>
      <p:sp>
        <p:nvSpPr>
          <p:cNvPr id="41" name="Rectangle 40">
            <a:extLst>
              <a:ext uri="{FF2B5EF4-FFF2-40B4-BE49-F238E27FC236}">
                <a16:creationId xmlns:a16="http://schemas.microsoft.com/office/drawing/2014/main" id="{66085C62-ADF2-4CC0-B14D-F4B678F116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72832"/>
            <a:ext cx="1194619"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42">
            <a:extLst>
              <a:ext uri="{FF2B5EF4-FFF2-40B4-BE49-F238E27FC236}">
                <a16:creationId xmlns:a16="http://schemas.microsoft.com/office/drawing/2014/main" id="{034EF5D1-2322-4C79-BA38-EDD477732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16784" y="758952"/>
            <a:ext cx="278312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6" name="Picture 4" descr="A picture containing object, clock&#10;&#10;Description generated with high confidence">
            <a:extLst>
              <a:ext uri="{FF2B5EF4-FFF2-40B4-BE49-F238E27FC236}">
                <a16:creationId xmlns:a16="http://schemas.microsoft.com/office/drawing/2014/main" id="{258B5413-4659-485F-B486-26A445C902D5}"/>
              </a:ext>
            </a:extLst>
          </p:cNvPr>
          <p:cNvPicPr>
            <a:picLocks noChangeAspect="1"/>
          </p:cNvPicPr>
          <p:nvPr/>
        </p:nvPicPr>
        <p:blipFill>
          <a:blip r:embed="rId3"/>
          <a:stretch>
            <a:fillRect/>
          </a:stretch>
        </p:blipFill>
        <p:spPr>
          <a:xfrm>
            <a:off x="10115266" y="192776"/>
            <a:ext cx="1833349" cy="512928"/>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CDA38-E12A-45BA-9A87-F0CCCFDE6F58}"/>
              </a:ext>
            </a:extLst>
          </p:cNvPr>
          <p:cNvSpPr>
            <a:spLocks noGrp="1"/>
          </p:cNvSpPr>
          <p:nvPr>
            <p:ph type="title"/>
          </p:nvPr>
        </p:nvSpPr>
        <p:spPr/>
        <p:txBody>
          <a:bodyPr/>
          <a:lstStyle/>
          <a:p>
            <a:r>
              <a:rPr lang="en-US"/>
              <a:t>Overview</a:t>
            </a:r>
          </a:p>
        </p:txBody>
      </p:sp>
      <p:sp>
        <p:nvSpPr>
          <p:cNvPr id="3" name="Content Placeholder 2">
            <a:extLst>
              <a:ext uri="{FF2B5EF4-FFF2-40B4-BE49-F238E27FC236}">
                <a16:creationId xmlns:a16="http://schemas.microsoft.com/office/drawing/2014/main" id="{C8C14637-7E1A-4080-8B88-15D380AFF4F1}"/>
              </a:ext>
            </a:extLst>
          </p:cNvPr>
          <p:cNvSpPr>
            <a:spLocks noGrp="1"/>
          </p:cNvSpPr>
          <p:nvPr>
            <p:ph idx="1"/>
          </p:nvPr>
        </p:nvSpPr>
        <p:spPr>
          <a:xfrm>
            <a:off x="5269694" y="864108"/>
            <a:ext cx="6535480" cy="5120640"/>
          </a:xfrm>
        </p:spPr>
        <p:txBody>
          <a:bodyPr/>
          <a:lstStyle/>
          <a:p>
            <a:pPr marL="0" indent="0">
              <a:buNone/>
            </a:pPr>
            <a:r>
              <a:rPr lang="en-US" sz="2800"/>
              <a:t>Providing tools for small businesses to grow at an affordable price</a:t>
            </a:r>
            <a:endParaRPr lang="en-US"/>
          </a:p>
          <a:p>
            <a:endParaRPr lang="en-US" sz="2800"/>
          </a:p>
          <a:p>
            <a:pPr marL="0" indent="0">
              <a:buNone/>
            </a:pPr>
            <a:r>
              <a:rPr lang="en-US" sz="2800"/>
              <a:t>Creating a customer portal while maintaining a low cost</a:t>
            </a:r>
          </a:p>
          <a:p>
            <a:endParaRPr lang="en-US" sz="2800"/>
          </a:p>
          <a:p>
            <a:pPr marL="0" indent="0">
              <a:buNone/>
            </a:pPr>
            <a:r>
              <a:rPr lang="en-US" sz="2800"/>
              <a:t>Prototype for potential customers</a:t>
            </a:r>
          </a:p>
        </p:txBody>
      </p:sp>
      <p:pic>
        <p:nvPicPr>
          <p:cNvPr id="4" name="Picture 4" descr="A picture containing object&#10;&#10;Description generated with high confidence">
            <a:extLst>
              <a:ext uri="{FF2B5EF4-FFF2-40B4-BE49-F238E27FC236}">
                <a16:creationId xmlns:a16="http://schemas.microsoft.com/office/drawing/2014/main" id="{EABAFA89-5262-47CB-836F-578BE0D1D61A}"/>
              </a:ext>
            </a:extLst>
          </p:cNvPr>
          <p:cNvPicPr>
            <a:picLocks noChangeAspect="1"/>
          </p:cNvPicPr>
          <p:nvPr/>
        </p:nvPicPr>
        <p:blipFill>
          <a:blip r:embed="rId2"/>
          <a:stretch>
            <a:fillRect/>
          </a:stretch>
        </p:blipFill>
        <p:spPr>
          <a:xfrm>
            <a:off x="4219575" y="3137535"/>
            <a:ext cx="897890" cy="867410"/>
          </a:xfrm>
          <a:prstGeom prst="rect">
            <a:avLst/>
          </a:prstGeom>
        </p:spPr>
      </p:pic>
      <p:pic>
        <p:nvPicPr>
          <p:cNvPr id="6" name="Picture 6">
            <a:extLst>
              <a:ext uri="{FF2B5EF4-FFF2-40B4-BE49-F238E27FC236}">
                <a16:creationId xmlns:a16="http://schemas.microsoft.com/office/drawing/2014/main" id="{7EF6E2DF-3C73-486D-9953-63EE1BB76E37}"/>
              </a:ext>
            </a:extLst>
          </p:cNvPr>
          <p:cNvPicPr>
            <a:picLocks noChangeAspect="1"/>
          </p:cNvPicPr>
          <p:nvPr/>
        </p:nvPicPr>
        <p:blipFill>
          <a:blip r:embed="rId3"/>
          <a:stretch>
            <a:fillRect/>
          </a:stretch>
        </p:blipFill>
        <p:spPr>
          <a:xfrm>
            <a:off x="4201477" y="1707198"/>
            <a:ext cx="934085" cy="944245"/>
          </a:xfrm>
          <a:prstGeom prst="rect">
            <a:avLst/>
          </a:prstGeom>
        </p:spPr>
      </p:pic>
      <p:pic>
        <p:nvPicPr>
          <p:cNvPr id="8" name="Picture 8">
            <a:extLst>
              <a:ext uri="{FF2B5EF4-FFF2-40B4-BE49-F238E27FC236}">
                <a16:creationId xmlns:a16="http://schemas.microsoft.com/office/drawing/2014/main" id="{E5B84E5D-C5C1-4689-AC83-64D92210679F}"/>
              </a:ext>
            </a:extLst>
          </p:cNvPr>
          <p:cNvPicPr>
            <a:picLocks noChangeAspect="1"/>
          </p:cNvPicPr>
          <p:nvPr/>
        </p:nvPicPr>
        <p:blipFill>
          <a:blip r:embed="rId4"/>
          <a:stretch>
            <a:fillRect/>
          </a:stretch>
        </p:blipFill>
        <p:spPr>
          <a:xfrm>
            <a:off x="4242117" y="4409758"/>
            <a:ext cx="893445" cy="893445"/>
          </a:xfrm>
          <a:prstGeom prst="rect">
            <a:avLst/>
          </a:prstGeom>
        </p:spPr>
      </p:pic>
    </p:spTree>
    <p:extLst>
      <p:ext uri="{BB962C8B-B14F-4D97-AF65-F5344CB8AC3E}">
        <p14:creationId xmlns:p14="http://schemas.microsoft.com/office/powerpoint/2010/main" val="2913035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AEFC8-6435-492C-B383-0842C2E501F2}"/>
              </a:ext>
            </a:extLst>
          </p:cNvPr>
          <p:cNvSpPr>
            <a:spLocks noGrp="1"/>
          </p:cNvSpPr>
          <p:nvPr>
            <p:ph type="title"/>
          </p:nvPr>
        </p:nvSpPr>
        <p:spPr/>
        <p:txBody>
          <a:bodyPr/>
          <a:lstStyle/>
          <a:p>
            <a:r>
              <a:rPr lang="en-US"/>
              <a:t>Systems Architecture</a:t>
            </a:r>
          </a:p>
        </p:txBody>
      </p:sp>
      <p:pic>
        <p:nvPicPr>
          <p:cNvPr id="4" name="Picture 4" descr="A screenshot of a cell phone&#10;&#10;Description generated with very high confidence">
            <a:extLst>
              <a:ext uri="{FF2B5EF4-FFF2-40B4-BE49-F238E27FC236}">
                <a16:creationId xmlns:a16="http://schemas.microsoft.com/office/drawing/2014/main" id="{358D4836-9124-47D8-AB21-E532088AE592}"/>
              </a:ext>
            </a:extLst>
          </p:cNvPr>
          <p:cNvPicPr>
            <a:picLocks noGrp="1" noChangeAspect="1"/>
          </p:cNvPicPr>
          <p:nvPr>
            <p:ph idx="1"/>
          </p:nvPr>
        </p:nvPicPr>
        <p:blipFill rotWithShape="1">
          <a:blip r:embed="rId3"/>
          <a:srcRect t="5504" r="7169" b="4954"/>
          <a:stretch/>
        </p:blipFill>
        <p:spPr>
          <a:xfrm>
            <a:off x="3625428" y="722426"/>
            <a:ext cx="8212608" cy="5260111"/>
          </a:xfrm>
          <a:prstGeom prst="rect">
            <a:avLst/>
          </a:prstGeom>
        </p:spPr>
      </p:pic>
    </p:spTree>
    <p:extLst>
      <p:ext uri="{BB962C8B-B14F-4D97-AF65-F5344CB8AC3E}">
        <p14:creationId xmlns:p14="http://schemas.microsoft.com/office/powerpoint/2010/main" val="2946442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931DF-84E3-4998-AE02-11E8982EB57C}"/>
              </a:ext>
            </a:extLst>
          </p:cNvPr>
          <p:cNvSpPr>
            <a:spLocks noGrp="1"/>
          </p:cNvSpPr>
          <p:nvPr>
            <p:ph type="title"/>
          </p:nvPr>
        </p:nvSpPr>
        <p:spPr>
          <a:xfrm>
            <a:off x="252919" y="1123837"/>
            <a:ext cx="2947482" cy="4601183"/>
          </a:xfrm>
        </p:spPr>
        <p:txBody>
          <a:bodyPr/>
          <a:lstStyle/>
          <a:p>
            <a:r>
              <a:rPr lang="en-US"/>
              <a:t>Data Model Version 1</a:t>
            </a:r>
          </a:p>
        </p:txBody>
      </p:sp>
      <p:pic>
        <p:nvPicPr>
          <p:cNvPr id="3" name="Picture 3" descr="A screenshot of a cell phone&#10;&#10;Description generated with very high confidence">
            <a:extLst>
              <a:ext uri="{FF2B5EF4-FFF2-40B4-BE49-F238E27FC236}">
                <a16:creationId xmlns:a16="http://schemas.microsoft.com/office/drawing/2014/main" id="{AE9281F8-64D5-4C13-A3B0-C758FBAD5EAA}"/>
              </a:ext>
            </a:extLst>
          </p:cNvPr>
          <p:cNvPicPr>
            <a:picLocks noChangeAspect="1"/>
          </p:cNvPicPr>
          <p:nvPr/>
        </p:nvPicPr>
        <p:blipFill>
          <a:blip r:embed="rId3"/>
          <a:stretch>
            <a:fillRect/>
          </a:stretch>
        </p:blipFill>
        <p:spPr>
          <a:xfrm>
            <a:off x="4029270" y="488094"/>
            <a:ext cx="7461146" cy="5403346"/>
          </a:xfrm>
          <a:prstGeom prst="rect">
            <a:avLst/>
          </a:prstGeom>
        </p:spPr>
      </p:pic>
    </p:spTree>
    <p:extLst>
      <p:ext uri="{BB962C8B-B14F-4D97-AF65-F5344CB8AC3E}">
        <p14:creationId xmlns:p14="http://schemas.microsoft.com/office/powerpoint/2010/main" val="4070165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E9086-5438-4D4C-AA09-0A89EDC122A7}"/>
              </a:ext>
            </a:extLst>
          </p:cNvPr>
          <p:cNvSpPr>
            <a:spLocks noGrp="1"/>
          </p:cNvSpPr>
          <p:nvPr>
            <p:ph type="title"/>
          </p:nvPr>
        </p:nvSpPr>
        <p:spPr>
          <a:xfrm>
            <a:off x="252919" y="1123837"/>
            <a:ext cx="2947482" cy="4601183"/>
          </a:xfrm>
        </p:spPr>
        <p:txBody>
          <a:bodyPr/>
          <a:lstStyle/>
          <a:p>
            <a:r>
              <a:rPr lang="en-US" dirty="0"/>
              <a:t>Data Model Version 2</a:t>
            </a:r>
          </a:p>
        </p:txBody>
      </p:sp>
      <p:pic>
        <p:nvPicPr>
          <p:cNvPr id="3" name="Picture 3" descr="A close up of a map&#10;&#10;Description generated with very high confidence">
            <a:extLst>
              <a:ext uri="{FF2B5EF4-FFF2-40B4-BE49-F238E27FC236}">
                <a16:creationId xmlns:a16="http://schemas.microsoft.com/office/drawing/2014/main" id="{5AC37CA0-1F5D-43C1-A7C3-3F539E8A0E2D}"/>
              </a:ext>
            </a:extLst>
          </p:cNvPr>
          <p:cNvPicPr>
            <a:picLocks noChangeAspect="1"/>
          </p:cNvPicPr>
          <p:nvPr/>
        </p:nvPicPr>
        <p:blipFill>
          <a:blip r:embed="rId2"/>
          <a:stretch>
            <a:fillRect/>
          </a:stretch>
        </p:blipFill>
        <p:spPr>
          <a:xfrm>
            <a:off x="4673600" y="135502"/>
            <a:ext cx="4958080" cy="6434595"/>
          </a:xfrm>
          <a:prstGeom prst="rect">
            <a:avLst/>
          </a:prstGeom>
        </p:spPr>
      </p:pic>
    </p:spTree>
    <p:extLst>
      <p:ext uri="{BB962C8B-B14F-4D97-AF65-F5344CB8AC3E}">
        <p14:creationId xmlns:p14="http://schemas.microsoft.com/office/powerpoint/2010/main" val="3499076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9D1C5-9EA6-47A5-9D1B-D95F207E0E2B}"/>
              </a:ext>
            </a:extLst>
          </p:cNvPr>
          <p:cNvSpPr>
            <a:spLocks noGrp="1"/>
          </p:cNvSpPr>
          <p:nvPr>
            <p:ph type="title"/>
          </p:nvPr>
        </p:nvSpPr>
        <p:spPr>
          <a:xfrm>
            <a:off x="252919" y="1123837"/>
            <a:ext cx="2947482" cy="4601183"/>
          </a:xfrm>
        </p:spPr>
        <p:txBody>
          <a:bodyPr/>
          <a:lstStyle/>
          <a:p>
            <a:r>
              <a:rPr lang="en-US"/>
              <a:t>Process Model</a:t>
            </a:r>
          </a:p>
        </p:txBody>
      </p:sp>
      <p:pic>
        <p:nvPicPr>
          <p:cNvPr id="13" name="Picture 14" descr="A screenshot of a cell phone&#10;&#10;Description generated with very high confidence">
            <a:extLst>
              <a:ext uri="{FF2B5EF4-FFF2-40B4-BE49-F238E27FC236}">
                <a16:creationId xmlns:a16="http://schemas.microsoft.com/office/drawing/2014/main" id="{5E6AFC01-9C11-40A3-8FB8-E2554A67AE83}"/>
              </a:ext>
            </a:extLst>
          </p:cNvPr>
          <p:cNvPicPr>
            <a:picLocks noGrp="1" noChangeAspect="1"/>
          </p:cNvPicPr>
          <p:nvPr>
            <p:ph idx="1"/>
          </p:nvPr>
        </p:nvPicPr>
        <p:blipFill>
          <a:blip r:embed="rId2"/>
          <a:stretch>
            <a:fillRect/>
          </a:stretch>
        </p:blipFill>
        <p:spPr>
          <a:xfrm>
            <a:off x="3596098" y="2389116"/>
            <a:ext cx="7746520" cy="3652134"/>
          </a:xfrm>
          <a:prstGeom prst="rect">
            <a:avLst/>
          </a:prstGeom>
        </p:spPr>
      </p:pic>
      <p:sp>
        <p:nvSpPr>
          <p:cNvPr id="3" name="TextBox 2">
            <a:extLst>
              <a:ext uri="{FF2B5EF4-FFF2-40B4-BE49-F238E27FC236}">
                <a16:creationId xmlns:a16="http://schemas.microsoft.com/office/drawing/2014/main" id="{D57EA857-C9A8-48DB-9849-4D6D4D7A93F1}"/>
              </a:ext>
            </a:extLst>
          </p:cNvPr>
          <p:cNvSpPr txBox="1"/>
          <p:nvPr/>
        </p:nvSpPr>
        <p:spPr>
          <a:xfrm>
            <a:off x="3703607" y="1928004"/>
            <a:ext cx="4410973" cy="46166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t>Unacquired Customer Process</a:t>
            </a:r>
          </a:p>
        </p:txBody>
      </p:sp>
    </p:spTree>
    <p:extLst>
      <p:ext uri="{BB962C8B-B14F-4D97-AF65-F5344CB8AC3E}">
        <p14:creationId xmlns:p14="http://schemas.microsoft.com/office/powerpoint/2010/main" val="3399542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 name="Rectangle 107">
            <a:extLst>
              <a:ext uri="{FF2B5EF4-FFF2-40B4-BE49-F238E27FC236}">
                <a16:creationId xmlns:a16="http://schemas.microsoft.com/office/drawing/2014/main" id="{845DB188-4006-4207-A473-B4B569C5B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0" name="Rectangle 109">
            <a:extLst>
              <a:ext uri="{FF2B5EF4-FFF2-40B4-BE49-F238E27FC236}">
                <a16:creationId xmlns:a16="http://schemas.microsoft.com/office/drawing/2014/main" id="{BAB4522D-D095-4687-BFB3-976E665AD4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Title 22">
            <a:extLst>
              <a:ext uri="{FF2B5EF4-FFF2-40B4-BE49-F238E27FC236}">
                <a16:creationId xmlns:a16="http://schemas.microsoft.com/office/drawing/2014/main" id="{04E41167-C00C-4778-8E0C-D239FA0B1962}"/>
              </a:ext>
            </a:extLst>
          </p:cNvPr>
          <p:cNvSpPr>
            <a:spLocks noGrp="1"/>
          </p:cNvSpPr>
          <p:nvPr>
            <p:ph type="title"/>
          </p:nvPr>
        </p:nvSpPr>
        <p:spPr>
          <a:xfrm>
            <a:off x="252919" y="1123837"/>
            <a:ext cx="2947482" cy="4601183"/>
          </a:xfrm>
        </p:spPr>
        <p:txBody>
          <a:bodyPr vert="horz" lIns="91440" tIns="45720" rIns="91440" bIns="45720" rtlCol="0" anchor="ctr">
            <a:normAutofit/>
          </a:bodyPr>
          <a:lstStyle/>
          <a:p>
            <a:r>
              <a:rPr lang="en-US"/>
              <a:t>Business Case</a:t>
            </a:r>
          </a:p>
        </p:txBody>
      </p:sp>
      <p:graphicFrame>
        <p:nvGraphicFramePr>
          <p:cNvPr id="94" name="Diagram 94">
            <a:extLst>
              <a:ext uri="{FF2B5EF4-FFF2-40B4-BE49-F238E27FC236}">
                <a16:creationId xmlns:a16="http://schemas.microsoft.com/office/drawing/2014/main" id="{F36F3CC5-B88C-4C7D-A23C-D7A7C8F858AC}"/>
              </a:ext>
            </a:extLst>
          </p:cNvPr>
          <p:cNvGraphicFramePr/>
          <p:nvPr>
            <p:extLst>
              <p:ext uri="{D42A27DB-BD31-4B8C-83A1-F6EECF244321}">
                <p14:modId xmlns:p14="http://schemas.microsoft.com/office/powerpoint/2010/main" val="2902084372"/>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38593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19181-4A05-4BCA-898A-2F57B9235BF5}"/>
              </a:ext>
            </a:extLst>
          </p:cNvPr>
          <p:cNvSpPr>
            <a:spLocks noGrp="1"/>
          </p:cNvSpPr>
          <p:nvPr>
            <p:ph type="ctrTitle"/>
          </p:nvPr>
        </p:nvSpPr>
        <p:spPr/>
        <p:txBody>
          <a:bodyPr>
            <a:normAutofit fontScale="90000"/>
          </a:bodyPr>
          <a:lstStyle/>
          <a:p>
            <a:pPr algn="ctr"/>
            <a:r>
              <a:rPr lang="en-US"/>
              <a:t> </a:t>
            </a:r>
            <a:br>
              <a:rPr lang="en-US"/>
            </a:br>
            <a:br>
              <a:rPr lang="en-US"/>
            </a:br>
            <a:br>
              <a:rPr lang="en-US"/>
            </a:br>
            <a:br>
              <a:rPr lang="en-US"/>
            </a:br>
            <a:r>
              <a:rPr lang="en-US"/>
              <a:t>Prototype</a:t>
            </a:r>
          </a:p>
        </p:txBody>
      </p:sp>
    </p:spTree>
    <p:extLst>
      <p:ext uri="{BB962C8B-B14F-4D97-AF65-F5344CB8AC3E}">
        <p14:creationId xmlns:p14="http://schemas.microsoft.com/office/powerpoint/2010/main" val="1347104208"/>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B334C6D28C7B54A9C983790D0B9971E" ma:contentTypeVersion="5" ma:contentTypeDescription="Create a new document." ma:contentTypeScope="" ma:versionID="1815ca2536d5d003eb4e2a26cc46f0bd">
  <xsd:schema xmlns:xsd="http://www.w3.org/2001/XMLSchema" xmlns:xs="http://www.w3.org/2001/XMLSchema" xmlns:p="http://schemas.microsoft.com/office/2006/metadata/properties" xmlns:ns2="0c965139-3e51-4c40-82a9-77dca03bd21a" targetNamespace="http://schemas.microsoft.com/office/2006/metadata/properties" ma:root="true" ma:fieldsID="0fdbe99202312f90e7c0bb5d2ca9b125" ns2:_="">
    <xsd:import namespace="0c965139-3e51-4c40-82a9-77dca03bd21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965139-3e51-4c40-82a9-77dca03bd2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43DF0B5-011F-4210-9DE8-3C85A41F6ACA}">
  <ds:schemaRefs>
    <ds:schemaRef ds:uri="http://schemas.microsoft.com/sharepoint/v3/contenttype/forms"/>
  </ds:schemaRefs>
</ds:datastoreItem>
</file>

<file path=customXml/itemProps2.xml><?xml version="1.0" encoding="utf-8"?>
<ds:datastoreItem xmlns:ds="http://schemas.openxmlformats.org/officeDocument/2006/customXml" ds:itemID="{F1E519BF-D2FB-4BE6-9BD4-DDAEB92E961A}">
  <ds:schemaRefs>
    <ds:schemaRef ds:uri="0c965139-3e51-4c40-82a9-77dca03bd21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28A04F6-50EA-41B6-BB9C-C8B4CC3D2A0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Frame</Template>
  <Application>Microsoft Office PowerPoint</Application>
  <PresentationFormat>Widescreen</PresentationFormat>
  <Slides>8</Slides>
  <Notes>4</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Frame</vt:lpstr>
      <vt:lpstr>CRM  for Entrepreneurs</vt:lpstr>
      <vt:lpstr>Overview</vt:lpstr>
      <vt:lpstr>Systems Architecture</vt:lpstr>
      <vt:lpstr>Data Model Version 1</vt:lpstr>
      <vt:lpstr>Data Model Version 2</vt:lpstr>
      <vt:lpstr>Process Model</vt:lpstr>
      <vt:lpstr>Business Case</vt:lpstr>
      <vt:lpstr>     Prototype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14</cp:revision>
  <dcterms:created xsi:type="dcterms:W3CDTF">1601-01-01T00:00:00Z</dcterms:created>
  <dcterms:modified xsi:type="dcterms:W3CDTF">2018-11-07T21:50:11Z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0x0101005B334C6D28C7B54A9C983790D0B9971E</vt:lpwstr>
  </property>
</Properties>
</file>