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9"/>
  </p:notesMasterIdLst>
  <p:sldIdLst>
    <p:sldId id="256" r:id="rId5"/>
    <p:sldId id="268" r:id="rId6"/>
    <p:sldId id="264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ita M Cini" initials="SC" lastIdx="4" clrIdx="0">
    <p:extLst>
      <p:ext uri="{19B8F6BF-5375-455C-9EA6-DF929625EA0E}">
        <p15:presenceInfo xmlns:p15="http://schemas.microsoft.com/office/powerpoint/2012/main" userId="S::tug92662@temple.edu::2a8af703-9fcd-4d82-a39c-ccd38e7fd1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2BCE38-DAB2-0BDC-ACCC-5664BEA38EE8}" v="11" dt="2018-11-13T20:53:22.430"/>
    <p1510:client id="{A845E9E2-A886-8EEE-7482-C100C4A53963}" v="46" dt="2018-11-13T21:19:30.407"/>
    <p1510:client id="{671F0876-9AE4-7D40-25F4-A753A2735929}" v="1" dt="2018-11-13T21:18:03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E837B1-3A49-4732-9D11-2148DAADAF92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9665B4-10FD-48C2-9224-824B2ECED253}">
      <dgm:prSet phldrT="[Text]"/>
      <dgm:spPr/>
      <dgm:t>
        <a:bodyPr/>
        <a:lstStyle/>
        <a:p>
          <a:r>
            <a:rPr lang="en-US"/>
            <a:t>Benefits to Merchants</a:t>
          </a:r>
        </a:p>
      </dgm:t>
    </dgm:pt>
    <dgm:pt modelId="{BA585B15-1D2F-42B8-833B-D447DF0E8865}" type="parTrans" cxnId="{39CAD343-5AA2-4D34-8D3C-3707CE223E09}">
      <dgm:prSet/>
      <dgm:spPr/>
      <dgm:t>
        <a:bodyPr/>
        <a:lstStyle/>
        <a:p>
          <a:endParaRPr lang="en-US"/>
        </a:p>
      </dgm:t>
    </dgm:pt>
    <dgm:pt modelId="{A4BFB00D-BF0C-4523-9F18-8E2E0DD95CD2}" type="sibTrans" cxnId="{39CAD343-5AA2-4D34-8D3C-3707CE223E09}">
      <dgm:prSet/>
      <dgm:spPr/>
      <dgm:t>
        <a:bodyPr/>
        <a:lstStyle/>
        <a:p>
          <a:endParaRPr lang="en-US"/>
        </a:p>
      </dgm:t>
    </dgm:pt>
    <dgm:pt modelId="{D4120E96-6112-4DDD-9F8F-E9E1E4688BA6}">
      <dgm:prSet phldrT="[Text]"/>
      <dgm:spPr/>
      <dgm:t>
        <a:bodyPr/>
        <a:lstStyle/>
        <a:p>
          <a:r>
            <a:rPr lang="en-US"/>
            <a:t>Easier customer retention</a:t>
          </a:r>
        </a:p>
      </dgm:t>
    </dgm:pt>
    <dgm:pt modelId="{0BE188C8-991D-4644-9060-D77D4F978101}" type="parTrans" cxnId="{370EA24D-E5FA-4491-9EC7-552AA7E1488A}">
      <dgm:prSet/>
      <dgm:spPr/>
      <dgm:t>
        <a:bodyPr/>
        <a:lstStyle/>
        <a:p>
          <a:endParaRPr lang="en-US"/>
        </a:p>
      </dgm:t>
    </dgm:pt>
    <dgm:pt modelId="{F9BAEDC3-C615-4ADE-A570-A2AB794B5BD1}" type="sibTrans" cxnId="{370EA24D-E5FA-4491-9EC7-552AA7E1488A}">
      <dgm:prSet/>
      <dgm:spPr/>
      <dgm:t>
        <a:bodyPr/>
        <a:lstStyle/>
        <a:p>
          <a:endParaRPr lang="en-US"/>
        </a:p>
      </dgm:t>
    </dgm:pt>
    <dgm:pt modelId="{5F51EFC1-2B16-4D0E-B509-488D41375251}">
      <dgm:prSet phldrT="[Text]"/>
      <dgm:spPr/>
      <dgm:t>
        <a:bodyPr/>
        <a:lstStyle/>
        <a:p>
          <a:r>
            <a:rPr lang="en-US"/>
            <a:t>Less data entry required</a:t>
          </a:r>
        </a:p>
      </dgm:t>
    </dgm:pt>
    <dgm:pt modelId="{3CC6B6DF-08D2-4305-A58A-A16D0E7467F4}" type="parTrans" cxnId="{DF38EDD7-82EB-44E4-A76F-A3EC47D218DD}">
      <dgm:prSet/>
      <dgm:spPr/>
      <dgm:t>
        <a:bodyPr/>
        <a:lstStyle/>
        <a:p>
          <a:endParaRPr lang="en-US"/>
        </a:p>
      </dgm:t>
    </dgm:pt>
    <dgm:pt modelId="{82AC640E-75BF-43BC-928D-E0D397E248D3}" type="sibTrans" cxnId="{DF38EDD7-82EB-44E4-A76F-A3EC47D218DD}">
      <dgm:prSet/>
      <dgm:spPr/>
      <dgm:t>
        <a:bodyPr/>
        <a:lstStyle/>
        <a:p>
          <a:endParaRPr lang="en-US"/>
        </a:p>
      </dgm:t>
    </dgm:pt>
    <dgm:pt modelId="{11B010EB-CFB8-4677-A7AC-5C8312B5EFCC}">
      <dgm:prSet phldrT="[Text]"/>
      <dgm:spPr/>
      <dgm:t>
        <a:bodyPr/>
        <a:lstStyle/>
        <a:p>
          <a:r>
            <a:rPr lang="en-US"/>
            <a:t>Benefits to </a:t>
          </a:r>
          <a:r>
            <a:rPr lang="en-US" err="1"/>
            <a:t>Vitris</a:t>
          </a:r>
        </a:p>
      </dgm:t>
    </dgm:pt>
    <dgm:pt modelId="{517622A5-80AE-4752-B4BA-4AD5CB40546E}" type="parTrans" cxnId="{E74AFC78-4907-4AC1-8805-753A4F3F2286}">
      <dgm:prSet/>
      <dgm:spPr/>
      <dgm:t>
        <a:bodyPr/>
        <a:lstStyle/>
        <a:p>
          <a:endParaRPr lang="en-US"/>
        </a:p>
      </dgm:t>
    </dgm:pt>
    <dgm:pt modelId="{77392BE7-93B1-4882-B038-1C456EECCD4C}" type="sibTrans" cxnId="{E74AFC78-4907-4AC1-8805-753A4F3F2286}">
      <dgm:prSet/>
      <dgm:spPr/>
      <dgm:t>
        <a:bodyPr/>
        <a:lstStyle/>
        <a:p>
          <a:endParaRPr lang="en-US"/>
        </a:p>
      </dgm:t>
    </dgm:pt>
    <dgm:pt modelId="{21D176B1-EBE0-4583-914B-68314BFE5933}">
      <dgm:prSet phldrT="[Text]"/>
      <dgm:spPr/>
      <dgm:t>
        <a:bodyPr/>
        <a:lstStyle/>
        <a:p>
          <a:r>
            <a:rPr lang="en-US"/>
            <a:t> Growth of the Market</a:t>
          </a:r>
        </a:p>
      </dgm:t>
    </dgm:pt>
    <dgm:pt modelId="{9A9CAC13-4D8F-401C-B773-ADBC74A536E0}" type="parTrans" cxnId="{BD5F531F-870E-4956-A8FB-0ED4282C54B0}">
      <dgm:prSet/>
      <dgm:spPr/>
      <dgm:t>
        <a:bodyPr/>
        <a:lstStyle/>
        <a:p>
          <a:endParaRPr lang="en-US"/>
        </a:p>
      </dgm:t>
    </dgm:pt>
    <dgm:pt modelId="{2DF603A2-AB58-49C4-87E1-11F8265FA54F}" type="sibTrans" cxnId="{BD5F531F-870E-4956-A8FB-0ED4282C54B0}">
      <dgm:prSet/>
      <dgm:spPr/>
      <dgm:t>
        <a:bodyPr/>
        <a:lstStyle/>
        <a:p>
          <a:endParaRPr lang="en-US"/>
        </a:p>
      </dgm:t>
    </dgm:pt>
    <dgm:pt modelId="{0135525B-2B40-45DD-81F1-743B78134011}">
      <dgm:prSet phldrT="[Text]"/>
      <dgm:spPr/>
      <dgm:t>
        <a:bodyPr/>
        <a:lstStyle/>
        <a:p>
          <a:r>
            <a:rPr lang="en-US"/>
            <a:t>Increased Revenue Opportunities</a:t>
          </a:r>
        </a:p>
      </dgm:t>
    </dgm:pt>
    <dgm:pt modelId="{C18D28F6-B612-4F36-9FE6-71AECA85E3BA}" type="parTrans" cxnId="{5E66E74B-AAA0-4740-B982-D7B5E669BFFD}">
      <dgm:prSet/>
      <dgm:spPr/>
      <dgm:t>
        <a:bodyPr/>
        <a:lstStyle/>
        <a:p>
          <a:endParaRPr lang="en-US"/>
        </a:p>
      </dgm:t>
    </dgm:pt>
    <dgm:pt modelId="{4D0B8D2E-B276-4DE3-B722-585BF0C34A5F}" type="sibTrans" cxnId="{5E66E74B-AAA0-4740-B982-D7B5E669BFFD}">
      <dgm:prSet/>
      <dgm:spPr/>
      <dgm:t>
        <a:bodyPr/>
        <a:lstStyle/>
        <a:p>
          <a:endParaRPr lang="en-US"/>
        </a:p>
      </dgm:t>
    </dgm:pt>
    <dgm:pt modelId="{D3808D27-CB2F-4F4C-BF49-62B77B32E103}">
      <dgm:prSet phldrT="[Text]"/>
      <dgm:spPr/>
      <dgm:t>
        <a:bodyPr/>
        <a:lstStyle/>
        <a:p>
          <a:endParaRPr lang="en-US"/>
        </a:p>
      </dgm:t>
    </dgm:pt>
    <dgm:pt modelId="{B095DDEB-2FEF-473A-A0B9-92B0D184EA88}" type="parTrans" cxnId="{54A2E2D0-237E-4FF0-A041-7BF0DDDBBA3C}">
      <dgm:prSet/>
      <dgm:spPr/>
    </dgm:pt>
    <dgm:pt modelId="{3396468B-35AB-4A7D-AD66-D32079772249}" type="sibTrans" cxnId="{54A2E2D0-237E-4FF0-A041-7BF0DDDBBA3C}">
      <dgm:prSet/>
      <dgm:spPr/>
    </dgm:pt>
    <dgm:pt modelId="{B5415F1F-13A1-4CCF-92DD-051A1A008EA0}">
      <dgm:prSet phldrT="[Text]"/>
      <dgm:spPr/>
      <dgm:t>
        <a:bodyPr/>
        <a:lstStyle/>
        <a:p>
          <a:endParaRPr lang="en-US"/>
        </a:p>
      </dgm:t>
    </dgm:pt>
    <dgm:pt modelId="{7F749429-1A5B-47C6-A756-659D5CD3D345}" type="parTrans" cxnId="{109DB1AB-59F0-4EAB-8048-10702B2EA969}">
      <dgm:prSet/>
      <dgm:spPr/>
    </dgm:pt>
    <dgm:pt modelId="{BA638DE4-26FA-4496-80A1-6C39C1859EA6}" type="sibTrans" cxnId="{109DB1AB-59F0-4EAB-8048-10702B2EA969}">
      <dgm:prSet/>
      <dgm:spPr/>
    </dgm:pt>
    <dgm:pt modelId="{4625808E-C76B-49F2-9827-AFBAE40FB6F9}" type="pres">
      <dgm:prSet presAssocID="{DAE837B1-3A49-4732-9D11-2148DAADAF92}" presName="Name0" presStyleCnt="0">
        <dgm:presLayoutVars>
          <dgm:dir/>
          <dgm:animLvl val="lvl"/>
          <dgm:resizeHandles val="exact"/>
        </dgm:presLayoutVars>
      </dgm:prSet>
      <dgm:spPr/>
    </dgm:pt>
    <dgm:pt modelId="{B6C47412-5B68-4737-836B-99BCB011272E}" type="pres">
      <dgm:prSet presAssocID="{DB9665B4-10FD-48C2-9224-824B2ECED253}" presName="composite" presStyleCnt="0"/>
      <dgm:spPr/>
    </dgm:pt>
    <dgm:pt modelId="{237841F1-2E84-40EA-811F-78563D51DD96}" type="pres">
      <dgm:prSet presAssocID="{DB9665B4-10FD-48C2-9224-824B2ECED253}" presName="parTx" presStyleLbl="alignNode1" presStyleIdx="0" presStyleCnt="2">
        <dgm:presLayoutVars>
          <dgm:chMax val="0"/>
          <dgm:chPref val="0"/>
        </dgm:presLayoutVars>
      </dgm:prSet>
      <dgm:spPr/>
    </dgm:pt>
    <dgm:pt modelId="{E0AA661E-3E12-4964-B11F-C7DF91F4C206}" type="pres">
      <dgm:prSet presAssocID="{DB9665B4-10FD-48C2-9224-824B2ECED253}" presName="desTx" presStyleLbl="alignAccFollowNode1" presStyleIdx="0" presStyleCnt="2">
        <dgm:presLayoutVars/>
      </dgm:prSet>
      <dgm:spPr/>
    </dgm:pt>
    <dgm:pt modelId="{1E3DE8BF-F5F5-4F3E-B348-6768CDFF7555}" type="pres">
      <dgm:prSet presAssocID="{A4BFB00D-BF0C-4523-9F18-8E2E0DD95CD2}" presName="space" presStyleCnt="0"/>
      <dgm:spPr/>
    </dgm:pt>
    <dgm:pt modelId="{4E2D5AC0-FBF8-4EDF-B5A4-32ABEF0AEC05}" type="pres">
      <dgm:prSet presAssocID="{11B010EB-CFB8-4677-A7AC-5C8312B5EFCC}" presName="composite" presStyleCnt="0"/>
      <dgm:spPr/>
    </dgm:pt>
    <dgm:pt modelId="{7AAEC924-6049-4F1F-91A5-627E766433DD}" type="pres">
      <dgm:prSet presAssocID="{11B010EB-CFB8-4677-A7AC-5C8312B5EFCC}" presName="parTx" presStyleLbl="alignNode1" presStyleIdx="1" presStyleCnt="2">
        <dgm:presLayoutVars>
          <dgm:chMax val="0"/>
          <dgm:chPref val="0"/>
        </dgm:presLayoutVars>
      </dgm:prSet>
      <dgm:spPr/>
    </dgm:pt>
    <dgm:pt modelId="{8B44C724-1960-4233-AB74-4C2F2E1749D4}" type="pres">
      <dgm:prSet presAssocID="{11B010EB-CFB8-4677-A7AC-5C8312B5EFCC}" presName="desTx" presStyleLbl="alignAccFollowNode1" presStyleIdx="1" presStyleCnt="2">
        <dgm:presLayoutVars/>
      </dgm:prSet>
      <dgm:spPr/>
    </dgm:pt>
  </dgm:ptLst>
  <dgm:cxnLst>
    <dgm:cxn modelId="{BD5F531F-870E-4956-A8FB-0ED4282C54B0}" srcId="{11B010EB-CFB8-4677-A7AC-5C8312B5EFCC}" destId="{21D176B1-EBE0-4583-914B-68314BFE5933}" srcOrd="0" destOrd="0" parTransId="{9A9CAC13-4D8F-401C-B773-ADBC74A536E0}" sibTransId="{2DF603A2-AB58-49C4-87E1-11F8265FA54F}"/>
    <dgm:cxn modelId="{6C82C337-1D6C-49F4-BFD8-6F7EE0E39911}" type="presOf" srcId="{DAE837B1-3A49-4732-9D11-2148DAADAF92}" destId="{4625808E-C76B-49F2-9827-AFBAE40FB6F9}" srcOrd="0" destOrd="0" presId="urn:microsoft.com/office/officeart/2016/7/layout/HorizontalActionList"/>
    <dgm:cxn modelId="{F5A37F3A-ECD6-4E1A-B377-A80FD4CE1282}" type="presOf" srcId="{11B010EB-CFB8-4677-A7AC-5C8312B5EFCC}" destId="{7AAEC924-6049-4F1F-91A5-627E766433DD}" srcOrd="0" destOrd="0" presId="urn:microsoft.com/office/officeart/2016/7/layout/HorizontalActionList"/>
    <dgm:cxn modelId="{E54E093B-1A7F-402F-9519-DD93B69F8458}" type="presOf" srcId="{D3808D27-CB2F-4F4C-BF49-62B77B32E103}" destId="{8B44C724-1960-4233-AB74-4C2F2E1749D4}" srcOrd="0" destOrd="1" presId="urn:microsoft.com/office/officeart/2016/7/layout/HorizontalActionList"/>
    <dgm:cxn modelId="{39CAD343-5AA2-4D34-8D3C-3707CE223E09}" srcId="{DAE837B1-3A49-4732-9D11-2148DAADAF92}" destId="{DB9665B4-10FD-48C2-9224-824B2ECED253}" srcOrd="0" destOrd="0" parTransId="{BA585B15-1D2F-42B8-833B-D447DF0E8865}" sibTransId="{A4BFB00D-BF0C-4523-9F18-8E2E0DD95CD2}"/>
    <dgm:cxn modelId="{9689E748-ED9B-40D5-9F56-EEDB36FE1BC5}" type="presOf" srcId="{5F51EFC1-2B16-4D0E-B509-488D41375251}" destId="{E0AA661E-3E12-4964-B11F-C7DF91F4C206}" srcOrd="0" destOrd="2" presId="urn:microsoft.com/office/officeart/2016/7/layout/HorizontalActionList"/>
    <dgm:cxn modelId="{AA9CCA6A-17AF-48BE-AE7B-5FF9868B5246}" type="presOf" srcId="{D4120E96-6112-4DDD-9F8F-E9E1E4688BA6}" destId="{E0AA661E-3E12-4964-B11F-C7DF91F4C206}" srcOrd="0" destOrd="0" presId="urn:microsoft.com/office/officeart/2016/7/layout/HorizontalActionList"/>
    <dgm:cxn modelId="{5E66E74B-AAA0-4740-B982-D7B5E669BFFD}" srcId="{11B010EB-CFB8-4677-A7AC-5C8312B5EFCC}" destId="{0135525B-2B40-45DD-81F1-743B78134011}" srcOrd="2" destOrd="0" parTransId="{C18D28F6-B612-4F36-9FE6-71AECA85E3BA}" sibTransId="{4D0B8D2E-B276-4DE3-B722-585BF0C34A5F}"/>
    <dgm:cxn modelId="{370EA24D-E5FA-4491-9EC7-552AA7E1488A}" srcId="{DB9665B4-10FD-48C2-9224-824B2ECED253}" destId="{D4120E96-6112-4DDD-9F8F-E9E1E4688BA6}" srcOrd="0" destOrd="0" parTransId="{0BE188C8-991D-4644-9060-D77D4F978101}" sibTransId="{F9BAEDC3-C615-4ADE-A570-A2AB794B5BD1}"/>
    <dgm:cxn modelId="{E74AFC78-4907-4AC1-8805-753A4F3F2286}" srcId="{DAE837B1-3A49-4732-9D11-2148DAADAF92}" destId="{11B010EB-CFB8-4677-A7AC-5C8312B5EFCC}" srcOrd="1" destOrd="0" parTransId="{517622A5-80AE-4752-B4BA-4AD5CB40546E}" sibTransId="{77392BE7-93B1-4882-B038-1C456EECCD4C}"/>
    <dgm:cxn modelId="{8E9B5891-02C3-4263-B78F-F0C4B4709484}" type="presOf" srcId="{21D176B1-EBE0-4583-914B-68314BFE5933}" destId="{8B44C724-1960-4233-AB74-4C2F2E1749D4}" srcOrd="0" destOrd="0" presId="urn:microsoft.com/office/officeart/2016/7/layout/HorizontalActionList"/>
    <dgm:cxn modelId="{3D8A89A7-5AE4-4B08-9B41-2B860A4EAD83}" type="presOf" srcId="{B5415F1F-13A1-4CCF-92DD-051A1A008EA0}" destId="{E0AA661E-3E12-4964-B11F-C7DF91F4C206}" srcOrd="0" destOrd="1" presId="urn:microsoft.com/office/officeart/2016/7/layout/HorizontalActionList"/>
    <dgm:cxn modelId="{109DB1AB-59F0-4EAB-8048-10702B2EA969}" srcId="{DB9665B4-10FD-48C2-9224-824B2ECED253}" destId="{B5415F1F-13A1-4CCF-92DD-051A1A008EA0}" srcOrd="1" destOrd="0" parTransId="{7F749429-1A5B-47C6-A756-659D5CD3D345}" sibTransId="{BA638DE4-26FA-4496-80A1-6C39C1859EA6}"/>
    <dgm:cxn modelId="{54A2E2D0-237E-4FF0-A041-7BF0DDDBBA3C}" srcId="{11B010EB-CFB8-4677-A7AC-5C8312B5EFCC}" destId="{D3808D27-CB2F-4F4C-BF49-62B77B32E103}" srcOrd="1" destOrd="0" parTransId="{B095DDEB-2FEF-473A-A0B9-92B0D184EA88}" sibTransId="{3396468B-35AB-4A7D-AD66-D32079772249}"/>
    <dgm:cxn modelId="{DF38EDD7-82EB-44E4-A76F-A3EC47D218DD}" srcId="{DB9665B4-10FD-48C2-9224-824B2ECED253}" destId="{5F51EFC1-2B16-4D0E-B509-488D41375251}" srcOrd="2" destOrd="0" parTransId="{3CC6B6DF-08D2-4305-A58A-A16D0E7467F4}" sibTransId="{82AC640E-75BF-43BC-928D-E0D397E248D3}"/>
    <dgm:cxn modelId="{C8184CD9-DD7D-4D8C-92D5-8C6403E32C57}" type="presOf" srcId="{0135525B-2B40-45DD-81F1-743B78134011}" destId="{8B44C724-1960-4233-AB74-4C2F2E1749D4}" srcOrd="0" destOrd="2" presId="urn:microsoft.com/office/officeart/2016/7/layout/HorizontalActionList"/>
    <dgm:cxn modelId="{605E69F2-5AA0-4C27-BD04-D13F0923DD2E}" type="presOf" srcId="{DB9665B4-10FD-48C2-9224-824B2ECED253}" destId="{237841F1-2E84-40EA-811F-78563D51DD96}" srcOrd="0" destOrd="0" presId="urn:microsoft.com/office/officeart/2016/7/layout/HorizontalActionList"/>
    <dgm:cxn modelId="{CB5DF958-3970-4878-A324-8BC42CC17E89}" type="presParOf" srcId="{4625808E-C76B-49F2-9827-AFBAE40FB6F9}" destId="{B6C47412-5B68-4737-836B-99BCB011272E}" srcOrd="0" destOrd="0" presId="urn:microsoft.com/office/officeart/2016/7/layout/HorizontalActionList"/>
    <dgm:cxn modelId="{6B925C85-7734-40D5-B5FC-2A8844F82101}" type="presParOf" srcId="{B6C47412-5B68-4737-836B-99BCB011272E}" destId="{237841F1-2E84-40EA-811F-78563D51DD96}" srcOrd="0" destOrd="0" presId="urn:microsoft.com/office/officeart/2016/7/layout/HorizontalActionList"/>
    <dgm:cxn modelId="{3716A61A-D748-41D5-BCD2-39D446A1DD24}" type="presParOf" srcId="{B6C47412-5B68-4737-836B-99BCB011272E}" destId="{E0AA661E-3E12-4964-B11F-C7DF91F4C206}" srcOrd="1" destOrd="0" presId="urn:microsoft.com/office/officeart/2016/7/layout/HorizontalActionList"/>
    <dgm:cxn modelId="{87B9EC4B-9908-4195-9386-D95F12143830}" type="presParOf" srcId="{4625808E-C76B-49F2-9827-AFBAE40FB6F9}" destId="{1E3DE8BF-F5F5-4F3E-B348-6768CDFF7555}" srcOrd="1" destOrd="0" presId="urn:microsoft.com/office/officeart/2016/7/layout/HorizontalActionList"/>
    <dgm:cxn modelId="{46019D90-6441-43F7-95EB-F46B88DC2FAF}" type="presParOf" srcId="{4625808E-C76B-49F2-9827-AFBAE40FB6F9}" destId="{4E2D5AC0-FBF8-4EDF-B5A4-32ABEF0AEC05}" srcOrd="2" destOrd="0" presId="urn:microsoft.com/office/officeart/2016/7/layout/HorizontalActionList"/>
    <dgm:cxn modelId="{3C565E76-629E-4CB5-9118-79718F026C92}" type="presParOf" srcId="{4E2D5AC0-FBF8-4EDF-B5A4-32ABEF0AEC05}" destId="{7AAEC924-6049-4F1F-91A5-627E766433DD}" srcOrd="0" destOrd="0" presId="urn:microsoft.com/office/officeart/2016/7/layout/HorizontalActionList"/>
    <dgm:cxn modelId="{9EF36BE1-4ADC-4042-8E99-78F92BB1E88B}" type="presParOf" srcId="{4E2D5AC0-FBF8-4EDF-B5A4-32ABEF0AEC05}" destId="{8B44C724-1960-4233-AB74-4C2F2E1749D4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841F1-2E84-40EA-811F-78563D51DD96}">
      <dsp:nvSpPr>
        <dsp:cNvPr id="0" name=""/>
        <dsp:cNvSpPr/>
      </dsp:nvSpPr>
      <dsp:spPr>
        <a:xfrm>
          <a:off x="6374" y="927874"/>
          <a:ext cx="3803811" cy="1141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586" tIns="300586" rIns="300586" bIns="300586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Benefits to Merchants</a:t>
          </a:r>
        </a:p>
      </dsp:txBody>
      <dsp:txXfrm>
        <a:off x="6374" y="927874"/>
        <a:ext cx="3803811" cy="1141143"/>
      </dsp:txXfrm>
    </dsp:sp>
    <dsp:sp modelId="{E0AA661E-3E12-4964-B11F-C7DF91F4C206}">
      <dsp:nvSpPr>
        <dsp:cNvPr id="0" name=""/>
        <dsp:cNvSpPr/>
      </dsp:nvSpPr>
      <dsp:spPr>
        <a:xfrm>
          <a:off x="6374" y="2069018"/>
          <a:ext cx="3803811" cy="20904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732" tIns="375732" rIns="375732" bIns="37573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Easier customer retention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Less data entry required</a:t>
          </a:r>
        </a:p>
      </dsp:txBody>
      <dsp:txXfrm>
        <a:off x="6374" y="2069018"/>
        <a:ext cx="3803811" cy="2090430"/>
      </dsp:txXfrm>
    </dsp:sp>
    <dsp:sp modelId="{7AAEC924-6049-4F1F-91A5-627E766433DD}">
      <dsp:nvSpPr>
        <dsp:cNvPr id="0" name=""/>
        <dsp:cNvSpPr/>
      </dsp:nvSpPr>
      <dsp:spPr>
        <a:xfrm>
          <a:off x="3918080" y="927874"/>
          <a:ext cx="3803811" cy="11411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0586" tIns="300586" rIns="300586" bIns="300586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Benefits to </a:t>
          </a:r>
          <a:r>
            <a:rPr lang="en-US" sz="2700" kern="1200" err="1"/>
            <a:t>Vitris</a:t>
          </a:r>
        </a:p>
      </dsp:txBody>
      <dsp:txXfrm>
        <a:off x="3918080" y="927874"/>
        <a:ext cx="3803811" cy="1141143"/>
      </dsp:txXfrm>
    </dsp:sp>
    <dsp:sp modelId="{8B44C724-1960-4233-AB74-4C2F2E1749D4}">
      <dsp:nvSpPr>
        <dsp:cNvPr id="0" name=""/>
        <dsp:cNvSpPr/>
      </dsp:nvSpPr>
      <dsp:spPr>
        <a:xfrm>
          <a:off x="3918080" y="2069018"/>
          <a:ext cx="3803811" cy="20904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732" tIns="375732" rIns="375732" bIns="375732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 Growth of the Market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Increased Revenue Opportunities</a:t>
          </a:r>
        </a:p>
      </dsp:txBody>
      <dsp:txXfrm>
        <a:off x="3918080" y="2069018"/>
        <a:ext cx="3803811" cy="2090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59CF2-CC91-456A-A34C-C73E4D215B6D}" type="datetimeFigureOut">
              <a:rPr lang="en-US"/>
              <a:t>11/13/2018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D286D-091C-4A7D-9AE8-1D9F0EE283E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2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mallbusiness.com/digital-marketing/how-many-small-businesses-have-website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zdnet.com/article/small-business-it-spending-to-pass-600-billion-in-2018-idc/" TargetMode="External"/><Relationship Id="rId4" Type="http://schemas.openxmlformats.org/officeDocument/2006/relationships/hyperlink" Target="https://digital.com/blog/how-much-does-website-cost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286D-091C-4A7D-9AE8-1D9F0EE283E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06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Business Case Notes:</a:t>
            </a:r>
          </a:p>
          <a:p>
            <a:r>
              <a:rPr lang="en-US"/>
              <a:t>https://www.usatoday.com/story/money/usaandmain/2018/06/28/strauss-column-let-technology-lead-way-your-small-business/733087002/</a:t>
            </a:r>
            <a:endParaRPr lang="en-US">
              <a:cs typeface="Calibri"/>
            </a:endParaRPr>
          </a:p>
          <a:p>
            <a:pPr marL="1085850" lvl="2" indent="-171450">
              <a:buFont typeface="Arial"/>
              <a:buChar char="•"/>
            </a:pPr>
            <a:r>
              <a:rPr lang="en-US">
                <a:cs typeface="Calibri"/>
              </a:rPr>
              <a:t>Merchants don’t want to do a lot of manual input</a:t>
            </a:r>
          </a:p>
          <a:p>
            <a:pPr marL="1543050" lvl="3" indent="-171450">
              <a:buFont typeface="Arial"/>
              <a:buChar char="•"/>
            </a:pPr>
            <a:r>
              <a:rPr lang="en-US">
                <a:cs typeface="Calibri"/>
              </a:rPr>
              <a:t>Solution reduces amount of input that merchants have to </a:t>
            </a:r>
          </a:p>
          <a:p>
            <a:pPr marL="1543050" lvl="3" indent="-171450">
              <a:buFont typeface="Arial"/>
              <a:buChar char="•"/>
            </a:pPr>
            <a:endParaRPr lang="en-US">
              <a:cs typeface="Calibri"/>
            </a:endParaRPr>
          </a:p>
          <a:p>
            <a:pPr marL="1543050" lvl="3" indent="-171450">
              <a:buFont typeface="Arial"/>
              <a:buChar char="•"/>
            </a:pPr>
            <a:r>
              <a:rPr lang="en-US" err="1">
                <a:cs typeface="Calibri"/>
              </a:rPr>
              <a:t>Vitris</a:t>
            </a:r>
            <a:r>
              <a:rPr lang="en-US">
                <a:cs typeface="Calibri"/>
              </a:rPr>
              <a:t> – offering more services to the merchants, not just building website</a:t>
            </a:r>
          </a:p>
          <a:p>
            <a:pPr marL="1657350" lvl="4"/>
            <a:r>
              <a:rPr lang="en-US">
                <a:cs typeface="Calibri"/>
              </a:rPr>
              <a:t>More customer relationship management – focus on customer retention</a:t>
            </a:r>
          </a:p>
          <a:p>
            <a:pPr lvl="2"/>
            <a:r>
              <a:rPr lang="en-US">
                <a:cs typeface="Calibri"/>
              </a:rPr>
              <a:t>Sources:</a:t>
            </a:r>
          </a:p>
          <a:p>
            <a:pPr lvl="2"/>
            <a:r>
              <a:rPr lang="en-US">
                <a:hlinkClick r:id="rId3"/>
              </a:rPr>
              <a:t>https://smallbusiness.com/digital-marketing/how-many-small-businesses-have-websites/</a:t>
            </a:r>
            <a:endParaRPr lang="en-US"/>
          </a:p>
          <a:p>
            <a:pPr lvl="2"/>
            <a:endParaRPr lang="en-US"/>
          </a:p>
          <a:p>
            <a:pPr lvl="2"/>
            <a:r>
              <a:rPr lang="en-US">
                <a:hlinkClick r:id="rId4"/>
              </a:rPr>
              <a:t>https://digital.com/blog/how-much-does-website-cost/</a:t>
            </a:r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r>
              <a:rPr lang="en-US">
                <a:hlinkClick r:id="rId5"/>
              </a:rPr>
              <a:t>https://www.zdnet.com/article/small-business-it-spending-to-pass-600-billion-in-2018-idc/</a:t>
            </a:r>
            <a:endParaRPr lang="en-US"/>
          </a:p>
          <a:p>
            <a:pPr lvl="2"/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D286D-091C-4A7D-9AE8-1D9F0EE283E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8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3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5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1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5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5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6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27C386B-FBEE-434F-B519-2A935AF42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074" y="761110"/>
            <a:ext cx="6890755" cy="3852107"/>
          </a:xfrm>
        </p:spPr>
        <p:txBody>
          <a:bodyPr anchor="b">
            <a:normAutofit/>
          </a:bodyPr>
          <a:lstStyle/>
          <a:p>
            <a:r>
              <a:rPr lang="en-US" sz="6000">
                <a:solidFill>
                  <a:schemeClr val="tx1"/>
                </a:solidFill>
              </a:rPr>
              <a:t>Customer Acquisition for Entrepreneurs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9" y="4613218"/>
            <a:ext cx="6590020" cy="149056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solidFill>
                  <a:schemeClr val="accent1"/>
                </a:solidFill>
              </a:rPr>
              <a:t>Chandni </a:t>
            </a:r>
            <a:r>
              <a:rPr lang="en-US" sz="1800" err="1">
                <a:solidFill>
                  <a:schemeClr val="accent1"/>
                </a:solidFill>
              </a:rPr>
              <a:t>Antala</a:t>
            </a:r>
          </a:p>
          <a:p>
            <a:r>
              <a:rPr lang="en-US" sz="1800">
                <a:solidFill>
                  <a:schemeClr val="accent1"/>
                </a:solidFill>
              </a:rPr>
              <a:t>Ariana Castaneda</a:t>
            </a:r>
          </a:p>
          <a:p>
            <a:r>
              <a:rPr lang="en-US" sz="1800">
                <a:solidFill>
                  <a:schemeClr val="accent1"/>
                </a:solidFill>
              </a:rPr>
              <a:t>Sarita Cini</a:t>
            </a:r>
          </a:p>
          <a:p>
            <a:r>
              <a:rPr lang="en-US" sz="1800" err="1">
                <a:solidFill>
                  <a:schemeClr val="accent1"/>
                </a:solidFill>
              </a:rPr>
              <a:t>Fatimata</a:t>
            </a:r>
            <a:r>
              <a:rPr lang="en-US" sz="1800">
                <a:solidFill>
                  <a:schemeClr val="accent1"/>
                </a:solidFill>
              </a:rPr>
              <a:t> Sall 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6085C62-ADF2-4CC0-B14D-F4B678F116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72832"/>
            <a:ext cx="1194619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34EF5D1-2322-4C79-BA38-EDD477732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16784" y="758952"/>
            <a:ext cx="278312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4" descr="A picture containing object, clock&#10;&#10;Description generated with high confidence">
            <a:extLst>
              <a:ext uri="{FF2B5EF4-FFF2-40B4-BE49-F238E27FC236}">
                <a16:creationId xmlns:a16="http://schemas.microsoft.com/office/drawing/2014/main" id="{258B5413-4659-485F-B486-26A445C90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5266" y="192776"/>
            <a:ext cx="1833349" cy="51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DA38-E12A-45BA-9A87-F0CCCFDE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14637-7E1A-4080-8B88-15D380AFF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9694" y="864108"/>
            <a:ext cx="6535480" cy="5120640"/>
          </a:xfrm>
        </p:spPr>
        <p:txBody>
          <a:bodyPr/>
          <a:lstStyle/>
          <a:p>
            <a:pPr marL="0" indent="0">
              <a:buNone/>
            </a:pPr>
            <a:r>
              <a:rPr lang="en-US" sz="2800"/>
              <a:t>Provide tools for </a:t>
            </a:r>
            <a:r>
              <a:rPr lang="en-US" sz="2800" err="1"/>
              <a:t>Vitris</a:t>
            </a:r>
            <a:r>
              <a:rPr lang="en-US" sz="2800"/>
              <a:t>' merchants to grow at an affordable price</a:t>
            </a:r>
            <a:endParaRPr lang="en-US"/>
          </a:p>
          <a:p>
            <a:endParaRPr lang="en-US" sz="2800"/>
          </a:p>
          <a:p>
            <a:pPr marL="0" indent="0">
              <a:buNone/>
            </a:pPr>
            <a:r>
              <a:rPr lang="en-US" sz="2800"/>
              <a:t>Create a customer portal while maintaining a low cost</a:t>
            </a:r>
          </a:p>
          <a:p>
            <a:endParaRPr lang="en-US" sz="2800"/>
          </a:p>
          <a:p>
            <a:pPr marL="0" indent="0">
              <a:buNone/>
            </a:pPr>
            <a:r>
              <a:rPr lang="en-US" sz="2800"/>
              <a:t>Prototype</a:t>
            </a:r>
          </a:p>
        </p:txBody>
      </p:sp>
      <p:pic>
        <p:nvPicPr>
          <p:cNvPr id="4" name="Picture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EABAFA89-5262-47CB-836F-578BE0D1D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575" y="3137535"/>
            <a:ext cx="897890" cy="867410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EF6E2DF-3C73-486D-9953-63EE1BB76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1477" y="1707198"/>
            <a:ext cx="934085" cy="94424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5B84E5D-C5C1-4689-AC83-64D9221067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117" y="4409758"/>
            <a:ext cx="893445" cy="8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3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845DB188-4006-4207-A473-B4B569C5B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AB4522D-D095-4687-BFB3-976E665AD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04E41167-C00C-4778-8E0C-D239FA0B1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Business Case</a:t>
            </a:r>
          </a:p>
        </p:txBody>
      </p:sp>
      <p:graphicFrame>
        <p:nvGraphicFramePr>
          <p:cNvPr id="94" name="Diagram 94">
            <a:extLst>
              <a:ext uri="{FF2B5EF4-FFF2-40B4-BE49-F238E27FC236}">
                <a16:creationId xmlns:a16="http://schemas.microsoft.com/office/drawing/2014/main" id="{F36F3CC5-B88C-4C7D-A23C-D7A7C8F858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2805963"/>
              </p:ext>
            </p:extLst>
          </p:nvPr>
        </p:nvGraphicFramePr>
        <p:xfrm>
          <a:off x="3713004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859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19181-4A05-4BCA-898A-2F57B9235B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 </a:t>
            </a:r>
            <a:br>
              <a:rPr lang="en-US"/>
            </a:br>
            <a:br>
              <a:rPr lang="en-US"/>
            </a:br>
            <a:r>
              <a:rPr lang="en-US"/>
              <a:t>Prototype..</a:t>
            </a:r>
          </a:p>
        </p:txBody>
      </p:sp>
    </p:spTree>
    <p:extLst>
      <p:ext uri="{BB962C8B-B14F-4D97-AF65-F5344CB8AC3E}">
        <p14:creationId xmlns:p14="http://schemas.microsoft.com/office/powerpoint/2010/main" val="134710420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334C6D28C7B54A9C983790D0B9971E" ma:contentTypeVersion="5" ma:contentTypeDescription="Create a new document." ma:contentTypeScope="" ma:versionID="1815ca2536d5d003eb4e2a26cc46f0bd">
  <xsd:schema xmlns:xsd="http://www.w3.org/2001/XMLSchema" xmlns:xs="http://www.w3.org/2001/XMLSchema" xmlns:p="http://schemas.microsoft.com/office/2006/metadata/properties" xmlns:ns2="0c965139-3e51-4c40-82a9-77dca03bd21a" targetNamespace="http://schemas.microsoft.com/office/2006/metadata/properties" ma:root="true" ma:fieldsID="0fdbe99202312f90e7c0bb5d2ca9b125" ns2:_="">
    <xsd:import namespace="0c965139-3e51-4c40-82a9-77dca03bd2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965139-3e51-4c40-82a9-77dca03bd2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3DF0B5-011F-4210-9DE8-3C85A41F6A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E519BF-D2FB-4BE6-9BD4-DDAEB92E961A}">
  <ds:schemaRefs>
    <ds:schemaRef ds:uri="0c965139-3e51-4c40-82a9-77dca03bd21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28A04F6-50EA-41B6-BB9C-C8B4CC3D2A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Application>Microsoft Office PowerPoint</Application>
  <PresentationFormat>Widescreen</PresentationFormat>
  <Slides>4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Frame</vt:lpstr>
      <vt:lpstr>Customer Acquisition for Entrepreneurs</vt:lpstr>
      <vt:lpstr>Overview</vt:lpstr>
      <vt:lpstr>Business Case</vt:lpstr>
      <vt:lpstr>   Prototype..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1601-01-01T00:00:00Z</dcterms:created>
  <dcterms:modified xsi:type="dcterms:W3CDTF">2018-11-14T02:34:45Z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0x0101005B334C6D28C7B54A9C983790D0B9971E</vt:lpwstr>
  </property>
</Properties>
</file>