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0" r:id="rId3"/>
    <p:sldId id="268" r:id="rId4"/>
    <p:sldId id="269" r:id="rId5"/>
    <p:sldId id="263" r:id="rId6"/>
    <p:sldId id="264" r:id="rId7"/>
    <p:sldId id="265" r:id="rId8"/>
    <p:sldId id="267" r:id="rId9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322" autoAdjust="0"/>
    <p:restoredTop sz="94660"/>
  </p:normalViewPr>
  <p:slideViewPr>
    <p:cSldViewPr>
      <p:cViewPr>
        <p:scale>
          <a:sx n="100" d="100"/>
          <a:sy n="100" d="100"/>
        </p:scale>
        <p:origin x="-1560" y="-4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7DCDC5-E274-43E6-974B-65D2FE55A79A}" type="doc">
      <dgm:prSet loTypeId="urn:microsoft.com/office/officeart/2005/8/layout/vList2" loCatId="list" qsTypeId="urn:microsoft.com/office/officeart/2005/8/quickstyle/simple3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7F63A009-A6B7-4814-AFC2-6ECD512A6A6F}">
      <dgm:prSet/>
      <dgm:spPr/>
      <dgm:t>
        <a:bodyPr/>
        <a:lstStyle/>
        <a:p>
          <a:pPr rtl="0"/>
          <a:r>
            <a:rPr lang="en-US" dirty="0" smtClean="0"/>
            <a:t>Making decisions about IT investments and strategy</a:t>
          </a:r>
          <a:endParaRPr lang="en-US" dirty="0"/>
        </a:p>
      </dgm:t>
    </dgm:pt>
    <dgm:pt modelId="{50C4EADC-CC83-40B8-8317-D85B2877C6ED}" type="parTrans" cxnId="{B91D5DC1-7E81-46E4-8411-05FFF7517C9E}">
      <dgm:prSet/>
      <dgm:spPr/>
      <dgm:t>
        <a:bodyPr/>
        <a:lstStyle/>
        <a:p>
          <a:endParaRPr lang="en-US"/>
        </a:p>
      </dgm:t>
    </dgm:pt>
    <dgm:pt modelId="{9301E3AB-37F2-42BF-B72F-263341325731}" type="sibTrans" cxnId="{B91D5DC1-7E81-46E4-8411-05FFF7517C9E}">
      <dgm:prSet/>
      <dgm:spPr/>
      <dgm:t>
        <a:bodyPr/>
        <a:lstStyle/>
        <a:p>
          <a:endParaRPr lang="en-US"/>
        </a:p>
      </dgm:t>
    </dgm:pt>
    <dgm:pt modelId="{8344C71A-390D-495C-87FA-8AA7D70DAD24}">
      <dgm:prSet/>
      <dgm:spPr/>
      <dgm:t>
        <a:bodyPr/>
        <a:lstStyle/>
        <a:p>
          <a:pPr rtl="0"/>
          <a:r>
            <a:rPr lang="en-US" smtClean="0"/>
            <a:t>A strategic decision with financial ramifications, or the other way around?</a:t>
          </a:r>
          <a:endParaRPr lang="en-US"/>
        </a:p>
      </dgm:t>
    </dgm:pt>
    <dgm:pt modelId="{A171E307-5D25-4711-95AC-B2D42804E0D2}" type="parTrans" cxnId="{54CB7F6E-C07D-47F1-9E0C-F4184ADAD693}">
      <dgm:prSet/>
      <dgm:spPr/>
      <dgm:t>
        <a:bodyPr/>
        <a:lstStyle/>
        <a:p>
          <a:endParaRPr lang="en-US"/>
        </a:p>
      </dgm:t>
    </dgm:pt>
    <dgm:pt modelId="{D71B3D3A-D851-4B45-8DC0-AFD3FA276520}" type="sibTrans" cxnId="{54CB7F6E-C07D-47F1-9E0C-F4184ADAD693}">
      <dgm:prSet/>
      <dgm:spPr/>
      <dgm:t>
        <a:bodyPr/>
        <a:lstStyle/>
        <a:p>
          <a:endParaRPr lang="en-US"/>
        </a:p>
      </dgm:t>
    </dgm:pt>
    <dgm:pt modelId="{588FB8F4-91AD-4B6B-8E3B-829008EB48FF}" type="pres">
      <dgm:prSet presAssocID="{7B7DCDC5-E274-43E6-974B-65D2FE55A79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2840E24-9B53-4BB0-BF32-E7CD5DA0E5B3}" type="pres">
      <dgm:prSet presAssocID="{7F63A009-A6B7-4814-AFC2-6ECD512A6A6F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AA0307-77DC-4653-9DCE-59325E9AE40F}" type="pres">
      <dgm:prSet presAssocID="{9301E3AB-37F2-42BF-B72F-263341325731}" presName="spacer" presStyleCnt="0"/>
      <dgm:spPr/>
    </dgm:pt>
    <dgm:pt modelId="{4CD3E1A9-471E-4C56-B6AC-BC285D11B40C}" type="pres">
      <dgm:prSet presAssocID="{8344C71A-390D-495C-87FA-8AA7D70DAD24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4CB7F6E-C07D-47F1-9E0C-F4184ADAD693}" srcId="{7B7DCDC5-E274-43E6-974B-65D2FE55A79A}" destId="{8344C71A-390D-495C-87FA-8AA7D70DAD24}" srcOrd="1" destOrd="0" parTransId="{A171E307-5D25-4711-95AC-B2D42804E0D2}" sibTransId="{D71B3D3A-D851-4B45-8DC0-AFD3FA276520}"/>
    <dgm:cxn modelId="{B91D5DC1-7E81-46E4-8411-05FFF7517C9E}" srcId="{7B7DCDC5-E274-43E6-974B-65D2FE55A79A}" destId="{7F63A009-A6B7-4814-AFC2-6ECD512A6A6F}" srcOrd="0" destOrd="0" parTransId="{50C4EADC-CC83-40B8-8317-D85B2877C6ED}" sibTransId="{9301E3AB-37F2-42BF-B72F-263341325731}"/>
    <dgm:cxn modelId="{B2C95FF0-3DEC-47C1-A813-65C7A8658D86}" type="presOf" srcId="{7B7DCDC5-E274-43E6-974B-65D2FE55A79A}" destId="{588FB8F4-91AD-4B6B-8E3B-829008EB48FF}" srcOrd="0" destOrd="0" presId="urn:microsoft.com/office/officeart/2005/8/layout/vList2"/>
    <dgm:cxn modelId="{4052B019-593E-4842-9237-511338604122}" type="presOf" srcId="{7F63A009-A6B7-4814-AFC2-6ECD512A6A6F}" destId="{82840E24-9B53-4BB0-BF32-E7CD5DA0E5B3}" srcOrd="0" destOrd="0" presId="urn:microsoft.com/office/officeart/2005/8/layout/vList2"/>
    <dgm:cxn modelId="{BF186D73-862D-4900-9E75-8B008E1B0EFC}" type="presOf" srcId="{8344C71A-390D-495C-87FA-8AA7D70DAD24}" destId="{4CD3E1A9-471E-4C56-B6AC-BC285D11B40C}" srcOrd="0" destOrd="0" presId="urn:microsoft.com/office/officeart/2005/8/layout/vList2"/>
    <dgm:cxn modelId="{FBC857F2-B6E5-46CD-B180-F468E0A7F39B}" type="presParOf" srcId="{588FB8F4-91AD-4B6B-8E3B-829008EB48FF}" destId="{82840E24-9B53-4BB0-BF32-E7CD5DA0E5B3}" srcOrd="0" destOrd="0" presId="urn:microsoft.com/office/officeart/2005/8/layout/vList2"/>
    <dgm:cxn modelId="{2E550F33-63C2-49E7-B7F0-8CCF34992CD6}" type="presParOf" srcId="{588FB8F4-91AD-4B6B-8E3B-829008EB48FF}" destId="{E1AA0307-77DC-4653-9DCE-59325E9AE40F}" srcOrd="1" destOrd="0" presId="urn:microsoft.com/office/officeart/2005/8/layout/vList2"/>
    <dgm:cxn modelId="{F5DD85B1-84E6-492B-A201-2A907290AC5F}" type="presParOf" srcId="{588FB8F4-91AD-4B6B-8E3B-829008EB48FF}" destId="{4CD3E1A9-471E-4C56-B6AC-BC285D11B40C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F4FA10E-5119-4978-8842-C7DAF98CCB26}" type="doc">
      <dgm:prSet loTypeId="urn:microsoft.com/office/officeart/2005/8/layout/vList2" loCatId="list" qsTypeId="urn:microsoft.com/office/officeart/2005/8/quickstyle/simple3" qsCatId="simple" csTypeId="urn:microsoft.com/office/officeart/2005/8/colors/accent6_2" csCatId="accent6"/>
      <dgm:spPr/>
      <dgm:t>
        <a:bodyPr/>
        <a:lstStyle/>
        <a:p>
          <a:endParaRPr lang="en-US"/>
        </a:p>
      </dgm:t>
    </dgm:pt>
    <dgm:pt modelId="{434DFEA5-26A4-49CF-A99C-77C8D4CB3D9C}">
      <dgm:prSet/>
      <dgm:spPr/>
      <dgm:t>
        <a:bodyPr/>
        <a:lstStyle/>
        <a:p>
          <a:pPr rtl="0"/>
          <a:r>
            <a:rPr lang="en-US" dirty="0" smtClean="0"/>
            <a:t>How do you quantify?</a:t>
          </a:r>
          <a:endParaRPr lang="en-US" dirty="0"/>
        </a:p>
      </dgm:t>
    </dgm:pt>
    <dgm:pt modelId="{7DEC9550-5E1B-482C-AFFB-9B6F6289F31F}" type="parTrans" cxnId="{B3D98EBB-B35E-4182-9E2B-C052274259DF}">
      <dgm:prSet/>
      <dgm:spPr/>
      <dgm:t>
        <a:bodyPr/>
        <a:lstStyle/>
        <a:p>
          <a:endParaRPr lang="en-US"/>
        </a:p>
      </dgm:t>
    </dgm:pt>
    <dgm:pt modelId="{3E349138-15D0-40E2-8A94-341032E8E7DF}" type="sibTrans" cxnId="{B3D98EBB-B35E-4182-9E2B-C052274259DF}">
      <dgm:prSet/>
      <dgm:spPr/>
      <dgm:t>
        <a:bodyPr/>
        <a:lstStyle/>
        <a:p>
          <a:endParaRPr lang="en-US"/>
        </a:p>
      </dgm:t>
    </dgm:pt>
    <dgm:pt modelId="{59F101D4-4CC8-44C8-919A-75AB9E3A4A2A}">
      <dgm:prSet/>
      <dgm:spPr/>
      <dgm:t>
        <a:bodyPr/>
        <a:lstStyle/>
        <a:p>
          <a:pPr rtl="0"/>
          <a:r>
            <a:rPr lang="en-US" dirty="0" smtClean="0"/>
            <a:t>Is </a:t>
          </a:r>
          <a:r>
            <a:rPr lang="en-US" i="1" dirty="0" smtClean="0"/>
            <a:t>everything</a:t>
          </a:r>
          <a:r>
            <a:rPr lang="en-US" dirty="0" smtClean="0"/>
            <a:t> measurable?</a:t>
          </a:r>
          <a:endParaRPr lang="en-US" dirty="0"/>
        </a:p>
      </dgm:t>
    </dgm:pt>
    <dgm:pt modelId="{7F25EC8F-F082-4DBC-BE98-E8C6EB87568A}" type="parTrans" cxnId="{F54CAA45-5A45-4378-9B21-BD49A30C2A48}">
      <dgm:prSet/>
      <dgm:spPr/>
      <dgm:t>
        <a:bodyPr/>
        <a:lstStyle/>
        <a:p>
          <a:endParaRPr lang="en-US"/>
        </a:p>
      </dgm:t>
    </dgm:pt>
    <dgm:pt modelId="{DB96A7F8-50BC-4C93-A1C3-F7C207BAA61D}" type="sibTrans" cxnId="{F54CAA45-5A45-4378-9B21-BD49A30C2A48}">
      <dgm:prSet/>
      <dgm:spPr/>
      <dgm:t>
        <a:bodyPr/>
        <a:lstStyle/>
        <a:p>
          <a:endParaRPr lang="en-US"/>
        </a:p>
      </dgm:t>
    </dgm:pt>
    <dgm:pt modelId="{5083EBC6-9C28-4020-B849-729C4A9C0112}">
      <dgm:prSet/>
      <dgm:spPr/>
      <dgm:t>
        <a:bodyPr/>
        <a:lstStyle/>
        <a:p>
          <a:pPr rtl="0"/>
          <a:r>
            <a:rPr lang="en-US" dirty="0" smtClean="0"/>
            <a:t>Net Present Value</a:t>
          </a:r>
          <a:endParaRPr lang="en-US" dirty="0"/>
        </a:p>
      </dgm:t>
    </dgm:pt>
    <dgm:pt modelId="{A4AD49ED-08CD-4EF7-BA37-50CE53982BF8}" type="parTrans" cxnId="{833F85A6-E6F7-48A2-A835-8B4305EF1F57}">
      <dgm:prSet/>
      <dgm:spPr/>
      <dgm:t>
        <a:bodyPr/>
        <a:lstStyle/>
        <a:p>
          <a:endParaRPr lang="en-US"/>
        </a:p>
      </dgm:t>
    </dgm:pt>
    <dgm:pt modelId="{7DED04F9-E367-4137-9298-5D2C8E916B79}" type="sibTrans" cxnId="{833F85A6-E6F7-48A2-A835-8B4305EF1F57}">
      <dgm:prSet/>
      <dgm:spPr/>
      <dgm:t>
        <a:bodyPr/>
        <a:lstStyle/>
        <a:p>
          <a:endParaRPr lang="en-US"/>
        </a:p>
      </dgm:t>
    </dgm:pt>
    <dgm:pt modelId="{A5C2DDD0-C5E1-48C7-802E-B51C4FB52CC4}">
      <dgm:prSet/>
      <dgm:spPr/>
      <dgm:t>
        <a:bodyPr/>
        <a:lstStyle/>
        <a:p>
          <a:pPr rtl="0"/>
          <a:r>
            <a:rPr lang="en-US" smtClean="0"/>
            <a:t>Takes into account the time value of money</a:t>
          </a:r>
          <a:endParaRPr lang="en-US"/>
        </a:p>
      </dgm:t>
    </dgm:pt>
    <dgm:pt modelId="{E2A8DF63-EB51-4E9A-84D7-1AE6F9527528}" type="parTrans" cxnId="{A5684BA4-7B2C-4278-896C-8FE221031B26}">
      <dgm:prSet/>
      <dgm:spPr/>
      <dgm:t>
        <a:bodyPr/>
        <a:lstStyle/>
        <a:p>
          <a:endParaRPr lang="en-US"/>
        </a:p>
      </dgm:t>
    </dgm:pt>
    <dgm:pt modelId="{4CF1F86F-A7AA-4713-A311-20CC3ED017D3}" type="sibTrans" cxnId="{A5684BA4-7B2C-4278-896C-8FE221031B26}">
      <dgm:prSet/>
      <dgm:spPr/>
      <dgm:t>
        <a:bodyPr/>
        <a:lstStyle/>
        <a:p>
          <a:endParaRPr lang="en-US"/>
        </a:p>
      </dgm:t>
    </dgm:pt>
    <dgm:pt modelId="{EF0B1D69-1A19-4AE8-A2F8-A8291218A344}" type="pres">
      <dgm:prSet presAssocID="{0F4FA10E-5119-4978-8842-C7DAF98CCB2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BA29060-6F08-4C51-B9DB-4A9D562810AE}" type="pres">
      <dgm:prSet presAssocID="{434DFEA5-26A4-49CF-A99C-77C8D4CB3D9C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A00E89-5C89-43F2-801F-C118401195D5}" type="pres">
      <dgm:prSet presAssocID="{434DFEA5-26A4-49CF-A99C-77C8D4CB3D9C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4FC2AE-8304-43D7-82FC-A8FEE7C9B127}" type="pres">
      <dgm:prSet presAssocID="{5083EBC6-9C28-4020-B849-729C4A9C0112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CBBCB6-1D96-4CE5-A583-17802CFE1050}" type="pres">
      <dgm:prSet presAssocID="{5083EBC6-9C28-4020-B849-729C4A9C0112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C433500-E103-4391-9016-81390A28E4C8}" type="presOf" srcId="{5083EBC6-9C28-4020-B849-729C4A9C0112}" destId="{EF4FC2AE-8304-43D7-82FC-A8FEE7C9B127}" srcOrd="0" destOrd="0" presId="urn:microsoft.com/office/officeart/2005/8/layout/vList2"/>
    <dgm:cxn modelId="{1D2C544A-E513-4664-AA0D-8AE60A4A9172}" type="presOf" srcId="{434DFEA5-26A4-49CF-A99C-77C8D4CB3D9C}" destId="{2BA29060-6F08-4C51-B9DB-4A9D562810AE}" srcOrd="0" destOrd="0" presId="urn:microsoft.com/office/officeart/2005/8/layout/vList2"/>
    <dgm:cxn modelId="{A5684BA4-7B2C-4278-896C-8FE221031B26}" srcId="{5083EBC6-9C28-4020-B849-729C4A9C0112}" destId="{A5C2DDD0-C5E1-48C7-802E-B51C4FB52CC4}" srcOrd="0" destOrd="0" parTransId="{E2A8DF63-EB51-4E9A-84D7-1AE6F9527528}" sibTransId="{4CF1F86F-A7AA-4713-A311-20CC3ED017D3}"/>
    <dgm:cxn modelId="{71C01F09-65D3-4002-BFCF-8BCF9A688CCC}" type="presOf" srcId="{A5C2DDD0-C5E1-48C7-802E-B51C4FB52CC4}" destId="{F9CBBCB6-1D96-4CE5-A583-17802CFE1050}" srcOrd="0" destOrd="0" presId="urn:microsoft.com/office/officeart/2005/8/layout/vList2"/>
    <dgm:cxn modelId="{A8AA2AD2-90B1-4532-A354-0F3A908EA920}" type="presOf" srcId="{59F101D4-4CC8-44C8-919A-75AB9E3A4A2A}" destId="{7CA00E89-5C89-43F2-801F-C118401195D5}" srcOrd="0" destOrd="0" presId="urn:microsoft.com/office/officeart/2005/8/layout/vList2"/>
    <dgm:cxn modelId="{833F85A6-E6F7-48A2-A835-8B4305EF1F57}" srcId="{0F4FA10E-5119-4978-8842-C7DAF98CCB26}" destId="{5083EBC6-9C28-4020-B849-729C4A9C0112}" srcOrd="1" destOrd="0" parTransId="{A4AD49ED-08CD-4EF7-BA37-50CE53982BF8}" sibTransId="{7DED04F9-E367-4137-9298-5D2C8E916B79}"/>
    <dgm:cxn modelId="{B3D98EBB-B35E-4182-9E2B-C052274259DF}" srcId="{0F4FA10E-5119-4978-8842-C7DAF98CCB26}" destId="{434DFEA5-26A4-49CF-A99C-77C8D4CB3D9C}" srcOrd="0" destOrd="0" parTransId="{7DEC9550-5E1B-482C-AFFB-9B6F6289F31F}" sibTransId="{3E349138-15D0-40E2-8A94-341032E8E7DF}"/>
    <dgm:cxn modelId="{F54CAA45-5A45-4378-9B21-BD49A30C2A48}" srcId="{434DFEA5-26A4-49CF-A99C-77C8D4CB3D9C}" destId="{59F101D4-4CC8-44C8-919A-75AB9E3A4A2A}" srcOrd="0" destOrd="0" parTransId="{7F25EC8F-F082-4DBC-BE98-E8C6EB87568A}" sibTransId="{DB96A7F8-50BC-4C93-A1C3-F7C207BAA61D}"/>
    <dgm:cxn modelId="{CF6B7A14-3094-42B6-B806-E3F783B90501}" type="presOf" srcId="{0F4FA10E-5119-4978-8842-C7DAF98CCB26}" destId="{EF0B1D69-1A19-4AE8-A2F8-A8291218A344}" srcOrd="0" destOrd="0" presId="urn:microsoft.com/office/officeart/2005/8/layout/vList2"/>
    <dgm:cxn modelId="{146490F3-55C2-480D-B96E-0195ADC2ABD8}" type="presParOf" srcId="{EF0B1D69-1A19-4AE8-A2F8-A8291218A344}" destId="{2BA29060-6F08-4C51-B9DB-4A9D562810AE}" srcOrd="0" destOrd="0" presId="urn:microsoft.com/office/officeart/2005/8/layout/vList2"/>
    <dgm:cxn modelId="{F896F4DC-7EBC-4AB5-8CB3-9D943D020715}" type="presParOf" srcId="{EF0B1D69-1A19-4AE8-A2F8-A8291218A344}" destId="{7CA00E89-5C89-43F2-801F-C118401195D5}" srcOrd="1" destOrd="0" presId="urn:microsoft.com/office/officeart/2005/8/layout/vList2"/>
    <dgm:cxn modelId="{71CEDA33-577D-42B6-B624-2B0C19E218E2}" type="presParOf" srcId="{EF0B1D69-1A19-4AE8-A2F8-A8291218A344}" destId="{EF4FC2AE-8304-43D7-82FC-A8FEE7C9B127}" srcOrd="2" destOrd="0" presId="urn:microsoft.com/office/officeart/2005/8/layout/vList2"/>
    <dgm:cxn modelId="{9A253A82-8BA1-46AA-850B-5577A7472FA6}" type="presParOf" srcId="{EF0B1D69-1A19-4AE8-A2F8-A8291218A344}" destId="{F9CBBCB6-1D96-4CE5-A583-17802CFE1050}" srcOrd="3" destOrd="0" presId="urn:microsoft.com/office/officeart/2005/8/layout/vList2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6CB81BA-0D63-4BA4-A96C-D868615655B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97B39D0-DDB4-421A-9C32-B71EF748A079}">
      <dgm:prSet phldrT="[Text]"/>
      <dgm:spPr/>
      <dgm:t>
        <a:bodyPr/>
        <a:lstStyle/>
        <a:p>
          <a:r>
            <a:rPr lang="en-US" dirty="0" smtClean="0"/>
            <a:t>Consider a development project:</a:t>
          </a:r>
          <a:endParaRPr lang="en-US" dirty="0"/>
        </a:p>
      </dgm:t>
    </dgm:pt>
    <dgm:pt modelId="{2535C3E7-EBC7-4B38-84EC-DC1E02E9C76B}" type="parTrans" cxnId="{C5504EFA-1A69-4A61-8EC1-E34D7FFEABDF}">
      <dgm:prSet/>
      <dgm:spPr/>
      <dgm:t>
        <a:bodyPr/>
        <a:lstStyle/>
        <a:p>
          <a:endParaRPr lang="en-US"/>
        </a:p>
      </dgm:t>
    </dgm:pt>
    <dgm:pt modelId="{6F811969-7D75-47E8-B42E-7410D75A48D2}" type="sibTrans" cxnId="{C5504EFA-1A69-4A61-8EC1-E34D7FFEABDF}">
      <dgm:prSet/>
      <dgm:spPr/>
      <dgm:t>
        <a:bodyPr/>
        <a:lstStyle/>
        <a:p>
          <a:endParaRPr lang="en-US"/>
        </a:p>
      </dgm:t>
    </dgm:pt>
    <dgm:pt modelId="{37F7A8E2-6ABF-4CC0-9214-46A6B11E5419}">
      <dgm:prSet/>
      <dgm:spPr/>
      <dgm:t>
        <a:bodyPr/>
        <a:lstStyle/>
        <a:p>
          <a:pPr rtl="0"/>
          <a:r>
            <a:rPr lang="en-US" smtClean="0"/>
            <a:t>Year 0: $20,000 expenditure</a:t>
          </a:r>
          <a:endParaRPr lang="en-US" dirty="0" smtClean="0"/>
        </a:p>
      </dgm:t>
    </dgm:pt>
    <dgm:pt modelId="{3FE666A7-34D4-4CDA-A099-FFAA26EF4064}" type="parTrans" cxnId="{C30CC79A-31D1-4927-A422-1303600431C6}">
      <dgm:prSet/>
      <dgm:spPr/>
      <dgm:t>
        <a:bodyPr/>
        <a:lstStyle/>
        <a:p>
          <a:endParaRPr lang="en-US"/>
        </a:p>
      </dgm:t>
    </dgm:pt>
    <dgm:pt modelId="{F6BA7EBB-EAF8-41A5-AA0D-295E0FD0E2E0}" type="sibTrans" cxnId="{C30CC79A-31D1-4927-A422-1303600431C6}">
      <dgm:prSet/>
      <dgm:spPr/>
      <dgm:t>
        <a:bodyPr/>
        <a:lstStyle/>
        <a:p>
          <a:endParaRPr lang="en-US"/>
        </a:p>
      </dgm:t>
    </dgm:pt>
    <dgm:pt modelId="{3170CF72-00B7-4AC8-858E-16CB4FEDEB22}">
      <dgm:prSet/>
      <dgm:spPr/>
      <dgm:t>
        <a:bodyPr/>
        <a:lstStyle/>
        <a:p>
          <a:pPr rtl="0"/>
          <a:r>
            <a:rPr lang="en-US" smtClean="0"/>
            <a:t>Year 1: $10,000 savings</a:t>
          </a:r>
          <a:endParaRPr lang="en-US" dirty="0" smtClean="0"/>
        </a:p>
      </dgm:t>
    </dgm:pt>
    <dgm:pt modelId="{005652E7-D28B-4FB9-93D4-419B185CC265}" type="parTrans" cxnId="{AF6BD574-AAFC-4CD7-A2EB-2BB828CA3C47}">
      <dgm:prSet/>
      <dgm:spPr/>
      <dgm:t>
        <a:bodyPr/>
        <a:lstStyle/>
        <a:p>
          <a:endParaRPr lang="en-US"/>
        </a:p>
      </dgm:t>
    </dgm:pt>
    <dgm:pt modelId="{BAEB3E86-6555-4B23-958C-49831D7E6899}" type="sibTrans" cxnId="{AF6BD574-AAFC-4CD7-A2EB-2BB828CA3C47}">
      <dgm:prSet/>
      <dgm:spPr/>
      <dgm:t>
        <a:bodyPr/>
        <a:lstStyle/>
        <a:p>
          <a:endParaRPr lang="en-US"/>
        </a:p>
      </dgm:t>
    </dgm:pt>
    <dgm:pt modelId="{4F7EDD46-61EB-4C90-97AF-C93C08697DE1}">
      <dgm:prSet/>
      <dgm:spPr/>
      <dgm:t>
        <a:bodyPr/>
        <a:lstStyle/>
        <a:p>
          <a:pPr rtl="0"/>
          <a:r>
            <a:rPr lang="en-US" smtClean="0"/>
            <a:t>Year 2: $10,000 savings</a:t>
          </a:r>
          <a:endParaRPr lang="en-US" dirty="0" smtClean="0"/>
        </a:p>
      </dgm:t>
    </dgm:pt>
    <dgm:pt modelId="{6F761481-045D-4FF6-AD2F-CB9399C1D71A}" type="parTrans" cxnId="{3741A7BC-5DA6-4103-A240-B13BB9B359EA}">
      <dgm:prSet/>
      <dgm:spPr/>
      <dgm:t>
        <a:bodyPr/>
        <a:lstStyle/>
        <a:p>
          <a:endParaRPr lang="en-US"/>
        </a:p>
      </dgm:t>
    </dgm:pt>
    <dgm:pt modelId="{B8222A98-7419-4B23-8990-9FA95058EB4F}" type="sibTrans" cxnId="{3741A7BC-5DA6-4103-A240-B13BB9B359EA}">
      <dgm:prSet/>
      <dgm:spPr/>
      <dgm:t>
        <a:bodyPr/>
        <a:lstStyle/>
        <a:p>
          <a:endParaRPr lang="en-US"/>
        </a:p>
      </dgm:t>
    </dgm:pt>
    <dgm:pt modelId="{CB500A5D-10F1-457E-B10B-AD4D3E53AE14}">
      <dgm:prSet/>
      <dgm:spPr/>
      <dgm:t>
        <a:bodyPr/>
        <a:lstStyle/>
        <a:p>
          <a:pPr rtl="0"/>
          <a:r>
            <a:rPr lang="en-US" dirty="0" smtClean="0"/>
            <a:t>Assume a 5% discount rate (the next best investment)</a:t>
          </a:r>
          <a:endParaRPr lang="en-US" dirty="0"/>
        </a:p>
      </dgm:t>
    </dgm:pt>
    <dgm:pt modelId="{A80FFAF1-3F59-48E5-88ED-39F823488FC4}" type="parTrans" cxnId="{BEFBA17F-7EFC-4577-86F7-183ED044C2E4}">
      <dgm:prSet/>
      <dgm:spPr/>
      <dgm:t>
        <a:bodyPr/>
        <a:lstStyle/>
        <a:p>
          <a:endParaRPr lang="en-US"/>
        </a:p>
      </dgm:t>
    </dgm:pt>
    <dgm:pt modelId="{F3D1B1DD-E222-4DF5-946D-1D70915E2645}" type="sibTrans" cxnId="{BEFBA17F-7EFC-4577-86F7-183ED044C2E4}">
      <dgm:prSet/>
      <dgm:spPr/>
      <dgm:t>
        <a:bodyPr/>
        <a:lstStyle/>
        <a:p>
          <a:endParaRPr lang="en-US"/>
        </a:p>
      </dgm:t>
    </dgm:pt>
    <dgm:pt modelId="{2FBEEA91-64E0-4AC1-BF31-32A982340118}" type="pres">
      <dgm:prSet presAssocID="{16CB81BA-0D63-4BA4-A96C-D868615655B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C96C80E-36FA-4F19-B617-3AF5F19C8033}" type="pres">
      <dgm:prSet presAssocID="{E97B39D0-DDB4-421A-9C32-B71EF748A079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DB23C7-DF07-493D-82BE-319F91242669}" type="pres">
      <dgm:prSet presAssocID="{E97B39D0-DDB4-421A-9C32-B71EF748A079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B53615-71EB-4EFF-B757-0A4431E8B9DB}" type="pres">
      <dgm:prSet presAssocID="{CB500A5D-10F1-457E-B10B-AD4D3E53AE14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5504EFA-1A69-4A61-8EC1-E34D7FFEABDF}" srcId="{16CB81BA-0D63-4BA4-A96C-D868615655BB}" destId="{E97B39D0-DDB4-421A-9C32-B71EF748A079}" srcOrd="0" destOrd="0" parTransId="{2535C3E7-EBC7-4B38-84EC-DC1E02E9C76B}" sibTransId="{6F811969-7D75-47E8-B42E-7410D75A48D2}"/>
    <dgm:cxn modelId="{BEFBA17F-7EFC-4577-86F7-183ED044C2E4}" srcId="{16CB81BA-0D63-4BA4-A96C-D868615655BB}" destId="{CB500A5D-10F1-457E-B10B-AD4D3E53AE14}" srcOrd="1" destOrd="0" parTransId="{A80FFAF1-3F59-48E5-88ED-39F823488FC4}" sibTransId="{F3D1B1DD-E222-4DF5-946D-1D70915E2645}"/>
    <dgm:cxn modelId="{AF6BD574-AAFC-4CD7-A2EB-2BB828CA3C47}" srcId="{E97B39D0-DDB4-421A-9C32-B71EF748A079}" destId="{3170CF72-00B7-4AC8-858E-16CB4FEDEB22}" srcOrd="1" destOrd="0" parTransId="{005652E7-D28B-4FB9-93D4-419B185CC265}" sibTransId="{BAEB3E86-6555-4B23-958C-49831D7E6899}"/>
    <dgm:cxn modelId="{E11C9FF2-EA2D-44C5-84A3-59076ED5080F}" type="presOf" srcId="{37F7A8E2-6ABF-4CC0-9214-46A6B11E5419}" destId="{88DB23C7-DF07-493D-82BE-319F91242669}" srcOrd="0" destOrd="0" presId="urn:microsoft.com/office/officeart/2005/8/layout/vList2"/>
    <dgm:cxn modelId="{1726109F-302A-4123-9ACB-F8DF4B9FB47D}" type="presOf" srcId="{4F7EDD46-61EB-4C90-97AF-C93C08697DE1}" destId="{88DB23C7-DF07-493D-82BE-319F91242669}" srcOrd="0" destOrd="2" presId="urn:microsoft.com/office/officeart/2005/8/layout/vList2"/>
    <dgm:cxn modelId="{916F8756-339E-4E17-A4A1-CE5C81C395A1}" type="presOf" srcId="{CB500A5D-10F1-457E-B10B-AD4D3E53AE14}" destId="{D1B53615-71EB-4EFF-B757-0A4431E8B9DB}" srcOrd="0" destOrd="0" presId="urn:microsoft.com/office/officeart/2005/8/layout/vList2"/>
    <dgm:cxn modelId="{8236E823-E22D-4F26-98C6-0C4AC5A9FA1D}" type="presOf" srcId="{E97B39D0-DDB4-421A-9C32-B71EF748A079}" destId="{3C96C80E-36FA-4F19-B617-3AF5F19C8033}" srcOrd="0" destOrd="0" presId="urn:microsoft.com/office/officeart/2005/8/layout/vList2"/>
    <dgm:cxn modelId="{68157D06-B39C-4F2D-9ACB-AB6D202C0D46}" type="presOf" srcId="{3170CF72-00B7-4AC8-858E-16CB4FEDEB22}" destId="{88DB23C7-DF07-493D-82BE-319F91242669}" srcOrd="0" destOrd="1" presId="urn:microsoft.com/office/officeart/2005/8/layout/vList2"/>
    <dgm:cxn modelId="{3741A7BC-5DA6-4103-A240-B13BB9B359EA}" srcId="{E97B39D0-DDB4-421A-9C32-B71EF748A079}" destId="{4F7EDD46-61EB-4C90-97AF-C93C08697DE1}" srcOrd="2" destOrd="0" parTransId="{6F761481-045D-4FF6-AD2F-CB9399C1D71A}" sibTransId="{B8222A98-7419-4B23-8990-9FA95058EB4F}"/>
    <dgm:cxn modelId="{C30CC79A-31D1-4927-A422-1303600431C6}" srcId="{E97B39D0-DDB4-421A-9C32-B71EF748A079}" destId="{37F7A8E2-6ABF-4CC0-9214-46A6B11E5419}" srcOrd="0" destOrd="0" parTransId="{3FE666A7-34D4-4CDA-A099-FFAA26EF4064}" sibTransId="{F6BA7EBB-EAF8-41A5-AA0D-295E0FD0E2E0}"/>
    <dgm:cxn modelId="{C3A7620B-CBB4-4F49-936A-54F508EE42D9}" type="presOf" srcId="{16CB81BA-0D63-4BA4-A96C-D868615655BB}" destId="{2FBEEA91-64E0-4AC1-BF31-32A982340118}" srcOrd="0" destOrd="0" presId="urn:microsoft.com/office/officeart/2005/8/layout/vList2"/>
    <dgm:cxn modelId="{E799F689-22CC-488A-B7BF-9BA8276184E0}" type="presParOf" srcId="{2FBEEA91-64E0-4AC1-BF31-32A982340118}" destId="{3C96C80E-36FA-4F19-B617-3AF5F19C8033}" srcOrd="0" destOrd="0" presId="urn:microsoft.com/office/officeart/2005/8/layout/vList2"/>
    <dgm:cxn modelId="{656A7046-878A-4018-80DF-44A927415661}" type="presParOf" srcId="{2FBEEA91-64E0-4AC1-BF31-32A982340118}" destId="{88DB23C7-DF07-493D-82BE-319F91242669}" srcOrd="1" destOrd="0" presId="urn:microsoft.com/office/officeart/2005/8/layout/vList2"/>
    <dgm:cxn modelId="{46A8A882-370C-4DAC-B655-9A92F73D2FA9}" type="presParOf" srcId="{2FBEEA91-64E0-4AC1-BF31-32A982340118}" destId="{D1B53615-71EB-4EFF-B757-0A4431E8B9D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7181F1C-6338-42F4-8EDD-F0457FD78F7A}" type="doc">
      <dgm:prSet loTypeId="urn:microsoft.com/office/officeart/2005/8/layout/process4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83C103A-1AF3-4271-B2DB-992ED3B197E3}">
      <dgm:prSet phldrT="[Text]"/>
      <dgm:spPr/>
      <dgm:t>
        <a:bodyPr/>
        <a:lstStyle/>
        <a:p>
          <a:r>
            <a:rPr lang="en-US" dirty="0" smtClean="0"/>
            <a:t>Build in flexibility</a:t>
          </a:r>
          <a:endParaRPr lang="en-US" dirty="0"/>
        </a:p>
      </dgm:t>
    </dgm:pt>
    <dgm:pt modelId="{392B6BB2-B189-4084-B7AA-7115F6E74FE1}" type="parTrans" cxnId="{B05AEFCC-8005-4895-A468-CBBC112332A9}">
      <dgm:prSet/>
      <dgm:spPr/>
      <dgm:t>
        <a:bodyPr/>
        <a:lstStyle/>
        <a:p>
          <a:endParaRPr lang="en-US"/>
        </a:p>
      </dgm:t>
    </dgm:pt>
    <dgm:pt modelId="{CF961F37-1AA5-47EB-B295-0CB2A90CE9D5}" type="sibTrans" cxnId="{B05AEFCC-8005-4895-A468-CBBC112332A9}">
      <dgm:prSet/>
      <dgm:spPr/>
      <dgm:t>
        <a:bodyPr/>
        <a:lstStyle/>
        <a:p>
          <a:endParaRPr lang="en-US"/>
        </a:p>
      </dgm:t>
    </dgm:pt>
    <dgm:pt modelId="{E860F602-AEC4-4BB7-95D8-ED3CC7EBD01F}">
      <dgm:prSet phldrT="[Text]"/>
      <dgm:spPr/>
      <dgm:t>
        <a:bodyPr/>
        <a:lstStyle/>
        <a:p>
          <a:r>
            <a:rPr lang="en-US" dirty="0" smtClean="0"/>
            <a:t>Change from “must do” to “may do”</a:t>
          </a:r>
          <a:endParaRPr lang="en-US" dirty="0"/>
        </a:p>
      </dgm:t>
    </dgm:pt>
    <dgm:pt modelId="{35E1E9F3-8292-46C8-A0CC-B7A7AF378AF3}" type="parTrans" cxnId="{B96A0394-2633-4C8A-A595-337F5D673005}">
      <dgm:prSet/>
      <dgm:spPr/>
      <dgm:t>
        <a:bodyPr/>
        <a:lstStyle/>
        <a:p>
          <a:endParaRPr lang="en-US"/>
        </a:p>
      </dgm:t>
    </dgm:pt>
    <dgm:pt modelId="{0F17F559-5F37-4415-97EF-F0E04BB50C9A}" type="sibTrans" cxnId="{B96A0394-2633-4C8A-A595-337F5D673005}">
      <dgm:prSet/>
      <dgm:spPr/>
      <dgm:t>
        <a:bodyPr/>
        <a:lstStyle/>
        <a:p>
          <a:endParaRPr lang="en-US"/>
        </a:p>
      </dgm:t>
    </dgm:pt>
    <dgm:pt modelId="{53F5D7B7-85B3-4708-B4FF-13324EDF30B0}" type="pres">
      <dgm:prSet presAssocID="{E7181F1C-6338-42F4-8EDD-F0457FD78F7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FD04929-6DE2-423A-AA4B-C3973E7C33D5}" type="pres">
      <dgm:prSet presAssocID="{E860F602-AEC4-4BB7-95D8-ED3CC7EBD01F}" presName="boxAndChildren" presStyleCnt="0"/>
      <dgm:spPr/>
    </dgm:pt>
    <dgm:pt modelId="{7AD00E9C-1924-47AF-BCD9-3DC2B6B522CD}" type="pres">
      <dgm:prSet presAssocID="{E860F602-AEC4-4BB7-95D8-ED3CC7EBD01F}" presName="parentTextBox" presStyleLbl="node1" presStyleIdx="0" presStyleCnt="2"/>
      <dgm:spPr/>
      <dgm:t>
        <a:bodyPr/>
        <a:lstStyle/>
        <a:p>
          <a:endParaRPr lang="en-US"/>
        </a:p>
      </dgm:t>
    </dgm:pt>
    <dgm:pt modelId="{BA7CE46D-6C35-4CDF-B036-D4D31D8E8E1F}" type="pres">
      <dgm:prSet presAssocID="{CF961F37-1AA5-47EB-B295-0CB2A90CE9D5}" presName="sp" presStyleCnt="0"/>
      <dgm:spPr/>
    </dgm:pt>
    <dgm:pt modelId="{A1CF017E-B940-4739-A124-48B364E46F03}" type="pres">
      <dgm:prSet presAssocID="{983C103A-1AF3-4271-B2DB-992ED3B197E3}" presName="arrowAndChildren" presStyleCnt="0"/>
      <dgm:spPr/>
    </dgm:pt>
    <dgm:pt modelId="{73B08E4B-F488-445B-881D-2059E84F5C5D}" type="pres">
      <dgm:prSet presAssocID="{983C103A-1AF3-4271-B2DB-992ED3B197E3}" presName="parentTextArrow" presStyleLbl="node1" presStyleIdx="1" presStyleCnt="2"/>
      <dgm:spPr/>
      <dgm:t>
        <a:bodyPr/>
        <a:lstStyle/>
        <a:p>
          <a:endParaRPr lang="en-US"/>
        </a:p>
      </dgm:t>
    </dgm:pt>
  </dgm:ptLst>
  <dgm:cxnLst>
    <dgm:cxn modelId="{45F3967D-03B9-4111-A1D4-8BD185DEAFBA}" type="presOf" srcId="{E860F602-AEC4-4BB7-95D8-ED3CC7EBD01F}" destId="{7AD00E9C-1924-47AF-BCD9-3DC2B6B522CD}" srcOrd="0" destOrd="0" presId="urn:microsoft.com/office/officeart/2005/8/layout/process4"/>
    <dgm:cxn modelId="{B96A0394-2633-4C8A-A595-337F5D673005}" srcId="{E7181F1C-6338-42F4-8EDD-F0457FD78F7A}" destId="{E860F602-AEC4-4BB7-95D8-ED3CC7EBD01F}" srcOrd="1" destOrd="0" parTransId="{35E1E9F3-8292-46C8-A0CC-B7A7AF378AF3}" sibTransId="{0F17F559-5F37-4415-97EF-F0E04BB50C9A}"/>
    <dgm:cxn modelId="{BF405992-53EE-41CF-A49B-145DCB3F657D}" type="presOf" srcId="{E7181F1C-6338-42F4-8EDD-F0457FD78F7A}" destId="{53F5D7B7-85B3-4708-B4FF-13324EDF30B0}" srcOrd="0" destOrd="0" presId="urn:microsoft.com/office/officeart/2005/8/layout/process4"/>
    <dgm:cxn modelId="{F19FAE7E-F82A-4730-A996-73BCDEF57434}" type="presOf" srcId="{983C103A-1AF3-4271-B2DB-992ED3B197E3}" destId="{73B08E4B-F488-445B-881D-2059E84F5C5D}" srcOrd="0" destOrd="0" presId="urn:microsoft.com/office/officeart/2005/8/layout/process4"/>
    <dgm:cxn modelId="{B05AEFCC-8005-4895-A468-CBBC112332A9}" srcId="{E7181F1C-6338-42F4-8EDD-F0457FD78F7A}" destId="{983C103A-1AF3-4271-B2DB-992ED3B197E3}" srcOrd="0" destOrd="0" parTransId="{392B6BB2-B189-4084-B7AA-7115F6E74FE1}" sibTransId="{CF961F37-1AA5-47EB-B295-0CB2A90CE9D5}"/>
    <dgm:cxn modelId="{5C6B428D-BB1F-4696-80CD-457DE9B97A83}" type="presParOf" srcId="{53F5D7B7-85B3-4708-B4FF-13324EDF30B0}" destId="{FFD04929-6DE2-423A-AA4B-C3973E7C33D5}" srcOrd="0" destOrd="0" presId="urn:microsoft.com/office/officeart/2005/8/layout/process4"/>
    <dgm:cxn modelId="{5F24B70D-4A46-4629-91EF-4C3C45ADA98D}" type="presParOf" srcId="{FFD04929-6DE2-423A-AA4B-C3973E7C33D5}" destId="{7AD00E9C-1924-47AF-BCD9-3DC2B6B522CD}" srcOrd="0" destOrd="0" presId="urn:microsoft.com/office/officeart/2005/8/layout/process4"/>
    <dgm:cxn modelId="{DD8CC1C7-9FFC-412D-8DA2-71224ACE501C}" type="presParOf" srcId="{53F5D7B7-85B3-4708-B4FF-13324EDF30B0}" destId="{BA7CE46D-6C35-4CDF-B036-D4D31D8E8E1F}" srcOrd="1" destOrd="0" presId="urn:microsoft.com/office/officeart/2005/8/layout/process4"/>
    <dgm:cxn modelId="{A92AF1A2-EB21-4DEA-AD04-DADC8792A3EC}" type="presParOf" srcId="{53F5D7B7-85B3-4708-B4FF-13324EDF30B0}" destId="{A1CF017E-B940-4739-A124-48B364E46F03}" srcOrd="2" destOrd="0" presId="urn:microsoft.com/office/officeart/2005/8/layout/process4"/>
    <dgm:cxn modelId="{1A710CE0-0CD6-4340-AD9E-62CEE26CEEF1}" type="presParOf" srcId="{A1CF017E-B940-4739-A124-48B364E46F03}" destId="{73B08E4B-F488-445B-881D-2059E84F5C5D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C74C679-077B-4774-AE04-F428330DA00E}" type="doc">
      <dgm:prSet loTypeId="urn:microsoft.com/office/officeart/2008/layout/RadialCluster" loCatId="cycle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620299F-4504-4514-9168-08A3A6D7F194}">
      <dgm:prSet phldrT="[Text]"/>
      <dgm:spPr/>
      <dgm:t>
        <a:bodyPr/>
        <a:lstStyle/>
        <a:p>
          <a:r>
            <a:rPr lang="en-US" dirty="0" smtClean="0"/>
            <a:t>Types of options</a:t>
          </a:r>
          <a:endParaRPr lang="en-US" dirty="0"/>
        </a:p>
      </dgm:t>
    </dgm:pt>
    <dgm:pt modelId="{4C8D4A29-8BB8-4AF8-8A09-7018C6424A62}" type="parTrans" cxnId="{1E077772-1ED3-447A-917D-BB90B17AB5C7}">
      <dgm:prSet/>
      <dgm:spPr/>
      <dgm:t>
        <a:bodyPr/>
        <a:lstStyle/>
        <a:p>
          <a:endParaRPr lang="en-US"/>
        </a:p>
      </dgm:t>
    </dgm:pt>
    <dgm:pt modelId="{FCB1C407-024D-43FC-A049-ADD3E4D62933}" type="sibTrans" cxnId="{1E077772-1ED3-447A-917D-BB90B17AB5C7}">
      <dgm:prSet/>
      <dgm:spPr/>
      <dgm:t>
        <a:bodyPr/>
        <a:lstStyle/>
        <a:p>
          <a:endParaRPr lang="en-US"/>
        </a:p>
      </dgm:t>
    </dgm:pt>
    <dgm:pt modelId="{91711B68-893E-4857-8C07-40B463ECA2E7}">
      <dgm:prSet phldrT="[Text]"/>
      <dgm:spPr/>
      <dgm:t>
        <a:bodyPr/>
        <a:lstStyle/>
        <a:p>
          <a:r>
            <a:rPr lang="en-US" dirty="0" smtClean="0"/>
            <a:t>Abandon</a:t>
          </a:r>
          <a:endParaRPr lang="en-US" dirty="0"/>
        </a:p>
      </dgm:t>
    </dgm:pt>
    <dgm:pt modelId="{62A8E1C8-5978-41A4-8A65-4F59BF88A209}" type="parTrans" cxnId="{3B0F73C4-FE43-44A9-9CFB-33571F9E8E95}">
      <dgm:prSet/>
      <dgm:spPr/>
      <dgm:t>
        <a:bodyPr/>
        <a:lstStyle/>
        <a:p>
          <a:endParaRPr lang="en-US"/>
        </a:p>
      </dgm:t>
    </dgm:pt>
    <dgm:pt modelId="{A4DEF9E0-6B34-427D-AB20-E8E7B1D3694A}" type="sibTrans" cxnId="{3B0F73C4-FE43-44A9-9CFB-33571F9E8E95}">
      <dgm:prSet/>
      <dgm:spPr/>
      <dgm:t>
        <a:bodyPr/>
        <a:lstStyle/>
        <a:p>
          <a:endParaRPr lang="en-US"/>
        </a:p>
      </dgm:t>
    </dgm:pt>
    <dgm:pt modelId="{2FBA51C9-AED2-41A8-899C-6C9BD69DEC65}">
      <dgm:prSet phldrT="[Text]"/>
      <dgm:spPr/>
      <dgm:t>
        <a:bodyPr/>
        <a:lstStyle/>
        <a:p>
          <a:r>
            <a:rPr lang="en-US" dirty="0" smtClean="0"/>
            <a:t>Defer</a:t>
          </a:r>
          <a:endParaRPr lang="en-US" dirty="0"/>
        </a:p>
      </dgm:t>
    </dgm:pt>
    <dgm:pt modelId="{69406DA9-C594-4F0A-9765-2E72D3428867}" type="parTrans" cxnId="{EAC9ADB2-9BF7-4B51-9EFC-7819F8D1D7B7}">
      <dgm:prSet/>
      <dgm:spPr/>
      <dgm:t>
        <a:bodyPr/>
        <a:lstStyle/>
        <a:p>
          <a:endParaRPr lang="en-US"/>
        </a:p>
      </dgm:t>
    </dgm:pt>
    <dgm:pt modelId="{B390991F-4B9D-426F-AD07-8F40148678C7}" type="sibTrans" cxnId="{EAC9ADB2-9BF7-4B51-9EFC-7819F8D1D7B7}">
      <dgm:prSet/>
      <dgm:spPr/>
      <dgm:t>
        <a:bodyPr/>
        <a:lstStyle/>
        <a:p>
          <a:endParaRPr lang="en-US"/>
        </a:p>
      </dgm:t>
    </dgm:pt>
    <dgm:pt modelId="{616FFC56-547E-4DD5-B402-6F7F4ABA1CF3}">
      <dgm:prSet phldrT="[Text]"/>
      <dgm:spPr/>
      <dgm:t>
        <a:bodyPr/>
        <a:lstStyle/>
        <a:p>
          <a:r>
            <a:rPr lang="en-US" dirty="0" smtClean="0"/>
            <a:t>Strategic Growth</a:t>
          </a:r>
          <a:endParaRPr lang="en-US" dirty="0"/>
        </a:p>
      </dgm:t>
    </dgm:pt>
    <dgm:pt modelId="{8BF44A50-4F27-4F5B-B347-5F406BD75F33}" type="parTrans" cxnId="{208C305B-1D14-420B-AFB9-7022C6FBCFB5}">
      <dgm:prSet/>
      <dgm:spPr/>
      <dgm:t>
        <a:bodyPr/>
        <a:lstStyle/>
        <a:p>
          <a:endParaRPr lang="en-US"/>
        </a:p>
      </dgm:t>
    </dgm:pt>
    <dgm:pt modelId="{C6372A0E-5D20-45F1-9DDF-1BE51B133D0D}" type="sibTrans" cxnId="{208C305B-1D14-420B-AFB9-7022C6FBCFB5}">
      <dgm:prSet/>
      <dgm:spPr/>
      <dgm:t>
        <a:bodyPr/>
        <a:lstStyle/>
        <a:p>
          <a:endParaRPr lang="en-US"/>
        </a:p>
      </dgm:t>
    </dgm:pt>
    <dgm:pt modelId="{E28CB1BC-799C-4A25-A215-14C1FB8D4253}">
      <dgm:prSet phldrT="[Text]"/>
      <dgm:spPr/>
      <dgm:t>
        <a:bodyPr/>
        <a:lstStyle/>
        <a:p>
          <a:r>
            <a:rPr lang="en-US" dirty="0" smtClean="0"/>
            <a:t>Change Scale</a:t>
          </a:r>
          <a:endParaRPr lang="en-US" dirty="0"/>
        </a:p>
      </dgm:t>
    </dgm:pt>
    <dgm:pt modelId="{842A66DE-6330-4ED9-A546-A5B35B0CC8AD}" type="parTrans" cxnId="{28C7F314-FC9F-4B07-8582-9F3ADEA4F57A}">
      <dgm:prSet/>
      <dgm:spPr/>
      <dgm:t>
        <a:bodyPr/>
        <a:lstStyle/>
        <a:p>
          <a:endParaRPr lang="en-US"/>
        </a:p>
      </dgm:t>
    </dgm:pt>
    <dgm:pt modelId="{25B1F7D6-8E3E-4081-BF53-0FD52A00BA4C}" type="sibTrans" cxnId="{28C7F314-FC9F-4B07-8582-9F3ADEA4F57A}">
      <dgm:prSet/>
      <dgm:spPr/>
      <dgm:t>
        <a:bodyPr/>
        <a:lstStyle/>
        <a:p>
          <a:endParaRPr lang="en-US"/>
        </a:p>
      </dgm:t>
    </dgm:pt>
    <dgm:pt modelId="{4D77C552-58EB-4818-A6B5-8780D3639A54}">
      <dgm:prSet phldrT="[Text]"/>
      <dgm:spPr/>
      <dgm:t>
        <a:bodyPr/>
        <a:lstStyle/>
        <a:p>
          <a:r>
            <a:rPr lang="en-US" dirty="0" smtClean="0"/>
            <a:t>Switch</a:t>
          </a:r>
          <a:endParaRPr lang="en-US" dirty="0"/>
        </a:p>
      </dgm:t>
    </dgm:pt>
    <dgm:pt modelId="{E03B7256-A09E-41FB-B560-A2E52E28B416}" type="parTrans" cxnId="{A12534A7-5F2E-4D9C-8BD7-40942B8D65E7}">
      <dgm:prSet/>
      <dgm:spPr/>
      <dgm:t>
        <a:bodyPr/>
        <a:lstStyle/>
        <a:p>
          <a:endParaRPr lang="en-US"/>
        </a:p>
      </dgm:t>
    </dgm:pt>
    <dgm:pt modelId="{23149252-80F0-4ECC-89DB-836AC76F10A9}" type="sibTrans" cxnId="{A12534A7-5F2E-4D9C-8BD7-40942B8D65E7}">
      <dgm:prSet/>
      <dgm:spPr/>
      <dgm:t>
        <a:bodyPr/>
        <a:lstStyle/>
        <a:p>
          <a:endParaRPr lang="en-US"/>
        </a:p>
      </dgm:t>
    </dgm:pt>
    <dgm:pt modelId="{13C98913-5CE7-42B1-B95E-9E9285D8F618}">
      <dgm:prSet phldrT="[Text]"/>
      <dgm:spPr/>
      <dgm:t>
        <a:bodyPr/>
        <a:lstStyle/>
        <a:p>
          <a:r>
            <a:rPr lang="en-US" smtClean="0"/>
            <a:t>Stage</a:t>
          </a:r>
          <a:endParaRPr lang="en-US" dirty="0"/>
        </a:p>
      </dgm:t>
    </dgm:pt>
    <dgm:pt modelId="{4CA233CD-FB6D-4C4A-B645-1D0A29701951}" type="parTrans" cxnId="{CEA60A2C-402F-4AF4-8345-8E74C5B9CE4A}">
      <dgm:prSet/>
      <dgm:spPr/>
      <dgm:t>
        <a:bodyPr/>
        <a:lstStyle/>
        <a:p>
          <a:endParaRPr lang="en-US"/>
        </a:p>
      </dgm:t>
    </dgm:pt>
    <dgm:pt modelId="{2BAA3932-AFEB-45E4-B813-D72C3B8D0B2F}" type="sibTrans" cxnId="{CEA60A2C-402F-4AF4-8345-8E74C5B9CE4A}">
      <dgm:prSet/>
      <dgm:spPr/>
      <dgm:t>
        <a:bodyPr/>
        <a:lstStyle/>
        <a:p>
          <a:endParaRPr lang="en-US"/>
        </a:p>
      </dgm:t>
    </dgm:pt>
    <dgm:pt modelId="{397E723E-267B-4BB6-913C-0A5F2A2E3AE5}" type="pres">
      <dgm:prSet presAssocID="{4C74C679-077B-4774-AE04-F428330DA00E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CF4A51D9-85E1-4DC4-B9AD-D8512402531A}" type="pres">
      <dgm:prSet presAssocID="{F620299F-4504-4514-9168-08A3A6D7F194}" presName="singleCycle" presStyleCnt="0"/>
      <dgm:spPr/>
      <dgm:t>
        <a:bodyPr/>
        <a:lstStyle/>
        <a:p>
          <a:endParaRPr lang="en-US"/>
        </a:p>
      </dgm:t>
    </dgm:pt>
    <dgm:pt modelId="{428CD49A-E328-406A-A116-FA15D76F6F8A}" type="pres">
      <dgm:prSet presAssocID="{F620299F-4504-4514-9168-08A3A6D7F194}" presName="singleCenter" presStyleLbl="node1" presStyleIdx="0" presStyleCnt="7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CA29E498-1AD6-4CEE-B5AD-D25AEF31A871}" type="pres">
      <dgm:prSet presAssocID="{4CA233CD-FB6D-4C4A-B645-1D0A29701951}" presName="Name56" presStyleLbl="parChTrans1D2" presStyleIdx="0" presStyleCnt="6"/>
      <dgm:spPr/>
      <dgm:t>
        <a:bodyPr/>
        <a:lstStyle/>
        <a:p>
          <a:endParaRPr lang="en-US"/>
        </a:p>
      </dgm:t>
    </dgm:pt>
    <dgm:pt modelId="{7D33AD18-F044-4A2A-92B4-F252F0B608C1}" type="pres">
      <dgm:prSet presAssocID="{13C98913-5CE7-42B1-B95E-9E9285D8F618}" presName="text0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1BAE24-AEB5-4174-A090-1933CBDDA4DA}" type="pres">
      <dgm:prSet presAssocID="{62A8E1C8-5978-41A4-8A65-4F59BF88A209}" presName="Name56" presStyleLbl="parChTrans1D2" presStyleIdx="1" presStyleCnt="6"/>
      <dgm:spPr/>
      <dgm:t>
        <a:bodyPr/>
        <a:lstStyle/>
        <a:p>
          <a:endParaRPr lang="en-US"/>
        </a:p>
      </dgm:t>
    </dgm:pt>
    <dgm:pt modelId="{B532F672-49ED-47DE-9F9C-DDFC79E0AF62}" type="pres">
      <dgm:prSet presAssocID="{91711B68-893E-4857-8C07-40B463ECA2E7}" presName="text0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DA9EED-E98B-459E-8D6C-2E6DA08E7DF1}" type="pres">
      <dgm:prSet presAssocID="{69406DA9-C594-4F0A-9765-2E72D3428867}" presName="Name56" presStyleLbl="parChTrans1D2" presStyleIdx="2" presStyleCnt="6"/>
      <dgm:spPr/>
      <dgm:t>
        <a:bodyPr/>
        <a:lstStyle/>
        <a:p>
          <a:endParaRPr lang="en-US"/>
        </a:p>
      </dgm:t>
    </dgm:pt>
    <dgm:pt modelId="{63D48F2A-8812-4D2D-B3ED-110D5CEBDB0F}" type="pres">
      <dgm:prSet presAssocID="{2FBA51C9-AED2-41A8-899C-6C9BD69DEC65}" presName="text0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199D0E-5995-4B16-A7B3-3196EE22CC49}" type="pres">
      <dgm:prSet presAssocID="{8BF44A50-4F27-4F5B-B347-5F406BD75F33}" presName="Name56" presStyleLbl="parChTrans1D2" presStyleIdx="3" presStyleCnt="6"/>
      <dgm:spPr/>
      <dgm:t>
        <a:bodyPr/>
        <a:lstStyle/>
        <a:p>
          <a:endParaRPr lang="en-US"/>
        </a:p>
      </dgm:t>
    </dgm:pt>
    <dgm:pt modelId="{A6C3EC01-2622-4FE8-8B6A-329EF19974C0}" type="pres">
      <dgm:prSet presAssocID="{616FFC56-547E-4DD5-B402-6F7F4ABA1CF3}" presName="text0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13DC48-4A8A-450B-A237-F1E626BCE6C3}" type="pres">
      <dgm:prSet presAssocID="{842A66DE-6330-4ED9-A546-A5B35B0CC8AD}" presName="Name56" presStyleLbl="parChTrans1D2" presStyleIdx="4" presStyleCnt="6"/>
      <dgm:spPr/>
      <dgm:t>
        <a:bodyPr/>
        <a:lstStyle/>
        <a:p>
          <a:endParaRPr lang="en-US"/>
        </a:p>
      </dgm:t>
    </dgm:pt>
    <dgm:pt modelId="{AF0C1853-AB59-465E-826B-B1975E3554FC}" type="pres">
      <dgm:prSet presAssocID="{E28CB1BC-799C-4A25-A215-14C1FB8D4253}" presName="text0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96D85B-65F0-433D-9838-A9DFB38A37F4}" type="pres">
      <dgm:prSet presAssocID="{E03B7256-A09E-41FB-B560-A2E52E28B416}" presName="Name56" presStyleLbl="parChTrans1D2" presStyleIdx="5" presStyleCnt="6"/>
      <dgm:spPr/>
      <dgm:t>
        <a:bodyPr/>
        <a:lstStyle/>
        <a:p>
          <a:endParaRPr lang="en-US"/>
        </a:p>
      </dgm:t>
    </dgm:pt>
    <dgm:pt modelId="{B7892D49-88F6-4388-8EE6-306B160DD098}" type="pres">
      <dgm:prSet presAssocID="{4D77C552-58EB-4818-A6B5-8780D3639A54}" presName="text0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1217F53-64CF-46B5-994E-6F87725615C2}" type="presOf" srcId="{8BF44A50-4F27-4F5B-B347-5F406BD75F33}" destId="{AC199D0E-5995-4B16-A7B3-3196EE22CC49}" srcOrd="0" destOrd="0" presId="urn:microsoft.com/office/officeart/2008/layout/RadialCluster"/>
    <dgm:cxn modelId="{2B7C4F8C-212B-4C0E-B04B-4C1F669153C6}" type="presOf" srcId="{E03B7256-A09E-41FB-B560-A2E52E28B416}" destId="{F296D85B-65F0-433D-9838-A9DFB38A37F4}" srcOrd="0" destOrd="0" presId="urn:microsoft.com/office/officeart/2008/layout/RadialCluster"/>
    <dgm:cxn modelId="{1E077772-1ED3-447A-917D-BB90B17AB5C7}" srcId="{4C74C679-077B-4774-AE04-F428330DA00E}" destId="{F620299F-4504-4514-9168-08A3A6D7F194}" srcOrd="0" destOrd="0" parTransId="{4C8D4A29-8BB8-4AF8-8A09-7018C6424A62}" sibTransId="{FCB1C407-024D-43FC-A049-ADD3E4D62933}"/>
    <dgm:cxn modelId="{28C7F314-FC9F-4B07-8582-9F3ADEA4F57A}" srcId="{F620299F-4504-4514-9168-08A3A6D7F194}" destId="{E28CB1BC-799C-4A25-A215-14C1FB8D4253}" srcOrd="4" destOrd="0" parTransId="{842A66DE-6330-4ED9-A546-A5B35B0CC8AD}" sibTransId="{25B1F7D6-8E3E-4081-BF53-0FD52A00BA4C}"/>
    <dgm:cxn modelId="{EAC9ADB2-9BF7-4B51-9EFC-7819F8D1D7B7}" srcId="{F620299F-4504-4514-9168-08A3A6D7F194}" destId="{2FBA51C9-AED2-41A8-899C-6C9BD69DEC65}" srcOrd="2" destOrd="0" parTransId="{69406DA9-C594-4F0A-9765-2E72D3428867}" sibTransId="{B390991F-4B9D-426F-AD07-8F40148678C7}"/>
    <dgm:cxn modelId="{3115DD4A-4A86-474B-8073-D8167BBD2392}" type="presOf" srcId="{69406DA9-C594-4F0A-9765-2E72D3428867}" destId="{FEDA9EED-E98B-459E-8D6C-2E6DA08E7DF1}" srcOrd="0" destOrd="0" presId="urn:microsoft.com/office/officeart/2008/layout/RadialCluster"/>
    <dgm:cxn modelId="{8FA12E36-596A-46FB-9248-2983307C9B13}" type="presOf" srcId="{2FBA51C9-AED2-41A8-899C-6C9BD69DEC65}" destId="{63D48F2A-8812-4D2D-B3ED-110D5CEBDB0F}" srcOrd="0" destOrd="0" presId="urn:microsoft.com/office/officeart/2008/layout/RadialCluster"/>
    <dgm:cxn modelId="{3CE860F1-901F-4F5D-BBCC-ED16955A6856}" type="presOf" srcId="{842A66DE-6330-4ED9-A546-A5B35B0CC8AD}" destId="{5413DC48-4A8A-450B-A237-F1E626BCE6C3}" srcOrd="0" destOrd="0" presId="urn:microsoft.com/office/officeart/2008/layout/RadialCluster"/>
    <dgm:cxn modelId="{ADCC3A42-739E-4DB9-816E-40522B93E1DC}" type="presOf" srcId="{4C74C679-077B-4774-AE04-F428330DA00E}" destId="{397E723E-267B-4BB6-913C-0A5F2A2E3AE5}" srcOrd="0" destOrd="0" presId="urn:microsoft.com/office/officeart/2008/layout/RadialCluster"/>
    <dgm:cxn modelId="{3B0F73C4-FE43-44A9-9CFB-33571F9E8E95}" srcId="{F620299F-4504-4514-9168-08A3A6D7F194}" destId="{91711B68-893E-4857-8C07-40B463ECA2E7}" srcOrd="1" destOrd="0" parTransId="{62A8E1C8-5978-41A4-8A65-4F59BF88A209}" sibTransId="{A4DEF9E0-6B34-427D-AB20-E8E7B1D3694A}"/>
    <dgm:cxn modelId="{9855878E-742C-401B-94C0-2090F635F838}" type="presOf" srcId="{E28CB1BC-799C-4A25-A215-14C1FB8D4253}" destId="{AF0C1853-AB59-465E-826B-B1975E3554FC}" srcOrd="0" destOrd="0" presId="urn:microsoft.com/office/officeart/2008/layout/RadialCluster"/>
    <dgm:cxn modelId="{CEA60A2C-402F-4AF4-8345-8E74C5B9CE4A}" srcId="{F620299F-4504-4514-9168-08A3A6D7F194}" destId="{13C98913-5CE7-42B1-B95E-9E9285D8F618}" srcOrd="0" destOrd="0" parTransId="{4CA233CD-FB6D-4C4A-B645-1D0A29701951}" sibTransId="{2BAA3932-AFEB-45E4-B813-D72C3B8D0B2F}"/>
    <dgm:cxn modelId="{252B4CDB-A388-454F-BB49-89A4C9EC44E5}" type="presOf" srcId="{13C98913-5CE7-42B1-B95E-9E9285D8F618}" destId="{7D33AD18-F044-4A2A-92B4-F252F0B608C1}" srcOrd="0" destOrd="0" presId="urn:microsoft.com/office/officeart/2008/layout/RadialCluster"/>
    <dgm:cxn modelId="{6384338E-960B-4310-8C2E-9458847B4F84}" type="presOf" srcId="{616FFC56-547E-4DD5-B402-6F7F4ABA1CF3}" destId="{A6C3EC01-2622-4FE8-8B6A-329EF19974C0}" srcOrd="0" destOrd="0" presId="urn:microsoft.com/office/officeart/2008/layout/RadialCluster"/>
    <dgm:cxn modelId="{18A2ACB4-5F89-4BD1-99D6-6D64C5CFDD6D}" type="presOf" srcId="{91711B68-893E-4857-8C07-40B463ECA2E7}" destId="{B532F672-49ED-47DE-9F9C-DDFC79E0AF62}" srcOrd="0" destOrd="0" presId="urn:microsoft.com/office/officeart/2008/layout/RadialCluster"/>
    <dgm:cxn modelId="{727296EA-AC7A-4479-84D4-8A5823314DF7}" type="presOf" srcId="{62A8E1C8-5978-41A4-8A65-4F59BF88A209}" destId="{961BAE24-AEB5-4174-A090-1933CBDDA4DA}" srcOrd="0" destOrd="0" presId="urn:microsoft.com/office/officeart/2008/layout/RadialCluster"/>
    <dgm:cxn modelId="{F090A21D-5E0B-4EE2-9789-24DD1F6AB844}" type="presOf" srcId="{F620299F-4504-4514-9168-08A3A6D7F194}" destId="{428CD49A-E328-406A-A116-FA15D76F6F8A}" srcOrd="0" destOrd="0" presId="urn:microsoft.com/office/officeart/2008/layout/RadialCluster"/>
    <dgm:cxn modelId="{1057885A-AD6E-4FA1-AD0B-DEC24A1A2B18}" type="presOf" srcId="{4CA233CD-FB6D-4C4A-B645-1D0A29701951}" destId="{CA29E498-1AD6-4CEE-B5AD-D25AEF31A871}" srcOrd="0" destOrd="0" presId="urn:microsoft.com/office/officeart/2008/layout/RadialCluster"/>
    <dgm:cxn modelId="{A12534A7-5F2E-4D9C-8BD7-40942B8D65E7}" srcId="{F620299F-4504-4514-9168-08A3A6D7F194}" destId="{4D77C552-58EB-4818-A6B5-8780D3639A54}" srcOrd="5" destOrd="0" parTransId="{E03B7256-A09E-41FB-B560-A2E52E28B416}" sibTransId="{23149252-80F0-4ECC-89DB-836AC76F10A9}"/>
    <dgm:cxn modelId="{208C305B-1D14-420B-AFB9-7022C6FBCFB5}" srcId="{F620299F-4504-4514-9168-08A3A6D7F194}" destId="{616FFC56-547E-4DD5-B402-6F7F4ABA1CF3}" srcOrd="3" destOrd="0" parTransId="{8BF44A50-4F27-4F5B-B347-5F406BD75F33}" sibTransId="{C6372A0E-5D20-45F1-9DDF-1BE51B133D0D}"/>
    <dgm:cxn modelId="{22E73F20-732D-47C7-88B5-1A8AADD2E57B}" type="presOf" srcId="{4D77C552-58EB-4818-A6B5-8780D3639A54}" destId="{B7892D49-88F6-4388-8EE6-306B160DD098}" srcOrd="0" destOrd="0" presId="urn:microsoft.com/office/officeart/2008/layout/RadialCluster"/>
    <dgm:cxn modelId="{CFADF60F-FC71-4FF1-8AFF-8049746C27D9}" type="presParOf" srcId="{397E723E-267B-4BB6-913C-0A5F2A2E3AE5}" destId="{CF4A51D9-85E1-4DC4-B9AD-D8512402531A}" srcOrd="0" destOrd="0" presId="urn:microsoft.com/office/officeart/2008/layout/RadialCluster"/>
    <dgm:cxn modelId="{663EB19D-3D2E-47D1-AB4C-7E31B0111C90}" type="presParOf" srcId="{CF4A51D9-85E1-4DC4-B9AD-D8512402531A}" destId="{428CD49A-E328-406A-A116-FA15D76F6F8A}" srcOrd="0" destOrd="0" presId="urn:microsoft.com/office/officeart/2008/layout/RadialCluster"/>
    <dgm:cxn modelId="{D99CB6A1-E297-4B04-A6ED-30CCED4DDF17}" type="presParOf" srcId="{CF4A51D9-85E1-4DC4-B9AD-D8512402531A}" destId="{CA29E498-1AD6-4CEE-B5AD-D25AEF31A871}" srcOrd="1" destOrd="0" presId="urn:microsoft.com/office/officeart/2008/layout/RadialCluster"/>
    <dgm:cxn modelId="{499A5EF7-90C9-484F-9D18-65532346E197}" type="presParOf" srcId="{CF4A51D9-85E1-4DC4-B9AD-D8512402531A}" destId="{7D33AD18-F044-4A2A-92B4-F252F0B608C1}" srcOrd="2" destOrd="0" presId="urn:microsoft.com/office/officeart/2008/layout/RadialCluster"/>
    <dgm:cxn modelId="{8FDA4DCE-D8CF-4169-99D7-6C24464FACAD}" type="presParOf" srcId="{CF4A51D9-85E1-4DC4-B9AD-D8512402531A}" destId="{961BAE24-AEB5-4174-A090-1933CBDDA4DA}" srcOrd="3" destOrd="0" presId="urn:microsoft.com/office/officeart/2008/layout/RadialCluster"/>
    <dgm:cxn modelId="{4A4CC0A6-F552-4200-AD5B-89AE28A6AE8C}" type="presParOf" srcId="{CF4A51D9-85E1-4DC4-B9AD-D8512402531A}" destId="{B532F672-49ED-47DE-9F9C-DDFC79E0AF62}" srcOrd="4" destOrd="0" presId="urn:microsoft.com/office/officeart/2008/layout/RadialCluster"/>
    <dgm:cxn modelId="{93D95AED-5EF6-4032-B0F0-15449FEAEA59}" type="presParOf" srcId="{CF4A51D9-85E1-4DC4-B9AD-D8512402531A}" destId="{FEDA9EED-E98B-459E-8D6C-2E6DA08E7DF1}" srcOrd="5" destOrd="0" presId="urn:microsoft.com/office/officeart/2008/layout/RadialCluster"/>
    <dgm:cxn modelId="{A01029E1-A722-4B8E-A3A9-17D8279EAFD7}" type="presParOf" srcId="{CF4A51D9-85E1-4DC4-B9AD-D8512402531A}" destId="{63D48F2A-8812-4D2D-B3ED-110D5CEBDB0F}" srcOrd="6" destOrd="0" presId="urn:microsoft.com/office/officeart/2008/layout/RadialCluster"/>
    <dgm:cxn modelId="{CEC13F12-836F-4D1A-A12C-6BB265763D06}" type="presParOf" srcId="{CF4A51D9-85E1-4DC4-B9AD-D8512402531A}" destId="{AC199D0E-5995-4B16-A7B3-3196EE22CC49}" srcOrd="7" destOrd="0" presId="urn:microsoft.com/office/officeart/2008/layout/RadialCluster"/>
    <dgm:cxn modelId="{E66C6203-53F8-43A2-8E5E-3E30B6EF611E}" type="presParOf" srcId="{CF4A51D9-85E1-4DC4-B9AD-D8512402531A}" destId="{A6C3EC01-2622-4FE8-8B6A-329EF19974C0}" srcOrd="8" destOrd="0" presId="urn:microsoft.com/office/officeart/2008/layout/RadialCluster"/>
    <dgm:cxn modelId="{B402C604-964A-4FBF-9912-54CADCCAEA45}" type="presParOf" srcId="{CF4A51D9-85E1-4DC4-B9AD-D8512402531A}" destId="{5413DC48-4A8A-450B-A237-F1E626BCE6C3}" srcOrd="9" destOrd="0" presId="urn:microsoft.com/office/officeart/2008/layout/RadialCluster"/>
    <dgm:cxn modelId="{0FACA533-B98C-4C98-8EFC-A358309287A7}" type="presParOf" srcId="{CF4A51D9-85E1-4DC4-B9AD-D8512402531A}" destId="{AF0C1853-AB59-465E-826B-B1975E3554FC}" srcOrd="10" destOrd="0" presId="urn:microsoft.com/office/officeart/2008/layout/RadialCluster"/>
    <dgm:cxn modelId="{118ACD91-F0F3-49A3-9A2F-0E301817A841}" type="presParOf" srcId="{CF4A51D9-85E1-4DC4-B9AD-D8512402531A}" destId="{F296D85B-65F0-433D-9838-A9DFB38A37F4}" srcOrd="11" destOrd="0" presId="urn:microsoft.com/office/officeart/2008/layout/RadialCluster"/>
    <dgm:cxn modelId="{217D6AD9-FB4B-4AE9-A01E-AC0FE2AFF96D}" type="presParOf" srcId="{CF4A51D9-85E1-4DC4-B9AD-D8512402531A}" destId="{B7892D49-88F6-4388-8EE6-306B160DD098}" srcOrd="12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FD44FB2-761D-4621-BD27-7D8E4A2625C0}" type="doc">
      <dgm:prSet loTypeId="urn:microsoft.com/office/officeart/2005/8/layout/default" loCatId="list" qsTypeId="urn:microsoft.com/office/officeart/2005/8/quickstyle/simple3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ACEFED5B-5C74-4B58-BBC6-40B4C155E4BD}">
      <dgm:prSet phldrT="[Text]"/>
      <dgm:spPr/>
      <dgm:t>
        <a:bodyPr/>
        <a:lstStyle/>
        <a:p>
          <a:r>
            <a:rPr lang="en-US" dirty="0" smtClean="0"/>
            <a:t>What do these all have in common?</a:t>
          </a:r>
          <a:endParaRPr lang="en-US" dirty="0"/>
        </a:p>
      </dgm:t>
    </dgm:pt>
    <dgm:pt modelId="{C25CE6EA-7294-4CED-8CD4-7E704CE4B920}" type="parTrans" cxnId="{A701CE85-1A9B-4E16-AD2A-E0FCFD39D31B}">
      <dgm:prSet/>
      <dgm:spPr/>
      <dgm:t>
        <a:bodyPr/>
        <a:lstStyle/>
        <a:p>
          <a:endParaRPr lang="en-US"/>
        </a:p>
      </dgm:t>
    </dgm:pt>
    <dgm:pt modelId="{E9128DCC-F1CB-4EF8-B470-C3295CECE72E}" type="sibTrans" cxnId="{A701CE85-1A9B-4E16-AD2A-E0FCFD39D31B}">
      <dgm:prSet/>
      <dgm:spPr/>
      <dgm:t>
        <a:bodyPr/>
        <a:lstStyle/>
        <a:p>
          <a:endParaRPr lang="en-US"/>
        </a:p>
      </dgm:t>
    </dgm:pt>
    <dgm:pt modelId="{5654532B-3C4B-4630-970B-1A0A2A480E70}">
      <dgm:prSet phldrT="[Text]"/>
      <dgm:spPr/>
      <dgm:t>
        <a:bodyPr/>
        <a:lstStyle/>
        <a:p>
          <a:r>
            <a:rPr lang="en-US" dirty="0" smtClean="0"/>
            <a:t>What are some examples?</a:t>
          </a:r>
          <a:endParaRPr lang="en-US" dirty="0"/>
        </a:p>
      </dgm:t>
    </dgm:pt>
    <dgm:pt modelId="{E15B7DD4-FDEC-4231-A2A1-633CA49D9381}" type="parTrans" cxnId="{631E2513-2228-4718-8D86-6C686373C534}">
      <dgm:prSet/>
      <dgm:spPr/>
      <dgm:t>
        <a:bodyPr/>
        <a:lstStyle/>
        <a:p>
          <a:endParaRPr lang="en-US"/>
        </a:p>
      </dgm:t>
    </dgm:pt>
    <dgm:pt modelId="{9D5BEB31-B6EB-4F8F-A325-84D54C361C27}" type="sibTrans" cxnId="{631E2513-2228-4718-8D86-6C686373C534}">
      <dgm:prSet/>
      <dgm:spPr/>
      <dgm:t>
        <a:bodyPr/>
        <a:lstStyle/>
        <a:p>
          <a:endParaRPr lang="en-US"/>
        </a:p>
      </dgm:t>
    </dgm:pt>
    <dgm:pt modelId="{319D95F7-0721-4AFC-AB22-B0CC5BA8055F}">
      <dgm:prSet phldrT="[Text]"/>
      <dgm:spPr/>
      <dgm:t>
        <a:bodyPr/>
        <a:lstStyle/>
        <a:p>
          <a:r>
            <a:rPr lang="en-US" dirty="0" smtClean="0"/>
            <a:t>What are some best practices?</a:t>
          </a:r>
          <a:endParaRPr lang="en-US" dirty="0"/>
        </a:p>
      </dgm:t>
    </dgm:pt>
    <dgm:pt modelId="{B99EC441-F583-4047-84CA-F78B187214A8}" type="parTrans" cxnId="{19715D54-FC6D-4338-8777-C0E9C494959D}">
      <dgm:prSet/>
      <dgm:spPr/>
      <dgm:t>
        <a:bodyPr/>
        <a:lstStyle/>
        <a:p>
          <a:endParaRPr lang="en-US"/>
        </a:p>
      </dgm:t>
    </dgm:pt>
    <dgm:pt modelId="{7850DBFB-2BA0-46EB-A3BC-0557145C743F}" type="sibTrans" cxnId="{19715D54-FC6D-4338-8777-C0E9C494959D}">
      <dgm:prSet/>
      <dgm:spPr/>
      <dgm:t>
        <a:bodyPr/>
        <a:lstStyle/>
        <a:p>
          <a:endParaRPr lang="en-US"/>
        </a:p>
      </dgm:t>
    </dgm:pt>
    <dgm:pt modelId="{42C80625-23DB-4ABC-AF58-25182B9301BB}" type="pres">
      <dgm:prSet presAssocID="{1FD44FB2-761D-4621-BD27-7D8E4A2625C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9A9210-4A62-46E5-A7BE-070568AF4183}" type="pres">
      <dgm:prSet presAssocID="{ACEFED5B-5C74-4B58-BBC6-40B4C155E4B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82DE71-5AF1-47BF-BADC-4BB731573809}" type="pres">
      <dgm:prSet presAssocID="{E9128DCC-F1CB-4EF8-B470-C3295CECE72E}" presName="sibTrans" presStyleCnt="0"/>
      <dgm:spPr/>
    </dgm:pt>
    <dgm:pt modelId="{49432A50-0D3B-4091-897E-C65BD37A94DD}" type="pres">
      <dgm:prSet presAssocID="{5654532B-3C4B-4630-970B-1A0A2A480E7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E057F5-CAC6-408B-A438-3AC4F73080A6}" type="pres">
      <dgm:prSet presAssocID="{9D5BEB31-B6EB-4F8F-A325-84D54C361C27}" presName="sibTrans" presStyleCnt="0"/>
      <dgm:spPr/>
    </dgm:pt>
    <dgm:pt modelId="{5D2FAC2D-B28E-4721-B5C8-528C82E9FD24}" type="pres">
      <dgm:prSet presAssocID="{319D95F7-0721-4AFC-AB22-B0CC5BA8055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9715D54-FC6D-4338-8777-C0E9C494959D}" srcId="{1FD44FB2-761D-4621-BD27-7D8E4A2625C0}" destId="{319D95F7-0721-4AFC-AB22-B0CC5BA8055F}" srcOrd="2" destOrd="0" parTransId="{B99EC441-F583-4047-84CA-F78B187214A8}" sibTransId="{7850DBFB-2BA0-46EB-A3BC-0557145C743F}"/>
    <dgm:cxn modelId="{59257554-4089-43EB-AD77-0DA69DA27470}" type="presOf" srcId="{1FD44FB2-761D-4621-BD27-7D8E4A2625C0}" destId="{42C80625-23DB-4ABC-AF58-25182B9301BB}" srcOrd="0" destOrd="0" presId="urn:microsoft.com/office/officeart/2005/8/layout/default"/>
    <dgm:cxn modelId="{6B604581-4EAB-4289-BF11-2E1EBD98401D}" type="presOf" srcId="{5654532B-3C4B-4630-970B-1A0A2A480E70}" destId="{49432A50-0D3B-4091-897E-C65BD37A94DD}" srcOrd="0" destOrd="0" presId="urn:microsoft.com/office/officeart/2005/8/layout/default"/>
    <dgm:cxn modelId="{2FFEA895-D631-4A51-BAB2-E9FBDC4B72DB}" type="presOf" srcId="{ACEFED5B-5C74-4B58-BBC6-40B4C155E4BD}" destId="{989A9210-4A62-46E5-A7BE-070568AF4183}" srcOrd="0" destOrd="0" presId="urn:microsoft.com/office/officeart/2005/8/layout/default"/>
    <dgm:cxn modelId="{631E2513-2228-4718-8D86-6C686373C534}" srcId="{1FD44FB2-761D-4621-BD27-7D8E4A2625C0}" destId="{5654532B-3C4B-4630-970B-1A0A2A480E70}" srcOrd="1" destOrd="0" parTransId="{E15B7DD4-FDEC-4231-A2A1-633CA49D9381}" sibTransId="{9D5BEB31-B6EB-4F8F-A325-84D54C361C27}"/>
    <dgm:cxn modelId="{7B7BD628-3B25-4C60-B62E-72C702689B04}" type="presOf" srcId="{319D95F7-0721-4AFC-AB22-B0CC5BA8055F}" destId="{5D2FAC2D-B28E-4721-B5C8-528C82E9FD24}" srcOrd="0" destOrd="0" presId="urn:microsoft.com/office/officeart/2005/8/layout/default"/>
    <dgm:cxn modelId="{A701CE85-1A9B-4E16-AD2A-E0FCFD39D31B}" srcId="{1FD44FB2-761D-4621-BD27-7D8E4A2625C0}" destId="{ACEFED5B-5C74-4B58-BBC6-40B4C155E4BD}" srcOrd="0" destOrd="0" parTransId="{C25CE6EA-7294-4CED-8CD4-7E704CE4B920}" sibTransId="{E9128DCC-F1CB-4EF8-B470-C3295CECE72E}"/>
    <dgm:cxn modelId="{539A96DA-DD6B-4544-85A9-BB54F1EF894F}" type="presParOf" srcId="{42C80625-23DB-4ABC-AF58-25182B9301BB}" destId="{989A9210-4A62-46E5-A7BE-070568AF4183}" srcOrd="0" destOrd="0" presId="urn:microsoft.com/office/officeart/2005/8/layout/default"/>
    <dgm:cxn modelId="{53E4988C-8201-43E1-BFF1-0097AFBA4FBE}" type="presParOf" srcId="{42C80625-23DB-4ABC-AF58-25182B9301BB}" destId="{F782DE71-5AF1-47BF-BADC-4BB731573809}" srcOrd="1" destOrd="0" presId="urn:microsoft.com/office/officeart/2005/8/layout/default"/>
    <dgm:cxn modelId="{078DB764-7D61-4956-B02B-7B902DA89514}" type="presParOf" srcId="{42C80625-23DB-4ABC-AF58-25182B9301BB}" destId="{49432A50-0D3B-4091-897E-C65BD37A94DD}" srcOrd="2" destOrd="0" presId="urn:microsoft.com/office/officeart/2005/8/layout/default"/>
    <dgm:cxn modelId="{322E74AD-02F7-4A27-881B-18466A8F19CB}" type="presParOf" srcId="{42C80625-23DB-4ABC-AF58-25182B9301BB}" destId="{1DE057F5-CAC6-408B-A438-3AC4F73080A6}" srcOrd="3" destOrd="0" presId="urn:microsoft.com/office/officeart/2005/8/layout/default"/>
    <dgm:cxn modelId="{D0C4FD0F-83EE-446A-A9F5-42E511B58D1E}" type="presParOf" srcId="{42C80625-23DB-4ABC-AF58-25182B9301BB}" destId="{5D2FAC2D-B28E-4721-B5C8-528C82E9FD24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840E24-9B53-4BB0-BF32-E7CD5DA0E5B3}">
      <dsp:nvSpPr>
        <dsp:cNvPr id="0" name=""/>
        <dsp:cNvSpPr/>
      </dsp:nvSpPr>
      <dsp:spPr>
        <a:xfrm>
          <a:off x="0" y="106103"/>
          <a:ext cx="3657600" cy="2113678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Making decisions about IT investments and strategy</a:t>
          </a:r>
          <a:endParaRPr lang="en-US" sz="3000" kern="1200" dirty="0"/>
        </a:p>
      </dsp:txBody>
      <dsp:txXfrm>
        <a:off x="103181" y="209284"/>
        <a:ext cx="3451238" cy="1907316"/>
      </dsp:txXfrm>
    </dsp:sp>
    <dsp:sp modelId="{4CD3E1A9-471E-4C56-B6AC-BC285D11B40C}">
      <dsp:nvSpPr>
        <dsp:cNvPr id="0" name=""/>
        <dsp:cNvSpPr/>
      </dsp:nvSpPr>
      <dsp:spPr>
        <a:xfrm>
          <a:off x="0" y="2306181"/>
          <a:ext cx="3657600" cy="2113678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smtClean="0"/>
            <a:t>A strategic decision with financial ramifications, or the other way around?</a:t>
          </a:r>
          <a:endParaRPr lang="en-US" sz="3000" kern="1200"/>
        </a:p>
      </dsp:txBody>
      <dsp:txXfrm>
        <a:off x="103181" y="2409362"/>
        <a:ext cx="3451238" cy="19073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A29060-6F08-4C51-B9DB-4A9D562810AE}">
      <dsp:nvSpPr>
        <dsp:cNvPr id="0" name=""/>
        <dsp:cNvSpPr/>
      </dsp:nvSpPr>
      <dsp:spPr>
        <a:xfrm>
          <a:off x="0" y="257107"/>
          <a:ext cx="4114800" cy="147186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How do you quantify?</a:t>
          </a:r>
          <a:endParaRPr lang="en-US" sz="3700" kern="1200" dirty="0"/>
        </a:p>
      </dsp:txBody>
      <dsp:txXfrm>
        <a:off x="71850" y="328957"/>
        <a:ext cx="3971100" cy="1328160"/>
      </dsp:txXfrm>
    </dsp:sp>
    <dsp:sp modelId="{7CA00E89-5C89-43F2-801F-C118401195D5}">
      <dsp:nvSpPr>
        <dsp:cNvPr id="0" name=""/>
        <dsp:cNvSpPr/>
      </dsp:nvSpPr>
      <dsp:spPr>
        <a:xfrm>
          <a:off x="0" y="1728967"/>
          <a:ext cx="4114800" cy="8999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0645" tIns="46990" rIns="263144" bIns="46990" numCol="1" spcCol="1270" anchor="t" anchorCtr="0">
          <a:noAutofit/>
        </a:bodyPr>
        <a:lstStyle/>
        <a:p>
          <a:pPr marL="285750" lvl="1" indent="-285750" algn="l" defTabSz="12890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900" kern="1200" dirty="0" smtClean="0"/>
            <a:t>Is </a:t>
          </a:r>
          <a:r>
            <a:rPr lang="en-US" sz="2900" i="1" kern="1200" dirty="0" smtClean="0"/>
            <a:t>everything</a:t>
          </a:r>
          <a:r>
            <a:rPr lang="en-US" sz="2900" kern="1200" dirty="0" smtClean="0"/>
            <a:t> measurable?</a:t>
          </a:r>
          <a:endParaRPr lang="en-US" sz="2900" kern="1200" dirty="0"/>
        </a:p>
      </dsp:txBody>
      <dsp:txXfrm>
        <a:off x="0" y="1728967"/>
        <a:ext cx="4114800" cy="899932"/>
      </dsp:txXfrm>
    </dsp:sp>
    <dsp:sp modelId="{EF4FC2AE-8304-43D7-82FC-A8FEE7C9B127}">
      <dsp:nvSpPr>
        <dsp:cNvPr id="0" name=""/>
        <dsp:cNvSpPr/>
      </dsp:nvSpPr>
      <dsp:spPr>
        <a:xfrm>
          <a:off x="0" y="2628900"/>
          <a:ext cx="4114800" cy="147186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Net Present Value</a:t>
          </a:r>
          <a:endParaRPr lang="en-US" sz="3700" kern="1200" dirty="0"/>
        </a:p>
      </dsp:txBody>
      <dsp:txXfrm>
        <a:off x="71850" y="2700750"/>
        <a:ext cx="3971100" cy="1328160"/>
      </dsp:txXfrm>
    </dsp:sp>
    <dsp:sp modelId="{F9CBBCB6-1D96-4CE5-A583-17802CFE1050}">
      <dsp:nvSpPr>
        <dsp:cNvPr id="0" name=""/>
        <dsp:cNvSpPr/>
      </dsp:nvSpPr>
      <dsp:spPr>
        <a:xfrm>
          <a:off x="0" y="4100760"/>
          <a:ext cx="4114800" cy="8999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0645" tIns="46990" rIns="263144" bIns="46990" numCol="1" spcCol="1270" anchor="t" anchorCtr="0">
          <a:noAutofit/>
        </a:bodyPr>
        <a:lstStyle/>
        <a:p>
          <a:pPr marL="285750" lvl="1" indent="-285750" algn="l" defTabSz="12890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900" kern="1200" smtClean="0"/>
            <a:t>Takes into account the time value of money</a:t>
          </a:r>
          <a:endParaRPr lang="en-US" sz="2900" kern="1200"/>
        </a:p>
      </dsp:txBody>
      <dsp:txXfrm>
        <a:off x="0" y="4100760"/>
        <a:ext cx="4114800" cy="89993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96C80E-36FA-4F19-B617-3AF5F19C8033}">
      <dsp:nvSpPr>
        <dsp:cNvPr id="0" name=""/>
        <dsp:cNvSpPr/>
      </dsp:nvSpPr>
      <dsp:spPr>
        <a:xfrm>
          <a:off x="0" y="11238"/>
          <a:ext cx="4495800" cy="9945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Consider a development project:</a:t>
          </a:r>
          <a:endParaRPr lang="en-US" sz="2500" kern="1200" dirty="0"/>
        </a:p>
      </dsp:txBody>
      <dsp:txXfrm>
        <a:off x="48547" y="59785"/>
        <a:ext cx="4398706" cy="897406"/>
      </dsp:txXfrm>
    </dsp:sp>
    <dsp:sp modelId="{88DB23C7-DF07-493D-82BE-319F91242669}">
      <dsp:nvSpPr>
        <dsp:cNvPr id="0" name=""/>
        <dsp:cNvSpPr/>
      </dsp:nvSpPr>
      <dsp:spPr>
        <a:xfrm>
          <a:off x="0" y="1005738"/>
          <a:ext cx="4495800" cy="103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742" tIns="31750" rIns="177800" bIns="3175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smtClean="0"/>
            <a:t>Year 0: $20,000 expenditure</a:t>
          </a:r>
          <a:endParaRPr lang="en-US" sz="2000" kern="1200" dirty="0" smtClean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smtClean="0"/>
            <a:t>Year 1: $10,000 savings</a:t>
          </a:r>
          <a:endParaRPr lang="en-US" sz="2000" kern="1200" dirty="0" smtClean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smtClean="0"/>
            <a:t>Year 2: $10,000 savings</a:t>
          </a:r>
          <a:endParaRPr lang="en-US" sz="2000" kern="1200" dirty="0" smtClean="0"/>
        </a:p>
      </dsp:txBody>
      <dsp:txXfrm>
        <a:off x="0" y="1005738"/>
        <a:ext cx="4495800" cy="1035000"/>
      </dsp:txXfrm>
    </dsp:sp>
    <dsp:sp modelId="{D1B53615-71EB-4EFF-B757-0A4431E8B9DB}">
      <dsp:nvSpPr>
        <dsp:cNvPr id="0" name=""/>
        <dsp:cNvSpPr/>
      </dsp:nvSpPr>
      <dsp:spPr>
        <a:xfrm>
          <a:off x="0" y="2040738"/>
          <a:ext cx="4495800" cy="9945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Assume a 5% discount rate (the next best investment)</a:t>
          </a:r>
          <a:endParaRPr lang="en-US" sz="2500" kern="1200" dirty="0"/>
        </a:p>
      </dsp:txBody>
      <dsp:txXfrm>
        <a:off x="48547" y="2089285"/>
        <a:ext cx="4398706" cy="89740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D00E9C-1924-47AF-BCD9-3DC2B6B522CD}">
      <dsp:nvSpPr>
        <dsp:cNvPr id="0" name=""/>
        <dsp:cNvSpPr/>
      </dsp:nvSpPr>
      <dsp:spPr>
        <a:xfrm>
          <a:off x="0" y="2876525"/>
          <a:ext cx="3886200" cy="188731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234696" rIns="234696" bIns="234696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Change from “must do” to “may do”</a:t>
          </a:r>
          <a:endParaRPr lang="en-US" sz="3300" kern="1200" dirty="0"/>
        </a:p>
      </dsp:txBody>
      <dsp:txXfrm>
        <a:off x="0" y="2876525"/>
        <a:ext cx="3886200" cy="1887312"/>
      </dsp:txXfrm>
    </dsp:sp>
    <dsp:sp modelId="{73B08E4B-F488-445B-881D-2059E84F5C5D}">
      <dsp:nvSpPr>
        <dsp:cNvPr id="0" name=""/>
        <dsp:cNvSpPr/>
      </dsp:nvSpPr>
      <dsp:spPr>
        <a:xfrm rot="10800000">
          <a:off x="0" y="2149"/>
          <a:ext cx="3886200" cy="2902686"/>
        </a:xfrm>
        <a:prstGeom prst="upArrowCallout">
          <a:avLst/>
        </a:prstGeom>
        <a:solidFill>
          <a:schemeClr val="accent2">
            <a:hueOff val="4681520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234696" rIns="234696" bIns="234696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Build in flexibility</a:t>
          </a:r>
          <a:endParaRPr lang="en-US" sz="3300" kern="1200" dirty="0"/>
        </a:p>
      </dsp:txBody>
      <dsp:txXfrm rot="10800000">
        <a:off x="0" y="2149"/>
        <a:ext cx="3886200" cy="188607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8CD49A-E328-406A-A116-FA15D76F6F8A}">
      <dsp:nvSpPr>
        <dsp:cNvPr id="0" name=""/>
        <dsp:cNvSpPr/>
      </dsp:nvSpPr>
      <dsp:spPr>
        <a:xfrm>
          <a:off x="2209165" y="2253615"/>
          <a:ext cx="1893570" cy="189357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Types of options</a:t>
          </a:r>
          <a:endParaRPr lang="en-US" sz="3600" kern="1200" dirty="0"/>
        </a:p>
      </dsp:txBody>
      <dsp:txXfrm>
        <a:off x="2301601" y="2346051"/>
        <a:ext cx="1708698" cy="1708698"/>
      </dsp:txXfrm>
    </dsp:sp>
    <dsp:sp modelId="{CA29E498-1AD6-4CEE-B5AD-D25AEF31A871}">
      <dsp:nvSpPr>
        <dsp:cNvPr id="0" name=""/>
        <dsp:cNvSpPr/>
      </dsp:nvSpPr>
      <dsp:spPr>
        <a:xfrm rot="16200000">
          <a:off x="2685984" y="1783649"/>
          <a:ext cx="93993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39930" y="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33AD18-F044-4A2A-92B4-F252F0B608C1}">
      <dsp:nvSpPr>
        <dsp:cNvPr id="0" name=""/>
        <dsp:cNvSpPr/>
      </dsp:nvSpPr>
      <dsp:spPr>
        <a:xfrm>
          <a:off x="2521604" y="44992"/>
          <a:ext cx="1268691" cy="1268691"/>
        </a:xfrm>
        <a:prstGeom prst="roundRect">
          <a:avLst/>
        </a:prstGeom>
        <a:gradFill rotWithShape="0">
          <a:gsLst>
            <a:gs pos="0">
              <a:schemeClr val="accent2">
                <a:hueOff val="780253"/>
                <a:satOff val="-973"/>
                <a:lumOff val="229"/>
                <a:alphaOff val="0"/>
                <a:shade val="51000"/>
                <a:satMod val="130000"/>
              </a:schemeClr>
            </a:gs>
            <a:gs pos="80000">
              <a:schemeClr val="accent2">
                <a:hueOff val="780253"/>
                <a:satOff val="-973"/>
                <a:lumOff val="229"/>
                <a:alphaOff val="0"/>
                <a:shade val="93000"/>
                <a:satMod val="130000"/>
              </a:schemeClr>
            </a:gs>
            <a:gs pos="100000">
              <a:schemeClr val="accent2">
                <a:hueOff val="780253"/>
                <a:satOff val="-973"/>
                <a:lumOff val="22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6360" tIns="86360" rIns="86360" bIns="8636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smtClean="0"/>
            <a:t>Stage</a:t>
          </a:r>
          <a:endParaRPr lang="en-US" sz="3400" kern="1200" dirty="0"/>
        </a:p>
      </dsp:txBody>
      <dsp:txXfrm>
        <a:off x="2583536" y="106924"/>
        <a:ext cx="1144827" cy="1144827"/>
      </dsp:txXfrm>
    </dsp:sp>
    <dsp:sp modelId="{961BAE24-AEB5-4174-A090-1933CBDDA4DA}">
      <dsp:nvSpPr>
        <dsp:cNvPr id="0" name=""/>
        <dsp:cNvSpPr/>
      </dsp:nvSpPr>
      <dsp:spPr>
        <a:xfrm rot="19800000">
          <a:off x="4056156" y="2479941"/>
          <a:ext cx="69532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95328" y="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32F672-49ED-47DE-9F9C-DDFC79E0AF62}">
      <dsp:nvSpPr>
        <dsp:cNvPr id="0" name=""/>
        <dsp:cNvSpPr/>
      </dsp:nvSpPr>
      <dsp:spPr>
        <a:xfrm>
          <a:off x="4704907" y="1305523"/>
          <a:ext cx="1268691" cy="1268691"/>
        </a:xfrm>
        <a:prstGeom prst="roundRect">
          <a:avLst/>
        </a:prstGeom>
        <a:gradFill rotWithShape="0">
          <a:gsLst>
            <a:gs pos="0">
              <a:schemeClr val="accent2">
                <a:hueOff val="1560507"/>
                <a:satOff val="-1946"/>
                <a:lumOff val="458"/>
                <a:alphaOff val="0"/>
                <a:shade val="51000"/>
                <a:satMod val="130000"/>
              </a:schemeClr>
            </a:gs>
            <a:gs pos="80000">
              <a:schemeClr val="accent2">
                <a:hueOff val="1560507"/>
                <a:satOff val="-1946"/>
                <a:lumOff val="458"/>
                <a:alphaOff val="0"/>
                <a:shade val="93000"/>
                <a:satMod val="130000"/>
              </a:schemeClr>
            </a:gs>
            <a:gs pos="100000">
              <a:schemeClr val="accent2">
                <a:hueOff val="1560507"/>
                <a:satOff val="-1946"/>
                <a:lumOff val="45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Abandon</a:t>
          </a:r>
          <a:endParaRPr lang="en-US" sz="2200" kern="1200" dirty="0"/>
        </a:p>
      </dsp:txBody>
      <dsp:txXfrm>
        <a:off x="4766839" y="1367455"/>
        <a:ext cx="1144827" cy="1144827"/>
      </dsp:txXfrm>
    </dsp:sp>
    <dsp:sp modelId="{FEDA9EED-E98B-459E-8D6C-2E6DA08E7DF1}">
      <dsp:nvSpPr>
        <dsp:cNvPr id="0" name=""/>
        <dsp:cNvSpPr/>
      </dsp:nvSpPr>
      <dsp:spPr>
        <a:xfrm rot="1800000">
          <a:off x="4056156" y="3920858"/>
          <a:ext cx="69532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95328" y="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D48F2A-8812-4D2D-B3ED-110D5CEBDB0F}">
      <dsp:nvSpPr>
        <dsp:cNvPr id="0" name=""/>
        <dsp:cNvSpPr/>
      </dsp:nvSpPr>
      <dsp:spPr>
        <a:xfrm>
          <a:off x="4704907" y="3826584"/>
          <a:ext cx="1268691" cy="1268691"/>
        </a:xfrm>
        <a:prstGeom prst="roundRect">
          <a:avLst/>
        </a:prstGeom>
        <a:gradFill rotWithShape="0">
          <a:gsLst>
            <a:gs pos="0">
              <a:schemeClr val="accent2">
                <a:hueOff val="2340760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60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60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6360" tIns="86360" rIns="86360" bIns="8636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Defer</a:t>
          </a:r>
          <a:endParaRPr lang="en-US" sz="3400" kern="1200" dirty="0"/>
        </a:p>
      </dsp:txBody>
      <dsp:txXfrm>
        <a:off x="4766839" y="3888516"/>
        <a:ext cx="1144827" cy="1144827"/>
      </dsp:txXfrm>
    </dsp:sp>
    <dsp:sp modelId="{AC199D0E-5995-4B16-A7B3-3196EE22CC49}">
      <dsp:nvSpPr>
        <dsp:cNvPr id="0" name=""/>
        <dsp:cNvSpPr/>
      </dsp:nvSpPr>
      <dsp:spPr>
        <a:xfrm rot="5400000">
          <a:off x="2685984" y="4617150"/>
          <a:ext cx="93993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39930" y="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C3EC01-2622-4FE8-8B6A-329EF19974C0}">
      <dsp:nvSpPr>
        <dsp:cNvPr id="0" name=""/>
        <dsp:cNvSpPr/>
      </dsp:nvSpPr>
      <dsp:spPr>
        <a:xfrm>
          <a:off x="2521604" y="5087115"/>
          <a:ext cx="1268691" cy="1268691"/>
        </a:xfrm>
        <a:prstGeom prst="roundRect">
          <a:avLst/>
        </a:prstGeom>
        <a:gradFill rotWithShape="0">
          <a:gsLst>
            <a:gs pos="0">
              <a:schemeClr val="accent2">
                <a:hueOff val="3121013"/>
                <a:satOff val="-3893"/>
                <a:lumOff val="915"/>
                <a:alphaOff val="0"/>
                <a:shade val="51000"/>
                <a:satMod val="130000"/>
              </a:schemeClr>
            </a:gs>
            <a:gs pos="80000">
              <a:schemeClr val="accent2">
                <a:hueOff val="3121013"/>
                <a:satOff val="-3893"/>
                <a:lumOff val="915"/>
                <a:alphaOff val="0"/>
                <a:shade val="93000"/>
                <a:satMod val="130000"/>
              </a:schemeClr>
            </a:gs>
            <a:gs pos="100000">
              <a:schemeClr val="accent2">
                <a:hueOff val="3121013"/>
                <a:satOff val="-3893"/>
                <a:lumOff val="9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Strategic Growth</a:t>
          </a:r>
          <a:endParaRPr lang="en-US" sz="2200" kern="1200" dirty="0"/>
        </a:p>
      </dsp:txBody>
      <dsp:txXfrm>
        <a:off x="2583536" y="5149047"/>
        <a:ext cx="1144827" cy="1144827"/>
      </dsp:txXfrm>
    </dsp:sp>
    <dsp:sp modelId="{5413DC48-4A8A-450B-A237-F1E626BCE6C3}">
      <dsp:nvSpPr>
        <dsp:cNvPr id="0" name=""/>
        <dsp:cNvSpPr/>
      </dsp:nvSpPr>
      <dsp:spPr>
        <a:xfrm rot="9000000">
          <a:off x="1560414" y="3920858"/>
          <a:ext cx="69532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95328" y="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0C1853-AB59-465E-826B-B1975E3554FC}">
      <dsp:nvSpPr>
        <dsp:cNvPr id="0" name=""/>
        <dsp:cNvSpPr/>
      </dsp:nvSpPr>
      <dsp:spPr>
        <a:xfrm>
          <a:off x="338300" y="3826584"/>
          <a:ext cx="1268691" cy="1268691"/>
        </a:xfrm>
        <a:prstGeom prst="roundRect">
          <a:avLst/>
        </a:prstGeom>
        <a:gradFill rotWithShape="0">
          <a:gsLst>
            <a:gs pos="0">
              <a:schemeClr val="accent2">
                <a:hueOff val="3901266"/>
                <a:satOff val="-4866"/>
                <a:lumOff val="1144"/>
                <a:alphaOff val="0"/>
                <a:shade val="51000"/>
                <a:satMod val="130000"/>
              </a:schemeClr>
            </a:gs>
            <a:gs pos="80000">
              <a:schemeClr val="accent2">
                <a:hueOff val="3901266"/>
                <a:satOff val="-4866"/>
                <a:lumOff val="1144"/>
                <a:alphaOff val="0"/>
                <a:shade val="93000"/>
                <a:satMod val="130000"/>
              </a:schemeClr>
            </a:gs>
            <a:gs pos="100000">
              <a:schemeClr val="accent2">
                <a:hueOff val="3901266"/>
                <a:satOff val="-4866"/>
                <a:lumOff val="114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Change Scale</a:t>
          </a:r>
          <a:endParaRPr lang="en-US" sz="2600" kern="1200" dirty="0"/>
        </a:p>
      </dsp:txBody>
      <dsp:txXfrm>
        <a:off x="400232" y="3888516"/>
        <a:ext cx="1144827" cy="1144827"/>
      </dsp:txXfrm>
    </dsp:sp>
    <dsp:sp modelId="{F296D85B-65F0-433D-9838-A9DFB38A37F4}">
      <dsp:nvSpPr>
        <dsp:cNvPr id="0" name=""/>
        <dsp:cNvSpPr/>
      </dsp:nvSpPr>
      <dsp:spPr>
        <a:xfrm rot="12600000">
          <a:off x="1560414" y="2479941"/>
          <a:ext cx="69532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95328" y="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892D49-88F6-4388-8EE6-306B160DD098}">
      <dsp:nvSpPr>
        <dsp:cNvPr id="0" name=""/>
        <dsp:cNvSpPr/>
      </dsp:nvSpPr>
      <dsp:spPr>
        <a:xfrm>
          <a:off x="338300" y="1305523"/>
          <a:ext cx="1268691" cy="1268691"/>
        </a:xfrm>
        <a:prstGeom prst="roundRect">
          <a:avLst/>
        </a:prstGeom>
        <a:gradFill rotWithShape="0">
          <a:gsLst>
            <a:gs pos="0">
              <a:schemeClr val="accent2">
                <a:hueOff val="4681520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20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20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3660" tIns="73660" rIns="73660" bIns="7366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Switch</a:t>
          </a:r>
          <a:endParaRPr lang="en-US" sz="2900" kern="1200" dirty="0"/>
        </a:p>
      </dsp:txBody>
      <dsp:txXfrm>
        <a:off x="400232" y="1367455"/>
        <a:ext cx="1144827" cy="114482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9A9210-4A62-46E5-A7BE-070568AF4183}">
      <dsp:nvSpPr>
        <dsp:cNvPr id="0" name=""/>
        <dsp:cNvSpPr/>
      </dsp:nvSpPr>
      <dsp:spPr>
        <a:xfrm>
          <a:off x="0" y="380999"/>
          <a:ext cx="2971800" cy="178308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What do these all have in common?</a:t>
          </a:r>
          <a:endParaRPr lang="en-US" sz="3600" kern="1200" dirty="0"/>
        </a:p>
      </dsp:txBody>
      <dsp:txXfrm>
        <a:off x="0" y="380999"/>
        <a:ext cx="2971800" cy="1783080"/>
      </dsp:txXfrm>
    </dsp:sp>
    <dsp:sp modelId="{49432A50-0D3B-4091-897E-C65BD37A94DD}">
      <dsp:nvSpPr>
        <dsp:cNvPr id="0" name=""/>
        <dsp:cNvSpPr/>
      </dsp:nvSpPr>
      <dsp:spPr>
        <a:xfrm>
          <a:off x="0" y="2461259"/>
          <a:ext cx="2971800" cy="178308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What are some examples?</a:t>
          </a:r>
          <a:endParaRPr lang="en-US" sz="3600" kern="1200" dirty="0"/>
        </a:p>
      </dsp:txBody>
      <dsp:txXfrm>
        <a:off x="0" y="2461259"/>
        <a:ext cx="2971800" cy="1783080"/>
      </dsp:txXfrm>
    </dsp:sp>
    <dsp:sp modelId="{5D2FAC2D-B28E-4721-B5C8-528C82E9FD24}">
      <dsp:nvSpPr>
        <dsp:cNvPr id="0" name=""/>
        <dsp:cNvSpPr/>
      </dsp:nvSpPr>
      <dsp:spPr>
        <a:xfrm>
          <a:off x="0" y="4541520"/>
          <a:ext cx="2971800" cy="178308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What are some best practices?</a:t>
          </a:r>
          <a:endParaRPr lang="en-US" sz="3600" kern="1200" dirty="0"/>
        </a:p>
      </dsp:txBody>
      <dsp:txXfrm>
        <a:off x="0" y="4541520"/>
        <a:ext cx="2971800" cy="17830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94FB9-6653-4DCA-B0F8-49BDF1DA9C23}" type="datetimeFigureOut">
              <a:rPr lang="en-US" smtClean="0"/>
              <a:t>10/30/13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B0454F-5F7C-4F96-AB90-F7BF04DC8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4299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B5C116-1554-4A8A-A8C9-36424048604B}" type="datetimeFigureOut">
              <a:rPr lang="en-US" smtClean="0"/>
              <a:t>10/30/13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43C2E2-33AC-42FE-A553-09E032C98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005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5F8603-3A3D-4276-939B-442F5EECD663}" type="slidenum">
              <a:rPr lang="en-US" smtClean="0">
                <a:latin typeface="Arial" pitchFamily="34" charset="0"/>
              </a:rPr>
              <a:pPr/>
              <a:t>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CE2C-F03C-44FC-A7D5-75E548DDEAFF}" type="datetimeFigureOut">
              <a:rPr lang="en-US" smtClean="0"/>
              <a:t>10/30/13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118D2-E24A-48E8-943C-6A85075F8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146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CE2C-F03C-44FC-A7D5-75E548DDEAFF}" type="datetimeFigureOut">
              <a:rPr lang="en-US" smtClean="0"/>
              <a:t>10/30/13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118D2-E24A-48E8-943C-6A85075F8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031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CE2C-F03C-44FC-A7D5-75E548DDEAFF}" type="datetimeFigureOut">
              <a:rPr lang="en-US" smtClean="0"/>
              <a:t>10/30/13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118D2-E24A-48E8-943C-6A85075F8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318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CE2C-F03C-44FC-A7D5-75E548DDEAFF}" type="datetimeFigureOut">
              <a:rPr lang="en-US" smtClean="0"/>
              <a:t>10/30/13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118D2-E24A-48E8-943C-6A85075F8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712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CE2C-F03C-44FC-A7D5-75E548DDEAFF}" type="datetimeFigureOut">
              <a:rPr lang="en-US" smtClean="0"/>
              <a:t>10/30/13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118D2-E24A-48E8-943C-6A85075F8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991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CE2C-F03C-44FC-A7D5-75E548DDEAFF}" type="datetimeFigureOut">
              <a:rPr lang="en-US" smtClean="0"/>
              <a:t>10/30/13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118D2-E24A-48E8-943C-6A85075F8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253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CE2C-F03C-44FC-A7D5-75E548DDEAFF}" type="datetimeFigureOut">
              <a:rPr lang="en-US" smtClean="0"/>
              <a:t>10/30/13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118D2-E24A-48E8-943C-6A85075F8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896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CE2C-F03C-44FC-A7D5-75E548DDEAFF}" type="datetimeFigureOut">
              <a:rPr lang="en-US" smtClean="0"/>
              <a:t>10/30/13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118D2-E24A-48E8-943C-6A85075F8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445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CE2C-F03C-44FC-A7D5-75E548DDEAFF}" type="datetimeFigureOut">
              <a:rPr lang="en-US" smtClean="0"/>
              <a:t>10/30/13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118D2-E24A-48E8-943C-6A85075F8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281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CE2C-F03C-44FC-A7D5-75E548DDEAFF}" type="datetimeFigureOut">
              <a:rPr lang="en-US" smtClean="0"/>
              <a:t>10/30/13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118D2-E24A-48E8-943C-6A85075F8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329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CE2C-F03C-44FC-A7D5-75E548DDEAFF}" type="datetimeFigureOut">
              <a:rPr lang="en-US" smtClean="0"/>
              <a:t>10/30/13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118D2-E24A-48E8-943C-6A85075F8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716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7CE2C-F03C-44FC-A7D5-75E548DDEAFF}" type="datetimeFigureOut">
              <a:rPr lang="en-US" smtClean="0"/>
              <a:t>10/30/13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118D2-E24A-48E8-943C-6A85075F8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866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diagramData" Target="../diagrams/data3.xml"/><Relationship Id="rId6" Type="http://schemas.openxmlformats.org/officeDocument/2006/relationships/diagramLayout" Target="../diagrams/layout3.xml"/><Relationship Id="rId7" Type="http://schemas.openxmlformats.org/officeDocument/2006/relationships/diagramQuickStyle" Target="../diagrams/quickStyle3.xml"/><Relationship Id="rId8" Type="http://schemas.openxmlformats.org/officeDocument/2006/relationships/diagramColors" Target="../diagrams/colors3.xml"/><Relationship Id="rId9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4" Type="http://schemas.openxmlformats.org/officeDocument/2006/relationships/diagramData" Target="../diagrams/data4.xml"/><Relationship Id="rId5" Type="http://schemas.openxmlformats.org/officeDocument/2006/relationships/diagramLayout" Target="../diagrams/layout4.xml"/><Relationship Id="rId6" Type="http://schemas.openxmlformats.org/officeDocument/2006/relationships/diagramQuickStyle" Target="../diagrams/quickStyle4.xml"/><Relationship Id="rId7" Type="http://schemas.openxmlformats.org/officeDocument/2006/relationships/diagramColors" Target="../diagrams/colors4.xml"/><Relationship Id="rId8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7" Type="http://schemas.openxmlformats.org/officeDocument/2006/relationships/diagramData" Target="../diagrams/data6.xml"/><Relationship Id="rId8" Type="http://schemas.openxmlformats.org/officeDocument/2006/relationships/diagramLayout" Target="../diagrams/layout6.xml"/><Relationship Id="rId9" Type="http://schemas.openxmlformats.org/officeDocument/2006/relationships/diagramQuickStyle" Target="../diagrams/quickStyle6.xml"/><Relationship Id="rId10" Type="http://schemas.openxmlformats.org/officeDocument/2006/relationships/diagramColors" Target="../diagrams/colors6.xml"/><Relationship Id="rId11" Type="http://schemas.microsoft.com/office/2007/relationships/diagramDrawing" Target="../diagrams/drawing6.xml"/><Relationship Id="rId1" Type="http://schemas.openxmlformats.org/officeDocument/2006/relationships/slideLayout" Target="../slideLayouts/slideLayout4.xml"/><Relationship Id="rId2" Type="http://schemas.openxmlformats.org/officeDocument/2006/relationships/diagramData" Target="../diagrams/data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92375"/>
            <a:ext cx="8077200" cy="1927225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MIS5001:</a:t>
            </a:r>
            <a:br>
              <a:rPr lang="en-US" dirty="0" smtClean="0"/>
            </a:br>
            <a:r>
              <a:rPr lang="en-US" dirty="0" smtClean="0"/>
              <a:t>Information Technology Management</a:t>
            </a:r>
            <a:br>
              <a:rPr lang="en-US" dirty="0" smtClean="0"/>
            </a:br>
            <a:r>
              <a:rPr lang="en-US" i="1" dirty="0" smtClean="0"/>
              <a:t>Governance of the IT Function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5791200"/>
            <a:ext cx="6400800" cy="609600"/>
          </a:xfrm>
        </p:spPr>
        <p:txBody>
          <a:bodyPr>
            <a:noAutofit/>
          </a:bodyPr>
          <a:lstStyle/>
          <a:p>
            <a:pPr algn="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Larry Brandolph</a:t>
            </a:r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Larry.Brandolph</a:t>
            </a:r>
            <a:r>
              <a:rPr lang="en-US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@</a:t>
            </a:r>
            <a:r>
              <a:rPr lang="en-US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temple.edu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http://</a:t>
            </a:r>
            <a:r>
              <a:rPr lang="en-US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community.mis.temple.edu</a:t>
            </a:r>
            <a:r>
              <a:rPr lang="en-US" sz="16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</a:t>
            </a:r>
            <a:r>
              <a:rPr lang="en-US" sz="16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mis5001sec401f13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7834" y="0"/>
            <a:ext cx="9164534" cy="1145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193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1" y="914400"/>
            <a:ext cx="613916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IT Governance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2339730"/>
              </p:ext>
            </p:extLst>
          </p:nvPr>
        </p:nvGraphicFramePr>
        <p:xfrm>
          <a:off x="304800" y="1600200"/>
          <a:ext cx="3657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89838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33600"/>
            <a:ext cx="4983591" cy="355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5091813"/>
              </p:ext>
            </p:extLst>
          </p:nvPr>
        </p:nvGraphicFramePr>
        <p:xfrm>
          <a:off x="4953000" y="1447800"/>
          <a:ext cx="41148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Cost Justification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362017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953000" y="1752600"/>
            <a:ext cx="4038600" cy="2514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Example: </a:t>
            </a:r>
            <a:br>
              <a:rPr lang="en-US" dirty="0" smtClean="0"/>
            </a:br>
            <a:r>
              <a:rPr lang="en-US" dirty="0" smtClean="0"/>
              <a:t>Simple Net Present Value Analysis</a:t>
            </a:r>
          </a:p>
        </p:txBody>
      </p:sp>
      <p:sp>
        <p:nvSpPr>
          <p:cNvPr id="22532" name="Rectangle 5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5074415" y="1905000"/>
                <a:ext cx="3795769" cy="12848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rgbClr val="000099"/>
                          </a:solidFill>
                          <a:latin typeface="Cambria Math"/>
                        </a:rPr>
                        <m:t>𝑁𝑃𝑉</m:t>
                      </m:r>
                      <m:r>
                        <a:rPr lang="en-US" sz="3200" b="0" i="1" smtClean="0">
                          <a:solidFill>
                            <a:srgbClr val="000099"/>
                          </a:solidFill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sz="3200" i="1">
                              <a:solidFill>
                                <a:srgbClr val="000099"/>
                              </a:solidFill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3200" i="1">
                                  <a:solidFill>
                                    <a:srgbClr val="000099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3200" i="1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i="1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</a:rPr>
                                    <m:t>𝑡</m:t>
                                  </m:r>
                                </m:sub>
                              </m:sSub>
                            </m:num>
                            <m:den>
                              <m:sSup>
                                <m:sSupPr>
                                  <m:ctrlPr>
                                    <a:rPr lang="en-US" sz="3200" i="1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3200" i="1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</a:rPr>
                                    <m:t>(1+</m:t>
                                  </m:r>
                                  <m:r>
                                    <a:rPr lang="en-US" sz="3200" i="1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</a:rPr>
                                    <m:t>𝑖</m:t>
                                  </m:r>
                                  <m:r>
                                    <a:rPr lang="en-US" sz="3200" i="1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sz="3200" i="1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</a:rPr>
                                    <m:t>𝑡</m:t>
                                  </m:r>
                                </m:sup>
                              </m:sSup>
                            </m:den>
                          </m:f>
                          <m:r>
                            <m:rPr>
                              <m:nor/>
                            </m:rPr>
                            <a:rPr lang="en-US" sz="2400" baseline="30000" dirty="0">
                              <a:solidFill>
                                <a:srgbClr val="000099"/>
                              </a:solidFill>
                            </a:rPr>
                            <m:t> </m:t>
                          </m:r>
                        </m:e>
                      </m:nary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4415" y="1905000"/>
                <a:ext cx="3795769" cy="128483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5319308" y="3153073"/>
            <a:ext cx="32409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</a:t>
            </a:r>
            <a:r>
              <a:rPr lang="en-US" baseline="-25000" dirty="0" err="1" smtClean="0"/>
              <a:t>t</a:t>
            </a:r>
            <a:r>
              <a:rPr lang="en-US" dirty="0" smtClean="0"/>
              <a:t> = cash flow in current period</a:t>
            </a:r>
          </a:p>
          <a:p>
            <a:r>
              <a:rPr lang="en-US" dirty="0" err="1" smtClean="0"/>
              <a:t>i</a:t>
            </a:r>
            <a:r>
              <a:rPr lang="en-US" dirty="0" smtClean="0"/>
              <a:t> = interest rate in current period</a:t>
            </a:r>
          </a:p>
          <a:p>
            <a:r>
              <a:rPr lang="en-US" dirty="0" smtClean="0"/>
              <a:t>t = time period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304800" y="4827521"/>
                <a:ext cx="8839200" cy="10175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rgbClr val="000099"/>
                          </a:solidFill>
                          <a:latin typeface="Cambria Math"/>
                        </a:rPr>
                        <m:t>𝑁𝑃𝑉</m:t>
                      </m:r>
                      <m:r>
                        <a:rPr lang="en-US" sz="3200" b="0" i="1" smtClean="0">
                          <a:solidFill>
                            <a:srgbClr val="000099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solidFill>
                                <a:srgbClr val="000099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rgbClr val="000099"/>
                              </a:solidFill>
                              <a:latin typeface="Cambria Math"/>
                            </a:rPr>
                            <m:t>−20000</m:t>
                          </m:r>
                        </m:num>
                        <m:den>
                          <m:sSup>
                            <m:sSupPr>
                              <m:ctrlPr>
                                <a:rPr lang="en-US" sz="3200" b="0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200" b="0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</a:rPr>
                                <m:t>1.05</m:t>
                              </m:r>
                            </m:e>
                            <m:sup>
                              <m:r>
                                <a:rPr lang="en-US" sz="3200" b="0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</a:rPr>
                                <m:t>0</m:t>
                              </m:r>
                            </m:sup>
                          </m:sSup>
                        </m:den>
                      </m:f>
                      <m:r>
                        <a:rPr lang="en-US" sz="3200" b="0" i="1" smtClean="0">
                          <a:solidFill>
                            <a:srgbClr val="000099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3200" i="1">
                              <a:solidFill>
                                <a:srgbClr val="000099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rgbClr val="000099"/>
                              </a:solidFill>
                              <a:latin typeface="Cambria Math"/>
                            </a:rPr>
                            <m:t>1</m:t>
                          </m:r>
                          <m:r>
                            <a:rPr lang="en-US" sz="3200" i="1">
                              <a:solidFill>
                                <a:srgbClr val="000099"/>
                              </a:solidFill>
                              <a:latin typeface="Cambria Math"/>
                            </a:rPr>
                            <m:t>0000</m:t>
                          </m:r>
                        </m:num>
                        <m:den>
                          <m:sSup>
                            <m:sSupPr>
                              <m:ctrlPr>
                                <a:rPr lang="en-US" sz="3200" i="1">
                                  <a:solidFill>
                                    <a:srgbClr val="000099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200" i="1">
                                  <a:solidFill>
                                    <a:srgbClr val="000099"/>
                                  </a:solidFill>
                                  <a:latin typeface="Cambria Math"/>
                                </a:rPr>
                                <m:t>1.05</m:t>
                              </m:r>
                            </m:e>
                            <m:sup>
                              <m:r>
                                <a:rPr lang="en-US" sz="3200" b="0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</a:rPr>
                                <m:t>1</m:t>
                              </m:r>
                            </m:sup>
                          </m:sSup>
                        </m:den>
                      </m:f>
                      <m:r>
                        <a:rPr lang="en-US" sz="3200" b="0" i="1" smtClean="0">
                          <a:solidFill>
                            <a:srgbClr val="000099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3200" i="1">
                              <a:solidFill>
                                <a:srgbClr val="000099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rgbClr val="000099"/>
                              </a:solidFill>
                              <a:latin typeface="Cambria Math"/>
                            </a:rPr>
                            <m:t>1</m:t>
                          </m:r>
                          <m:r>
                            <a:rPr lang="en-US" sz="3200" i="1">
                              <a:solidFill>
                                <a:srgbClr val="000099"/>
                              </a:solidFill>
                              <a:latin typeface="Cambria Math"/>
                            </a:rPr>
                            <m:t>0000</m:t>
                          </m:r>
                        </m:num>
                        <m:den>
                          <m:sSup>
                            <m:sSupPr>
                              <m:ctrlPr>
                                <a:rPr lang="en-US" sz="3200" i="1">
                                  <a:solidFill>
                                    <a:srgbClr val="000099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200" i="1">
                                  <a:solidFill>
                                    <a:srgbClr val="000099"/>
                                  </a:solidFill>
                                  <a:latin typeface="Cambria Math"/>
                                </a:rPr>
                                <m:t>1.05</m:t>
                              </m:r>
                            </m:e>
                            <m:sup>
                              <m:r>
                                <a:rPr lang="en-US" sz="3200" b="0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3200" b="0" i="1" smtClean="0">
                          <a:solidFill>
                            <a:srgbClr val="000099"/>
                          </a:solidFill>
                          <a:latin typeface="Cambria Math"/>
                        </a:rPr>
                        <m:t>=−1405.90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4827521"/>
                <a:ext cx="8839200" cy="101752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12340717"/>
              </p:ext>
            </p:extLst>
          </p:nvPr>
        </p:nvGraphicFramePr>
        <p:xfrm>
          <a:off x="228600" y="1486661"/>
          <a:ext cx="4495800" cy="30464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9" name="Rectangle 8"/>
          <p:cNvSpPr/>
          <p:nvPr/>
        </p:nvSpPr>
        <p:spPr>
          <a:xfrm>
            <a:off x="914400" y="6248400"/>
            <a:ext cx="7487178" cy="4862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sz="3200" dirty="0"/>
              <a:t>So you would lose </a:t>
            </a:r>
            <a:r>
              <a:rPr lang="en-US" sz="3200" b="1" dirty="0">
                <a:solidFill>
                  <a:srgbClr val="FF0000"/>
                </a:solidFill>
              </a:rPr>
              <a:t>$</a:t>
            </a:r>
            <a:r>
              <a:rPr lang="en-US" sz="3200" b="1" dirty="0" smtClean="0">
                <a:solidFill>
                  <a:srgbClr val="FF0000"/>
                </a:solidFill>
              </a:rPr>
              <a:t>1405.90</a:t>
            </a:r>
            <a:r>
              <a:rPr lang="en-US" sz="3200" dirty="0" smtClean="0"/>
              <a:t> </a:t>
            </a:r>
            <a:r>
              <a:rPr lang="en-US" sz="3200" dirty="0"/>
              <a:t>on this project!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99764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3324" y="152400"/>
            <a:ext cx="4960676" cy="3422026"/>
          </a:xfrm>
          <a:prstGeom prst="rect">
            <a:avLst/>
          </a:prstGeom>
        </p:spPr>
      </p:pic>
      <p:pic>
        <p:nvPicPr>
          <p:cNvPr id="5" name="Picture 4" descr="p2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3029" y="3505200"/>
            <a:ext cx="4632371" cy="3352800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152400" y="228600"/>
            <a:ext cx="3886200" cy="14478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Goal</a:t>
            </a:r>
            <a:r>
              <a:rPr lang="en-US" sz="3600" b="1" dirty="0"/>
              <a:t> </a:t>
            </a:r>
            <a:r>
              <a:rPr lang="en-US" sz="3600" b="1" dirty="0" smtClean="0"/>
              <a:t>of real options: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7620000" y="2590800"/>
            <a:ext cx="1371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Typo in article: Actually -$1.1m</a:t>
            </a:r>
            <a:endParaRPr lang="en-US" sz="1400" dirty="0"/>
          </a:p>
        </p:txBody>
      </p:sp>
      <p:cxnSp>
        <p:nvCxnSpPr>
          <p:cNvPr id="11" name="Straight Arrow Connector 10"/>
          <p:cNvCxnSpPr/>
          <p:nvPr/>
        </p:nvCxnSpPr>
        <p:spPr>
          <a:xfrm rot="10800000">
            <a:off x="6705600" y="3275012"/>
            <a:ext cx="914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252877263"/>
              </p:ext>
            </p:extLst>
          </p:nvPr>
        </p:nvGraphicFramePr>
        <p:xfrm>
          <a:off x="152400" y="1863412"/>
          <a:ext cx="3886200" cy="47659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123878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1.GIF"/>
          <p:cNvPicPr>
            <a:picLocks noChangeAspect="1"/>
          </p:cNvPicPr>
          <p:nvPr/>
        </p:nvPicPr>
        <p:blipFill>
          <a:blip r:embed="rId2"/>
          <a:srcRect t="12886" b="11411"/>
          <a:stretch>
            <a:fillRect/>
          </a:stretch>
        </p:blipFill>
        <p:spPr>
          <a:xfrm>
            <a:off x="990600" y="1962090"/>
            <a:ext cx="6858000" cy="3581400"/>
          </a:xfrm>
          <a:prstGeom prst="rect">
            <a:avLst/>
          </a:prstGeom>
        </p:spPr>
      </p:pic>
      <p:sp>
        <p:nvSpPr>
          <p:cNvPr id="4" name="Left Brace 3"/>
          <p:cNvSpPr/>
          <p:nvPr/>
        </p:nvSpPr>
        <p:spPr>
          <a:xfrm rot="16200000">
            <a:off x="2286000" y="4705290"/>
            <a:ext cx="457200" cy="1981200"/>
          </a:xfrm>
          <a:prstGeom prst="leftBrace">
            <a:avLst>
              <a:gd name="adj1" fmla="val 60714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Left Brace 4"/>
          <p:cNvSpPr/>
          <p:nvPr/>
        </p:nvSpPr>
        <p:spPr>
          <a:xfrm rot="16200000">
            <a:off x="4343400" y="4705290"/>
            <a:ext cx="457200" cy="1981200"/>
          </a:xfrm>
          <a:prstGeom prst="leftBrace">
            <a:avLst>
              <a:gd name="adj1" fmla="val 60714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1447800" y="533400"/>
            <a:ext cx="6553200" cy="8382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How this works…</a:t>
            </a:r>
            <a:endParaRPr lang="en-US" sz="2400" dirty="0"/>
          </a:p>
        </p:txBody>
      </p:sp>
      <p:sp>
        <p:nvSpPr>
          <p:cNvPr id="7" name="Rounded Rectangle 6"/>
          <p:cNvSpPr/>
          <p:nvPr/>
        </p:nvSpPr>
        <p:spPr>
          <a:xfrm>
            <a:off x="6096000" y="3790890"/>
            <a:ext cx="2590800" cy="1600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If you don’t do a pilot test, any of these outcomes could happen.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600200" y="5924490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Bad outcomes</a:t>
            </a:r>
            <a:endParaRPr lang="en-US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657600" y="5924490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smtClean="0"/>
              <a:t>Good outcomes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291961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p2.GIF"/>
          <p:cNvPicPr>
            <a:picLocks noChangeAspect="1"/>
          </p:cNvPicPr>
          <p:nvPr/>
        </p:nvPicPr>
        <p:blipFill>
          <a:blip r:embed="rId2"/>
          <a:srcRect t="13816" b="12496"/>
          <a:stretch>
            <a:fillRect/>
          </a:stretch>
        </p:blipFill>
        <p:spPr>
          <a:xfrm>
            <a:off x="914400" y="1905000"/>
            <a:ext cx="6858000" cy="3657600"/>
          </a:xfrm>
          <a:prstGeom prst="rect">
            <a:avLst/>
          </a:prstGeom>
        </p:spPr>
      </p:pic>
      <p:sp>
        <p:nvSpPr>
          <p:cNvPr id="4" name="Left Brace 3"/>
          <p:cNvSpPr/>
          <p:nvPr/>
        </p:nvSpPr>
        <p:spPr>
          <a:xfrm rot="16200000">
            <a:off x="2133600" y="4781490"/>
            <a:ext cx="457200" cy="1981200"/>
          </a:xfrm>
          <a:prstGeom prst="leftBrace">
            <a:avLst>
              <a:gd name="adj1" fmla="val 60714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Left Brace 4"/>
          <p:cNvSpPr/>
          <p:nvPr/>
        </p:nvSpPr>
        <p:spPr>
          <a:xfrm rot="16200000">
            <a:off x="4191000" y="4781490"/>
            <a:ext cx="457200" cy="1981200"/>
          </a:xfrm>
          <a:prstGeom prst="leftBrace">
            <a:avLst>
              <a:gd name="adj1" fmla="val 60714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1295400" y="381000"/>
            <a:ext cx="6858000" cy="1143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When you do the pilot test, you know what works…</a:t>
            </a:r>
            <a:endParaRPr lang="en-US" sz="2400" dirty="0"/>
          </a:p>
        </p:txBody>
      </p:sp>
      <p:sp>
        <p:nvSpPr>
          <p:cNvPr id="7" name="Rounded Rectangle 6"/>
          <p:cNvSpPr/>
          <p:nvPr/>
        </p:nvSpPr>
        <p:spPr>
          <a:xfrm>
            <a:off x="5943600" y="3657600"/>
            <a:ext cx="2590800" cy="207651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…and you can make adjustments to avoid negative outcomes.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447800" y="6000690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Bad outcomes</a:t>
            </a:r>
            <a:endParaRPr lang="en-US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505200" y="6000690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smtClean="0"/>
              <a:t>Good outcomes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555038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873608274"/>
              </p:ext>
            </p:extLst>
          </p:nvPr>
        </p:nvGraphicFramePr>
        <p:xfrm>
          <a:off x="-228600" y="228600"/>
          <a:ext cx="6311900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934301110"/>
              </p:ext>
            </p:extLst>
          </p:nvPr>
        </p:nvGraphicFramePr>
        <p:xfrm>
          <a:off x="6019800" y="152400"/>
          <a:ext cx="2971800" cy="670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892015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465</TotalTime>
  <Words>279</Words>
  <Application>Microsoft Macintosh PowerPoint</Application>
  <PresentationFormat>On-screen Show (4:3)</PresentationFormat>
  <Paragraphs>45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MIS5001: Information Technology Management Governance of the IT Function</vt:lpstr>
      <vt:lpstr>IT Governance</vt:lpstr>
      <vt:lpstr>Cost Justification</vt:lpstr>
      <vt:lpstr>Example:  Simple Net Present Value Analysis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MIS5001: Information Technology Management  Course Introduction</dc:title>
  <dc:creator>David</dc:creator>
  <cp:lastModifiedBy>Larry Brandolph</cp:lastModifiedBy>
  <cp:revision>162</cp:revision>
  <cp:lastPrinted>2012-08-26T17:05:12Z</cp:lastPrinted>
  <dcterms:created xsi:type="dcterms:W3CDTF">2012-08-23T18:29:30Z</dcterms:created>
  <dcterms:modified xsi:type="dcterms:W3CDTF">2013-10-31T02:59:44Z</dcterms:modified>
</cp:coreProperties>
</file>