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>
      <p:cViewPr varScale="1">
        <p:scale>
          <a:sx n="109" d="100"/>
          <a:sy n="109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B8BBF-5400-4FD5-97FE-A7142B904704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DD5F14-677B-474C-8843-B2D52C93D7B6}">
      <dgm:prSet/>
      <dgm:spPr/>
      <dgm:t>
        <a:bodyPr/>
        <a:lstStyle/>
        <a:p>
          <a:pPr rtl="0"/>
          <a:r>
            <a:rPr lang="en-US" smtClean="0"/>
            <a:t>The product</a:t>
          </a:r>
          <a:endParaRPr lang="en-US"/>
        </a:p>
      </dgm:t>
    </dgm:pt>
    <dgm:pt modelId="{8091AA30-ED74-4F28-99CB-8593D8964C8E}" type="parTrans" cxnId="{71391311-05E6-4925-BBE4-7DF4D31A5EA9}">
      <dgm:prSet/>
      <dgm:spPr/>
      <dgm:t>
        <a:bodyPr/>
        <a:lstStyle/>
        <a:p>
          <a:endParaRPr lang="en-US"/>
        </a:p>
      </dgm:t>
    </dgm:pt>
    <dgm:pt modelId="{DC147B45-8584-4D5E-9BBF-A712A7685254}" type="sibTrans" cxnId="{71391311-05E6-4925-BBE4-7DF4D31A5EA9}">
      <dgm:prSet/>
      <dgm:spPr/>
      <dgm:t>
        <a:bodyPr/>
        <a:lstStyle/>
        <a:p>
          <a:endParaRPr lang="en-US"/>
        </a:p>
      </dgm:t>
    </dgm:pt>
    <dgm:pt modelId="{48B72AA3-CF4C-4FAA-B9A9-9CAD0B3CE86C}">
      <dgm:prSet/>
      <dgm:spPr/>
      <dgm:t>
        <a:bodyPr/>
        <a:lstStyle/>
        <a:p>
          <a:pPr rtl="0"/>
          <a:r>
            <a:rPr lang="en-US" smtClean="0"/>
            <a:t>The service</a:t>
          </a:r>
          <a:endParaRPr lang="en-US"/>
        </a:p>
      </dgm:t>
    </dgm:pt>
    <dgm:pt modelId="{19FEF04D-5231-4049-90BF-1D7D1A55ED97}" type="parTrans" cxnId="{E98711A3-3A6D-4AE1-92E7-32910FAFE4EF}">
      <dgm:prSet/>
      <dgm:spPr/>
      <dgm:t>
        <a:bodyPr/>
        <a:lstStyle/>
        <a:p>
          <a:endParaRPr lang="en-US"/>
        </a:p>
      </dgm:t>
    </dgm:pt>
    <dgm:pt modelId="{13F18A4B-81D4-46A6-95BC-E0B81A4030DE}" type="sibTrans" cxnId="{E98711A3-3A6D-4AE1-92E7-32910FAFE4EF}">
      <dgm:prSet/>
      <dgm:spPr/>
      <dgm:t>
        <a:bodyPr/>
        <a:lstStyle/>
        <a:p>
          <a:endParaRPr lang="en-US"/>
        </a:p>
      </dgm:t>
    </dgm:pt>
    <dgm:pt modelId="{29C50822-DDCF-43B8-B0DF-DE1B668BE38F}" type="pres">
      <dgm:prSet presAssocID="{B0AB8BBF-5400-4FD5-97FE-A7142B904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5A4CD-3E37-4B36-B433-C257EE2BC308}" type="pres">
      <dgm:prSet presAssocID="{BCDD5F14-677B-474C-8843-B2D52C93D7B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AEE05-9BAC-4F55-A5E6-49458B1D4B5D}" type="pres">
      <dgm:prSet presAssocID="{DC147B45-8584-4D5E-9BBF-A712A76852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3934A12-C61A-4BA5-AFDD-05E96BC128CF}" type="pres">
      <dgm:prSet presAssocID="{DC147B45-8584-4D5E-9BBF-A712A76852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82287E7-9D57-4C79-8CF9-411C3707D8AE}" type="pres">
      <dgm:prSet presAssocID="{48B72AA3-CF4C-4FAA-B9A9-9CAD0B3CE8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20538-0A01-4AF8-A595-0A4D38DDF148}" type="pres">
      <dgm:prSet presAssocID="{13F18A4B-81D4-46A6-95BC-E0B81A4030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692D5E1-341A-4CEB-B4F3-F733C63F6824}" type="pres">
      <dgm:prSet presAssocID="{13F18A4B-81D4-46A6-95BC-E0B81A4030DE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C91C2804-5779-4FDE-805F-852C5499C9DC}" type="presOf" srcId="{DC147B45-8584-4D5E-9BBF-A712A7685254}" destId="{1DBAEE05-9BAC-4F55-A5E6-49458B1D4B5D}" srcOrd="0" destOrd="0" presId="urn:microsoft.com/office/officeart/2005/8/layout/cycle7"/>
    <dgm:cxn modelId="{CA14FF68-C98C-444A-89FA-DC9FC2A01F38}" type="presOf" srcId="{BCDD5F14-677B-474C-8843-B2D52C93D7B6}" destId="{8CE5A4CD-3E37-4B36-B433-C257EE2BC308}" srcOrd="0" destOrd="0" presId="urn:microsoft.com/office/officeart/2005/8/layout/cycle7"/>
    <dgm:cxn modelId="{FE890E7E-7B33-4BEC-BCAD-4149375B34A9}" type="presOf" srcId="{DC147B45-8584-4D5E-9BBF-A712A7685254}" destId="{43934A12-C61A-4BA5-AFDD-05E96BC128CF}" srcOrd="1" destOrd="0" presId="urn:microsoft.com/office/officeart/2005/8/layout/cycle7"/>
    <dgm:cxn modelId="{40BAA990-472E-464E-B693-9962E718AF4D}" type="presOf" srcId="{B0AB8BBF-5400-4FD5-97FE-A7142B904704}" destId="{29C50822-DDCF-43B8-B0DF-DE1B668BE38F}" srcOrd="0" destOrd="0" presId="urn:microsoft.com/office/officeart/2005/8/layout/cycle7"/>
    <dgm:cxn modelId="{405C73A6-100E-47B7-9BBF-54BDDEAD709D}" type="presOf" srcId="{13F18A4B-81D4-46A6-95BC-E0B81A4030DE}" destId="{2692D5E1-341A-4CEB-B4F3-F733C63F6824}" srcOrd="1" destOrd="0" presId="urn:microsoft.com/office/officeart/2005/8/layout/cycle7"/>
    <dgm:cxn modelId="{71391311-05E6-4925-BBE4-7DF4D31A5EA9}" srcId="{B0AB8BBF-5400-4FD5-97FE-A7142B904704}" destId="{BCDD5F14-677B-474C-8843-B2D52C93D7B6}" srcOrd="0" destOrd="0" parTransId="{8091AA30-ED74-4F28-99CB-8593D8964C8E}" sibTransId="{DC147B45-8584-4D5E-9BBF-A712A7685254}"/>
    <dgm:cxn modelId="{8CFCED50-1B63-4C79-844E-F14CC986D1DC}" type="presOf" srcId="{48B72AA3-CF4C-4FAA-B9A9-9CAD0B3CE86C}" destId="{A82287E7-9D57-4C79-8CF9-411C3707D8AE}" srcOrd="0" destOrd="0" presId="urn:microsoft.com/office/officeart/2005/8/layout/cycle7"/>
    <dgm:cxn modelId="{E98711A3-3A6D-4AE1-92E7-32910FAFE4EF}" srcId="{B0AB8BBF-5400-4FD5-97FE-A7142B904704}" destId="{48B72AA3-CF4C-4FAA-B9A9-9CAD0B3CE86C}" srcOrd="1" destOrd="0" parTransId="{19FEF04D-5231-4049-90BF-1D7D1A55ED97}" sibTransId="{13F18A4B-81D4-46A6-95BC-E0B81A4030DE}"/>
    <dgm:cxn modelId="{F52BED89-9A3D-4DDB-8AC9-5A1C282D1669}" type="presOf" srcId="{13F18A4B-81D4-46A6-95BC-E0B81A4030DE}" destId="{10020538-0A01-4AF8-A595-0A4D38DDF148}" srcOrd="0" destOrd="0" presId="urn:microsoft.com/office/officeart/2005/8/layout/cycle7"/>
    <dgm:cxn modelId="{0EFDCA40-70B4-4266-9376-50A7E3F02239}" type="presParOf" srcId="{29C50822-DDCF-43B8-B0DF-DE1B668BE38F}" destId="{8CE5A4CD-3E37-4B36-B433-C257EE2BC308}" srcOrd="0" destOrd="0" presId="urn:microsoft.com/office/officeart/2005/8/layout/cycle7"/>
    <dgm:cxn modelId="{0AEC9D07-1457-47AE-852F-7E83A03DE3C6}" type="presParOf" srcId="{29C50822-DDCF-43B8-B0DF-DE1B668BE38F}" destId="{1DBAEE05-9BAC-4F55-A5E6-49458B1D4B5D}" srcOrd="1" destOrd="0" presId="urn:microsoft.com/office/officeart/2005/8/layout/cycle7"/>
    <dgm:cxn modelId="{9702279D-63AF-4B6A-8CEB-039B952981D7}" type="presParOf" srcId="{1DBAEE05-9BAC-4F55-A5E6-49458B1D4B5D}" destId="{43934A12-C61A-4BA5-AFDD-05E96BC128CF}" srcOrd="0" destOrd="0" presId="urn:microsoft.com/office/officeart/2005/8/layout/cycle7"/>
    <dgm:cxn modelId="{EDFD2E59-1B99-4738-A684-F6344FE2FDF8}" type="presParOf" srcId="{29C50822-DDCF-43B8-B0DF-DE1B668BE38F}" destId="{A82287E7-9D57-4C79-8CF9-411C3707D8AE}" srcOrd="2" destOrd="0" presId="urn:microsoft.com/office/officeart/2005/8/layout/cycle7"/>
    <dgm:cxn modelId="{D0DEC9A1-AB52-4E2E-A640-A07ACCC27B17}" type="presParOf" srcId="{29C50822-DDCF-43B8-B0DF-DE1B668BE38F}" destId="{10020538-0A01-4AF8-A595-0A4D38DDF148}" srcOrd="3" destOrd="0" presId="urn:microsoft.com/office/officeart/2005/8/layout/cycle7"/>
    <dgm:cxn modelId="{B4137049-4596-4046-9F27-FCA4C9109463}" type="presParOf" srcId="{10020538-0A01-4AF8-A595-0A4D38DDF148}" destId="{2692D5E1-341A-4CEB-B4F3-F733C63F682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DD8D1-A44A-49DD-A8C6-94A25A7FCA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9560A0-0977-40F5-BE0F-FDAC5D0C8D88}">
      <dgm:prSet/>
      <dgm:spPr/>
      <dgm:t>
        <a:bodyPr/>
        <a:lstStyle/>
        <a:p>
          <a:pPr rtl="0"/>
          <a:r>
            <a:rPr lang="en-US" smtClean="0"/>
            <a:t>And again, consider how technology facilitates each of these…</a:t>
          </a:r>
          <a:endParaRPr lang="en-US"/>
        </a:p>
      </dgm:t>
    </dgm:pt>
    <dgm:pt modelId="{CBA44061-A05A-4BD7-9AB6-B78059396C78}" type="parTrans" cxnId="{971B2A4E-103A-43A0-B53C-7D0827B9FD42}">
      <dgm:prSet/>
      <dgm:spPr/>
      <dgm:t>
        <a:bodyPr/>
        <a:lstStyle/>
        <a:p>
          <a:endParaRPr lang="en-US"/>
        </a:p>
      </dgm:t>
    </dgm:pt>
    <dgm:pt modelId="{662BA6A8-74C7-46B2-9EC6-4E3908B60A83}" type="sibTrans" cxnId="{971B2A4E-103A-43A0-B53C-7D0827B9FD42}">
      <dgm:prSet/>
      <dgm:spPr/>
      <dgm:t>
        <a:bodyPr/>
        <a:lstStyle/>
        <a:p>
          <a:endParaRPr lang="en-US"/>
        </a:p>
      </dgm:t>
    </dgm:pt>
    <dgm:pt modelId="{23EDAE71-F5C3-4E0D-B554-E38B1C48CB47}" type="pres">
      <dgm:prSet presAssocID="{FB5DD8D1-A44A-49DD-A8C6-94A25A7FCA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E8EC6-6C1C-4A17-BB57-5C55FD507883}" type="pres">
      <dgm:prSet presAssocID="{679560A0-0977-40F5-BE0F-FDAC5D0C8D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83F0C-8A70-4F8E-956E-3BE3328BF47E}" type="presOf" srcId="{679560A0-0977-40F5-BE0F-FDAC5D0C8D88}" destId="{381E8EC6-6C1C-4A17-BB57-5C55FD507883}" srcOrd="0" destOrd="0" presId="urn:microsoft.com/office/officeart/2005/8/layout/vList2"/>
    <dgm:cxn modelId="{BE8146A9-FE85-4031-B043-23E40F308FA8}" type="presOf" srcId="{FB5DD8D1-A44A-49DD-A8C6-94A25A7FCAB9}" destId="{23EDAE71-F5C3-4E0D-B554-E38B1C48CB47}" srcOrd="0" destOrd="0" presId="urn:microsoft.com/office/officeart/2005/8/layout/vList2"/>
    <dgm:cxn modelId="{971B2A4E-103A-43A0-B53C-7D0827B9FD42}" srcId="{FB5DD8D1-A44A-49DD-A8C6-94A25A7FCAB9}" destId="{679560A0-0977-40F5-BE0F-FDAC5D0C8D88}" srcOrd="0" destOrd="0" parTransId="{CBA44061-A05A-4BD7-9AB6-B78059396C78}" sibTransId="{662BA6A8-74C7-46B2-9EC6-4E3908B60A83}"/>
    <dgm:cxn modelId="{EA90D0D4-EE4F-46FF-BD06-B94C4593600A}" type="presParOf" srcId="{23EDAE71-F5C3-4E0D-B554-E38B1C48CB47}" destId="{381E8EC6-6C1C-4A17-BB57-5C55FD507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5A4CD-3E37-4B36-B433-C257EE2BC308}">
      <dsp:nvSpPr>
        <dsp:cNvPr id="0" name=""/>
        <dsp:cNvSpPr/>
      </dsp:nvSpPr>
      <dsp:spPr>
        <a:xfrm>
          <a:off x="495895" y="602"/>
          <a:ext cx="2742009" cy="13710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The product</a:t>
          </a:r>
          <a:endParaRPr lang="en-US" sz="3700" kern="1200"/>
        </a:p>
      </dsp:txBody>
      <dsp:txXfrm>
        <a:off x="536050" y="40757"/>
        <a:ext cx="2661699" cy="1290694"/>
      </dsp:txXfrm>
    </dsp:sp>
    <dsp:sp modelId="{1DBAEE05-9BAC-4F55-A5E6-49458B1D4B5D}">
      <dsp:nvSpPr>
        <dsp:cNvPr id="0" name=""/>
        <dsp:cNvSpPr/>
      </dsp:nvSpPr>
      <dsp:spPr>
        <a:xfrm rot="5400000">
          <a:off x="1153800" y="2023055"/>
          <a:ext cx="1426199" cy="4798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297755" y="2119025"/>
        <a:ext cx="1138289" cy="287911"/>
      </dsp:txXfrm>
    </dsp:sp>
    <dsp:sp modelId="{A82287E7-9D57-4C79-8CF9-411C3707D8AE}">
      <dsp:nvSpPr>
        <dsp:cNvPr id="0" name=""/>
        <dsp:cNvSpPr/>
      </dsp:nvSpPr>
      <dsp:spPr>
        <a:xfrm>
          <a:off x="495895" y="3154356"/>
          <a:ext cx="2742009" cy="13710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The service</a:t>
          </a:r>
          <a:endParaRPr lang="en-US" sz="3700" kern="1200"/>
        </a:p>
      </dsp:txBody>
      <dsp:txXfrm>
        <a:off x="536050" y="3194511"/>
        <a:ext cx="2661699" cy="1290694"/>
      </dsp:txXfrm>
    </dsp:sp>
    <dsp:sp modelId="{10020538-0A01-4AF8-A595-0A4D38DDF148}">
      <dsp:nvSpPr>
        <dsp:cNvPr id="0" name=""/>
        <dsp:cNvSpPr/>
      </dsp:nvSpPr>
      <dsp:spPr>
        <a:xfrm rot="16200000">
          <a:off x="1153800" y="2023055"/>
          <a:ext cx="1426199" cy="4798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297755" y="2119025"/>
        <a:ext cx="1138289" cy="287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E8EC6-6C1C-4A17-BB57-5C55FD507883}">
      <dsp:nvSpPr>
        <dsp:cNvPr id="0" name=""/>
        <dsp:cNvSpPr/>
      </dsp:nvSpPr>
      <dsp:spPr>
        <a:xfrm>
          <a:off x="0" y="88244"/>
          <a:ext cx="87630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And again, consider how technology facilitates each of these…</a:t>
          </a:r>
          <a:endParaRPr lang="en-US" sz="2600" kern="1200"/>
        </a:p>
      </dsp:txBody>
      <dsp:txXfrm>
        <a:off x="30442" y="118686"/>
        <a:ext cx="870211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Business Models around Digital Content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mis5001sec401f13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8" y="-8164"/>
            <a:ext cx="915208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8229600" cy="1143000"/>
          </a:xfrm>
        </p:spPr>
        <p:txBody>
          <a:bodyPr/>
          <a:lstStyle/>
          <a:p>
            <a:r>
              <a:rPr lang="en-US" dirty="0" smtClean="0"/>
              <a:t>What is “</a:t>
            </a:r>
            <a:r>
              <a:rPr lang="en-US" dirty="0" err="1" smtClean="0"/>
              <a:t>Freeconomics</a:t>
            </a:r>
            <a:r>
              <a:rPr lang="en-US" dirty="0" smtClean="0"/>
              <a:t>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1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the tab…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12613"/>
              </p:ext>
            </p:extLst>
          </p:nvPr>
        </p:nvGraphicFramePr>
        <p:xfrm>
          <a:off x="152400" y="1600200"/>
          <a:ext cx="373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828800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charge for?</a:t>
            </a:r>
          </a:p>
          <a:p>
            <a:r>
              <a:rPr lang="en-US" sz="3200" dirty="0" smtClean="0"/>
              <a:t>What do you give away?</a:t>
            </a:r>
          </a:p>
          <a:p>
            <a:r>
              <a:rPr lang="en-US" sz="3200" dirty="0" smtClean="0"/>
              <a:t>Why?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And how does technology facilitate this shift?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966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9"/>
          <a:stretch/>
        </p:blipFill>
        <p:spPr bwMode="auto">
          <a:xfrm>
            <a:off x="4114800" y="1600200"/>
            <a:ext cx="4950004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“</a:t>
            </a:r>
            <a:r>
              <a:rPr lang="en-US" dirty="0" err="1" smtClean="0"/>
              <a:t>Freeconomic</a:t>
            </a:r>
            <a:r>
              <a:rPr lang="en-US" dirty="0" smtClean="0"/>
              <a:t>”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Freemium</a:t>
            </a:r>
            <a:endParaRPr lang="en-US" sz="3600" dirty="0" smtClean="0"/>
          </a:p>
          <a:p>
            <a:r>
              <a:rPr lang="en-US" sz="3600" dirty="0" smtClean="0"/>
              <a:t>Advertising</a:t>
            </a:r>
          </a:p>
          <a:p>
            <a:r>
              <a:rPr lang="en-US" sz="3600" dirty="0" smtClean="0"/>
              <a:t>Cross-subsidies</a:t>
            </a:r>
          </a:p>
          <a:p>
            <a:r>
              <a:rPr lang="en-US" sz="3600" dirty="0" smtClean="0"/>
              <a:t>Zero marginal cost</a:t>
            </a:r>
          </a:p>
          <a:p>
            <a:r>
              <a:rPr lang="en-US" sz="3600" dirty="0" smtClean="0"/>
              <a:t>Labor exchange</a:t>
            </a:r>
          </a:p>
          <a:p>
            <a:r>
              <a:rPr lang="en-US" sz="3600" dirty="0" smtClean="0"/>
              <a:t>Gift economy</a:t>
            </a:r>
          </a:p>
          <a:p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531771"/>
              </p:ext>
            </p:extLst>
          </p:nvPr>
        </p:nvGraphicFramePr>
        <p:xfrm>
          <a:off x="228600" y="5981700"/>
          <a:ext cx="8763000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56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543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How does technology facilitate </a:t>
            </a:r>
            <a:r>
              <a:rPr lang="en-US" dirty="0" err="1" smtClean="0">
                <a:solidFill>
                  <a:schemeClr val="bg1"/>
                </a:solidFill>
              </a:rPr>
              <a:t>crowdfunding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4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13935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219200" cy="6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1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105400"/>
            <a:ext cx="6477000" cy="18288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How could these shifts affect healthcare?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83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MIS5001: Information Technology Management Business Models around Digital Content</vt:lpstr>
      <vt:lpstr>What is “Freeconomics”?</vt:lpstr>
      <vt:lpstr>Picking up the tab…</vt:lpstr>
      <vt:lpstr>A Few “Freeconomic” Models</vt:lpstr>
      <vt:lpstr>How does technology facilitate crowdfunding?</vt:lpstr>
      <vt:lpstr>PowerPoint Presentation</vt:lpstr>
      <vt:lpstr>How could these shifts affect healthcare?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116</cp:revision>
  <cp:lastPrinted>2012-08-26T17:05:12Z</cp:lastPrinted>
  <dcterms:created xsi:type="dcterms:W3CDTF">2012-08-23T18:29:30Z</dcterms:created>
  <dcterms:modified xsi:type="dcterms:W3CDTF">2013-10-02T01:35:57Z</dcterms:modified>
</cp:coreProperties>
</file>