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60" r:id="rId4"/>
    <p:sldId id="259" r:id="rId5"/>
    <p:sldId id="262" r:id="rId6"/>
    <p:sldId id="263" r:id="rId7"/>
    <p:sldId id="264" r:id="rId8"/>
    <p:sldId id="257" r:id="rId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63" autoAdjust="0"/>
    <p:restoredTop sz="94660"/>
  </p:normalViewPr>
  <p:slideViewPr>
    <p:cSldViewPr>
      <p:cViewPr>
        <p:scale>
          <a:sx n="100" d="100"/>
          <a:sy n="100" d="100"/>
        </p:scale>
        <p:origin x="-2160" y="-4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60DE3D-B6B9-494B-8943-4F871DE57311}" type="doc">
      <dgm:prSet loTypeId="urn:microsoft.com/office/officeart/2005/8/layout/defaul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EE73055F-AA02-4E72-BB75-67191558075C}">
      <dgm:prSet/>
      <dgm:spPr/>
      <dgm:t>
        <a:bodyPr/>
        <a:lstStyle/>
        <a:p>
          <a:pPr algn="l" rtl="0"/>
          <a:r>
            <a:rPr lang="en-US" dirty="0" smtClean="0"/>
            <a:t>“Extract insights from your enterprise data and all the big data that is continuously flowing in from a variety of new sources” </a:t>
          </a:r>
          <a:br>
            <a:rPr lang="en-US" dirty="0" smtClean="0"/>
          </a:br>
          <a:r>
            <a:rPr lang="en-US" dirty="0" smtClean="0"/>
            <a:t>(IBM)</a:t>
          </a:r>
          <a:endParaRPr lang="en-US" dirty="0"/>
        </a:p>
      </dgm:t>
    </dgm:pt>
    <dgm:pt modelId="{04DCDCBA-F3DB-4CB0-9ED5-5ECE2D152883}" type="parTrans" cxnId="{93DEFFD4-868B-4709-A2E3-7B628DB46C77}">
      <dgm:prSet/>
      <dgm:spPr/>
      <dgm:t>
        <a:bodyPr/>
        <a:lstStyle/>
        <a:p>
          <a:pPr algn="l"/>
          <a:endParaRPr lang="en-US"/>
        </a:p>
      </dgm:t>
    </dgm:pt>
    <dgm:pt modelId="{69A50BAF-571A-4441-92E9-1F26A98A974A}" type="sibTrans" cxnId="{93DEFFD4-868B-4709-A2E3-7B628DB46C77}">
      <dgm:prSet/>
      <dgm:spPr/>
      <dgm:t>
        <a:bodyPr/>
        <a:lstStyle/>
        <a:p>
          <a:pPr algn="l"/>
          <a:endParaRPr lang="en-US"/>
        </a:p>
      </dgm:t>
    </dgm:pt>
    <dgm:pt modelId="{BE935174-070C-4E26-B338-8D1FECABFAEF}" type="pres">
      <dgm:prSet presAssocID="{CF60DE3D-B6B9-494B-8943-4F871DE5731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EB7FD5-3C6F-4AA6-96B2-A00884C63D7B}" type="pres">
      <dgm:prSet presAssocID="{EE73055F-AA02-4E72-BB75-67191558075C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72E9EC-B5C1-444E-92AE-C9624DA30531}" type="presOf" srcId="{EE73055F-AA02-4E72-BB75-67191558075C}" destId="{90EB7FD5-3C6F-4AA6-96B2-A00884C63D7B}" srcOrd="0" destOrd="0" presId="urn:microsoft.com/office/officeart/2005/8/layout/default"/>
    <dgm:cxn modelId="{93DEFFD4-868B-4709-A2E3-7B628DB46C77}" srcId="{CF60DE3D-B6B9-494B-8943-4F871DE57311}" destId="{EE73055F-AA02-4E72-BB75-67191558075C}" srcOrd="0" destOrd="0" parTransId="{04DCDCBA-F3DB-4CB0-9ED5-5ECE2D152883}" sibTransId="{69A50BAF-571A-4441-92E9-1F26A98A974A}"/>
    <dgm:cxn modelId="{1C658AD9-567D-4EDE-95A6-C2E3999EF4DC}" type="presOf" srcId="{CF60DE3D-B6B9-494B-8943-4F871DE57311}" destId="{BE935174-070C-4E26-B338-8D1FECABFAEF}" srcOrd="0" destOrd="0" presId="urn:microsoft.com/office/officeart/2005/8/layout/default"/>
    <dgm:cxn modelId="{8DC0DA91-8DA8-4B9D-AB98-CFECCCF7F94C}" type="presParOf" srcId="{BE935174-070C-4E26-B338-8D1FECABFAEF}" destId="{90EB7FD5-3C6F-4AA6-96B2-A00884C63D7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21B1AF-1ED2-4A88-9ED1-130EC19CC4E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2B5367A-15D3-47D2-8A06-6E838FE63251}">
      <dgm:prSet/>
      <dgm:spPr/>
      <dgm:t>
        <a:bodyPr/>
        <a:lstStyle/>
        <a:p>
          <a:pPr rtl="0"/>
          <a:r>
            <a:rPr lang="en-US" smtClean="0"/>
            <a:t>Looked at key traits in money transfer transactions to detect fraud</a:t>
          </a:r>
          <a:endParaRPr lang="en-US"/>
        </a:p>
      </dgm:t>
    </dgm:pt>
    <dgm:pt modelId="{9BBEF12E-C658-44A7-A1C6-98266A03DE8B}" type="parTrans" cxnId="{59FC663A-4063-4145-BBB7-F8A5A0A42F6E}">
      <dgm:prSet/>
      <dgm:spPr/>
      <dgm:t>
        <a:bodyPr/>
        <a:lstStyle/>
        <a:p>
          <a:endParaRPr lang="en-US"/>
        </a:p>
      </dgm:t>
    </dgm:pt>
    <dgm:pt modelId="{338E720A-1635-4EE9-A30F-0411C4CC8FE0}" type="sibTrans" cxnId="{59FC663A-4063-4145-BBB7-F8A5A0A42F6E}">
      <dgm:prSet/>
      <dgm:spPr/>
      <dgm:t>
        <a:bodyPr/>
        <a:lstStyle/>
        <a:p>
          <a:endParaRPr lang="en-US"/>
        </a:p>
      </dgm:t>
    </dgm:pt>
    <dgm:pt modelId="{60BBED3B-391A-42AC-AAD5-853229274364}">
      <dgm:prSet custT="1"/>
      <dgm:spPr/>
      <dgm:t>
        <a:bodyPr/>
        <a:lstStyle/>
        <a:p>
          <a:pPr rtl="0"/>
          <a:r>
            <a:rPr lang="en-US" sz="2700" dirty="0" smtClean="0"/>
            <a:t>Consumer complaints dropped </a:t>
          </a:r>
          <a:r>
            <a:rPr lang="en-US" sz="3200" dirty="0" smtClean="0">
              <a:solidFill>
                <a:srgbClr val="C00000"/>
              </a:solidFill>
            </a:rPr>
            <a:t>72%</a:t>
          </a:r>
          <a:r>
            <a:rPr lang="en-US" sz="2700" dirty="0" smtClean="0"/>
            <a:t> in one year</a:t>
          </a:r>
          <a:endParaRPr lang="en-US" sz="2700" dirty="0"/>
        </a:p>
      </dgm:t>
    </dgm:pt>
    <dgm:pt modelId="{6823B8BE-67D1-4DA4-80CD-1BBBB05B2194}" type="parTrans" cxnId="{C22A1181-7560-49B8-AFF3-BAB77CA14597}">
      <dgm:prSet/>
      <dgm:spPr/>
      <dgm:t>
        <a:bodyPr/>
        <a:lstStyle/>
        <a:p>
          <a:endParaRPr lang="en-US"/>
        </a:p>
      </dgm:t>
    </dgm:pt>
    <dgm:pt modelId="{4C85B34A-247D-4146-B164-F4711249C279}" type="sibTrans" cxnId="{C22A1181-7560-49B8-AFF3-BAB77CA14597}">
      <dgm:prSet/>
      <dgm:spPr/>
      <dgm:t>
        <a:bodyPr/>
        <a:lstStyle/>
        <a:p>
          <a:endParaRPr lang="en-US"/>
        </a:p>
      </dgm:t>
    </dgm:pt>
    <dgm:pt modelId="{FDD6F7C7-A6FA-496D-A1A8-F40DEA2A37B9}" type="pres">
      <dgm:prSet presAssocID="{BD21B1AF-1ED2-4A88-9ED1-130EC19CC4E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98D64C-FDBB-4CF8-B162-D130522350FE}" type="pres">
      <dgm:prSet presAssocID="{B2B5367A-15D3-47D2-8A06-6E838FE6325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5895E-A28C-49CE-8560-4CEA85F2BBA6}" type="pres">
      <dgm:prSet presAssocID="{338E720A-1635-4EE9-A30F-0411C4CC8FE0}" presName="spacer" presStyleCnt="0"/>
      <dgm:spPr/>
    </dgm:pt>
    <dgm:pt modelId="{5942F1AF-BC95-49B0-A5B3-BE03396BCB7F}" type="pres">
      <dgm:prSet presAssocID="{60BBED3B-391A-42AC-AAD5-85322927436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FC663A-4063-4145-BBB7-F8A5A0A42F6E}" srcId="{BD21B1AF-1ED2-4A88-9ED1-130EC19CC4E4}" destId="{B2B5367A-15D3-47D2-8A06-6E838FE63251}" srcOrd="0" destOrd="0" parTransId="{9BBEF12E-C658-44A7-A1C6-98266A03DE8B}" sibTransId="{338E720A-1635-4EE9-A30F-0411C4CC8FE0}"/>
    <dgm:cxn modelId="{4B7D8CD9-B568-4C33-9C06-52B64F5B6B25}" type="presOf" srcId="{BD21B1AF-1ED2-4A88-9ED1-130EC19CC4E4}" destId="{FDD6F7C7-A6FA-496D-A1A8-F40DEA2A37B9}" srcOrd="0" destOrd="0" presId="urn:microsoft.com/office/officeart/2005/8/layout/vList2"/>
    <dgm:cxn modelId="{F64B2743-7E42-4588-8B58-8253D347F02B}" type="presOf" srcId="{B2B5367A-15D3-47D2-8A06-6E838FE63251}" destId="{2698D64C-FDBB-4CF8-B162-D130522350FE}" srcOrd="0" destOrd="0" presId="urn:microsoft.com/office/officeart/2005/8/layout/vList2"/>
    <dgm:cxn modelId="{BBD3C17A-A13F-4174-B79B-6868BA6E5833}" type="presOf" srcId="{60BBED3B-391A-42AC-AAD5-853229274364}" destId="{5942F1AF-BC95-49B0-A5B3-BE03396BCB7F}" srcOrd="0" destOrd="0" presId="urn:microsoft.com/office/officeart/2005/8/layout/vList2"/>
    <dgm:cxn modelId="{C22A1181-7560-49B8-AFF3-BAB77CA14597}" srcId="{BD21B1AF-1ED2-4A88-9ED1-130EC19CC4E4}" destId="{60BBED3B-391A-42AC-AAD5-853229274364}" srcOrd="1" destOrd="0" parTransId="{6823B8BE-67D1-4DA4-80CD-1BBBB05B2194}" sibTransId="{4C85B34A-247D-4146-B164-F4711249C279}"/>
    <dgm:cxn modelId="{6BBE439E-3B3C-48FB-A328-C6BA07FBF3DD}" type="presParOf" srcId="{FDD6F7C7-A6FA-496D-A1A8-F40DEA2A37B9}" destId="{2698D64C-FDBB-4CF8-B162-D130522350FE}" srcOrd="0" destOrd="0" presId="urn:microsoft.com/office/officeart/2005/8/layout/vList2"/>
    <dgm:cxn modelId="{A1245612-6B2F-486A-B399-67D0EC457E06}" type="presParOf" srcId="{FDD6F7C7-A6FA-496D-A1A8-F40DEA2A37B9}" destId="{C545895E-A28C-49CE-8560-4CEA85F2BBA6}" srcOrd="1" destOrd="0" presId="urn:microsoft.com/office/officeart/2005/8/layout/vList2"/>
    <dgm:cxn modelId="{40B2D831-3FAE-4D18-BC5B-288D739E26DF}" type="presParOf" srcId="{FDD6F7C7-A6FA-496D-A1A8-F40DEA2A37B9}" destId="{5942F1AF-BC95-49B0-A5B3-BE03396BCB7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57B1CC-5288-481B-A408-7BE202048042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761EE9D5-7C2D-492D-A94D-CF869929B8FF}">
      <dgm:prSet/>
      <dgm:spPr/>
      <dgm:t>
        <a:bodyPr/>
        <a:lstStyle/>
        <a:p>
          <a:pPr rtl="0"/>
          <a:r>
            <a:rPr lang="en-US" smtClean="0"/>
            <a:t>Used existing data to enable real-time decision-making</a:t>
          </a:r>
          <a:endParaRPr lang="en-US"/>
        </a:p>
      </dgm:t>
    </dgm:pt>
    <dgm:pt modelId="{234DDBBC-8487-405D-B283-BC5958806923}" type="parTrans" cxnId="{BA4F8B81-7D87-4163-8D11-0DC5952B7121}">
      <dgm:prSet/>
      <dgm:spPr/>
      <dgm:t>
        <a:bodyPr/>
        <a:lstStyle/>
        <a:p>
          <a:endParaRPr lang="en-US"/>
        </a:p>
      </dgm:t>
    </dgm:pt>
    <dgm:pt modelId="{7B23452C-C82C-4B95-92CF-1B2C5418B17E}" type="sibTrans" cxnId="{BA4F8B81-7D87-4163-8D11-0DC5952B7121}">
      <dgm:prSet/>
      <dgm:spPr/>
      <dgm:t>
        <a:bodyPr/>
        <a:lstStyle/>
        <a:p>
          <a:endParaRPr lang="en-US"/>
        </a:p>
      </dgm:t>
    </dgm:pt>
    <dgm:pt modelId="{D55C0964-C04B-4B63-AE4A-6BE2E753A93E}">
      <dgm:prSet/>
      <dgm:spPr/>
      <dgm:t>
        <a:bodyPr/>
        <a:lstStyle/>
        <a:p>
          <a:pPr rtl="0"/>
          <a:r>
            <a:rPr lang="en-US" smtClean="0"/>
            <a:t>Track how physicians spend their time throughout the day</a:t>
          </a:r>
          <a:endParaRPr lang="en-US"/>
        </a:p>
      </dgm:t>
    </dgm:pt>
    <dgm:pt modelId="{B6C070AE-D0A2-4A66-8E4C-5DD370E0EB49}" type="parTrans" cxnId="{291C62EC-AC8C-4617-B353-C9D8549A9ADD}">
      <dgm:prSet/>
      <dgm:spPr/>
      <dgm:t>
        <a:bodyPr/>
        <a:lstStyle/>
        <a:p>
          <a:endParaRPr lang="en-US"/>
        </a:p>
      </dgm:t>
    </dgm:pt>
    <dgm:pt modelId="{CBA06E84-DEA5-4933-B6BB-2AB4713D77EE}" type="sibTrans" cxnId="{291C62EC-AC8C-4617-B353-C9D8549A9ADD}">
      <dgm:prSet/>
      <dgm:spPr/>
      <dgm:t>
        <a:bodyPr/>
        <a:lstStyle/>
        <a:p>
          <a:endParaRPr lang="en-US"/>
        </a:p>
      </dgm:t>
    </dgm:pt>
    <dgm:pt modelId="{5A57722C-366E-4AB5-8903-D8E00E9B59E3}">
      <dgm:prSet/>
      <dgm:spPr/>
      <dgm:t>
        <a:bodyPr/>
        <a:lstStyle/>
        <a:p>
          <a:pPr rtl="0"/>
          <a:r>
            <a:rPr lang="en-US" dirty="0" smtClean="0">
              <a:solidFill>
                <a:srgbClr val="C00000"/>
              </a:solidFill>
            </a:rPr>
            <a:t>30%</a:t>
          </a:r>
          <a:r>
            <a:rPr lang="en-US" dirty="0" smtClean="0"/>
            <a:t> increase in revenue</a:t>
          </a:r>
          <a:br>
            <a:rPr lang="en-US" dirty="0" smtClean="0"/>
          </a:br>
          <a:r>
            <a:rPr lang="en-US" dirty="0" smtClean="0">
              <a:solidFill>
                <a:srgbClr val="C00000"/>
              </a:solidFill>
            </a:rPr>
            <a:t>25%</a:t>
          </a:r>
          <a:r>
            <a:rPr lang="en-US" dirty="0" smtClean="0"/>
            <a:t> increase in compliance</a:t>
          </a:r>
          <a:br>
            <a:rPr lang="en-US" dirty="0" smtClean="0"/>
          </a:br>
          <a:r>
            <a:rPr lang="en-US" dirty="0" smtClean="0">
              <a:solidFill>
                <a:srgbClr val="C00000"/>
              </a:solidFill>
            </a:rPr>
            <a:t>37% </a:t>
          </a:r>
          <a:r>
            <a:rPr lang="en-US" dirty="0" smtClean="0"/>
            <a:t>shorter wait to schedule service</a:t>
          </a:r>
          <a:endParaRPr lang="en-US" dirty="0"/>
        </a:p>
      </dgm:t>
    </dgm:pt>
    <dgm:pt modelId="{3F42624C-A5D3-4F92-A098-19A32D9389A6}" type="parTrans" cxnId="{5FBE5464-EB7C-4882-B7F1-4F55F8EE5320}">
      <dgm:prSet/>
      <dgm:spPr/>
      <dgm:t>
        <a:bodyPr/>
        <a:lstStyle/>
        <a:p>
          <a:endParaRPr lang="en-US"/>
        </a:p>
      </dgm:t>
    </dgm:pt>
    <dgm:pt modelId="{61C1BE59-4A57-4AE7-8BF2-FC0BF5B5F1BE}" type="sibTrans" cxnId="{5FBE5464-EB7C-4882-B7F1-4F55F8EE5320}">
      <dgm:prSet/>
      <dgm:spPr/>
      <dgm:t>
        <a:bodyPr/>
        <a:lstStyle/>
        <a:p>
          <a:endParaRPr lang="en-US"/>
        </a:p>
      </dgm:t>
    </dgm:pt>
    <dgm:pt modelId="{6C6E27AB-86B3-4FD5-A342-F39FAAE0236D}" type="pres">
      <dgm:prSet presAssocID="{5A57B1CC-5288-481B-A408-7BE2020480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D31B9D0-C9D2-4E01-B562-B3725DA0FE85}" type="pres">
      <dgm:prSet presAssocID="{761EE9D5-7C2D-492D-A94D-CF869929B8F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0C1B0F-7C36-4F89-8633-3D1712B233F3}" type="pres">
      <dgm:prSet presAssocID="{7B23452C-C82C-4B95-92CF-1B2C5418B17E}" presName="spacer" presStyleCnt="0"/>
      <dgm:spPr/>
    </dgm:pt>
    <dgm:pt modelId="{DCC8DFCE-365F-452F-B729-BA0C59935CDB}" type="pres">
      <dgm:prSet presAssocID="{D55C0964-C04B-4B63-AE4A-6BE2E753A93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A0D65-2D10-4DDC-AC1D-DF2EE581B0B4}" type="pres">
      <dgm:prSet presAssocID="{CBA06E84-DEA5-4933-B6BB-2AB4713D77EE}" presName="spacer" presStyleCnt="0"/>
      <dgm:spPr/>
    </dgm:pt>
    <dgm:pt modelId="{5821CF62-CFA6-4C7D-89E0-DCE0C680057E}" type="pres">
      <dgm:prSet presAssocID="{5A57722C-366E-4AB5-8903-D8E00E9B59E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2EC3E4-265E-4A9F-B1C7-E56337D59404}" type="presOf" srcId="{D55C0964-C04B-4B63-AE4A-6BE2E753A93E}" destId="{DCC8DFCE-365F-452F-B729-BA0C59935CDB}" srcOrd="0" destOrd="0" presId="urn:microsoft.com/office/officeart/2005/8/layout/vList2"/>
    <dgm:cxn modelId="{13CC6595-100C-45B4-8C3F-0E4064D85EA8}" type="presOf" srcId="{5A57722C-366E-4AB5-8903-D8E00E9B59E3}" destId="{5821CF62-CFA6-4C7D-89E0-DCE0C680057E}" srcOrd="0" destOrd="0" presId="urn:microsoft.com/office/officeart/2005/8/layout/vList2"/>
    <dgm:cxn modelId="{BA4F8B81-7D87-4163-8D11-0DC5952B7121}" srcId="{5A57B1CC-5288-481B-A408-7BE202048042}" destId="{761EE9D5-7C2D-492D-A94D-CF869929B8FF}" srcOrd="0" destOrd="0" parTransId="{234DDBBC-8487-405D-B283-BC5958806923}" sibTransId="{7B23452C-C82C-4B95-92CF-1B2C5418B17E}"/>
    <dgm:cxn modelId="{5FBE5464-EB7C-4882-B7F1-4F55F8EE5320}" srcId="{5A57B1CC-5288-481B-A408-7BE202048042}" destId="{5A57722C-366E-4AB5-8903-D8E00E9B59E3}" srcOrd="2" destOrd="0" parTransId="{3F42624C-A5D3-4F92-A098-19A32D9389A6}" sibTransId="{61C1BE59-4A57-4AE7-8BF2-FC0BF5B5F1BE}"/>
    <dgm:cxn modelId="{82BF50D0-C9F2-4760-AC16-A8B46CE3C622}" type="presOf" srcId="{761EE9D5-7C2D-492D-A94D-CF869929B8FF}" destId="{8D31B9D0-C9D2-4E01-B562-B3725DA0FE85}" srcOrd="0" destOrd="0" presId="urn:microsoft.com/office/officeart/2005/8/layout/vList2"/>
    <dgm:cxn modelId="{291C62EC-AC8C-4617-B353-C9D8549A9ADD}" srcId="{5A57B1CC-5288-481B-A408-7BE202048042}" destId="{D55C0964-C04B-4B63-AE4A-6BE2E753A93E}" srcOrd="1" destOrd="0" parTransId="{B6C070AE-D0A2-4A66-8E4C-5DD370E0EB49}" sibTransId="{CBA06E84-DEA5-4933-B6BB-2AB4713D77EE}"/>
    <dgm:cxn modelId="{3B9E0364-147C-4582-9B6A-4B6BA9BE9069}" type="presOf" srcId="{5A57B1CC-5288-481B-A408-7BE202048042}" destId="{6C6E27AB-86B3-4FD5-A342-F39FAAE0236D}" srcOrd="0" destOrd="0" presId="urn:microsoft.com/office/officeart/2005/8/layout/vList2"/>
    <dgm:cxn modelId="{9ED426FC-8CD0-42D7-979F-F94C385DF7C5}" type="presParOf" srcId="{6C6E27AB-86B3-4FD5-A342-F39FAAE0236D}" destId="{8D31B9D0-C9D2-4E01-B562-B3725DA0FE85}" srcOrd="0" destOrd="0" presId="urn:microsoft.com/office/officeart/2005/8/layout/vList2"/>
    <dgm:cxn modelId="{67811505-6CED-4127-9741-F6BC4C769AD5}" type="presParOf" srcId="{6C6E27AB-86B3-4FD5-A342-F39FAAE0236D}" destId="{610C1B0F-7C36-4F89-8633-3D1712B233F3}" srcOrd="1" destOrd="0" presId="urn:microsoft.com/office/officeart/2005/8/layout/vList2"/>
    <dgm:cxn modelId="{3DB06795-142C-44FA-AA97-6D4F6D18D431}" type="presParOf" srcId="{6C6E27AB-86B3-4FD5-A342-F39FAAE0236D}" destId="{DCC8DFCE-365F-452F-B729-BA0C59935CDB}" srcOrd="2" destOrd="0" presId="urn:microsoft.com/office/officeart/2005/8/layout/vList2"/>
    <dgm:cxn modelId="{F6EA50CF-E72A-4CC3-B5E5-26EA09D08CF9}" type="presParOf" srcId="{6C6E27AB-86B3-4FD5-A342-F39FAAE0236D}" destId="{139A0D65-2D10-4DDC-AC1D-DF2EE581B0B4}" srcOrd="3" destOrd="0" presId="urn:microsoft.com/office/officeart/2005/8/layout/vList2"/>
    <dgm:cxn modelId="{B2F1A56C-1E5E-44AD-A498-3FCE0BD69EFF}" type="presParOf" srcId="{6C6E27AB-86B3-4FD5-A342-F39FAAE0236D}" destId="{5821CF62-CFA6-4C7D-89E0-DCE0C680057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F72434-7DD6-45DA-93E3-6F3DA9B384D7}" type="doc">
      <dgm:prSet loTypeId="urn:microsoft.com/office/officeart/2005/8/layout/process1" loCatId="process" qsTypeId="urn:microsoft.com/office/officeart/2005/8/quickstyle/3d2" qsCatId="3D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B9A0895-63DE-4761-A81E-6FBCB3E6D2C6}">
      <dgm:prSet/>
      <dgm:spPr/>
      <dgm:t>
        <a:bodyPr/>
        <a:lstStyle/>
        <a:p>
          <a:pPr rtl="0"/>
          <a:r>
            <a:rPr lang="en-US" smtClean="0"/>
            <a:t>Data</a:t>
          </a:r>
          <a:endParaRPr lang="en-US"/>
        </a:p>
      </dgm:t>
    </dgm:pt>
    <dgm:pt modelId="{C0765209-65C9-4F54-A6A6-58735090C9B6}" type="parTrans" cxnId="{9391B035-1027-4658-8C20-2FA1D06E7051}">
      <dgm:prSet/>
      <dgm:spPr/>
      <dgm:t>
        <a:bodyPr/>
        <a:lstStyle/>
        <a:p>
          <a:endParaRPr lang="en-US"/>
        </a:p>
      </dgm:t>
    </dgm:pt>
    <dgm:pt modelId="{800A81ED-AEF2-40A9-A439-330DC1252F63}" type="sibTrans" cxnId="{9391B035-1027-4658-8C20-2FA1D06E7051}">
      <dgm:prSet/>
      <dgm:spPr/>
      <dgm:t>
        <a:bodyPr/>
        <a:lstStyle/>
        <a:p>
          <a:endParaRPr lang="en-US"/>
        </a:p>
      </dgm:t>
    </dgm:pt>
    <dgm:pt modelId="{F55052A0-3E6D-4424-A699-1E231E1CDF98}">
      <dgm:prSet/>
      <dgm:spPr/>
      <dgm:t>
        <a:bodyPr/>
        <a:lstStyle/>
        <a:p>
          <a:pPr rtl="0"/>
          <a:r>
            <a:rPr lang="en-US" smtClean="0"/>
            <a:t>Information</a:t>
          </a:r>
          <a:endParaRPr lang="en-US"/>
        </a:p>
      </dgm:t>
    </dgm:pt>
    <dgm:pt modelId="{E71437C1-C531-4D28-B345-125E004CF4A1}" type="parTrans" cxnId="{4EFB7E23-8CE8-4DE4-8CE1-55068D9E80BC}">
      <dgm:prSet/>
      <dgm:spPr/>
      <dgm:t>
        <a:bodyPr/>
        <a:lstStyle/>
        <a:p>
          <a:endParaRPr lang="en-US"/>
        </a:p>
      </dgm:t>
    </dgm:pt>
    <dgm:pt modelId="{A7C50480-8EC2-4E0F-AF00-8EAB8EE644E5}" type="sibTrans" cxnId="{4EFB7E23-8CE8-4DE4-8CE1-55068D9E80BC}">
      <dgm:prSet/>
      <dgm:spPr/>
      <dgm:t>
        <a:bodyPr/>
        <a:lstStyle/>
        <a:p>
          <a:endParaRPr lang="en-US"/>
        </a:p>
      </dgm:t>
    </dgm:pt>
    <dgm:pt modelId="{CA46A7DC-BD63-4314-90FB-AD65C90FAA1E}">
      <dgm:prSet/>
      <dgm:spPr/>
      <dgm:t>
        <a:bodyPr/>
        <a:lstStyle/>
        <a:p>
          <a:pPr rtl="0"/>
          <a:r>
            <a:rPr lang="en-US" smtClean="0"/>
            <a:t>Knowledge</a:t>
          </a:r>
          <a:endParaRPr lang="en-US"/>
        </a:p>
      </dgm:t>
    </dgm:pt>
    <dgm:pt modelId="{0307733C-1ABE-4C2A-83B5-068DEF0E2998}" type="parTrans" cxnId="{D2AD6DD1-DEBC-4DFF-8F04-73BA0A8B9759}">
      <dgm:prSet/>
      <dgm:spPr/>
      <dgm:t>
        <a:bodyPr/>
        <a:lstStyle/>
        <a:p>
          <a:endParaRPr lang="en-US"/>
        </a:p>
      </dgm:t>
    </dgm:pt>
    <dgm:pt modelId="{6558A805-7A5C-436E-A3C4-D0AB9B88175C}" type="sibTrans" cxnId="{D2AD6DD1-DEBC-4DFF-8F04-73BA0A8B9759}">
      <dgm:prSet/>
      <dgm:spPr/>
      <dgm:t>
        <a:bodyPr/>
        <a:lstStyle/>
        <a:p>
          <a:endParaRPr lang="en-US"/>
        </a:p>
      </dgm:t>
    </dgm:pt>
    <dgm:pt modelId="{8085D751-00AE-4945-908D-0DF6C8BC2E36}" type="pres">
      <dgm:prSet presAssocID="{57F72434-7DD6-45DA-93E3-6F3DA9B384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BB9105-A36F-4CA1-8808-D577650E9D6A}" type="pres">
      <dgm:prSet presAssocID="{5B9A0895-63DE-4761-A81E-6FBCB3E6D2C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CF2D2-3197-4E70-BC7E-67C67D766AA1}" type="pres">
      <dgm:prSet presAssocID="{800A81ED-AEF2-40A9-A439-330DC1252F6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9EA968C-1C49-4982-87BC-B809A90D374C}" type="pres">
      <dgm:prSet presAssocID="{800A81ED-AEF2-40A9-A439-330DC1252F6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7880DCE-04BE-4454-91D6-8070EA633990}" type="pres">
      <dgm:prSet presAssocID="{F55052A0-3E6D-4424-A699-1E231E1CDF9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8C294C-BD7D-4AD4-BD28-1576FA5C2411}" type="pres">
      <dgm:prSet presAssocID="{A7C50480-8EC2-4E0F-AF00-8EAB8EE644E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E85CF086-0746-4ECC-B23E-1978A3B4555D}" type="pres">
      <dgm:prSet presAssocID="{A7C50480-8EC2-4E0F-AF00-8EAB8EE644E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97D22F01-B78A-4602-8C8C-7185398CC0D1}" type="pres">
      <dgm:prSet presAssocID="{CA46A7DC-BD63-4314-90FB-AD65C90FAA1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E9D217-1817-406C-AFE5-ADEEF51F2833}" type="presOf" srcId="{F55052A0-3E6D-4424-A699-1E231E1CDF98}" destId="{07880DCE-04BE-4454-91D6-8070EA633990}" srcOrd="0" destOrd="0" presId="urn:microsoft.com/office/officeart/2005/8/layout/process1"/>
    <dgm:cxn modelId="{56C3562E-5FC3-403E-AEA6-45B63D14FE95}" type="presOf" srcId="{5B9A0895-63DE-4761-A81E-6FBCB3E6D2C6}" destId="{F8BB9105-A36F-4CA1-8808-D577650E9D6A}" srcOrd="0" destOrd="0" presId="urn:microsoft.com/office/officeart/2005/8/layout/process1"/>
    <dgm:cxn modelId="{D2AD6DD1-DEBC-4DFF-8F04-73BA0A8B9759}" srcId="{57F72434-7DD6-45DA-93E3-6F3DA9B384D7}" destId="{CA46A7DC-BD63-4314-90FB-AD65C90FAA1E}" srcOrd="2" destOrd="0" parTransId="{0307733C-1ABE-4C2A-83B5-068DEF0E2998}" sibTransId="{6558A805-7A5C-436E-A3C4-D0AB9B88175C}"/>
    <dgm:cxn modelId="{5F11E4FB-FA5D-451A-8632-535F89F1229D}" type="presOf" srcId="{A7C50480-8EC2-4E0F-AF00-8EAB8EE644E5}" destId="{1A8C294C-BD7D-4AD4-BD28-1576FA5C2411}" srcOrd="0" destOrd="0" presId="urn:microsoft.com/office/officeart/2005/8/layout/process1"/>
    <dgm:cxn modelId="{CC43D3D8-FE8B-4D84-BD41-8AD64E9E0FCB}" type="presOf" srcId="{800A81ED-AEF2-40A9-A439-330DC1252F63}" destId="{302CF2D2-3197-4E70-BC7E-67C67D766AA1}" srcOrd="0" destOrd="0" presId="urn:microsoft.com/office/officeart/2005/8/layout/process1"/>
    <dgm:cxn modelId="{4EFB7E23-8CE8-4DE4-8CE1-55068D9E80BC}" srcId="{57F72434-7DD6-45DA-93E3-6F3DA9B384D7}" destId="{F55052A0-3E6D-4424-A699-1E231E1CDF98}" srcOrd="1" destOrd="0" parTransId="{E71437C1-C531-4D28-B345-125E004CF4A1}" sibTransId="{A7C50480-8EC2-4E0F-AF00-8EAB8EE644E5}"/>
    <dgm:cxn modelId="{DD97527B-9622-4680-BF78-360202212A25}" type="presOf" srcId="{800A81ED-AEF2-40A9-A439-330DC1252F63}" destId="{89EA968C-1C49-4982-87BC-B809A90D374C}" srcOrd="1" destOrd="0" presId="urn:microsoft.com/office/officeart/2005/8/layout/process1"/>
    <dgm:cxn modelId="{4A2CA57B-91D0-4E9E-BC33-6DEB26B3B37C}" type="presOf" srcId="{57F72434-7DD6-45DA-93E3-6F3DA9B384D7}" destId="{8085D751-00AE-4945-908D-0DF6C8BC2E36}" srcOrd="0" destOrd="0" presId="urn:microsoft.com/office/officeart/2005/8/layout/process1"/>
    <dgm:cxn modelId="{D7E28341-0632-469F-88FC-A42567B80A4B}" type="presOf" srcId="{A7C50480-8EC2-4E0F-AF00-8EAB8EE644E5}" destId="{E85CF086-0746-4ECC-B23E-1978A3B4555D}" srcOrd="1" destOrd="0" presId="urn:microsoft.com/office/officeart/2005/8/layout/process1"/>
    <dgm:cxn modelId="{D3D037D8-4BFC-4062-B5D4-0120F83A9ED5}" type="presOf" srcId="{CA46A7DC-BD63-4314-90FB-AD65C90FAA1E}" destId="{97D22F01-B78A-4602-8C8C-7185398CC0D1}" srcOrd="0" destOrd="0" presId="urn:microsoft.com/office/officeart/2005/8/layout/process1"/>
    <dgm:cxn modelId="{9391B035-1027-4658-8C20-2FA1D06E7051}" srcId="{57F72434-7DD6-45DA-93E3-6F3DA9B384D7}" destId="{5B9A0895-63DE-4761-A81E-6FBCB3E6D2C6}" srcOrd="0" destOrd="0" parTransId="{C0765209-65C9-4F54-A6A6-58735090C9B6}" sibTransId="{800A81ED-AEF2-40A9-A439-330DC1252F63}"/>
    <dgm:cxn modelId="{1D340B91-F9BE-4893-B372-980FCEDFB7E8}" type="presParOf" srcId="{8085D751-00AE-4945-908D-0DF6C8BC2E36}" destId="{F8BB9105-A36F-4CA1-8808-D577650E9D6A}" srcOrd="0" destOrd="0" presId="urn:microsoft.com/office/officeart/2005/8/layout/process1"/>
    <dgm:cxn modelId="{94670A22-1C8A-4ECC-BFC6-BD54EF2C9C7D}" type="presParOf" srcId="{8085D751-00AE-4945-908D-0DF6C8BC2E36}" destId="{302CF2D2-3197-4E70-BC7E-67C67D766AA1}" srcOrd="1" destOrd="0" presId="urn:microsoft.com/office/officeart/2005/8/layout/process1"/>
    <dgm:cxn modelId="{2A8794AE-D620-42A1-B9E7-433B995EBC09}" type="presParOf" srcId="{302CF2D2-3197-4E70-BC7E-67C67D766AA1}" destId="{89EA968C-1C49-4982-87BC-B809A90D374C}" srcOrd="0" destOrd="0" presId="urn:microsoft.com/office/officeart/2005/8/layout/process1"/>
    <dgm:cxn modelId="{EFD9B57D-27A5-493C-B612-88BF3BEA7C6D}" type="presParOf" srcId="{8085D751-00AE-4945-908D-0DF6C8BC2E36}" destId="{07880DCE-04BE-4454-91D6-8070EA633990}" srcOrd="2" destOrd="0" presId="urn:microsoft.com/office/officeart/2005/8/layout/process1"/>
    <dgm:cxn modelId="{65225E70-9249-4C47-9985-D2BA8F872F2C}" type="presParOf" srcId="{8085D751-00AE-4945-908D-0DF6C8BC2E36}" destId="{1A8C294C-BD7D-4AD4-BD28-1576FA5C2411}" srcOrd="3" destOrd="0" presId="urn:microsoft.com/office/officeart/2005/8/layout/process1"/>
    <dgm:cxn modelId="{DAC2E352-666A-4C00-9915-C1D769945C21}" type="presParOf" srcId="{1A8C294C-BD7D-4AD4-BD28-1576FA5C2411}" destId="{E85CF086-0746-4ECC-B23E-1978A3B4555D}" srcOrd="0" destOrd="0" presId="urn:microsoft.com/office/officeart/2005/8/layout/process1"/>
    <dgm:cxn modelId="{BFF5B3D8-D5A6-46D3-86ED-1A1C0857CF78}" type="presParOf" srcId="{8085D751-00AE-4945-908D-0DF6C8BC2E36}" destId="{97D22F01-B78A-4602-8C8C-7185398CC0D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1FB875-74AC-456C-9F4D-B18F581366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E00D7A-B9C9-4AE7-ADEC-A9CDFC5ACC2C}">
      <dgm:prSet phldrT="[Text]"/>
      <dgm:spPr/>
      <dgm:t>
        <a:bodyPr/>
        <a:lstStyle/>
        <a:p>
          <a:r>
            <a:rPr lang="en-US" dirty="0" smtClean="0"/>
            <a:t>What do they deal in?</a:t>
          </a:r>
        </a:p>
      </dgm:t>
    </dgm:pt>
    <dgm:pt modelId="{22816CCB-8031-475B-9CFE-35FC005E57EB}" type="parTrans" cxnId="{A7532550-743B-4B0E-B93D-9C55F30A5B1C}">
      <dgm:prSet/>
      <dgm:spPr/>
      <dgm:t>
        <a:bodyPr/>
        <a:lstStyle/>
        <a:p>
          <a:endParaRPr lang="en-US"/>
        </a:p>
      </dgm:t>
    </dgm:pt>
    <dgm:pt modelId="{4313998B-4F02-4D78-AAC0-DE5BB71BDD91}" type="sibTrans" cxnId="{A7532550-743B-4B0E-B93D-9C55F30A5B1C}">
      <dgm:prSet/>
      <dgm:spPr/>
      <dgm:t>
        <a:bodyPr/>
        <a:lstStyle/>
        <a:p>
          <a:endParaRPr lang="en-US"/>
        </a:p>
      </dgm:t>
    </dgm:pt>
    <dgm:pt modelId="{D565DEE4-B09C-4BA2-A11B-8E1D6981944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Data, information, or knowledge</a:t>
          </a:r>
          <a:endParaRPr lang="en-US" dirty="0">
            <a:solidFill>
              <a:schemeClr val="tx1"/>
            </a:solidFill>
          </a:endParaRPr>
        </a:p>
      </dgm:t>
    </dgm:pt>
    <dgm:pt modelId="{DBAEC784-8E82-4676-8A18-3D9C8DFFE483}" type="parTrans" cxnId="{72E1BEF9-C3A1-42E1-BD86-670D61BB8DA2}">
      <dgm:prSet/>
      <dgm:spPr/>
      <dgm:t>
        <a:bodyPr/>
        <a:lstStyle/>
        <a:p>
          <a:endParaRPr lang="en-US"/>
        </a:p>
      </dgm:t>
    </dgm:pt>
    <dgm:pt modelId="{3E4DA4AB-9602-4A35-A535-33877D5D3633}" type="sibTrans" cxnId="{72E1BEF9-C3A1-42E1-BD86-670D61BB8DA2}">
      <dgm:prSet/>
      <dgm:spPr/>
      <dgm:t>
        <a:bodyPr/>
        <a:lstStyle/>
        <a:p>
          <a:endParaRPr lang="en-US"/>
        </a:p>
      </dgm:t>
    </dgm:pt>
    <dgm:pt modelId="{9DBA65E5-1FAB-4374-899C-FFBC394F226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Structured or unstructured</a:t>
          </a:r>
          <a:endParaRPr lang="en-US" dirty="0">
            <a:solidFill>
              <a:schemeClr val="tx1"/>
            </a:solidFill>
          </a:endParaRPr>
        </a:p>
      </dgm:t>
    </dgm:pt>
    <dgm:pt modelId="{DB054446-3030-41C8-B2F5-0644198A6C4D}" type="parTrans" cxnId="{6993BED3-3439-4E9F-9F80-A81FEF6EAA6D}">
      <dgm:prSet/>
      <dgm:spPr/>
      <dgm:t>
        <a:bodyPr/>
        <a:lstStyle/>
        <a:p>
          <a:endParaRPr lang="en-US"/>
        </a:p>
      </dgm:t>
    </dgm:pt>
    <dgm:pt modelId="{1BDC8922-A84F-4174-A934-AD1F2174203F}" type="sibTrans" cxnId="{6993BED3-3439-4E9F-9F80-A81FEF6EAA6D}">
      <dgm:prSet/>
      <dgm:spPr/>
      <dgm:t>
        <a:bodyPr/>
        <a:lstStyle/>
        <a:p>
          <a:endParaRPr lang="en-US"/>
        </a:p>
      </dgm:t>
    </dgm:pt>
    <dgm:pt modelId="{1517449B-D76E-4CE2-B2E2-6A5779F4DED8}" type="pres">
      <dgm:prSet presAssocID="{0B1FB875-74AC-456C-9F4D-B18F581366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E6FCE8-44EB-43E1-9B8A-4F717B2D04DE}" type="pres">
      <dgm:prSet presAssocID="{8DE00D7A-B9C9-4AE7-ADEC-A9CDFC5ACC2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BA049F-1D1A-4CF8-A4E9-858BA9CBD361}" type="pres">
      <dgm:prSet presAssocID="{8DE00D7A-B9C9-4AE7-ADEC-A9CDFC5ACC2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532550-743B-4B0E-B93D-9C55F30A5B1C}" srcId="{0B1FB875-74AC-456C-9F4D-B18F5813662B}" destId="{8DE00D7A-B9C9-4AE7-ADEC-A9CDFC5ACC2C}" srcOrd="0" destOrd="0" parTransId="{22816CCB-8031-475B-9CFE-35FC005E57EB}" sibTransId="{4313998B-4F02-4D78-AAC0-DE5BB71BDD91}"/>
    <dgm:cxn modelId="{EB273897-5326-40B2-8735-902C5B515F4B}" type="presOf" srcId="{0B1FB875-74AC-456C-9F4D-B18F5813662B}" destId="{1517449B-D76E-4CE2-B2E2-6A5779F4DED8}" srcOrd="0" destOrd="0" presId="urn:microsoft.com/office/officeart/2005/8/layout/vList2"/>
    <dgm:cxn modelId="{C3094694-5F93-4642-BD6E-FE0C70925BF9}" type="presOf" srcId="{8DE00D7A-B9C9-4AE7-ADEC-A9CDFC5ACC2C}" destId="{FCE6FCE8-44EB-43E1-9B8A-4F717B2D04DE}" srcOrd="0" destOrd="0" presId="urn:microsoft.com/office/officeart/2005/8/layout/vList2"/>
    <dgm:cxn modelId="{72E1BEF9-C3A1-42E1-BD86-670D61BB8DA2}" srcId="{8DE00D7A-B9C9-4AE7-ADEC-A9CDFC5ACC2C}" destId="{D565DEE4-B09C-4BA2-A11B-8E1D69819444}" srcOrd="0" destOrd="0" parTransId="{DBAEC784-8E82-4676-8A18-3D9C8DFFE483}" sibTransId="{3E4DA4AB-9602-4A35-A535-33877D5D3633}"/>
    <dgm:cxn modelId="{6993BED3-3439-4E9F-9F80-A81FEF6EAA6D}" srcId="{8DE00D7A-B9C9-4AE7-ADEC-A9CDFC5ACC2C}" destId="{9DBA65E5-1FAB-4374-899C-FFBC394F2267}" srcOrd="1" destOrd="0" parTransId="{DB054446-3030-41C8-B2F5-0644198A6C4D}" sibTransId="{1BDC8922-A84F-4174-A934-AD1F2174203F}"/>
    <dgm:cxn modelId="{FF374FBA-0B49-4A94-B828-C7178DC2D539}" type="presOf" srcId="{D565DEE4-B09C-4BA2-A11B-8E1D69819444}" destId="{B3BA049F-1D1A-4CF8-A4E9-858BA9CBD361}" srcOrd="0" destOrd="0" presId="urn:microsoft.com/office/officeart/2005/8/layout/vList2"/>
    <dgm:cxn modelId="{9D487D03-3465-443D-AF87-64B604DFC8E9}" type="presOf" srcId="{9DBA65E5-1FAB-4374-899C-FFBC394F2267}" destId="{B3BA049F-1D1A-4CF8-A4E9-858BA9CBD361}" srcOrd="0" destOrd="1" presId="urn:microsoft.com/office/officeart/2005/8/layout/vList2"/>
    <dgm:cxn modelId="{05CD48B8-C8F5-4C96-830C-808DC096C878}" type="presParOf" srcId="{1517449B-D76E-4CE2-B2E2-6A5779F4DED8}" destId="{FCE6FCE8-44EB-43E1-9B8A-4F717B2D04DE}" srcOrd="0" destOrd="0" presId="urn:microsoft.com/office/officeart/2005/8/layout/vList2"/>
    <dgm:cxn modelId="{88F4E819-B3ED-45DD-8A9D-00FD00C47757}" type="presParOf" srcId="{1517449B-D76E-4CE2-B2E2-6A5779F4DED8}" destId="{B3BA049F-1D1A-4CF8-A4E9-858BA9CBD36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B7FD5-3C6F-4AA6-96B2-A00884C63D7B}">
      <dsp:nvSpPr>
        <dsp:cNvPr id="0" name=""/>
        <dsp:cNvSpPr/>
      </dsp:nvSpPr>
      <dsp:spPr>
        <a:xfrm>
          <a:off x="374823" y="362"/>
          <a:ext cx="4508152" cy="2704891"/>
        </a:xfrm>
        <a:prstGeom prst="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“Extract insights from your enterprise data and all the big data that is continuously flowing in from a variety of new sources” </a:t>
          </a:r>
          <a:br>
            <a:rPr lang="en-US" sz="2900" kern="1200" dirty="0" smtClean="0"/>
          </a:br>
          <a:r>
            <a:rPr lang="en-US" sz="2900" kern="1200" dirty="0" smtClean="0"/>
            <a:t>(IBM)</a:t>
          </a:r>
          <a:endParaRPr lang="en-US" sz="2900" kern="1200" dirty="0"/>
        </a:p>
      </dsp:txBody>
      <dsp:txXfrm>
        <a:off x="374823" y="362"/>
        <a:ext cx="4508152" cy="27048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8D64C-FDBB-4CF8-B162-D130522350FE}">
      <dsp:nvSpPr>
        <dsp:cNvPr id="0" name=""/>
        <dsp:cNvSpPr/>
      </dsp:nvSpPr>
      <dsp:spPr>
        <a:xfrm>
          <a:off x="0" y="62001"/>
          <a:ext cx="3581400" cy="1895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Looked at key traits in money transfer transactions to detect fraud</a:t>
          </a:r>
          <a:endParaRPr lang="en-US" sz="2700" kern="1200"/>
        </a:p>
      </dsp:txBody>
      <dsp:txXfrm>
        <a:off x="92526" y="154527"/>
        <a:ext cx="3396348" cy="1710348"/>
      </dsp:txXfrm>
    </dsp:sp>
    <dsp:sp modelId="{5942F1AF-BC95-49B0-A5B3-BE03396BCB7F}">
      <dsp:nvSpPr>
        <dsp:cNvPr id="0" name=""/>
        <dsp:cNvSpPr/>
      </dsp:nvSpPr>
      <dsp:spPr>
        <a:xfrm>
          <a:off x="0" y="2035161"/>
          <a:ext cx="3581400" cy="1895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Consumer complaints dropped </a:t>
          </a:r>
          <a:r>
            <a:rPr lang="en-US" sz="3200" kern="1200" dirty="0" smtClean="0">
              <a:solidFill>
                <a:srgbClr val="C00000"/>
              </a:solidFill>
            </a:rPr>
            <a:t>72%</a:t>
          </a:r>
          <a:r>
            <a:rPr lang="en-US" sz="2700" kern="1200" dirty="0" smtClean="0"/>
            <a:t> in one year</a:t>
          </a:r>
          <a:endParaRPr lang="en-US" sz="2700" kern="1200" dirty="0"/>
        </a:p>
      </dsp:txBody>
      <dsp:txXfrm>
        <a:off x="92526" y="2127687"/>
        <a:ext cx="3396348" cy="17103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1B9D0-C9D2-4E01-B562-B3725DA0FE85}">
      <dsp:nvSpPr>
        <dsp:cNvPr id="0" name=""/>
        <dsp:cNvSpPr/>
      </dsp:nvSpPr>
      <dsp:spPr>
        <a:xfrm>
          <a:off x="0" y="9628"/>
          <a:ext cx="3962400" cy="14619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Used existing data to enable real-time decision-making</a:t>
          </a:r>
          <a:endParaRPr lang="en-US" sz="2100" kern="1200"/>
        </a:p>
      </dsp:txBody>
      <dsp:txXfrm>
        <a:off x="71365" y="80993"/>
        <a:ext cx="3819670" cy="1319185"/>
      </dsp:txXfrm>
    </dsp:sp>
    <dsp:sp modelId="{DCC8DFCE-365F-452F-B729-BA0C59935CDB}">
      <dsp:nvSpPr>
        <dsp:cNvPr id="0" name=""/>
        <dsp:cNvSpPr/>
      </dsp:nvSpPr>
      <dsp:spPr>
        <a:xfrm>
          <a:off x="0" y="1532023"/>
          <a:ext cx="3962400" cy="14619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Track how physicians spend their time throughout the day</a:t>
          </a:r>
          <a:endParaRPr lang="en-US" sz="2100" kern="1200"/>
        </a:p>
      </dsp:txBody>
      <dsp:txXfrm>
        <a:off x="71365" y="1603388"/>
        <a:ext cx="3819670" cy="1319185"/>
      </dsp:txXfrm>
    </dsp:sp>
    <dsp:sp modelId="{5821CF62-CFA6-4C7D-89E0-DCE0C680057E}">
      <dsp:nvSpPr>
        <dsp:cNvPr id="0" name=""/>
        <dsp:cNvSpPr/>
      </dsp:nvSpPr>
      <dsp:spPr>
        <a:xfrm>
          <a:off x="0" y="3054419"/>
          <a:ext cx="3962400" cy="14619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C00000"/>
              </a:solidFill>
            </a:rPr>
            <a:t>30%</a:t>
          </a:r>
          <a:r>
            <a:rPr lang="en-US" sz="2100" kern="1200" dirty="0" smtClean="0"/>
            <a:t> increase in revenue</a:t>
          </a:r>
          <a:br>
            <a:rPr lang="en-US" sz="2100" kern="1200" dirty="0" smtClean="0"/>
          </a:br>
          <a:r>
            <a:rPr lang="en-US" sz="2100" kern="1200" dirty="0" smtClean="0">
              <a:solidFill>
                <a:srgbClr val="C00000"/>
              </a:solidFill>
            </a:rPr>
            <a:t>25%</a:t>
          </a:r>
          <a:r>
            <a:rPr lang="en-US" sz="2100" kern="1200" dirty="0" smtClean="0"/>
            <a:t> increase in compliance</a:t>
          </a:r>
          <a:br>
            <a:rPr lang="en-US" sz="2100" kern="1200" dirty="0" smtClean="0"/>
          </a:br>
          <a:r>
            <a:rPr lang="en-US" sz="2100" kern="1200" dirty="0" smtClean="0">
              <a:solidFill>
                <a:srgbClr val="C00000"/>
              </a:solidFill>
            </a:rPr>
            <a:t>37% </a:t>
          </a:r>
          <a:r>
            <a:rPr lang="en-US" sz="2100" kern="1200" dirty="0" smtClean="0"/>
            <a:t>shorter wait to schedule service</a:t>
          </a:r>
          <a:endParaRPr lang="en-US" sz="2100" kern="1200" dirty="0"/>
        </a:p>
      </dsp:txBody>
      <dsp:txXfrm>
        <a:off x="71365" y="3125784"/>
        <a:ext cx="3819670" cy="13191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B9105-A36F-4CA1-8808-D577650E9D6A}">
      <dsp:nvSpPr>
        <dsp:cNvPr id="0" name=""/>
        <dsp:cNvSpPr/>
      </dsp:nvSpPr>
      <dsp:spPr>
        <a:xfrm>
          <a:off x="7233" y="494436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Data</a:t>
          </a:r>
          <a:endParaRPr lang="en-US" sz="3000" kern="1200"/>
        </a:p>
      </dsp:txBody>
      <dsp:txXfrm>
        <a:off x="45225" y="532428"/>
        <a:ext cx="2085893" cy="1221142"/>
      </dsp:txXfrm>
    </dsp:sp>
    <dsp:sp modelId="{302CF2D2-3197-4E70-BC7E-67C67D766AA1}">
      <dsp:nvSpPr>
        <dsp:cNvPr id="0" name=""/>
        <dsp:cNvSpPr/>
      </dsp:nvSpPr>
      <dsp:spPr>
        <a:xfrm>
          <a:off x="2385298" y="874926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2385298" y="982155"/>
        <a:ext cx="320822" cy="321687"/>
      </dsp:txXfrm>
    </dsp:sp>
    <dsp:sp modelId="{07880DCE-04BE-4454-91D6-8070EA633990}">
      <dsp:nvSpPr>
        <dsp:cNvPr id="0" name=""/>
        <dsp:cNvSpPr/>
      </dsp:nvSpPr>
      <dsp:spPr>
        <a:xfrm>
          <a:off x="3033861" y="494436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60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60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60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Information</a:t>
          </a:r>
          <a:endParaRPr lang="en-US" sz="3000" kern="1200"/>
        </a:p>
      </dsp:txBody>
      <dsp:txXfrm>
        <a:off x="3071853" y="532428"/>
        <a:ext cx="2085893" cy="1221142"/>
      </dsp:txXfrm>
    </dsp:sp>
    <dsp:sp modelId="{1A8C294C-BD7D-4AD4-BD28-1576FA5C2411}">
      <dsp:nvSpPr>
        <dsp:cNvPr id="0" name=""/>
        <dsp:cNvSpPr/>
      </dsp:nvSpPr>
      <dsp:spPr>
        <a:xfrm>
          <a:off x="5411926" y="874926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5411926" y="982155"/>
        <a:ext cx="320822" cy="321687"/>
      </dsp:txXfrm>
    </dsp:sp>
    <dsp:sp modelId="{97D22F01-B78A-4602-8C8C-7185398CC0D1}">
      <dsp:nvSpPr>
        <dsp:cNvPr id="0" name=""/>
        <dsp:cNvSpPr/>
      </dsp:nvSpPr>
      <dsp:spPr>
        <a:xfrm>
          <a:off x="6060489" y="494436"/>
          <a:ext cx="2161877" cy="12971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20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Knowledge</a:t>
          </a:r>
          <a:endParaRPr lang="en-US" sz="3000" kern="1200"/>
        </a:p>
      </dsp:txBody>
      <dsp:txXfrm>
        <a:off x="6098481" y="532428"/>
        <a:ext cx="2085893" cy="12211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E6FCE8-44EB-43E1-9B8A-4F717B2D04DE}">
      <dsp:nvSpPr>
        <dsp:cNvPr id="0" name=""/>
        <dsp:cNvSpPr/>
      </dsp:nvSpPr>
      <dsp:spPr>
        <a:xfrm>
          <a:off x="0" y="139762"/>
          <a:ext cx="3581400" cy="1790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What do they deal in?</a:t>
          </a:r>
        </a:p>
      </dsp:txBody>
      <dsp:txXfrm>
        <a:off x="87385" y="227147"/>
        <a:ext cx="3406630" cy="1615330"/>
      </dsp:txXfrm>
    </dsp:sp>
    <dsp:sp modelId="{B3BA049F-1D1A-4CF8-A4E9-858BA9CBD361}">
      <dsp:nvSpPr>
        <dsp:cNvPr id="0" name=""/>
        <dsp:cNvSpPr/>
      </dsp:nvSpPr>
      <dsp:spPr>
        <a:xfrm>
          <a:off x="0" y="1929862"/>
          <a:ext cx="3581400" cy="2654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09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500" kern="1200" dirty="0" smtClean="0">
              <a:solidFill>
                <a:schemeClr val="tx1"/>
              </a:solidFill>
            </a:rPr>
            <a:t>Data, information, or knowledge</a:t>
          </a:r>
          <a:endParaRPr lang="en-US" sz="3500" kern="1200" dirty="0">
            <a:solidFill>
              <a:schemeClr val="tx1"/>
            </a:solidFill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500" kern="1200" dirty="0" smtClean="0">
              <a:solidFill>
                <a:schemeClr val="tx1"/>
              </a:solidFill>
            </a:rPr>
            <a:t>Structured or unstructured</a:t>
          </a:r>
          <a:endParaRPr lang="en-US" sz="3500" kern="1200" dirty="0">
            <a:solidFill>
              <a:schemeClr val="tx1"/>
            </a:solidFill>
          </a:endParaRPr>
        </a:p>
      </dsp:txBody>
      <dsp:txXfrm>
        <a:off x="0" y="1929862"/>
        <a:ext cx="3581400" cy="2654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94FB9-6653-4DCA-B0F8-49BDF1DA9C23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0454F-5F7C-4F96-AB90-F7BF04DC8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29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5C116-1554-4A8A-A8C9-36424048604B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3C2E2-33AC-42FE-A553-09E032C9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05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4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31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1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71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9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5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9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4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8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2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7CE2C-F03C-44FC-A7D5-75E548DDEAFF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16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7CE2C-F03C-44FC-A7D5-75E548DDEAFF}" type="datetimeFigureOut">
              <a:rPr lang="en-US" smtClean="0"/>
              <a:t>10/22/13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118D2-E24A-48E8-943C-6A85075F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6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localhost//upload.wikimedia.org/wikipedia/commons/5/51/IKEA_College_Park_self_checkout.jpg" TargetMode="External"/><Relationship Id="rId4" Type="http://schemas.openxmlformats.org/officeDocument/2006/relationships/image" Target="../media/image4.jpe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MIS5001:</a:t>
            </a:r>
            <a:br>
              <a:rPr lang="en-US" dirty="0" smtClean="0"/>
            </a:br>
            <a:r>
              <a:rPr lang="en-US" dirty="0" smtClean="0"/>
              <a:t>Information Technology Management</a:t>
            </a:r>
            <a:br>
              <a:rPr lang="en-US" dirty="0" smtClean="0"/>
            </a:br>
            <a:r>
              <a:rPr lang="en-US" i="1" dirty="0" smtClean="0"/>
              <a:t>Knowledge Management and Business Intelligence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5791200"/>
            <a:ext cx="6400800" cy="609600"/>
          </a:xfrm>
        </p:spPr>
        <p:txBody>
          <a:bodyPr>
            <a:noAutofit/>
          </a:bodyPr>
          <a:lstStyle/>
          <a:p>
            <a:pPr algn="r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Larry Brandolph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Larry.Brandolph@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temple.edu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http://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community.mis.temple.edu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mis5001sec401f13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9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235" y="396433"/>
            <a:ext cx="6324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you know if a new product will sell?</a:t>
            </a:r>
            <a:endParaRPr lang="en-US" dirty="0"/>
          </a:p>
        </p:txBody>
      </p:sp>
      <p:pic>
        <p:nvPicPr>
          <p:cNvPr id="1028" name="Picture 4" descr="http://www.seafoodbusiness.com/uploadedImages/SeaFoodBusiness/Magazine/Retail_and_Foodservice/SFB_TW_0705_Thickbu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256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871" y="3085379"/>
            <a:ext cx="2544129" cy="380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4711700" cy="11430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/>
              <a:t>Analytics</a:t>
            </a:r>
            <a:endParaRPr lang="en-US" sz="5400" dirty="0"/>
          </a:p>
        </p:txBody>
      </p:sp>
      <p:pic>
        <p:nvPicPr>
          <p:cNvPr id="1028" name="Picture 4" descr="File:IKEA College Park self checkou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807" y="0"/>
            <a:ext cx="2514193" cy="33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1447800"/>
            <a:ext cx="5410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The </a:t>
            </a:r>
            <a:r>
              <a:rPr lang="en-US" sz="3200" dirty="0"/>
              <a:t>discovery and communication of meaningful patterns in </a:t>
            </a:r>
            <a:r>
              <a:rPr lang="en-US" sz="3200" dirty="0" smtClean="0"/>
              <a:t>data (Wikipedia)</a:t>
            </a:r>
          </a:p>
          <a:p>
            <a:endParaRPr lang="en-US" sz="32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27604844"/>
              </p:ext>
            </p:extLst>
          </p:nvPr>
        </p:nvGraphicFramePr>
        <p:xfrm>
          <a:off x="695325" y="3956565"/>
          <a:ext cx="5257800" cy="2705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52443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0"/>
            <a:ext cx="5840752" cy="388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91100" cy="1143000"/>
          </a:xfrm>
        </p:spPr>
        <p:txBody>
          <a:bodyPr>
            <a:noAutofit/>
          </a:bodyPr>
          <a:lstStyle/>
          <a:p>
            <a:pPr algn="l"/>
            <a:r>
              <a:rPr lang="en-US" dirty="0" err="1" smtClean="0"/>
              <a:t>Moneygram</a:t>
            </a:r>
            <a:r>
              <a:rPr lang="en-US" dirty="0" smtClean="0"/>
              <a:t> International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540438"/>
              </p:ext>
            </p:extLst>
          </p:nvPr>
        </p:nvGraphicFramePr>
        <p:xfrm>
          <a:off x="609600" y="1828800"/>
          <a:ext cx="3581400" cy="399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752600" y="6519446"/>
            <a:ext cx="7391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http://</a:t>
            </a:r>
            <a:r>
              <a:rPr lang="en-US" sz="1600" dirty="0" smtClean="0"/>
              <a:t>public.dhe.ibm.com/common/ssi/ecm/en/imc14649usen/IMC14649USEN.PDF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83417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189" y="0"/>
            <a:ext cx="462781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141" y="228600"/>
            <a:ext cx="4335884" cy="1143000"/>
          </a:xfrm>
        </p:spPr>
        <p:txBody>
          <a:bodyPr>
            <a:noAutofit/>
          </a:bodyPr>
          <a:lstStyle/>
          <a:p>
            <a:pPr algn="l"/>
            <a:r>
              <a:rPr lang="en-US" dirty="0" err="1" smtClean="0"/>
              <a:t>Centerstone</a:t>
            </a:r>
            <a:r>
              <a:rPr lang="en-US" dirty="0" smtClean="0"/>
              <a:t> Research Institute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273225"/>
            <a:ext cx="441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http://www.ibm.com/smarterplanet/us/en</a:t>
            </a:r>
            <a:r>
              <a:rPr lang="en-US" sz="1600" dirty="0" smtClean="0"/>
              <a:t>/</a:t>
            </a:r>
            <a:br>
              <a:rPr lang="en-US" sz="1600" dirty="0" smtClean="0"/>
            </a:br>
            <a:r>
              <a:rPr lang="en-US" sz="1600" dirty="0" smtClean="0"/>
              <a:t>leadership/</a:t>
            </a:r>
            <a:r>
              <a:rPr lang="en-US" sz="1600" dirty="0" err="1" smtClean="0"/>
              <a:t>centerstone</a:t>
            </a:r>
            <a:endParaRPr lang="en-US" sz="1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944542"/>
              </p:ext>
            </p:extLst>
          </p:nvPr>
        </p:nvGraphicFramePr>
        <p:xfrm>
          <a:off x="381000" y="1720048"/>
          <a:ext cx="39624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3785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0947" y="4230398"/>
            <a:ext cx="4109603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Structured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52950" y="4230398"/>
            <a:ext cx="4362450" cy="685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Unstructured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Types of Data</a:t>
            </a:r>
            <a:endParaRPr lang="en-US" sz="4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" b="34115"/>
          <a:stretch/>
        </p:blipFill>
        <p:spPr bwMode="auto">
          <a:xfrm>
            <a:off x="4558148" y="1524000"/>
            <a:ext cx="4357252" cy="27063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8" y="1524000"/>
            <a:ext cx="4110443" cy="27063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447800" y="5486400"/>
            <a:ext cx="6629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How would you classify health record data?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1904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241002"/>
              </p:ext>
            </p:extLst>
          </p:nvPr>
        </p:nvGraphicFramePr>
        <p:xfrm>
          <a:off x="457200" y="152401"/>
          <a:ext cx="8229600" cy="2285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2667000"/>
            <a:ext cx="76617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Data </a:t>
            </a:r>
            <a:r>
              <a:rPr lang="en-US" sz="3600" dirty="0" smtClean="0"/>
              <a:t>is collected</a:t>
            </a:r>
          </a:p>
          <a:p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Information </a:t>
            </a:r>
            <a:r>
              <a:rPr lang="en-US" sz="3600" dirty="0" smtClean="0"/>
              <a:t>is produced</a:t>
            </a:r>
          </a:p>
          <a:p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Knowledge </a:t>
            </a:r>
            <a:r>
              <a:rPr lang="en-US" sz="3600" dirty="0" smtClean="0"/>
              <a:t>is discovered and managed</a:t>
            </a:r>
            <a:endParaRPr lang="en-US" sz="3600" dirty="0"/>
          </a:p>
        </p:txBody>
      </p:sp>
      <p:sp>
        <p:nvSpPr>
          <p:cNvPr id="7" name="Rounded Rectangle 6"/>
          <p:cNvSpPr/>
          <p:nvPr/>
        </p:nvSpPr>
        <p:spPr>
          <a:xfrm>
            <a:off x="1278188" y="5105400"/>
            <a:ext cx="66294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How do you “manage” knowledge?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471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Communities of Practice</a:t>
            </a:r>
            <a:endParaRPr lang="en-US" dirty="0"/>
          </a:p>
        </p:txBody>
      </p:sp>
      <p:pic>
        <p:nvPicPr>
          <p:cNvPr id="1027" name="Picture 3" descr="C:\Users\David\AppData\Local\Microsoft\Windows\Temporary Internet Files\Content.IE5\QLF2J0IL\MP90043847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589780" cy="495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24061297"/>
              </p:ext>
            </p:extLst>
          </p:nvPr>
        </p:nvGraphicFramePr>
        <p:xfrm>
          <a:off x="5181600" y="1600200"/>
          <a:ext cx="3581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7826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</TotalTime>
  <Words>183</Words>
  <Application>Microsoft Macintosh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MIS5001: Information Technology Management Knowledge Management and Business Intelligence</vt:lpstr>
      <vt:lpstr>How do you know if a new product will sell?</vt:lpstr>
      <vt:lpstr>Analytics</vt:lpstr>
      <vt:lpstr>Moneygram International</vt:lpstr>
      <vt:lpstr>Centerstone Research Institute</vt:lpstr>
      <vt:lpstr>Types of Data</vt:lpstr>
      <vt:lpstr>PowerPoint Presentation</vt:lpstr>
      <vt:lpstr>Communities of Practice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MIS5001: Information Technology Management  Course Introduction</dc:title>
  <dc:creator>David</dc:creator>
  <cp:lastModifiedBy>Larry Brandolph</cp:lastModifiedBy>
  <cp:revision>144</cp:revision>
  <cp:lastPrinted>2012-08-26T17:05:12Z</cp:lastPrinted>
  <dcterms:created xsi:type="dcterms:W3CDTF">2012-08-23T18:29:30Z</dcterms:created>
  <dcterms:modified xsi:type="dcterms:W3CDTF">2013-10-23T02:05:31Z</dcterms:modified>
</cp:coreProperties>
</file>