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1" r:id="rId3"/>
    <p:sldId id="263" r:id="rId4"/>
    <p:sldId id="257" r:id="rId5"/>
    <p:sldId id="258" r:id="rId6"/>
    <p:sldId id="260" r:id="rId7"/>
    <p:sldId id="259" r:id="rId8"/>
    <p:sldId id="264" r:id="rId9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22" autoAdjust="0"/>
    <p:restoredTop sz="88229" autoAdjust="0"/>
  </p:normalViewPr>
  <p:slideViewPr>
    <p:cSldViewPr>
      <p:cViewPr varScale="1">
        <p:scale>
          <a:sx n="99" d="100"/>
          <a:sy n="99" d="100"/>
        </p:scale>
        <p:origin x="15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089E86-D08A-4AF1-95DC-55778AB9E4C3}" type="doc">
      <dgm:prSet loTypeId="urn:microsoft.com/office/officeart/2005/8/layout/process1" loCatId="process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C647DE9-B08B-47F1-984D-6B6F893C4D49}">
      <dgm:prSet/>
      <dgm:spPr/>
      <dgm:t>
        <a:bodyPr/>
        <a:lstStyle/>
        <a:p>
          <a:pPr rtl="0"/>
          <a:r>
            <a:rPr lang="en-US" smtClean="0"/>
            <a:t>Hacker attacks a corporate network</a:t>
          </a:r>
          <a:endParaRPr lang="en-US"/>
        </a:p>
      </dgm:t>
    </dgm:pt>
    <dgm:pt modelId="{606F32C7-7767-4965-A027-8A61C1D187CE}" type="parTrans" cxnId="{E1585D13-7B08-482E-9FA3-A1BBABB5749A}">
      <dgm:prSet/>
      <dgm:spPr/>
      <dgm:t>
        <a:bodyPr/>
        <a:lstStyle/>
        <a:p>
          <a:endParaRPr lang="en-US"/>
        </a:p>
      </dgm:t>
    </dgm:pt>
    <dgm:pt modelId="{B8E78149-0136-497C-A753-6D80D7D4F752}" type="sibTrans" cxnId="{E1585D13-7B08-482E-9FA3-A1BBABB5749A}">
      <dgm:prSet/>
      <dgm:spPr/>
      <dgm:t>
        <a:bodyPr/>
        <a:lstStyle/>
        <a:p>
          <a:endParaRPr lang="en-US"/>
        </a:p>
      </dgm:t>
    </dgm:pt>
    <dgm:pt modelId="{DE1DA529-B636-4252-978F-3473AABFB417}">
      <dgm:prSet/>
      <dgm:spPr/>
      <dgm:t>
        <a:bodyPr/>
        <a:lstStyle/>
        <a:p>
          <a:pPr rtl="0"/>
          <a:r>
            <a:rPr lang="en-US" dirty="0" smtClean="0"/>
            <a:t>Network outage, data loss,  information theft</a:t>
          </a:r>
          <a:endParaRPr lang="en-US" dirty="0"/>
        </a:p>
      </dgm:t>
    </dgm:pt>
    <dgm:pt modelId="{8C6A5A14-AC20-4F07-88E2-BCB62FED20CF}" type="parTrans" cxnId="{C2CB3FF5-3782-4AF0-9C36-527A26ECA7A5}">
      <dgm:prSet/>
      <dgm:spPr/>
      <dgm:t>
        <a:bodyPr/>
        <a:lstStyle/>
        <a:p>
          <a:endParaRPr lang="en-US"/>
        </a:p>
      </dgm:t>
    </dgm:pt>
    <dgm:pt modelId="{07D8EF39-492A-4A35-BB93-CF00A7C09BAB}" type="sibTrans" cxnId="{C2CB3FF5-3782-4AF0-9C36-527A26ECA7A5}">
      <dgm:prSet/>
      <dgm:spPr/>
      <dgm:t>
        <a:bodyPr/>
        <a:lstStyle/>
        <a:p>
          <a:endParaRPr lang="en-US"/>
        </a:p>
      </dgm:t>
    </dgm:pt>
    <dgm:pt modelId="{6FEA16F3-48D9-46B7-9AAB-492496BE1813}">
      <dgm:prSet/>
      <dgm:spPr/>
      <dgm:t>
        <a:bodyPr/>
        <a:lstStyle/>
        <a:p>
          <a:pPr rtl="0"/>
          <a:r>
            <a:rPr lang="en-US" dirty="0" smtClean="0"/>
            <a:t>Loss of productivity, revenue,  quality of care</a:t>
          </a:r>
          <a:endParaRPr lang="en-US" dirty="0"/>
        </a:p>
      </dgm:t>
    </dgm:pt>
    <dgm:pt modelId="{7ECCC331-37F1-4CD4-AEB9-0A31768008D8}" type="parTrans" cxnId="{3AF46D39-0223-4EA4-8DA8-E754FB76E42F}">
      <dgm:prSet/>
      <dgm:spPr/>
      <dgm:t>
        <a:bodyPr/>
        <a:lstStyle/>
        <a:p>
          <a:endParaRPr lang="en-US"/>
        </a:p>
      </dgm:t>
    </dgm:pt>
    <dgm:pt modelId="{E4955A89-2EA9-4FF5-B61D-5675D91507A9}" type="sibTrans" cxnId="{3AF46D39-0223-4EA4-8DA8-E754FB76E42F}">
      <dgm:prSet/>
      <dgm:spPr/>
      <dgm:t>
        <a:bodyPr/>
        <a:lstStyle/>
        <a:p>
          <a:endParaRPr lang="en-US"/>
        </a:p>
      </dgm:t>
    </dgm:pt>
    <dgm:pt modelId="{ACE9F13D-76AD-4D88-96C2-ACA6BBC6BDF5}">
      <dgm:prSet/>
      <dgm:spPr/>
      <dgm:t>
        <a:bodyPr/>
        <a:lstStyle/>
        <a:p>
          <a:pPr rtl="0"/>
          <a:r>
            <a:rPr lang="en-US" smtClean="0"/>
            <a:t>Tarnished reputation, loss of trust</a:t>
          </a:r>
          <a:endParaRPr lang="en-US"/>
        </a:p>
      </dgm:t>
    </dgm:pt>
    <dgm:pt modelId="{BC119C41-2BEB-49CA-A0CA-700C7498D747}" type="parTrans" cxnId="{301FE1A5-8322-4D53-8676-9D94DB050820}">
      <dgm:prSet/>
      <dgm:spPr/>
      <dgm:t>
        <a:bodyPr/>
        <a:lstStyle/>
        <a:p>
          <a:endParaRPr lang="en-US"/>
        </a:p>
      </dgm:t>
    </dgm:pt>
    <dgm:pt modelId="{1626F822-0ADD-4D61-B976-9F3988B48ED0}" type="sibTrans" cxnId="{301FE1A5-8322-4D53-8676-9D94DB050820}">
      <dgm:prSet/>
      <dgm:spPr/>
      <dgm:t>
        <a:bodyPr/>
        <a:lstStyle/>
        <a:p>
          <a:endParaRPr lang="en-US"/>
        </a:p>
      </dgm:t>
    </dgm:pt>
    <dgm:pt modelId="{FD3FFCF8-B716-421D-AC15-F564C72A12CD}">
      <dgm:prSet/>
      <dgm:spPr/>
      <dgm:t>
        <a:bodyPr/>
        <a:lstStyle/>
        <a:p>
          <a:pPr rtl="0"/>
          <a:r>
            <a:rPr lang="en-US" smtClean="0"/>
            <a:t>Legal liability, loss of profitability</a:t>
          </a:r>
          <a:endParaRPr lang="en-US"/>
        </a:p>
      </dgm:t>
    </dgm:pt>
    <dgm:pt modelId="{AD09179D-7C4B-437F-8DF1-BAF2AFCB1CB9}" type="parTrans" cxnId="{B9E1CFCA-4E49-47F0-A3AC-987DF36EB31F}">
      <dgm:prSet/>
      <dgm:spPr/>
      <dgm:t>
        <a:bodyPr/>
        <a:lstStyle/>
        <a:p>
          <a:endParaRPr lang="en-US"/>
        </a:p>
      </dgm:t>
    </dgm:pt>
    <dgm:pt modelId="{3A76451D-F501-4870-98A6-E1527CA8C1E3}" type="sibTrans" cxnId="{B9E1CFCA-4E49-47F0-A3AC-987DF36EB31F}">
      <dgm:prSet/>
      <dgm:spPr/>
      <dgm:t>
        <a:bodyPr/>
        <a:lstStyle/>
        <a:p>
          <a:endParaRPr lang="en-US"/>
        </a:p>
      </dgm:t>
    </dgm:pt>
    <dgm:pt modelId="{EEA72EC9-DF56-4CAD-B230-3688308994B6}" type="pres">
      <dgm:prSet presAssocID="{F8089E86-D08A-4AF1-95DC-55778AB9E4C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E85BB4C-B2A8-4BE9-94BD-CF696CCEA450}" type="pres">
      <dgm:prSet presAssocID="{CC647DE9-B08B-47F1-984D-6B6F893C4D4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AD30E3-47F3-4C1B-B00F-3E912C4507A6}" type="pres">
      <dgm:prSet presAssocID="{B8E78149-0136-497C-A753-6D80D7D4F752}" presName="sibTrans" presStyleLbl="sibTrans2D1" presStyleIdx="0" presStyleCnt="4"/>
      <dgm:spPr/>
      <dgm:t>
        <a:bodyPr/>
        <a:lstStyle/>
        <a:p>
          <a:endParaRPr lang="en-US"/>
        </a:p>
      </dgm:t>
    </dgm:pt>
    <dgm:pt modelId="{9D9BEACD-15D7-4FF2-A9F5-B5848A6E6859}" type="pres">
      <dgm:prSet presAssocID="{B8E78149-0136-497C-A753-6D80D7D4F752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285E44B6-42D3-4BAA-8489-91DAD1548197}" type="pres">
      <dgm:prSet presAssocID="{DE1DA529-B636-4252-978F-3473AABFB41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9F8807-E478-471A-A5A5-EEEAD6B1593B}" type="pres">
      <dgm:prSet presAssocID="{07D8EF39-492A-4A35-BB93-CF00A7C09BAB}" presName="sibTrans" presStyleLbl="sibTrans2D1" presStyleIdx="1" presStyleCnt="4"/>
      <dgm:spPr/>
      <dgm:t>
        <a:bodyPr/>
        <a:lstStyle/>
        <a:p>
          <a:endParaRPr lang="en-US"/>
        </a:p>
      </dgm:t>
    </dgm:pt>
    <dgm:pt modelId="{C1E97A78-AA9B-4D75-9AEA-E99A3F8221F4}" type="pres">
      <dgm:prSet presAssocID="{07D8EF39-492A-4A35-BB93-CF00A7C09BAB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FF7DFDDC-A976-43C3-B896-C6605B98FD22}" type="pres">
      <dgm:prSet presAssocID="{6FEA16F3-48D9-46B7-9AAB-492496BE181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288302-0679-48A7-9CBC-951625776568}" type="pres">
      <dgm:prSet presAssocID="{E4955A89-2EA9-4FF5-B61D-5675D91507A9}" presName="sibTrans" presStyleLbl="sibTrans2D1" presStyleIdx="2" presStyleCnt="4"/>
      <dgm:spPr/>
      <dgm:t>
        <a:bodyPr/>
        <a:lstStyle/>
        <a:p>
          <a:endParaRPr lang="en-US"/>
        </a:p>
      </dgm:t>
    </dgm:pt>
    <dgm:pt modelId="{B9D70E07-DD24-4E6B-877B-4E2D2B005C94}" type="pres">
      <dgm:prSet presAssocID="{E4955A89-2EA9-4FF5-B61D-5675D91507A9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ADE7F6BC-DD2C-4CEF-95BE-D18D176D519D}" type="pres">
      <dgm:prSet presAssocID="{ACE9F13D-76AD-4D88-96C2-ACA6BBC6BDF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A407E0-9278-4601-9225-A784215AED18}" type="pres">
      <dgm:prSet presAssocID="{1626F822-0ADD-4D61-B976-9F3988B48ED0}" presName="sibTrans" presStyleLbl="sibTrans2D1" presStyleIdx="3" presStyleCnt="4"/>
      <dgm:spPr/>
      <dgm:t>
        <a:bodyPr/>
        <a:lstStyle/>
        <a:p>
          <a:endParaRPr lang="en-US"/>
        </a:p>
      </dgm:t>
    </dgm:pt>
    <dgm:pt modelId="{95252F5D-5569-4F74-8D52-3CBE64F073E4}" type="pres">
      <dgm:prSet presAssocID="{1626F822-0ADD-4D61-B976-9F3988B48ED0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2E648292-2990-4AD9-87C5-79545B1ABBA1}" type="pres">
      <dgm:prSet presAssocID="{FD3FFCF8-B716-421D-AC15-F564C72A12C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0B0B809-55C7-4376-AA1D-743316306BF1}" type="presOf" srcId="{F8089E86-D08A-4AF1-95DC-55778AB9E4C3}" destId="{EEA72EC9-DF56-4CAD-B230-3688308994B6}" srcOrd="0" destOrd="0" presId="urn:microsoft.com/office/officeart/2005/8/layout/process1"/>
    <dgm:cxn modelId="{3AF46D39-0223-4EA4-8DA8-E754FB76E42F}" srcId="{F8089E86-D08A-4AF1-95DC-55778AB9E4C3}" destId="{6FEA16F3-48D9-46B7-9AAB-492496BE1813}" srcOrd="2" destOrd="0" parTransId="{7ECCC331-37F1-4CD4-AEB9-0A31768008D8}" sibTransId="{E4955A89-2EA9-4FF5-B61D-5675D91507A9}"/>
    <dgm:cxn modelId="{AB40B616-573F-4B22-AE4B-449C9F127E79}" type="presOf" srcId="{B8E78149-0136-497C-A753-6D80D7D4F752}" destId="{9D9BEACD-15D7-4FF2-A9F5-B5848A6E6859}" srcOrd="1" destOrd="0" presId="urn:microsoft.com/office/officeart/2005/8/layout/process1"/>
    <dgm:cxn modelId="{B2EA6E1F-F7A0-4AFA-B376-3AB3CAA263F0}" type="presOf" srcId="{FD3FFCF8-B716-421D-AC15-F564C72A12CD}" destId="{2E648292-2990-4AD9-87C5-79545B1ABBA1}" srcOrd="0" destOrd="0" presId="urn:microsoft.com/office/officeart/2005/8/layout/process1"/>
    <dgm:cxn modelId="{04E6971C-2F23-4719-93CB-4854C1D8BAE3}" type="presOf" srcId="{ACE9F13D-76AD-4D88-96C2-ACA6BBC6BDF5}" destId="{ADE7F6BC-DD2C-4CEF-95BE-D18D176D519D}" srcOrd="0" destOrd="0" presId="urn:microsoft.com/office/officeart/2005/8/layout/process1"/>
    <dgm:cxn modelId="{301FE1A5-8322-4D53-8676-9D94DB050820}" srcId="{F8089E86-D08A-4AF1-95DC-55778AB9E4C3}" destId="{ACE9F13D-76AD-4D88-96C2-ACA6BBC6BDF5}" srcOrd="3" destOrd="0" parTransId="{BC119C41-2BEB-49CA-A0CA-700C7498D747}" sibTransId="{1626F822-0ADD-4D61-B976-9F3988B48ED0}"/>
    <dgm:cxn modelId="{F68469A0-2AF2-4B75-B4C7-EF03B970BA46}" type="presOf" srcId="{E4955A89-2EA9-4FF5-B61D-5675D91507A9}" destId="{50288302-0679-48A7-9CBC-951625776568}" srcOrd="0" destOrd="0" presId="urn:microsoft.com/office/officeart/2005/8/layout/process1"/>
    <dgm:cxn modelId="{619159DA-B89A-4644-945F-E966E14E731D}" type="presOf" srcId="{6FEA16F3-48D9-46B7-9AAB-492496BE1813}" destId="{FF7DFDDC-A976-43C3-B896-C6605B98FD22}" srcOrd="0" destOrd="0" presId="urn:microsoft.com/office/officeart/2005/8/layout/process1"/>
    <dgm:cxn modelId="{F5A1D5A9-716E-4FF5-AB0E-259E6F3198A5}" type="presOf" srcId="{07D8EF39-492A-4A35-BB93-CF00A7C09BAB}" destId="{C1E97A78-AA9B-4D75-9AEA-E99A3F8221F4}" srcOrd="1" destOrd="0" presId="urn:microsoft.com/office/officeart/2005/8/layout/process1"/>
    <dgm:cxn modelId="{E1585D13-7B08-482E-9FA3-A1BBABB5749A}" srcId="{F8089E86-D08A-4AF1-95DC-55778AB9E4C3}" destId="{CC647DE9-B08B-47F1-984D-6B6F893C4D49}" srcOrd="0" destOrd="0" parTransId="{606F32C7-7767-4965-A027-8A61C1D187CE}" sibTransId="{B8E78149-0136-497C-A753-6D80D7D4F752}"/>
    <dgm:cxn modelId="{E132ACF8-D1BC-4A96-B709-15290D6FC305}" type="presOf" srcId="{B8E78149-0136-497C-A753-6D80D7D4F752}" destId="{5DAD30E3-47F3-4C1B-B00F-3E912C4507A6}" srcOrd="0" destOrd="0" presId="urn:microsoft.com/office/officeart/2005/8/layout/process1"/>
    <dgm:cxn modelId="{E513DB6F-FE90-4A66-91E2-A970467EF18E}" type="presOf" srcId="{CC647DE9-B08B-47F1-984D-6B6F893C4D49}" destId="{AE85BB4C-B2A8-4BE9-94BD-CF696CCEA450}" srcOrd="0" destOrd="0" presId="urn:microsoft.com/office/officeart/2005/8/layout/process1"/>
    <dgm:cxn modelId="{C2CB3FF5-3782-4AF0-9C36-527A26ECA7A5}" srcId="{F8089E86-D08A-4AF1-95DC-55778AB9E4C3}" destId="{DE1DA529-B636-4252-978F-3473AABFB417}" srcOrd="1" destOrd="0" parTransId="{8C6A5A14-AC20-4F07-88E2-BCB62FED20CF}" sibTransId="{07D8EF39-492A-4A35-BB93-CF00A7C09BAB}"/>
    <dgm:cxn modelId="{9E574402-CFD8-4B00-A3B4-E857F34C1FA2}" type="presOf" srcId="{1626F822-0ADD-4D61-B976-9F3988B48ED0}" destId="{32A407E0-9278-4601-9225-A784215AED18}" srcOrd="0" destOrd="0" presId="urn:microsoft.com/office/officeart/2005/8/layout/process1"/>
    <dgm:cxn modelId="{B9E1CFCA-4E49-47F0-A3AC-987DF36EB31F}" srcId="{F8089E86-D08A-4AF1-95DC-55778AB9E4C3}" destId="{FD3FFCF8-B716-421D-AC15-F564C72A12CD}" srcOrd="4" destOrd="0" parTransId="{AD09179D-7C4B-437F-8DF1-BAF2AFCB1CB9}" sibTransId="{3A76451D-F501-4870-98A6-E1527CA8C1E3}"/>
    <dgm:cxn modelId="{7F54CED6-5828-44D1-931F-3D223C163AC8}" type="presOf" srcId="{07D8EF39-492A-4A35-BB93-CF00A7C09BAB}" destId="{9C9F8807-E478-471A-A5A5-EEEAD6B1593B}" srcOrd="0" destOrd="0" presId="urn:microsoft.com/office/officeart/2005/8/layout/process1"/>
    <dgm:cxn modelId="{A902B7BC-C1C1-48AE-AE19-D3E674F4C656}" type="presOf" srcId="{E4955A89-2EA9-4FF5-B61D-5675D91507A9}" destId="{B9D70E07-DD24-4E6B-877B-4E2D2B005C94}" srcOrd="1" destOrd="0" presId="urn:microsoft.com/office/officeart/2005/8/layout/process1"/>
    <dgm:cxn modelId="{FE0A0B41-1260-458D-8A49-42841C7E21A7}" type="presOf" srcId="{DE1DA529-B636-4252-978F-3473AABFB417}" destId="{285E44B6-42D3-4BAA-8489-91DAD1548197}" srcOrd="0" destOrd="0" presId="urn:microsoft.com/office/officeart/2005/8/layout/process1"/>
    <dgm:cxn modelId="{12B94255-068A-444A-80F4-B81B8387855B}" type="presOf" srcId="{1626F822-0ADD-4D61-B976-9F3988B48ED0}" destId="{95252F5D-5569-4F74-8D52-3CBE64F073E4}" srcOrd="1" destOrd="0" presId="urn:microsoft.com/office/officeart/2005/8/layout/process1"/>
    <dgm:cxn modelId="{36A74977-C0BB-4BA7-97BA-BAA10FE5A864}" type="presParOf" srcId="{EEA72EC9-DF56-4CAD-B230-3688308994B6}" destId="{AE85BB4C-B2A8-4BE9-94BD-CF696CCEA450}" srcOrd="0" destOrd="0" presId="urn:microsoft.com/office/officeart/2005/8/layout/process1"/>
    <dgm:cxn modelId="{743C697D-7741-4E22-88A7-AD79E7FE3CC2}" type="presParOf" srcId="{EEA72EC9-DF56-4CAD-B230-3688308994B6}" destId="{5DAD30E3-47F3-4C1B-B00F-3E912C4507A6}" srcOrd="1" destOrd="0" presId="urn:microsoft.com/office/officeart/2005/8/layout/process1"/>
    <dgm:cxn modelId="{03183B0A-6A9F-4992-9CA6-91C7F4131481}" type="presParOf" srcId="{5DAD30E3-47F3-4C1B-B00F-3E912C4507A6}" destId="{9D9BEACD-15D7-4FF2-A9F5-B5848A6E6859}" srcOrd="0" destOrd="0" presId="urn:microsoft.com/office/officeart/2005/8/layout/process1"/>
    <dgm:cxn modelId="{F0D32312-2E69-4152-9E9D-A21ACA2E1516}" type="presParOf" srcId="{EEA72EC9-DF56-4CAD-B230-3688308994B6}" destId="{285E44B6-42D3-4BAA-8489-91DAD1548197}" srcOrd="2" destOrd="0" presId="urn:microsoft.com/office/officeart/2005/8/layout/process1"/>
    <dgm:cxn modelId="{7ED53518-9CF8-44AC-A760-E180FF9C62B0}" type="presParOf" srcId="{EEA72EC9-DF56-4CAD-B230-3688308994B6}" destId="{9C9F8807-E478-471A-A5A5-EEEAD6B1593B}" srcOrd="3" destOrd="0" presId="urn:microsoft.com/office/officeart/2005/8/layout/process1"/>
    <dgm:cxn modelId="{F1B4DDDB-D83A-483C-9D2D-709462BABD12}" type="presParOf" srcId="{9C9F8807-E478-471A-A5A5-EEEAD6B1593B}" destId="{C1E97A78-AA9B-4D75-9AEA-E99A3F8221F4}" srcOrd="0" destOrd="0" presId="urn:microsoft.com/office/officeart/2005/8/layout/process1"/>
    <dgm:cxn modelId="{0D455054-8998-4B07-A370-E7253166FA79}" type="presParOf" srcId="{EEA72EC9-DF56-4CAD-B230-3688308994B6}" destId="{FF7DFDDC-A976-43C3-B896-C6605B98FD22}" srcOrd="4" destOrd="0" presId="urn:microsoft.com/office/officeart/2005/8/layout/process1"/>
    <dgm:cxn modelId="{7F8CB253-2551-4DD7-BC94-838D1D571728}" type="presParOf" srcId="{EEA72EC9-DF56-4CAD-B230-3688308994B6}" destId="{50288302-0679-48A7-9CBC-951625776568}" srcOrd="5" destOrd="0" presId="urn:microsoft.com/office/officeart/2005/8/layout/process1"/>
    <dgm:cxn modelId="{0997433A-F759-45D1-B079-96C9AB9C4FA2}" type="presParOf" srcId="{50288302-0679-48A7-9CBC-951625776568}" destId="{B9D70E07-DD24-4E6B-877B-4E2D2B005C94}" srcOrd="0" destOrd="0" presId="urn:microsoft.com/office/officeart/2005/8/layout/process1"/>
    <dgm:cxn modelId="{776B8C08-006D-4D2C-9C11-B32D392CF72B}" type="presParOf" srcId="{EEA72EC9-DF56-4CAD-B230-3688308994B6}" destId="{ADE7F6BC-DD2C-4CEF-95BE-D18D176D519D}" srcOrd="6" destOrd="0" presId="urn:microsoft.com/office/officeart/2005/8/layout/process1"/>
    <dgm:cxn modelId="{60B2A53B-45A7-47A9-A84D-F4DBEC28D46D}" type="presParOf" srcId="{EEA72EC9-DF56-4CAD-B230-3688308994B6}" destId="{32A407E0-9278-4601-9225-A784215AED18}" srcOrd="7" destOrd="0" presId="urn:microsoft.com/office/officeart/2005/8/layout/process1"/>
    <dgm:cxn modelId="{5849E3EE-1736-42D5-B8D1-76345B8E6956}" type="presParOf" srcId="{32A407E0-9278-4601-9225-A784215AED18}" destId="{95252F5D-5569-4F74-8D52-3CBE64F073E4}" srcOrd="0" destOrd="0" presId="urn:microsoft.com/office/officeart/2005/8/layout/process1"/>
    <dgm:cxn modelId="{93783499-44A7-4DD8-8A39-C377C110A719}" type="presParOf" srcId="{EEA72EC9-DF56-4CAD-B230-3688308994B6}" destId="{2E648292-2990-4AD9-87C5-79545B1ABBA1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D868D7-0857-4C56-9BC7-D95FD50DE244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55822E8-8EDA-4FEF-8DEB-B51FEC1F0B94}">
      <dgm:prSet/>
      <dgm:spPr/>
      <dgm:t>
        <a:bodyPr/>
        <a:lstStyle/>
        <a:p>
          <a:pPr rtl="0"/>
          <a:r>
            <a:rPr lang="en-US" dirty="0" smtClean="0"/>
            <a:t>Financial Privacy Rule</a:t>
          </a:r>
          <a:endParaRPr lang="en-US" dirty="0"/>
        </a:p>
      </dgm:t>
    </dgm:pt>
    <dgm:pt modelId="{07C550A7-54E4-4217-B557-923B60157CBE}" type="parTrans" cxnId="{C0F031F2-E342-4116-9390-425C727E4F32}">
      <dgm:prSet/>
      <dgm:spPr/>
      <dgm:t>
        <a:bodyPr/>
        <a:lstStyle/>
        <a:p>
          <a:endParaRPr lang="en-US"/>
        </a:p>
      </dgm:t>
    </dgm:pt>
    <dgm:pt modelId="{88A8C9B3-61F3-4874-9DDA-8DC2FDCB45FF}" type="sibTrans" cxnId="{C0F031F2-E342-4116-9390-425C727E4F32}">
      <dgm:prSet/>
      <dgm:spPr/>
      <dgm:t>
        <a:bodyPr/>
        <a:lstStyle/>
        <a:p>
          <a:endParaRPr lang="en-US"/>
        </a:p>
      </dgm:t>
    </dgm:pt>
    <dgm:pt modelId="{4D8780D2-8C73-462D-B09D-DD4377E84417}">
      <dgm:prSet/>
      <dgm:spPr/>
      <dgm:t>
        <a:bodyPr/>
        <a:lstStyle/>
        <a:p>
          <a:pPr rtl="0"/>
          <a:r>
            <a:rPr lang="en-US" dirty="0" smtClean="0"/>
            <a:t>Safeguards Rule</a:t>
          </a:r>
          <a:endParaRPr lang="en-US" dirty="0"/>
        </a:p>
      </dgm:t>
    </dgm:pt>
    <dgm:pt modelId="{E62F3E42-28E2-4FCC-A4C2-C957CE113B98}" type="parTrans" cxnId="{2D2435E4-5973-4B78-9246-C2C9599FFD78}">
      <dgm:prSet/>
      <dgm:spPr/>
      <dgm:t>
        <a:bodyPr/>
        <a:lstStyle/>
        <a:p>
          <a:endParaRPr lang="en-US"/>
        </a:p>
      </dgm:t>
    </dgm:pt>
    <dgm:pt modelId="{71887456-A980-4167-BE23-40DE39D3827E}" type="sibTrans" cxnId="{2D2435E4-5973-4B78-9246-C2C9599FFD78}">
      <dgm:prSet/>
      <dgm:spPr/>
      <dgm:t>
        <a:bodyPr/>
        <a:lstStyle/>
        <a:p>
          <a:endParaRPr lang="en-US"/>
        </a:p>
      </dgm:t>
    </dgm:pt>
    <dgm:pt modelId="{73FA4502-1E11-412C-B161-F92319C1C90D}">
      <dgm:prSet/>
      <dgm:spPr/>
      <dgm:t>
        <a:bodyPr/>
        <a:lstStyle/>
        <a:p>
          <a:pPr rtl="0"/>
          <a:r>
            <a:rPr lang="en-US" dirty="0" smtClean="0"/>
            <a:t>Pretexting Protection</a:t>
          </a:r>
          <a:endParaRPr lang="en-US" dirty="0"/>
        </a:p>
      </dgm:t>
    </dgm:pt>
    <dgm:pt modelId="{6DBACA06-2AFE-47DB-B43F-E0A9ABFD4FB6}" type="parTrans" cxnId="{9D80EDE2-B0C5-4BFD-80DD-1B8797546CC4}">
      <dgm:prSet/>
      <dgm:spPr/>
      <dgm:t>
        <a:bodyPr/>
        <a:lstStyle/>
        <a:p>
          <a:endParaRPr lang="en-US"/>
        </a:p>
      </dgm:t>
    </dgm:pt>
    <dgm:pt modelId="{598045A5-0256-419C-9A38-D6E3789FC665}" type="sibTrans" cxnId="{9D80EDE2-B0C5-4BFD-80DD-1B8797546CC4}">
      <dgm:prSet/>
      <dgm:spPr/>
      <dgm:t>
        <a:bodyPr/>
        <a:lstStyle/>
        <a:p>
          <a:endParaRPr lang="en-US"/>
        </a:p>
      </dgm:t>
    </dgm:pt>
    <dgm:pt modelId="{FFA0AAE4-011C-49EA-A553-C0BFD6A36D48}">
      <dgm:prSet/>
      <dgm:spPr/>
      <dgm:t>
        <a:bodyPr/>
        <a:lstStyle/>
        <a:p>
          <a:pPr rtl="0"/>
          <a:r>
            <a:rPr lang="en-US" b="0" i="0" dirty="0" smtClean="0"/>
            <a:t>Gramm–Leach–Bliley Act of 1999</a:t>
          </a:r>
          <a:endParaRPr lang="en-US" dirty="0"/>
        </a:p>
      </dgm:t>
    </dgm:pt>
    <dgm:pt modelId="{5056AB98-A42B-4B08-A381-68D9C0AD7353}" type="parTrans" cxnId="{88AADF1B-B1F2-44D1-8D9A-EDFE49B0A4D7}">
      <dgm:prSet/>
      <dgm:spPr/>
      <dgm:t>
        <a:bodyPr/>
        <a:lstStyle/>
        <a:p>
          <a:endParaRPr lang="en-US"/>
        </a:p>
      </dgm:t>
    </dgm:pt>
    <dgm:pt modelId="{B18DFF79-BE71-4CB6-BE5E-01F1CB05D32D}" type="sibTrans" cxnId="{88AADF1B-B1F2-44D1-8D9A-EDFE49B0A4D7}">
      <dgm:prSet/>
      <dgm:spPr/>
      <dgm:t>
        <a:bodyPr/>
        <a:lstStyle/>
        <a:p>
          <a:endParaRPr lang="en-US"/>
        </a:p>
      </dgm:t>
    </dgm:pt>
    <dgm:pt modelId="{7E0295CA-29F4-481C-9D6B-63C46DA15A51}" type="pres">
      <dgm:prSet presAssocID="{D2D868D7-0857-4C56-9BC7-D95FD50DE24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67C2C55-FAC2-4BDF-96F8-1A4F45D52F5A}" type="pres">
      <dgm:prSet presAssocID="{FFA0AAE4-011C-49EA-A553-C0BFD6A36D48}" presName="composite" presStyleCnt="0"/>
      <dgm:spPr/>
    </dgm:pt>
    <dgm:pt modelId="{0D5B561D-30B8-401E-982F-6584353AFCA7}" type="pres">
      <dgm:prSet presAssocID="{FFA0AAE4-011C-49EA-A553-C0BFD6A36D48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EB5F29-4ECC-41EF-8780-5B68798179F9}" type="pres">
      <dgm:prSet presAssocID="{FFA0AAE4-011C-49EA-A553-C0BFD6A36D48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93BC5E0-1EF5-4B61-AEC6-9B8BA13EAB4A}" type="presOf" srcId="{FFA0AAE4-011C-49EA-A553-C0BFD6A36D48}" destId="{0D5B561D-30B8-401E-982F-6584353AFCA7}" srcOrd="0" destOrd="0" presId="urn:microsoft.com/office/officeart/2005/8/layout/hList1"/>
    <dgm:cxn modelId="{1F913347-055F-4207-B8EC-CB6C55E376A6}" type="presOf" srcId="{73FA4502-1E11-412C-B161-F92319C1C90D}" destId="{11EB5F29-4ECC-41EF-8780-5B68798179F9}" srcOrd="0" destOrd="2" presId="urn:microsoft.com/office/officeart/2005/8/layout/hList1"/>
    <dgm:cxn modelId="{C0F031F2-E342-4116-9390-425C727E4F32}" srcId="{FFA0AAE4-011C-49EA-A553-C0BFD6A36D48}" destId="{455822E8-8EDA-4FEF-8DEB-B51FEC1F0B94}" srcOrd="0" destOrd="0" parTransId="{07C550A7-54E4-4217-B557-923B60157CBE}" sibTransId="{88A8C9B3-61F3-4874-9DDA-8DC2FDCB45FF}"/>
    <dgm:cxn modelId="{E3B6030F-1C15-42BD-ABEB-799BF4715C45}" type="presOf" srcId="{455822E8-8EDA-4FEF-8DEB-B51FEC1F0B94}" destId="{11EB5F29-4ECC-41EF-8780-5B68798179F9}" srcOrd="0" destOrd="0" presId="urn:microsoft.com/office/officeart/2005/8/layout/hList1"/>
    <dgm:cxn modelId="{9D80EDE2-B0C5-4BFD-80DD-1B8797546CC4}" srcId="{FFA0AAE4-011C-49EA-A553-C0BFD6A36D48}" destId="{73FA4502-1E11-412C-B161-F92319C1C90D}" srcOrd="2" destOrd="0" parTransId="{6DBACA06-2AFE-47DB-B43F-E0A9ABFD4FB6}" sibTransId="{598045A5-0256-419C-9A38-D6E3789FC665}"/>
    <dgm:cxn modelId="{40EA4487-777C-40FC-950F-A385AFCF5D52}" type="presOf" srcId="{D2D868D7-0857-4C56-9BC7-D95FD50DE244}" destId="{7E0295CA-29F4-481C-9D6B-63C46DA15A51}" srcOrd="0" destOrd="0" presId="urn:microsoft.com/office/officeart/2005/8/layout/hList1"/>
    <dgm:cxn modelId="{2D2435E4-5973-4B78-9246-C2C9599FFD78}" srcId="{FFA0AAE4-011C-49EA-A553-C0BFD6A36D48}" destId="{4D8780D2-8C73-462D-B09D-DD4377E84417}" srcOrd="1" destOrd="0" parTransId="{E62F3E42-28E2-4FCC-A4C2-C957CE113B98}" sibTransId="{71887456-A980-4167-BE23-40DE39D3827E}"/>
    <dgm:cxn modelId="{88AADF1B-B1F2-44D1-8D9A-EDFE49B0A4D7}" srcId="{D2D868D7-0857-4C56-9BC7-D95FD50DE244}" destId="{FFA0AAE4-011C-49EA-A553-C0BFD6A36D48}" srcOrd="0" destOrd="0" parTransId="{5056AB98-A42B-4B08-A381-68D9C0AD7353}" sibTransId="{B18DFF79-BE71-4CB6-BE5E-01F1CB05D32D}"/>
    <dgm:cxn modelId="{F20A9E69-38D2-45C5-803D-F236A3E46931}" type="presOf" srcId="{4D8780D2-8C73-462D-B09D-DD4377E84417}" destId="{11EB5F29-4ECC-41EF-8780-5B68798179F9}" srcOrd="0" destOrd="1" presId="urn:microsoft.com/office/officeart/2005/8/layout/hList1"/>
    <dgm:cxn modelId="{228D8E87-DAEC-4840-A66A-19D87006887C}" type="presParOf" srcId="{7E0295CA-29F4-481C-9D6B-63C46DA15A51}" destId="{F67C2C55-FAC2-4BDF-96F8-1A4F45D52F5A}" srcOrd="0" destOrd="0" presId="urn:microsoft.com/office/officeart/2005/8/layout/hList1"/>
    <dgm:cxn modelId="{791EBB79-80F7-4AF1-AED6-4D3DCE2A589F}" type="presParOf" srcId="{F67C2C55-FAC2-4BDF-96F8-1A4F45D52F5A}" destId="{0D5B561D-30B8-401E-982F-6584353AFCA7}" srcOrd="0" destOrd="0" presId="urn:microsoft.com/office/officeart/2005/8/layout/hList1"/>
    <dgm:cxn modelId="{82A61664-EE45-41A4-A098-129AD12EED19}" type="presParOf" srcId="{F67C2C55-FAC2-4BDF-96F8-1A4F45D52F5A}" destId="{11EB5F29-4ECC-41EF-8780-5B68798179F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15A2CF6-796E-4771-845C-37E92E387319}" type="doc">
      <dgm:prSet loTypeId="urn:microsoft.com/office/officeart/2005/8/layout/vList2" loCatId="list" qsTypeId="urn:microsoft.com/office/officeart/2005/8/quickstyle/simple3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623CBF97-155A-4FFA-BCDE-7D2BC086C9C4}">
      <dgm:prSet/>
      <dgm:spPr/>
      <dgm:t>
        <a:bodyPr/>
        <a:lstStyle/>
        <a:p>
          <a:pPr rtl="0"/>
          <a:r>
            <a:rPr lang="en-US" dirty="0" smtClean="0"/>
            <a:t>The Health Insurance Portability and Accountability Act of 1996 (HIPAA) </a:t>
          </a:r>
          <a:endParaRPr lang="en-US" dirty="0"/>
        </a:p>
      </dgm:t>
    </dgm:pt>
    <dgm:pt modelId="{7C71E899-C77E-4508-9E0E-B43408BEB2B5}" type="parTrans" cxnId="{15E7DDEE-8965-4AF2-932E-4DAA6AB84B72}">
      <dgm:prSet/>
      <dgm:spPr/>
      <dgm:t>
        <a:bodyPr/>
        <a:lstStyle/>
        <a:p>
          <a:endParaRPr lang="en-US"/>
        </a:p>
      </dgm:t>
    </dgm:pt>
    <dgm:pt modelId="{58E7F9B7-AF60-403E-8287-76CB38BAD53C}" type="sibTrans" cxnId="{15E7DDEE-8965-4AF2-932E-4DAA6AB84B72}">
      <dgm:prSet/>
      <dgm:spPr/>
      <dgm:t>
        <a:bodyPr/>
        <a:lstStyle/>
        <a:p>
          <a:endParaRPr lang="en-US"/>
        </a:p>
      </dgm:t>
    </dgm:pt>
    <dgm:pt modelId="{E1B182F5-D5C6-4BA1-92D1-2F2582A256FC}">
      <dgm:prSet/>
      <dgm:spPr/>
      <dgm:t>
        <a:bodyPr/>
        <a:lstStyle/>
        <a:p>
          <a:pPr rtl="0"/>
          <a:r>
            <a:rPr lang="en-US" smtClean="0"/>
            <a:t>The Patient Safety and Quality Improvement Act of 2005 (PSIQA)</a:t>
          </a:r>
          <a:endParaRPr lang="en-US"/>
        </a:p>
      </dgm:t>
    </dgm:pt>
    <dgm:pt modelId="{433A9C5C-44DF-49E9-B392-BA2C7764EED3}" type="parTrans" cxnId="{F00D73F1-5A29-460D-82AF-FB39F3F14FC5}">
      <dgm:prSet/>
      <dgm:spPr/>
      <dgm:t>
        <a:bodyPr/>
        <a:lstStyle/>
        <a:p>
          <a:endParaRPr lang="en-US"/>
        </a:p>
      </dgm:t>
    </dgm:pt>
    <dgm:pt modelId="{66CEAA52-9F24-41A2-9859-26AF6181A568}" type="sibTrans" cxnId="{F00D73F1-5A29-460D-82AF-FB39F3F14FC5}">
      <dgm:prSet/>
      <dgm:spPr/>
      <dgm:t>
        <a:bodyPr/>
        <a:lstStyle/>
        <a:p>
          <a:endParaRPr lang="en-US"/>
        </a:p>
      </dgm:t>
    </dgm:pt>
    <dgm:pt modelId="{5CC0E90B-6370-4A2B-9081-E3AE743F2446}" type="pres">
      <dgm:prSet presAssocID="{A15A2CF6-796E-4771-845C-37E92E38731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B827D6C-A66E-4FDB-9650-A19261C1D330}" type="pres">
      <dgm:prSet presAssocID="{623CBF97-155A-4FFA-BCDE-7D2BC086C9C4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1F3AE8-1B1C-452B-89D0-F91BB20218AE}" type="pres">
      <dgm:prSet presAssocID="{58E7F9B7-AF60-403E-8287-76CB38BAD53C}" presName="spacer" presStyleCnt="0"/>
      <dgm:spPr/>
    </dgm:pt>
    <dgm:pt modelId="{9583CF31-DB20-403E-BB3E-7B82BB593CEC}" type="pres">
      <dgm:prSet presAssocID="{E1B182F5-D5C6-4BA1-92D1-2F2582A256FC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00D73F1-5A29-460D-82AF-FB39F3F14FC5}" srcId="{A15A2CF6-796E-4771-845C-37E92E387319}" destId="{E1B182F5-D5C6-4BA1-92D1-2F2582A256FC}" srcOrd="1" destOrd="0" parTransId="{433A9C5C-44DF-49E9-B392-BA2C7764EED3}" sibTransId="{66CEAA52-9F24-41A2-9859-26AF6181A568}"/>
    <dgm:cxn modelId="{15E7DDEE-8965-4AF2-932E-4DAA6AB84B72}" srcId="{A15A2CF6-796E-4771-845C-37E92E387319}" destId="{623CBF97-155A-4FFA-BCDE-7D2BC086C9C4}" srcOrd="0" destOrd="0" parTransId="{7C71E899-C77E-4508-9E0E-B43408BEB2B5}" sibTransId="{58E7F9B7-AF60-403E-8287-76CB38BAD53C}"/>
    <dgm:cxn modelId="{5DD37B96-C373-45B7-B233-99414BD4769D}" type="presOf" srcId="{E1B182F5-D5C6-4BA1-92D1-2F2582A256FC}" destId="{9583CF31-DB20-403E-BB3E-7B82BB593CEC}" srcOrd="0" destOrd="0" presId="urn:microsoft.com/office/officeart/2005/8/layout/vList2"/>
    <dgm:cxn modelId="{8D31B696-F0A9-434D-9683-1BD329BB0DAC}" type="presOf" srcId="{A15A2CF6-796E-4771-845C-37E92E387319}" destId="{5CC0E90B-6370-4A2B-9081-E3AE743F2446}" srcOrd="0" destOrd="0" presId="urn:microsoft.com/office/officeart/2005/8/layout/vList2"/>
    <dgm:cxn modelId="{A7E00D11-B0FD-4F07-B0CB-8F652C5F5989}" type="presOf" srcId="{623CBF97-155A-4FFA-BCDE-7D2BC086C9C4}" destId="{9B827D6C-A66E-4FDB-9650-A19261C1D330}" srcOrd="0" destOrd="0" presId="urn:microsoft.com/office/officeart/2005/8/layout/vList2"/>
    <dgm:cxn modelId="{7508CF9E-791C-417E-BC2A-B326298DC87A}" type="presParOf" srcId="{5CC0E90B-6370-4A2B-9081-E3AE743F2446}" destId="{9B827D6C-A66E-4FDB-9650-A19261C1D330}" srcOrd="0" destOrd="0" presId="urn:microsoft.com/office/officeart/2005/8/layout/vList2"/>
    <dgm:cxn modelId="{69680589-A47B-49B1-A384-A896B6315315}" type="presParOf" srcId="{5CC0E90B-6370-4A2B-9081-E3AE743F2446}" destId="{E41F3AE8-1B1C-452B-89D0-F91BB20218AE}" srcOrd="1" destOrd="0" presId="urn:microsoft.com/office/officeart/2005/8/layout/vList2"/>
    <dgm:cxn modelId="{6C15BA3D-4514-4F58-A15D-9BCDA89F88A5}" type="presParOf" srcId="{5CC0E90B-6370-4A2B-9081-E3AE743F2446}" destId="{9583CF31-DB20-403E-BB3E-7B82BB593CEC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3B660C6-1476-4DC2-B257-74BFCA53921E}" type="doc">
      <dgm:prSet loTypeId="urn:microsoft.com/office/officeart/2005/8/layout/defaul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8B6F79C-F71A-449B-B077-13137CEA7C80}">
      <dgm:prSet/>
      <dgm:spPr/>
      <dgm:t>
        <a:bodyPr/>
        <a:lstStyle/>
        <a:p>
          <a:pPr rtl="0"/>
          <a:r>
            <a:rPr lang="en-US" smtClean="0"/>
            <a:t>What is the purpose of each law?</a:t>
          </a:r>
          <a:endParaRPr lang="en-US"/>
        </a:p>
      </dgm:t>
    </dgm:pt>
    <dgm:pt modelId="{60D7CFD9-7D47-40B4-8E98-47A3EB133C50}" type="parTrans" cxnId="{4D29A33B-7763-468B-8EA6-D9AAF33A8817}">
      <dgm:prSet/>
      <dgm:spPr/>
      <dgm:t>
        <a:bodyPr/>
        <a:lstStyle/>
        <a:p>
          <a:endParaRPr lang="en-US"/>
        </a:p>
      </dgm:t>
    </dgm:pt>
    <dgm:pt modelId="{8FC3CF16-F7D8-4E03-A5DF-A96D4159AD59}" type="sibTrans" cxnId="{4D29A33B-7763-468B-8EA6-D9AAF33A8817}">
      <dgm:prSet/>
      <dgm:spPr/>
      <dgm:t>
        <a:bodyPr/>
        <a:lstStyle/>
        <a:p>
          <a:endParaRPr lang="en-US"/>
        </a:p>
      </dgm:t>
    </dgm:pt>
    <dgm:pt modelId="{B7199EA2-C1A9-4ACB-863F-FFF086B55B20}">
      <dgm:prSet/>
      <dgm:spPr/>
      <dgm:t>
        <a:bodyPr/>
        <a:lstStyle/>
        <a:p>
          <a:pPr rtl="0"/>
          <a:r>
            <a:rPr lang="en-US" dirty="0" smtClean="0"/>
            <a:t>What is its implication for the information technology function?</a:t>
          </a:r>
          <a:endParaRPr lang="en-US" dirty="0"/>
        </a:p>
      </dgm:t>
    </dgm:pt>
    <dgm:pt modelId="{F5C20B7A-7F44-44BC-8662-245EE67FFD67}" type="parTrans" cxnId="{3FA0BEC9-5348-45CD-86A9-E52F25394FBB}">
      <dgm:prSet/>
      <dgm:spPr/>
      <dgm:t>
        <a:bodyPr/>
        <a:lstStyle/>
        <a:p>
          <a:endParaRPr lang="en-US"/>
        </a:p>
      </dgm:t>
    </dgm:pt>
    <dgm:pt modelId="{DB050DC2-AC1B-4673-B31A-308098C6E37B}" type="sibTrans" cxnId="{3FA0BEC9-5348-45CD-86A9-E52F25394FBB}">
      <dgm:prSet/>
      <dgm:spPr/>
      <dgm:t>
        <a:bodyPr/>
        <a:lstStyle/>
        <a:p>
          <a:endParaRPr lang="en-US"/>
        </a:p>
      </dgm:t>
    </dgm:pt>
    <dgm:pt modelId="{BB32D66F-FF67-4815-98DD-C2A4E9EA5F14}" type="pres">
      <dgm:prSet presAssocID="{D3B660C6-1476-4DC2-B257-74BFCA53921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2349EFB-821A-4AAB-A1C6-EE0FC5687163}" type="pres">
      <dgm:prSet presAssocID="{F8B6F79C-F71A-449B-B077-13137CEA7C80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E29E4D-3EAA-4D43-92AF-425FEC00A600}" type="pres">
      <dgm:prSet presAssocID="{8FC3CF16-F7D8-4E03-A5DF-A96D4159AD59}" presName="sibTrans" presStyleCnt="0"/>
      <dgm:spPr/>
    </dgm:pt>
    <dgm:pt modelId="{6F33A49A-2FFC-417A-9E26-E04955965741}" type="pres">
      <dgm:prSet presAssocID="{B7199EA2-C1A9-4ACB-863F-FFF086B55B20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FA0BEC9-5348-45CD-86A9-E52F25394FBB}" srcId="{D3B660C6-1476-4DC2-B257-74BFCA53921E}" destId="{B7199EA2-C1A9-4ACB-863F-FFF086B55B20}" srcOrd="1" destOrd="0" parTransId="{F5C20B7A-7F44-44BC-8662-245EE67FFD67}" sibTransId="{DB050DC2-AC1B-4673-B31A-308098C6E37B}"/>
    <dgm:cxn modelId="{E7B0ABCB-6D85-43A7-8BB5-8618F4F3112C}" type="presOf" srcId="{B7199EA2-C1A9-4ACB-863F-FFF086B55B20}" destId="{6F33A49A-2FFC-417A-9E26-E04955965741}" srcOrd="0" destOrd="0" presId="urn:microsoft.com/office/officeart/2005/8/layout/default"/>
    <dgm:cxn modelId="{8E5CB6FF-1419-4A6F-AFB9-F835FDC84F31}" type="presOf" srcId="{F8B6F79C-F71A-449B-B077-13137CEA7C80}" destId="{C2349EFB-821A-4AAB-A1C6-EE0FC5687163}" srcOrd="0" destOrd="0" presId="urn:microsoft.com/office/officeart/2005/8/layout/default"/>
    <dgm:cxn modelId="{4D29A33B-7763-468B-8EA6-D9AAF33A8817}" srcId="{D3B660C6-1476-4DC2-B257-74BFCA53921E}" destId="{F8B6F79C-F71A-449B-B077-13137CEA7C80}" srcOrd="0" destOrd="0" parTransId="{60D7CFD9-7D47-40B4-8E98-47A3EB133C50}" sibTransId="{8FC3CF16-F7D8-4E03-A5DF-A96D4159AD59}"/>
    <dgm:cxn modelId="{E24CE4A3-D2C5-460C-AB15-86E858C7E6B6}" type="presOf" srcId="{D3B660C6-1476-4DC2-B257-74BFCA53921E}" destId="{BB32D66F-FF67-4815-98DD-C2A4E9EA5F14}" srcOrd="0" destOrd="0" presId="urn:microsoft.com/office/officeart/2005/8/layout/default"/>
    <dgm:cxn modelId="{8CD931EB-4819-4098-92C7-08B3671F177E}" type="presParOf" srcId="{BB32D66F-FF67-4815-98DD-C2A4E9EA5F14}" destId="{C2349EFB-821A-4AAB-A1C6-EE0FC5687163}" srcOrd="0" destOrd="0" presId="urn:microsoft.com/office/officeart/2005/8/layout/default"/>
    <dgm:cxn modelId="{A80B29FB-4B0D-49C4-BD6E-FCEA393F4B94}" type="presParOf" srcId="{BB32D66F-FF67-4815-98DD-C2A4E9EA5F14}" destId="{0FE29E4D-3EAA-4D43-92AF-425FEC00A600}" srcOrd="1" destOrd="0" presId="urn:microsoft.com/office/officeart/2005/8/layout/default"/>
    <dgm:cxn modelId="{CFC99C44-B0BB-4144-B492-41A8EE6EAF4C}" type="presParOf" srcId="{BB32D66F-FF67-4815-98DD-C2A4E9EA5F14}" destId="{6F33A49A-2FFC-417A-9E26-E04955965741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49A4E7D-543E-4F3C-A6B1-D2B8EB519D0D}" type="doc">
      <dgm:prSet loTypeId="urn:microsoft.com/office/officeart/2005/8/layout/defaul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721CDD3-68AA-408A-BA57-107B8157B36E}">
      <dgm:prSet phldrT="[Text]"/>
      <dgm:spPr/>
      <dgm:t>
        <a:bodyPr/>
        <a:lstStyle/>
        <a:p>
          <a:r>
            <a:rPr lang="en-US" dirty="0" smtClean="0"/>
            <a:t>Inventory systems</a:t>
          </a:r>
          <a:endParaRPr lang="en-US" dirty="0"/>
        </a:p>
      </dgm:t>
    </dgm:pt>
    <dgm:pt modelId="{AA55759F-7A34-4EFB-987E-B9549EDE5EBA}" type="parTrans" cxnId="{0B4BF5A8-E39F-434E-8AEA-EBCAA1577776}">
      <dgm:prSet/>
      <dgm:spPr/>
      <dgm:t>
        <a:bodyPr/>
        <a:lstStyle/>
        <a:p>
          <a:endParaRPr lang="en-US"/>
        </a:p>
      </dgm:t>
    </dgm:pt>
    <dgm:pt modelId="{448866BA-037B-47DC-BD63-D5EE8B4AF879}" type="sibTrans" cxnId="{0B4BF5A8-E39F-434E-8AEA-EBCAA1577776}">
      <dgm:prSet/>
      <dgm:spPr/>
      <dgm:t>
        <a:bodyPr/>
        <a:lstStyle/>
        <a:p>
          <a:endParaRPr lang="en-US"/>
        </a:p>
      </dgm:t>
    </dgm:pt>
    <dgm:pt modelId="{CB427A6C-C2FE-42EC-A4FA-C5DEA3653EE5}">
      <dgm:prSet/>
      <dgm:spPr/>
      <dgm:t>
        <a:bodyPr/>
        <a:lstStyle/>
        <a:p>
          <a:r>
            <a:rPr lang="en-US" smtClean="0"/>
            <a:t>Assessing where vulnerabilities exist</a:t>
          </a:r>
          <a:endParaRPr lang="en-US" dirty="0" smtClean="0"/>
        </a:p>
      </dgm:t>
    </dgm:pt>
    <dgm:pt modelId="{1BC5B68B-A8ED-4690-964C-D1E2F4C7D474}" type="parTrans" cxnId="{4907A000-5A26-4E55-B9D3-15709357110D}">
      <dgm:prSet/>
      <dgm:spPr/>
      <dgm:t>
        <a:bodyPr/>
        <a:lstStyle/>
        <a:p>
          <a:endParaRPr lang="en-US"/>
        </a:p>
      </dgm:t>
    </dgm:pt>
    <dgm:pt modelId="{C364F2B5-6C0B-406A-83A8-FEF701E2B6C8}" type="sibTrans" cxnId="{4907A000-5A26-4E55-B9D3-15709357110D}">
      <dgm:prSet/>
      <dgm:spPr/>
      <dgm:t>
        <a:bodyPr/>
        <a:lstStyle/>
        <a:p>
          <a:endParaRPr lang="en-US"/>
        </a:p>
      </dgm:t>
    </dgm:pt>
    <dgm:pt modelId="{E6FBC4C5-4A5E-442A-80E4-D1E589328DA5}">
      <dgm:prSet/>
      <dgm:spPr/>
      <dgm:t>
        <a:bodyPr/>
        <a:lstStyle/>
        <a:p>
          <a:r>
            <a:rPr lang="en-US" smtClean="0"/>
            <a:t>Determine tolerance for a breach</a:t>
          </a:r>
          <a:endParaRPr lang="en-US" dirty="0" smtClean="0"/>
        </a:p>
      </dgm:t>
    </dgm:pt>
    <dgm:pt modelId="{DD658B13-FB49-428C-9165-8F4E7E95B4BD}" type="parTrans" cxnId="{FB66747A-4DBD-4487-AE2C-F9F249ACCD26}">
      <dgm:prSet/>
      <dgm:spPr/>
      <dgm:t>
        <a:bodyPr/>
        <a:lstStyle/>
        <a:p>
          <a:endParaRPr lang="en-US"/>
        </a:p>
      </dgm:t>
    </dgm:pt>
    <dgm:pt modelId="{439B8F84-4DE2-4743-A979-82015B428265}" type="sibTrans" cxnId="{FB66747A-4DBD-4487-AE2C-F9F249ACCD26}">
      <dgm:prSet/>
      <dgm:spPr/>
      <dgm:t>
        <a:bodyPr/>
        <a:lstStyle/>
        <a:p>
          <a:endParaRPr lang="en-US"/>
        </a:p>
      </dgm:t>
    </dgm:pt>
    <dgm:pt modelId="{59450400-D6CF-4CBF-A9D9-01A466C567F2}">
      <dgm:prSet/>
      <dgm:spPr/>
      <dgm:t>
        <a:bodyPr/>
        <a:lstStyle/>
        <a:p>
          <a:r>
            <a:rPr lang="en-US" smtClean="0"/>
            <a:t>Account for corporate culture</a:t>
          </a:r>
          <a:endParaRPr lang="en-US" dirty="0" smtClean="0"/>
        </a:p>
      </dgm:t>
    </dgm:pt>
    <dgm:pt modelId="{47AD4C72-5D5E-4E3D-B1B4-0C10010C03FD}" type="parTrans" cxnId="{4CFB4559-5B06-417B-94CD-911A14C1988E}">
      <dgm:prSet/>
      <dgm:spPr/>
      <dgm:t>
        <a:bodyPr/>
        <a:lstStyle/>
        <a:p>
          <a:endParaRPr lang="en-US"/>
        </a:p>
      </dgm:t>
    </dgm:pt>
    <dgm:pt modelId="{413ACD26-AB42-4B96-84C2-C8E892EC7A9E}" type="sibTrans" cxnId="{4CFB4559-5B06-417B-94CD-911A14C1988E}">
      <dgm:prSet/>
      <dgm:spPr/>
      <dgm:t>
        <a:bodyPr/>
        <a:lstStyle/>
        <a:p>
          <a:endParaRPr lang="en-US"/>
        </a:p>
      </dgm:t>
    </dgm:pt>
    <dgm:pt modelId="{B23A2083-C3AF-4464-B28B-9F8FF0BEEE7F}" type="pres">
      <dgm:prSet presAssocID="{449A4E7D-543E-4F3C-A6B1-D2B8EB519D0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E4D7370-F4CD-4204-BE66-D847795CCFC3}" type="pres">
      <dgm:prSet presAssocID="{F721CDD3-68AA-408A-BA57-107B8157B36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592020-6C08-43BF-A6D1-50423BC6812F}" type="pres">
      <dgm:prSet presAssocID="{448866BA-037B-47DC-BD63-D5EE8B4AF879}" presName="sibTrans" presStyleCnt="0"/>
      <dgm:spPr/>
    </dgm:pt>
    <dgm:pt modelId="{BC2147FD-DD91-43FF-AFF5-8A44F12CEC3F}" type="pres">
      <dgm:prSet presAssocID="{CB427A6C-C2FE-42EC-A4FA-C5DEA3653EE5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BFC9CD-F0DE-4832-A1D9-2E5C80556BE3}" type="pres">
      <dgm:prSet presAssocID="{C364F2B5-6C0B-406A-83A8-FEF701E2B6C8}" presName="sibTrans" presStyleCnt="0"/>
      <dgm:spPr/>
    </dgm:pt>
    <dgm:pt modelId="{33099AF3-A463-4059-8516-3EA458BA6BCE}" type="pres">
      <dgm:prSet presAssocID="{E6FBC4C5-4A5E-442A-80E4-D1E589328DA5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A3E221-0E36-4345-9A5F-7A137C8CD6CC}" type="pres">
      <dgm:prSet presAssocID="{439B8F84-4DE2-4743-A979-82015B428265}" presName="sibTrans" presStyleCnt="0"/>
      <dgm:spPr/>
    </dgm:pt>
    <dgm:pt modelId="{C668A35F-B383-4068-850F-6B768E4F88A9}" type="pres">
      <dgm:prSet presAssocID="{59450400-D6CF-4CBF-A9D9-01A466C567F2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A0B42CD-1845-4D47-9A80-F0B426BDA9AF}" type="presOf" srcId="{F721CDD3-68AA-408A-BA57-107B8157B36E}" destId="{1E4D7370-F4CD-4204-BE66-D847795CCFC3}" srcOrd="0" destOrd="0" presId="urn:microsoft.com/office/officeart/2005/8/layout/default"/>
    <dgm:cxn modelId="{FB66747A-4DBD-4487-AE2C-F9F249ACCD26}" srcId="{449A4E7D-543E-4F3C-A6B1-D2B8EB519D0D}" destId="{E6FBC4C5-4A5E-442A-80E4-D1E589328DA5}" srcOrd="2" destOrd="0" parTransId="{DD658B13-FB49-428C-9165-8F4E7E95B4BD}" sibTransId="{439B8F84-4DE2-4743-A979-82015B428265}"/>
    <dgm:cxn modelId="{98717338-6AA8-41FD-8044-3CE5DB7D677A}" type="presOf" srcId="{449A4E7D-543E-4F3C-A6B1-D2B8EB519D0D}" destId="{B23A2083-C3AF-4464-B28B-9F8FF0BEEE7F}" srcOrd="0" destOrd="0" presId="urn:microsoft.com/office/officeart/2005/8/layout/default"/>
    <dgm:cxn modelId="{B57953A2-A0FF-4DB0-B85F-322947DB371E}" type="presOf" srcId="{CB427A6C-C2FE-42EC-A4FA-C5DEA3653EE5}" destId="{BC2147FD-DD91-43FF-AFF5-8A44F12CEC3F}" srcOrd="0" destOrd="0" presId="urn:microsoft.com/office/officeart/2005/8/layout/default"/>
    <dgm:cxn modelId="{0B4BF5A8-E39F-434E-8AEA-EBCAA1577776}" srcId="{449A4E7D-543E-4F3C-A6B1-D2B8EB519D0D}" destId="{F721CDD3-68AA-408A-BA57-107B8157B36E}" srcOrd="0" destOrd="0" parTransId="{AA55759F-7A34-4EFB-987E-B9549EDE5EBA}" sibTransId="{448866BA-037B-47DC-BD63-D5EE8B4AF879}"/>
    <dgm:cxn modelId="{4907A000-5A26-4E55-B9D3-15709357110D}" srcId="{449A4E7D-543E-4F3C-A6B1-D2B8EB519D0D}" destId="{CB427A6C-C2FE-42EC-A4FA-C5DEA3653EE5}" srcOrd="1" destOrd="0" parTransId="{1BC5B68B-A8ED-4690-964C-D1E2F4C7D474}" sibTransId="{C364F2B5-6C0B-406A-83A8-FEF701E2B6C8}"/>
    <dgm:cxn modelId="{0BFF9B7B-D461-498F-A1F0-6BE1425F85A5}" type="presOf" srcId="{59450400-D6CF-4CBF-A9D9-01A466C567F2}" destId="{C668A35F-B383-4068-850F-6B768E4F88A9}" srcOrd="0" destOrd="0" presId="urn:microsoft.com/office/officeart/2005/8/layout/default"/>
    <dgm:cxn modelId="{0B869D1B-247B-44F4-96F5-A31A687484C6}" type="presOf" srcId="{E6FBC4C5-4A5E-442A-80E4-D1E589328DA5}" destId="{33099AF3-A463-4059-8516-3EA458BA6BCE}" srcOrd="0" destOrd="0" presId="urn:microsoft.com/office/officeart/2005/8/layout/default"/>
    <dgm:cxn modelId="{4CFB4559-5B06-417B-94CD-911A14C1988E}" srcId="{449A4E7D-543E-4F3C-A6B1-D2B8EB519D0D}" destId="{59450400-D6CF-4CBF-A9D9-01A466C567F2}" srcOrd="3" destOrd="0" parTransId="{47AD4C72-5D5E-4E3D-B1B4-0C10010C03FD}" sibTransId="{413ACD26-AB42-4B96-84C2-C8E892EC7A9E}"/>
    <dgm:cxn modelId="{96E463FB-28E1-4449-8105-1B325FA26BA6}" type="presParOf" srcId="{B23A2083-C3AF-4464-B28B-9F8FF0BEEE7F}" destId="{1E4D7370-F4CD-4204-BE66-D847795CCFC3}" srcOrd="0" destOrd="0" presId="urn:microsoft.com/office/officeart/2005/8/layout/default"/>
    <dgm:cxn modelId="{BA199452-4A09-4BC0-B601-39FCE0390854}" type="presParOf" srcId="{B23A2083-C3AF-4464-B28B-9F8FF0BEEE7F}" destId="{7D592020-6C08-43BF-A6D1-50423BC6812F}" srcOrd="1" destOrd="0" presId="urn:microsoft.com/office/officeart/2005/8/layout/default"/>
    <dgm:cxn modelId="{14C165FE-BF85-4410-ABC2-0E67C0CAE4A2}" type="presParOf" srcId="{B23A2083-C3AF-4464-B28B-9F8FF0BEEE7F}" destId="{BC2147FD-DD91-43FF-AFF5-8A44F12CEC3F}" srcOrd="2" destOrd="0" presId="urn:microsoft.com/office/officeart/2005/8/layout/default"/>
    <dgm:cxn modelId="{479A5D95-42E1-444B-A742-8378C691DA8B}" type="presParOf" srcId="{B23A2083-C3AF-4464-B28B-9F8FF0BEEE7F}" destId="{49BFC9CD-F0DE-4832-A1D9-2E5C80556BE3}" srcOrd="3" destOrd="0" presId="urn:microsoft.com/office/officeart/2005/8/layout/default"/>
    <dgm:cxn modelId="{D76A85D6-A225-4740-A734-8DE1F7BBB140}" type="presParOf" srcId="{B23A2083-C3AF-4464-B28B-9F8FF0BEEE7F}" destId="{33099AF3-A463-4059-8516-3EA458BA6BCE}" srcOrd="4" destOrd="0" presId="urn:microsoft.com/office/officeart/2005/8/layout/default"/>
    <dgm:cxn modelId="{2A0757AA-CA2A-4E36-AE21-0332C243A624}" type="presParOf" srcId="{B23A2083-C3AF-4464-B28B-9F8FF0BEEE7F}" destId="{5EA3E221-0E36-4345-9A5F-7A137C8CD6CC}" srcOrd="5" destOrd="0" presId="urn:microsoft.com/office/officeart/2005/8/layout/default"/>
    <dgm:cxn modelId="{6EA32936-0A30-4552-96B2-8B15F84A7A6C}" type="presParOf" srcId="{B23A2083-C3AF-4464-B28B-9F8FF0BEEE7F}" destId="{C668A35F-B383-4068-850F-6B768E4F88A9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85BB4C-B2A8-4BE9-94BD-CF696CCEA450}">
      <dsp:nvSpPr>
        <dsp:cNvPr id="0" name=""/>
        <dsp:cNvSpPr/>
      </dsp:nvSpPr>
      <dsp:spPr>
        <a:xfrm>
          <a:off x="4018" y="561927"/>
          <a:ext cx="1245691" cy="13145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Hacker attacks a corporate network</a:t>
          </a:r>
          <a:endParaRPr lang="en-US" sz="1600" kern="1200"/>
        </a:p>
      </dsp:txBody>
      <dsp:txXfrm>
        <a:off x="40503" y="598412"/>
        <a:ext cx="1172721" cy="1241575"/>
      </dsp:txXfrm>
    </dsp:sp>
    <dsp:sp modelId="{5DAD30E3-47F3-4C1B-B00F-3E912C4507A6}">
      <dsp:nvSpPr>
        <dsp:cNvPr id="0" name=""/>
        <dsp:cNvSpPr/>
      </dsp:nvSpPr>
      <dsp:spPr>
        <a:xfrm>
          <a:off x="1374278" y="1064734"/>
          <a:ext cx="264086" cy="30893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1374278" y="1126520"/>
        <a:ext cx="184860" cy="185359"/>
      </dsp:txXfrm>
    </dsp:sp>
    <dsp:sp modelId="{285E44B6-42D3-4BAA-8489-91DAD1548197}">
      <dsp:nvSpPr>
        <dsp:cNvPr id="0" name=""/>
        <dsp:cNvSpPr/>
      </dsp:nvSpPr>
      <dsp:spPr>
        <a:xfrm>
          <a:off x="1747986" y="561927"/>
          <a:ext cx="1245691" cy="13145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Network outage, data loss,  information theft</a:t>
          </a:r>
          <a:endParaRPr lang="en-US" sz="1600" kern="1200" dirty="0"/>
        </a:p>
      </dsp:txBody>
      <dsp:txXfrm>
        <a:off x="1784471" y="598412"/>
        <a:ext cx="1172721" cy="1241575"/>
      </dsp:txXfrm>
    </dsp:sp>
    <dsp:sp modelId="{9C9F8807-E478-471A-A5A5-EEEAD6B1593B}">
      <dsp:nvSpPr>
        <dsp:cNvPr id="0" name=""/>
        <dsp:cNvSpPr/>
      </dsp:nvSpPr>
      <dsp:spPr>
        <a:xfrm>
          <a:off x="3118246" y="1064734"/>
          <a:ext cx="264086" cy="30893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3118246" y="1126520"/>
        <a:ext cx="184860" cy="185359"/>
      </dsp:txXfrm>
    </dsp:sp>
    <dsp:sp modelId="{FF7DFDDC-A976-43C3-B896-C6605B98FD22}">
      <dsp:nvSpPr>
        <dsp:cNvPr id="0" name=""/>
        <dsp:cNvSpPr/>
      </dsp:nvSpPr>
      <dsp:spPr>
        <a:xfrm>
          <a:off x="3491954" y="561927"/>
          <a:ext cx="1245691" cy="13145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Loss of productivity, revenue,  quality of care</a:t>
          </a:r>
          <a:endParaRPr lang="en-US" sz="1600" kern="1200" dirty="0"/>
        </a:p>
      </dsp:txBody>
      <dsp:txXfrm>
        <a:off x="3528439" y="598412"/>
        <a:ext cx="1172721" cy="1241575"/>
      </dsp:txXfrm>
    </dsp:sp>
    <dsp:sp modelId="{50288302-0679-48A7-9CBC-951625776568}">
      <dsp:nvSpPr>
        <dsp:cNvPr id="0" name=""/>
        <dsp:cNvSpPr/>
      </dsp:nvSpPr>
      <dsp:spPr>
        <a:xfrm>
          <a:off x="4862214" y="1064734"/>
          <a:ext cx="264086" cy="30893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4862214" y="1126520"/>
        <a:ext cx="184860" cy="185359"/>
      </dsp:txXfrm>
    </dsp:sp>
    <dsp:sp modelId="{ADE7F6BC-DD2C-4CEF-95BE-D18D176D519D}">
      <dsp:nvSpPr>
        <dsp:cNvPr id="0" name=""/>
        <dsp:cNvSpPr/>
      </dsp:nvSpPr>
      <dsp:spPr>
        <a:xfrm>
          <a:off x="5235922" y="561927"/>
          <a:ext cx="1245691" cy="13145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Tarnished reputation, loss of trust</a:t>
          </a:r>
          <a:endParaRPr lang="en-US" sz="1600" kern="1200"/>
        </a:p>
      </dsp:txBody>
      <dsp:txXfrm>
        <a:off x="5272407" y="598412"/>
        <a:ext cx="1172721" cy="1241575"/>
      </dsp:txXfrm>
    </dsp:sp>
    <dsp:sp modelId="{32A407E0-9278-4601-9225-A784215AED18}">
      <dsp:nvSpPr>
        <dsp:cNvPr id="0" name=""/>
        <dsp:cNvSpPr/>
      </dsp:nvSpPr>
      <dsp:spPr>
        <a:xfrm>
          <a:off x="6606182" y="1064734"/>
          <a:ext cx="264086" cy="30893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6606182" y="1126520"/>
        <a:ext cx="184860" cy="185359"/>
      </dsp:txXfrm>
    </dsp:sp>
    <dsp:sp modelId="{2E648292-2990-4AD9-87C5-79545B1ABBA1}">
      <dsp:nvSpPr>
        <dsp:cNvPr id="0" name=""/>
        <dsp:cNvSpPr/>
      </dsp:nvSpPr>
      <dsp:spPr>
        <a:xfrm>
          <a:off x="6979890" y="561927"/>
          <a:ext cx="1245691" cy="13145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Legal liability, loss of profitability</a:t>
          </a:r>
          <a:endParaRPr lang="en-US" sz="1600" kern="1200"/>
        </a:p>
      </dsp:txBody>
      <dsp:txXfrm>
        <a:off x="7016375" y="598412"/>
        <a:ext cx="1172721" cy="12415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5B561D-30B8-401E-982F-6584353AFCA7}">
      <dsp:nvSpPr>
        <dsp:cNvPr id="0" name=""/>
        <dsp:cNvSpPr/>
      </dsp:nvSpPr>
      <dsp:spPr>
        <a:xfrm>
          <a:off x="0" y="284166"/>
          <a:ext cx="4876800" cy="13421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144" tIns="150368" rIns="263144" bIns="150368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b="0" i="0" kern="1200" dirty="0" smtClean="0"/>
            <a:t>Gramm–Leach–Bliley Act of 1999</a:t>
          </a:r>
          <a:endParaRPr lang="en-US" sz="3700" kern="1200" dirty="0"/>
        </a:p>
      </dsp:txBody>
      <dsp:txXfrm>
        <a:off x="0" y="284166"/>
        <a:ext cx="4876800" cy="1342199"/>
      </dsp:txXfrm>
    </dsp:sp>
    <dsp:sp modelId="{11EB5F29-4ECC-41EF-8780-5B68798179F9}">
      <dsp:nvSpPr>
        <dsp:cNvPr id="0" name=""/>
        <dsp:cNvSpPr/>
      </dsp:nvSpPr>
      <dsp:spPr>
        <a:xfrm>
          <a:off x="0" y="1626366"/>
          <a:ext cx="4876800" cy="223443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7358" tIns="197358" rIns="263144" bIns="296037" numCol="1" spcCol="1270" anchor="t" anchorCtr="0">
          <a:noAutofit/>
        </a:bodyPr>
        <a:lstStyle/>
        <a:p>
          <a:pPr marL="285750" lvl="1" indent="-285750" algn="l" defTabSz="1644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700" kern="1200" dirty="0" smtClean="0"/>
            <a:t>Financial Privacy Rule</a:t>
          </a:r>
          <a:endParaRPr lang="en-US" sz="3700" kern="1200" dirty="0"/>
        </a:p>
        <a:p>
          <a:pPr marL="285750" lvl="1" indent="-285750" algn="l" defTabSz="1644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700" kern="1200" dirty="0" smtClean="0"/>
            <a:t>Safeguards Rule</a:t>
          </a:r>
          <a:endParaRPr lang="en-US" sz="3700" kern="1200" dirty="0"/>
        </a:p>
        <a:p>
          <a:pPr marL="285750" lvl="1" indent="-285750" algn="l" defTabSz="1644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700" kern="1200" dirty="0" smtClean="0"/>
            <a:t>Pretexting Protection</a:t>
          </a:r>
          <a:endParaRPr lang="en-US" sz="3700" kern="1200" dirty="0"/>
        </a:p>
      </dsp:txBody>
      <dsp:txXfrm>
        <a:off x="0" y="1626366"/>
        <a:ext cx="4876800" cy="22344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827D6C-A66E-4FDB-9650-A19261C1D330}">
      <dsp:nvSpPr>
        <dsp:cNvPr id="0" name=""/>
        <dsp:cNvSpPr/>
      </dsp:nvSpPr>
      <dsp:spPr>
        <a:xfrm>
          <a:off x="0" y="40581"/>
          <a:ext cx="4038600" cy="21411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The Health Insurance Portability and Accountability Act of 1996 (HIPAA) </a:t>
          </a:r>
          <a:endParaRPr lang="en-US" sz="3000" kern="1200" dirty="0"/>
        </a:p>
      </dsp:txBody>
      <dsp:txXfrm>
        <a:off x="104520" y="145101"/>
        <a:ext cx="3829560" cy="1932060"/>
      </dsp:txXfrm>
    </dsp:sp>
    <dsp:sp modelId="{9583CF31-DB20-403E-BB3E-7B82BB593CEC}">
      <dsp:nvSpPr>
        <dsp:cNvPr id="0" name=""/>
        <dsp:cNvSpPr/>
      </dsp:nvSpPr>
      <dsp:spPr>
        <a:xfrm>
          <a:off x="0" y="2268081"/>
          <a:ext cx="4038600" cy="21411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smtClean="0"/>
            <a:t>The Patient Safety and Quality Improvement Act of 2005 (PSIQA)</a:t>
          </a:r>
          <a:endParaRPr lang="en-US" sz="3000" kern="1200"/>
        </a:p>
      </dsp:txBody>
      <dsp:txXfrm>
        <a:off x="104520" y="2372601"/>
        <a:ext cx="3829560" cy="19320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349EFB-821A-4AAB-A1C6-EE0FC5687163}">
      <dsp:nvSpPr>
        <dsp:cNvPr id="0" name=""/>
        <dsp:cNvSpPr/>
      </dsp:nvSpPr>
      <dsp:spPr>
        <a:xfrm>
          <a:off x="280020" y="1917"/>
          <a:ext cx="3478559" cy="208713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smtClean="0"/>
            <a:t>What is the purpose of each law?</a:t>
          </a:r>
          <a:endParaRPr lang="en-US" sz="2900" kern="1200"/>
        </a:p>
      </dsp:txBody>
      <dsp:txXfrm>
        <a:off x="280020" y="1917"/>
        <a:ext cx="3478559" cy="2087135"/>
      </dsp:txXfrm>
    </dsp:sp>
    <dsp:sp modelId="{6F33A49A-2FFC-417A-9E26-E04955965741}">
      <dsp:nvSpPr>
        <dsp:cNvPr id="0" name=""/>
        <dsp:cNvSpPr/>
      </dsp:nvSpPr>
      <dsp:spPr>
        <a:xfrm>
          <a:off x="280020" y="2436909"/>
          <a:ext cx="3478559" cy="208713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What is its implication for the information technology function?</a:t>
          </a:r>
          <a:endParaRPr lang="en-US" sz="2900" kern="1200" dirty="0"/>
        </a:p>
      </dsp:txBody>
      <dsp:txXfrm>
        <a:off x="280020" y="2436909"/>
        <a:ext cx="3478559" cy="208713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4D7370-F4CD-4204-BE66-D847795CCFC3}">
      <dsp:nvSpPr>
        <dsp:cNvPr id="0" name=""/>
        <dsp:cNvSpPr/>
      </dsp:nvSpPr>
      <dsp:spPr>
        <a:xfrm>
          <a:off x="812460" y="394"/>
          <a:ext cx="2637085" cy="158225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Inventory systems</a:t>
          </a:r>
          <a:endParaRPr lang="en-US" sz="2800" kern="1200" dirty="0"/>
        </a:p>
      </dsp:txBody>
      <dsp:txXfrm>
        <a:off x="812460" y="394"/>
        <a:ext cx="2637085" cy="1582251"/>
      </dsp:txXfrm>
    </dsp:sp>
    <dsp:sp modelId="{BC2147FD-DD91-43FF-AFF5-8A44F12CEC3F}">
      <dsp:nvSpPr>
        <dsp:cNvPr id="0" name=""/>
        <dsp:cNvSpPr/>
      </dsp:nvSpPr>
      <dsp:spPr>
        <a:xfrm>
          <a:off x="3713254" y="394"/>
          <a:ext cx="2637085" cy="158225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smtClean="0"/>
            <a:t>Assessing where vulnerabilities exist</a:t>
          </a:r>
          <a:endParaRPr lang="en-US" sz="2800" kern="1200" dirty="0" smtClean="0"/>
        </a:p>
      </dsp:txBody>
      <dsp:txXfrm>
        <a:off x="3713254" y="394"/>
        <a:ext cx="2637085" cy="1582251"/>
      </dsp:txXfrm>
    </dsp:sp>
    <dsp:sp modelId="{33099AF3-A463-4059-8516-3EA458BA6BCE}">
      <dsp:nvSpPr>
        <dsp:cNvPr id="0" name=""/>
        <dsp:cNvSpPr/>
      </dsp:nvSpPr>
      <dsp:spPr>
        <a:xfrm>
          <a:off x="812460" y="1846354"/>
          <a:ext cx="2637085" cy="158225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smtClean="0"/>
            <a:t>Determine tolerance for a breach</a:t>
          </a:r>
          <a:endParaRPr lang="en-US" sz="2800" kern="1200" dirty="0" smtClean="0"/>
        </a:p>
      </dsp:txBody>
      <dsp:txXfrm>
        <a:off x="812460" y="1846354"/>
        <a:ext cx="2637085" cy="1582251"/>
      </dsp:txXfrm>
    </dsp:sp>
    <dsp:sp modelId="{C668A35F-B383-4068-850F-6B768E4F88A9}">
      <dsp:nvSpPr>
        <dsp:cNvPr id="0" name=""/>
        <dsp:cNvSpPr/>
      </dsp:nvSpPr>
      <dsp:spPr>
        <a:xfrm>
          <a:off x="3713254" y="1846354"/>
          <a:ext cx="2637085" cy="158225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smtClean="0"/>
            <a:t>Account for corporate culture</a:t>
          </a:r>
          <a:endParaRPr lang="en-US" sz="2800" kern="1200" dirty="0" smtClean="0"/>
        </a:p>
      </dsp:txBody>
      <dsp:txXfrm>
        <a:off x="3713254" y="1846354"/>
        <a:ext cx="2637085" cy="15822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94FB9-6653-4DCA-B0F8-49BDF1DA9C23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B0454F-5F7C-4F96-AB90-F7BF04DC8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4299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5C116-1554-4A8A-A8C9-36424048604B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3C2E2-33AC-42FE-A553-09E032C98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005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FPR –</a:t>
            </a:r>
            <a:r>
              <a:rPr lang="en-US" baseline="0" dirty="0" smtClean="0"/>
              <a:t> have to inform customers what information is collected and how it will be used; with right to opt-out</a:t>
            </a:r>
          </a:p>
          <a:p>
            <a:r>
              <a:rPr lang="en-US" baseline="0" dirty="0" smtClean="0"/>
              <a:t>Safeguards Rule – written plan detailing how institution will protect private information</a:t>
            </a:r>
          </a:p>
          <a:p>
            <a:r>
              <a:rPr lang="en-US" baseline="0" dirty="0" smtClean="0"/>
              <a:t>Pretexting Protection – written plan detailing how institutions will protect against unauthorized access, phishing,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3C2E2-33AC-42FE-A553-09E032C98CC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5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Key tenets:</a:t>
            </a:r>
          </a:p>
          <a:p>
            <a:r>
              <a:rPr lang="en-US" dirty="0" smtClean="0"/>
              <a:t>HIPAA – secure</a:t>
            </a:r>
            <a:r>
              <a:rPr lang="en-US" baseline="0" dirty="0" smtClean="0"/>
              <a:t> records with individually identifiable health information; ensure that portability does not compromise security</a:t>
            </a:r>
          </a:p>
          <a:p>
            <a:r>
              <a:rPr lang="en-US" baseline="0" dirty="0" smtClean="0"/>
              <a:t>PSIQA - voluntary reporting system to enhance the data available to assess and resolve patient safety and health care quality issues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3C2E2-33AC-42FE-A553-09E032C98CC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432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7CE2C-F03C-44FC-A7D5-75E548DDEAFF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118D2-E24A-48E8-943C-6A85075F8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146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7CE2C-F03C-44FC-A7D5-75E548DDEAFF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118D2-E24A-48E8-943C-6A85075F8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031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7CE2C-F03C-44FC-A7D5-75E548DDEAFF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118D2-E24A-48E8-943C-6A85075F8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318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7CE2C-F03C-44FC-A7D5-75E548DDEAFF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118D2-E24A-48E8-943C-6A85075F8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712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7CE2C-F03C-44FC-A7D5-75E548DDEAFF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118D2-E24A-48E8-943C-6A85075F8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991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7CE2C-F03C-44FC-A7D5-75E548DDEAFF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118D2-E24A-48E8-943C-6A85075F8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253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7CE2C-F03C-44FC-A7D5-75E548DDEAFF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118D2-E24A-48E8-943C-6A85075F8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896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7CE2C-F03C-44FC-A7D5-75E548DDEAFF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118D2-E24A-48E8-943C-6A85075F8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445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7CE2C-F03C-44FC-A7D5-75E548DDEAFF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118D2-E24A-48E8-943C-6A85075F8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281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7CE2C-F03C-44FC-A7D5-75E548DDEAFF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118D2-E24A-48E8-943C-6A85075F8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329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7CE2C-F03C-44FC-A7D5-75E548DDEAFF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118D2-E24A-48E8-943C-6A85075F8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716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7CE2C-F03C-44FC-A7D5-75E548DDEAFF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118D2-E24A-48E8-943C-6A85075F8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866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5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92375"/>
            <a:ext cx="8077200" cy="192722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MIS5001:</a:t>
            </a:r>
            <a:br>
              <a:rPr lang="en-US" dirty="0" smtClean="0"/>
            </a:br>
            <a:r>
              <a:rPr lang="en-US" dirty="0" smtClean="0"/>
              <a:t>Information Technology Management</a:t>
            </a:r>
            <a:br>
              <a:rPr lang="en-US" dirty="0" smtClean="0"/>
            </a:br>
            <a:r>
              <a:rPr lang="en-US" i="1" dirty="0" smtClean="0"/>
              <a:t>Ethics and Continuity Management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5791200"/>
            <a:ext cx="6400800" cy="609600"/>
          </a:xfrm>
        </p:spPr>
        <p:txBody>
          <a:bodyPr>
            <a:noAutofit/>
          </a:bodyPr>
          <a:lstStyle/>
          <a:p>
            <a:pPr algn="r"/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Larry Brandolph</a:t>
            </a:r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Larry.Brandolph@temple.edu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http://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community.mis.temple.edu/mis5001sec401f13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7834" y="0"/>
            <a:ext cx="9164534" cy="1145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193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657" y="0"/>
            <a:ext cx="9209313" cy="6895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434771" y="6211669"/>
            <a:ext cx="6705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/>
              <a:t>http://blogs.computerworld.com/security/21027/quirky-trends-pins-include-420-and-69-password-hat-tips-007-pi-8675309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38629" y="1694920"/>
            <a:ext cx="2362200" cy="1752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/>
              <a:t>11%</a:t>
            </a:r>
            <a:endParaRPr lang="en-US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3077029" y="2310825"/>
            <a:ext cx="53049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4-digit PINs that are “1234”</a:t>
            </a:r>
            <a:endParaRPr lang="en-US" sz="3200" dirty="0"/>
          </a:p>
        </p:txBody>
      </p:sp>
      <p:sp>
        <p:nvSpPr>
          <p:cNvPr id="7" name="Rounded Rectangle 6"/>
          <p:cNvSpPr/>
          <p:nvPr/>
        </p:nvSpPr>
        <p:spPr>
          <a:xfrm>
            <a:off x="656772" y="3752320"/>
            <a:ext cx="2362200" cy="1752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/>
              <a:t>20%</a:t>
            </a:r>
            <a:endParaRPr lang="en-US" sz="6000" dirty="0"/>
          </a:p>
        </p:txBody>
      </p:sp>
      <p:sp>
        <p:nvSpPr>
          <p:cNvPr id="8" name="TextBox 7"/>
          <p:cNvSpPr txBox="1"/>
          <p:nvPr/>
        </p:nvSpPr>
        <p:spPr>
          <a:xfrm>
            <a:off x="3124200" y="4292025"/>
            <a:ext cx="57911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4-digit PINs that begin with “19”</a:t>
            </a:r>
            <a:endParaRPr lang="en-US" sz="3200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We Security Savvy?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18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4771" y="6211669"/>
            <a:ext cx="6705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http://</a:t>
            </a:r>
            <a:r>
              <a:rPr lang="en-US" dirty="0" smtClean="0">
                <a:solidFill>
                  <a:schemeClr val="bg1"/>
                </a:solidFill>
              </a:rPr>
              <a:t>gocsi.com/survey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http://www.cio.com/article/702494/Cost_of_Data_Breaches_Declines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38629" y="1694920"/>
            <a:ext cx="2362200" cy="17526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/>
              <a:t>50%</a:t>
            </a:r>
            <a:endParaRPr lang="en-US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3363686" y="1828800"/>
            <a:ext cx="53049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Organizations that were victims of at least one </a:t>
            </a:r>
            <a:r>
              <a:rPr lang="en-US" sz="3200" dirty="0" err="1" smtClean="0">
                <a:solidFill>
                  <a:schemeClr val="bg1"/>
                </a:solidFill>
              </a:rPr>
              <a:t>cyberattack</a:t>
            </a:r>
            <a:r>
              <a:rPr lang="en-US" sz="3200" dirty="0" smtClean="0">
                <a:solidFill>
                  <a:schemeClr val="bg1"/>
                </a:solidFill>
              </a:rPr>
              <a:t> in 2011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56772" y="3752320"/>
            <a:ext cx="2362200" cy="17526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/>
              <a:t>$5.5m</a:t>
            </a:r>
            <a:endParaRPr lang="en-US" sz="6000" dirty="0"/>
          </a:p>
        </p:txBody>
      </p:sp>
      <p:sp>
        <p:nvSpPr>
          <p:cNvPr id="8" name="TextBox 7"/>
          <p:cNvSpPr txBox="1"/>
          <p:nvPr/>
        </p:nvSpPr>
        <p:spPr>
          <a:xfrm>
            <a:off x="3381830" y="4090011"/>
            <a:ext cx="51344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Average cost of a data breach in 2011 (</a:t>
            </a:r>
            <a:r>
              <a:rPr lang="en-US" sz="3200" b="1" dirty="0" smtClean="0">
                <a:solidFill>
                  <a:srgbClr val="FF0000"/>
                </a:solidFill>
              </a:rPr>
              <a:t>down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from 2010!)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38629" y="27463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Big Impact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07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50"/>
          <a:stretch/>
        </p:blipFill>
        <p:spPr bwMode="auto">
          <a:xfrm>
            <a:off x="2209799" y="2743200"/>
            <a:ext cx="5854487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Cascading damages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2178382"/>
              </p:ext>
            </p:extLst>
          </p:nvPr>
        </p:nvGraphicFramePr>
        <p:xfrm>
          <a:off x="457200" y="1143000"/>
          <a:ext cx="8229600" cy="243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4"/>
          <p:cNvSpPr/>
          <p:nvPr/>
        </p:nvSpPr>
        <p:spPr>
          <a:xfrm>
            <a:off x="990600" y="6477000"/>
            <a:ext cx="81824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/>
              <a:t>From </a:t>
            </a:r>
            <a:r>
              <a:rPr lang="en-US" dirty="0" err="1"/>
              <a:t>Greisiger</a:t>
            </a:r>
            <a:r>
              <a:rPr lang="en-US" dirty="0"/>
              <a:t> (2006) – </a:t>
            </a:r>
            <a:r>
              <a:rPr lang="en-US" dirty="0" err="1"/>
              <a:t>NetDiligence</a:t>
            </a:r>
            <a:r>
              <a:rPr lang="en-US" dirty="0"/>
              <a:t> Corporate Presentation</a:t>
            </a:r>
          </a:p>
        </p:txBody>
      </p:sp>
    </p:spTree>
    <p:extLst>
      <p:ext uri="{BB962C8B-B14F-4D97-AF65-F5344CB8AC3E}">
        <p14:creationId xmlns:p14="http://schemas.microsoft.com/office/powerpoint/2010/main" val="83563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344"/>
          <a:stretch/>
        </p:blipFill>
        <p:spPr bwMode="auto">
          <a:xfrm>
            <a:off x="5181600" y="3635827"/>
            <a:ext cx="3962400" cy="3156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Spending on IT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 smtClean="0">
                <a:solidFill>
                  <a:srgbClr val="FF0000"/>
                </a:solidFill>
              </a:rPr>
              <a:t>$151</a:t>
            </a:r>
            <a:r>
              <a:rPr lang="en-US" b="1" dirty="0" smtClean="0"/>
              <a:t> </a:t>
            </a:r>
            <a:r>
              <a:rPr lang="en-US" dirty="0" smtClean="0"/>
              <a:t>billion projected for 2012 </a:t>
            </a:r>
            <a:r>
              <a:rPr lang="en-US" sz="2000" dirty="0" smtClean="0"/>
              <a:t>(Financial Times, 2011)</a:t>
            </a:r>
            <a:endParaRPr lang="en-US" dirty="0" smtClean="0"/>
          </a:p>
          <a:p>
            <a:pPr marL="0" indent="0">
              <a:buNone/>
            </a:pPr>
            <a:r>
              <a:rPr lang="en-US" sz="4400" b="1" dirty="0" smtClean="0">
                <a:solidFill>
                  <a:srgbClr val="FF0000"/>
                </a:solidFill>
              </a:rPr>
              <a:t>5.6%</a:t>
            </a:r>
            <a:r>
              <a:rPr lang="en-US" dirty="0" smtClean="0"/>
              <a:t> of total enterprise IT spending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Emerging executive position: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The Chief Information </a:t>
            </a:r>
            <a:br>
              <a:rPr lang="en-US" dirty="0" smtClean="0"/>
            </a:br>
            <a:r>
              <a:rPr lang="en-US" dirty="0" smtClean="0"/>
              <a:t>	Security Officer</a:t>
            </a:r>
          </a:p>
          <a:p>
            <a:pPr lvl="1"/>
            <a:r>
              <a:rPr lang="en-US" dirty="0" smtClean="0"/>
              <a:t>To whom should the CISO report?</a:t>
            </a:r>
          </a:p>
        </p:txBody>
      </p:sp>
    </p:spTree>
    <p:extLst>
      <p:ext uri="{BB962C8B-B14F-4D97-AF65-F5344CB8AC3E}">
        <p14:creationId xmlns:p14="http://schemas.microsoft.com/office/powerpoint/2010/main" val="114018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4575" y="457200"/>
            <a:ext cx="5559425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6858000" cy="1143000"/>
          </a:xfrm>
        </p:spPr>
        <p:txBody>
          <a:bodyPr>
            <a:noAutofit/>
          </a:bodyPr>
          <a:lstStyle/>
          <a:p>
            <a:pPr algn="l"/>
            <a:r>
              <a:rPr lang="en-US" sz="4800" dirty="0" smtClean="0"/>
              <a:t>Regulating Information: </a:t>
            </a:r>
            <a:br>
              <a:rPr lang="en-US" sz="4800" dirty="0" smtClean="0"/>
            </a:br>
            <a:r>
              <a:rPr lang="en-US" sz="4800" dirty="0" smtClean="0"/>
              <a:t>Financial Services</a:t>
            </a:r>
            <a:endParaRPr lang="en-US" sz="4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5379352"/>
              </p:ext>
            </p:extLst>
          </p:nvPr>
        </p:nvGraphicFramePr>
        <p:xfrm>
          <a:off x="609600" y="2209800"/>
          <a:ext cx="4876800" cy="4144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55314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1143000"/>
          </a:xfrm>
        </p:spPr>
        <p:txBody>
          <a:bodyPr>
            <a:noAutofit/>
          </a:bodyPr>
          <a:lstStyle/>
          <a:p>
            <a:pPr algn="l"/>
            <a:r>
              <a:rPr lang="en-US" sz="4800" dirty="0" smtClean="0"/>
              <a:t>Regulating Information: </a:t>
            </a:r>
            <a:br>
              <a:rPr lang="en-US" sz="4800" dirty="0" smtClean="0"/>
            </a:br>
            <a:r>
              <a:rPr lang="en-US" sz="4800" dirty="0" smtClean="0"/>
              <a:t>Healthcare</a:t>
            </a:r>
            <a:endParaRPr lang="en-US" sz="4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01956343"/>
              </p:ext>
            </p:extLst>
          </p:nvPr>
        </p:nvGraphicFramePr>
        <p:xfrm>
          <a:off x="457200" y="1676400"/>
          <a:ext cx="4038600" cy="4449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97329479"/>
              </p:ext>
            </p:extLst>
          </p:nvPr>
        </p:nvGraphicFramePr>
        <p:xfrm>
          <a:off x="4648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6" name="Rectangle 5"/>
          <p:cNvSpPr/>
          <p:nvPr/>
        </p:nvSpPr>
        <p:spPr>
          <a:xfrm>
            <a:off x="5223234" y="6488668"/>
            <a:ext cx="40731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Source: http</a:t>
            </a:r>
            <a:r>
              <a:rPr lang="en-US" dirty="0"/>
              <a:t>://</a:t>
            </a:r>
            <a:r>
              <a:rPr lang="en-US" dirty="0" smtClean="0"/>
              <a:t>www.hhs.gov/ocr/privacy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83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do you protect against a breach?</a:t>
            </a:r>
            <a:endParaRPr lang="en-US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8872368"/>
              </p:ext>
            </p:extLst>
          </p:nvPr>
        </p:nvGraphicFramePr>
        <p:xfrm>
          <a:off x="990600" y="1066800"/>
          <a:ext cx="7162800" cy="342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304800" y="4724400"/>
            <a:ext cx="6643914" cy="6858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What is the role of the CISO?</a:t>
            </a:r>
            <a:endParaRPr lang="en-US" sz="3200" dirty="0"/>
          </a:p>
        </p:txBody>
      </p:sp>
      <p:sp>
        <p:nvSpPr>
          <p:cNvPr id="5" name="Rounded Rectangle 4"/>
          <p:cNvSpPr/>
          <p:nvPr/>
        </p:nvSpPr>
        <p:spPr>
          <a:xfrm>
            <a:off x="2347686" y="5544457"/>
            <a:ext cx="6643914" cy="123734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Is this consistent with the “lessons learned” from </a:t>
            </a:r>
            <a:r>
              <a:rPr lang="en-US" sz="3200" dirty="0" err="1" smtClean="0"/>
              <a:t>CareGroup</a:t>
            </a:r>
            <a:r>
              <a:rPr lang="en-US" sz="3200" dirty="0" smtClean="0"/>
              <a:t>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27738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535</TotalTime>
  <Words>337</Words>
  <Application>Microsoft Office PowerPoint</Application>
  <PresentationFormat>On-screen Show (4:3)</PresentationFormat>
  <Paragraphs>54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MIS5001: Information Technology Management Ethics and Continuity Management</vt:lpstr>
      <vt:lpstr>Are We Security Savvy?</vt:lpstr>
      <vt:lpstr>Big Impact</vt:lpstr>
      <vt:lpstr>Cascading damages</vt:lpstr>
      <vt:lpstr>Spending on IT Security</vt:lpstr>
      <vt:lpstr>Regulating Information:  Financial Services</vt:lpstr>
      <vt:lpstr>Regulating Information:  Healthcare</vt:lpstr>
      <vt:lpstr>How do you protect against a breach?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MIS5001: Information Technology Management  Course Introduction</dc:title>
  <dc:creator>David</dc:creator>
  <cp:lastModifiedBy>Larry Brandolph</cp:lastModifiedBy>
  <cp:revision>179</cp:revision>
  <cp:lastPrinted>2012-08-26T17:05:12Z</cp:lastPrinted>
  <dcterms:created xsi:type="dcterms:W3CDTF">2012-08-23T18:29:30Z</dcterms:created>
  <dcterms:modified xsi:type="dcterms:W3CDTF">2013-11-13T12:54:57Z</dcterms:modified>
</cp:coreProperties>
</file>