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0" r:id="rId3"/>
    <p:sldId id="259" r:id="rId4"/>
    <p:sldId id="257" r:id="rId5"/>
    <p:sldId id="258" r:id="rId6"/>
    <p:sldId id="261" r:id="rId7"/>
    <p:sldId id="262" r:id="rId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63" autoAdjust="0"/>
    <p:restoredTop sz="94660"/>
  </p:normalViewPr>
  <p:slideViewPr>
    <p:cSldViewPr>
      <p:cViewPr varScale="1">
        <p:scale>
          <a:sx n="113" d="100"/>
          <a:sy n="113" d="100"/>
        </p:scale>
        <p:origin x="175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3C3BD6-CEDA-45CF-AF78-EC59474207F8}" type="doc">
      <dgm:prSet loTypeId="urn:microsoft.com/office/officeart/2005/8/layout/default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7387A61-2781-4B19-8792-70357E6BAFFA}">
      <dgm:prSet phldrT="[Text]"/>
      <dgm:spPr/>
      <dgm:t>
        <a:bodyPr/>
        <a:lstStyle/>
        <a:p>
          <a:r>
            <a:rPr lang="en-US" dirty="0" smtClean="0"/>
            <a:t>These are tools to analyze the nature </a:t>
          </a:r>
          <a:r>
            <a:rPr lang="en-US" smtClean="0"/>
            <a:t>of disruption.</a:t>
          </a:r>
          <a:endParaRPr lang="en-US" dirty="0"/>
        </a:p>
      </dgm:t>
    </dgm:pt>
    <dgm:pt modelId="{B445D301-E959-4F9E-9C8E-3E3D6C971087}" type="parTrans" cxnId="{2C42D264-6A31-4CE0-AAB5-40871D2695F7}">
      <dgm:prSet/>
      <dgm:spPr/>
      <dgm:t>
        <a:bodyPr/>
        <a:lstStyle/>
        <a:p>
          <a:endParaRPr lang="en-US"/>
        </a:p>
      </dgm:t>
    </dgm:pt>
    <dgm:pt modelId="{5EB10E25-C70E-4F61-8FC2-93A8E41417E1}" type="sibTrans" cxnId="{2C42D264-6A31-4CE0-AAB5-40871D2695F7}">
      <dgm:prSet/>
      <dgm:spPr/>
      <dgm:t>
        <a:bodyPr/>
        <a:lstStyle/>
        <a:p>
          <a:endParaRPr lang="en-US"/>
        </a:p>
      </dgm:t>
    </dgm:pt>
    <dgm:pt modelId="{6F3EA102-074B-4811-9C03-69C216D84EE1}">
      <dgm:prSet phldrT="[Text]"/>
      <dgm:spPr/>
      <dgm:t>
        <a:bodyPr/>
        <a:lstStyle/>
        <a:p>
          <a:r>
            <a:rPr lang="en-US" dirty="0" smtClean="0"/>
            <a:t>Opportunities</a:t>
          </a:r>
          <a:endParaRPr lang="en-US" dirty="0"/>
        </a:p>
      </dgm:t>
    </dgm:pt>
    <dgm:pt modelId="{9BF6F6B7-B77F-4F14-B33D-885B0C052C92}" type="parTrans" cxnId="{6DAC2311-7CFF-4825-BA0A-506CCA9B9BC4}">
      <dgm:prSet/>
      <dgm:spPr/>
      <dgm:t>
        <a:bodyPr/>
        <a:lstStyle/>
        <a:p>
          <a:endParaRPr lang="en-US"/>
        </a:p>
      </dgm:t>
    </dgm:pt>
    <dgm:pt modelId="{C2871FD3-1383-4ED9-8912-F7E8E116AF20}" type="sibTrans" cxnId="{6DAC2311-7CFF-4825-BA0A-506CCA9B9BC4}">
      <dgm:prSet/>
      <dgm:spPr/>
      <dgm:t>
        <a:bodyPr/>
        <a:lstStyle/>
        <a:p>
          <a:endParaRPr lang="en-US"/>
        </a:p>
      </dgm:t>
    </dgm:pt>
    <dgm:pt modelId="{DCC472E0-D517-4BA9-B7CB-82CB09FBF327}">
      <dgm:prSet phldrT="[Text]"/>
      <dgm:spPr/>
      <dgm:t>
        <a:bodyPr/>
        <a:lstStyle/>
        <a:p>
          <a:r>
            <a:rPr lang="en-US" dirty="0" smtClean="0"/>
            <a:t>Threats</a:t>
          </a:r>
          <a:endParaRPr lang="en-US" dirty="0"/>
        </a:p>
      </dgm:t>
    </dgm:pt>
    <dgm:pt modelId="{B1A735D2-1824-4FB1-985E-5EA0F00AC012}" type="parTrans" cxnId="{2758B69F-75BC-4313-9ECB-ECCF3A96E7A3}">
      <dgm:prSet/>
      <dgm:spPr/>
      <dgm:t>
        <a:bodyPr/>
        <a:lstStyle/>
        <a:p>
          <a:endParaRPr lang="en-US"/>
        </a:p>
      </dgm:t>
    </dgm:pt>
    <dgm:pt modelId="{05FDF70D-6219-4AFB-8354-826CFCC3484E}" type="sibTrans" cxnId="{2758B69F-75BC-4313-9ECB-ECCF3A96E7A3}">
      <dgm:prSet/>
      <dgm:spPr/>
      <dgm:t>
        <a:bodyPr/>
        <a:lstStyle/>
        <a:p>
          <a:endParaRPr lang="en-US"/>
        </a:p>
      </dgm:t>
    </dgm:pt>
    <dgm:pt modelId="{6461EEEB-6EB7-4041-B0AE-5109F87054DB}">
      <dgm:prSet phldrT="[Text]"/>
      <dgm:spPr/>
      <dgm:t>
        <a:bodyPr/>
        <a:lstStyle/>
        <a:p>
          <a:r>
            <a:rPr lang="en-US" dirty="0" smtClean="0"/>
            <a:t>Recognize where fundamental industry change can occur</a:t>
          </a:r>
          <a:endParaRPr lang="en-US" dirty="0"/>
        </a:p>
      </dgm:t>
    </dgm:pt>
    <dgm:pt modelId="{472730B8-153B-499B-A5E9-967BB56AAD67}" type="parTrans" cxnId="{7CBFCC56-416D-48C4-8943-CD563E8557B2}">
      <dgm:prSet/>
      <dgm:spPr/>
      <dgm:t>
        <a:bodyPr/>
        <a:lstStyle/>
        <a:p>
          <a:endParaRPr lang="en-US"/>
        </a:p>
      </dgm:t>
    </dgm:pt>
    <dgm:pt modelId="{1636DCC8-3318-4722-96B4-52D2F1D6F92E}" type="sibTrans" cxnId="{7CBFCC56-416D-48C4-8943-CD563E8557B2}">
      <dgm:prSet/>
      <dgm:spPr/>
      <dgm:t>
        <a:bodyPr/>
        <a:lstStyle/>
        <a:p>
          <a:endParaRPr lang="en-US"/>
        </a:p>
      </dgm:t>
    </dgm:pt>
    <dgm:pt modelId="{C4604F87-F61F-4AEB-B3E6-43303A4A51B4}">
      <dgm:prSet phldrT="[Text]"/>
      <dgm:spPr/>
      <dgm:t>
        <a:bodyPr/>
        <a:lstStyle/>
        <a:p>
          <a:r>
            <a:rPr lang="en-US" dirty="0" smtClean="0"/>
            <a:t>Systems thinking and enterprise architecture provides guidance for implementation</a:t>
          </a:r>
          <a:endParaRPr lang="en-US" dirty="0"/>
        </a:p>
      </dgm:t>
    </dgm:pt>
    <dgm:pt modelId="{677D881E-C5E0-49DE-BB41-BA9105FFCAA5}" type="parTrans" cxnId="{E34C2EA0-B309-495B-9E9D-2B81D854364A}">
      <dgm:prSet/>
      <dgm:spPr/>
      <dgm:t>
        <a:bodyPr/>
        <a:lstStyle/>
        <a:p>
          <a:endParaRPr lang="en-US"/>
        </a:p>
      </dgm:t>
    </dgm:pt>
    <dgm:pt modelId="{76352AF3-D4F5-48B4-A630-71441022A20D}" type="sibTrans" cxnId="{E34C2EA0-B309-495B-9E9D-2B81D854364A}">
      <dgm:prSet/>
      <dgm:spPr/>
      <dgm:t>
        <a:bodyPr/>
        <a:lstStyle/>
        <a:p>
          <a:endParaRPr lang="en-US"/>
        </a:p>
      </dgm:t>
    </dgm:pt>
    <dgm:pt modelId="{EA97F24C-EBC0-4332-AEDE-979218B4B9F7}" type="pres">
      <dgm:prSet presAssocID="{913C3BD6-CEDA-45CF-AF78-EC59474207F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5EBC1C-54BD-4447-9F9F-B84C7567CE82}" type="pres">
      <dgm:prSet presAssocID="{27387A61-2781-4B19-8792-70357E6BAFF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26FB3F-0773-4482-9A56-ADD3F482F199}" type="pres">
      <dgm:prSet presAssocID="{5EB10E25-C70E-4F61-8FC2-93A8E41417E1}" presName="sibTrans" presStyleCnt="0"/>
      <dgm:spPr/>
    </dgm:pt>
    <dgm:pt modelId="{C2A1AC6F-4B69-4D18-A068-A33930FA7DBE}" type="pres">
      <dgm:prSet presAssocID="{6461EEEB-6EB7-4041-B0AE-5109F87054D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F16A09-7DCE-484F-BA47-FE1EF6C37E8A}" type="pres">
      <dgm:prSet presAssocID="{1636DCC8-3318-4722-96B4-52D2F1D6F92E}" presName="sibTrans" presStyleCnt="0"/>
      <dgm:spPr/>
    </dgm:pt>
    <dgm:pt modelId="{DA19ED06-E430-4E84-8EEA-DA0DE5AB42D4}" type="pres">
      <dgm:prSet presAssocID="{C4604F87-F61F-4AEB-B3E6-43303A4A51B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DAC2311-7CFF-4825-BA0A-506CCA9B9BC4}" srcId="{27387A61-2781-4B19-8792-70357E6BAFFA}" destId="{6F3EA102-074B-4811-9C03-69C216D84EE1}" srcOrd="1" destOrd="0" parTransId="{9BF6F6B7-B77F-4F14-B33D-885B0C052C92}" sibTransId="{C2871FD3-1383-4ED9-8912-F7E8E116AF20}"/>
    <dgm:cxn modelId="{0B1F59AF-2DB8-4A67-BAB6-231209BD946A}" type="presOf" srcId="{DCC472E0-D517-4BA9-B7CB-82CB09FBF327}" destId="{485EBC1C-54BD-4447-9F9F-B84C7567CE82}" srcOrd="0" destOrd="1" presId="urn:microsoft.com/office/officeart/2005/8/layout/default"/>
    <dgm:cxn modelId="{F6EE3CF9-241B-425B-B469-D3E48DF47DA5}" type="presOf" srcId="{6F3EA102-074B-4811-9C03-69C216D84EE1}" destId="{485EBC1C-54BD-4447-9F9F-B84C7567CE82}" srcOrd="0" destOrd="2" presId="urn:microsoft.com/office/officeart/2005/8/layout/default"/>
    <dgm:cxn modelId="{690D41C4-D829-489E-9B4F-E488DA6A84A9}" type="presOf" srcId="{27387A61-2781-4B19-8792-70357E6BAFFA}" destId="{485EBC1C-54BD-4447-9F9F-B84C7567CE82}" srcOrd="0" destOrd="0" presId="urn:microsoft.com/office/officeart/2005/8/layout/default"/>
    <dgm:cxn modelId="{082398C8-FE33-4AF3-B743-00D5CDEB47DC}" type="presOf" srcId="{913C3BD6-CEDA-45CF-AF78-EC59474207F8}" destId="{EA97F24C-EBC0-4332-AEDE-979218B4B9F7}" srcOrd="0" destOrd="0" presId="urn:microsoft.com/office/officeart/2005/8/layout/default"/>
    <dgm:cxn modelId="{2C42D264-6A31-4CE0-AAB5-40871D2695F7}" srcId="{913C3BD6-CEDA-45CF-AF78-EC59474207F8}" destId="{27387A61-2781-4B19-8792-70357E6BAFFA}" srcOrd="0" destOrd="0" parTransId="{B445D301-E959-4F9E-9C8E-3E3D6C971087}" sibTransId="{5EB10E25-C70E-4F61-8FC2-93A8E41417E1}"/>
    <dgm:cxn modelId="{E34C2EA0-B309-495B-9E9D-2B81D854364A}" srcId="{913C3BD6-CEDA-45CF-AF78-EC59474207F8}" destId="{C4604F87-F61F-4AEB-B3E6-43303A4A51B4}" srcOrd="2" destOrd="0" parTransId="{677D881E-C5E0-49DE-BB41-BA9105FFCAA5}" sibTransId="{76352AF3-D4F5-48B4-A630-71441022A20D}"/>
    <dgm:cxn modelId="{2758B69F-75BC-4313-9ECB-ECCF3A96E7A3}" srcId="{27387A61-2781-4B19-8792-70357E6BAFFA}" destId="{DCC472E0-D517-4BA9-B7CB-82CB09FBF327}" srcOrd="0" destOrd="0" parTransId="{B1A735D2-1824-4FB1-985E-5EA0F00AC012}" sibTransId="{05FDF70D-6219-4AFB-8354-826CFCC3484E}"/>
    <dgm:cxn modelId="{7449D702-CD84-4106-AFB5-08C2271EF79A}" type="presOf" srcId="{C4604F87-F61F-4AEB-B3E6-43303A4A51B4}" destId="{DA19ED06-E430-4E84-8EEA-DA0DE5AB42D4}" srcOrd="0" destOrd="0" presId="urn:microsoft.com/office/officeart/2005/8/layout/default"/>
    <dgm:cxn modelId="{7CBFCC56-416D-48C4-8943-CD563E8557B2}" srcId="{913C3BD6-CEDA-45CF-AF78-EC59474207F8}" destId="{6461EEEB-6EB7-4041-B0AE-5109F87054DB}" srcOrd="1" destOrd="0" parTransId="{472730B8-153B-499B-A5E9-967BB56AAD67}" sibTransId="{1636DCC8-3318-4722-96B4-52D2F1D6F92E}"/>
    <dgm:cxn modelId="{CFD95BA9-9D9C-4B33-BFC0-FFD2E8829E4F}" type="presOf" srcId="{6461EEEB-6EB7-4041-B0AE-5109F87054DB}" destId="{C2A1AC6F-4B69-4D18-A068-A33930FA7DBE}" srcOrd="0" destOrd="0" presId="urn:microsoft.com/office/officeart/2005/8/layout/default"/>
    <dgm:cxn modelId="{96897187-73BB-4BBF-A711-EA0B5D01556E}" type="presParOf" srcId="{EA97F24C-EBC0-4332-AEDE-979218B4B9F7}" destId="{485EBC1C-54BD-4447-9F9F-B84C7567CE82}" srcOrd="0" destOrd="0" presId="urn:microsoft.com/office/officeart/2005/8/layout/default"/>
    <dgm:cxn modelId="{46ACD916-B4F8-4C6E-B06A-3848A7E70448}" type="presParOf" srcId="{EA97F24C-EBC0-4332-AEDE-979218B4B9F7}" destId="{F726FB3F-0773-4482-9A56-ADD3F482F199}" srcOrd="1" destOrd="0" presId="urn:microsoft.com/office/officeart/2005/8/layout/default"/>
    <dgm:cxn modelId="{EFDDA5E5-7293-4256-B63D-70D49C2C0EA0}" type="presParOf" srcId="{EA97F24C-EBC0-4332-AEDE-979218B4B9F7}" destId="{C2A1AC6F-4B69-4D18-A068-A33930FA7DBE}" srcOrd="2" destOrd="0" presId="urn:microsoft.com/office/officeart/2005/8/layout/default"/>
    <dgm:cxn modelId="{BF059555-68ED-447D-8BCD-3AD229FBA864}" type="presParOf" srcId="{EA97F24C-EBC0-4332-AEDE-979218B4B9F7}" destId="{26F16A09-7DCE-484F-BA47-FE1EF6C37E8A}" srcOrd="3" destOrd="0" presId="urn:microsoft.com/office/officeart/2005/8/layout/default"/>
    <dgm:cxn modelId="{AA73F3DE-8AA0-4B60-BB75-F6D80B51B9E2}" type="presParOf" srcId="{EA97F24C-EBC0-4332-AEDE-979218B4B9F7}" destId="{DA19ED06-E430-4E84-8EEA-DA0DE5AB42D4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5EBC1C-54BD-4447-9F9F-B84C7567CE82}">
      <dsp:nvSpPr>
        <dsp:cNvPr id="0" name=""/>
        <dsp:cNvSpPr/>
      </dsp:nvSpPr>
      <dsp:spPr>
        <a:xfrm>
          <a:off x="757030" y="2067"/>
          <a:ext cx="3045932" cy="182755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These are tools to analyze the nature </a:t>
          </a:r>
          <a:r>
            <a:rPr lang="en-US" sz="2300" kern="1200" smtClean="0"/>
            <a:t>of disruption.</a:t>
          </a:r>
          <a:endParaRPr lang="en-US" sz="2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Threats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Opportunities</a:t>
          </a:r>
          <a:endParaRPr lang="en-US" sz="1800" kern="1200" dirty="0"/>
        </a:p>
      </dsp:txBody>
      <dsp:txXfrm>
        <a:off x="757030" y="2067"/>
        <a:ext cx="3045932" cy="1827559"/>
      </dsp:txXfrm>
    </dsp:sp>
    <dsp:sp modelId="{C2A1AC6F-4B69-4D18-A068-A33930FA7DBE}">
      <dsp:nvSpPr>
        <dsp:cNvPr id="0" name=""/>
        <dsp:cNvSpPr/>
      </dsp:nvSpPr>
      <dsp:spPr>
        <a:xfrm>
          <a:off x="757030" y="2134220"/>
          <a:ext cx="3045932" cy="1827559"/>
        </a:xfrm>
        <a:prstGeom prst="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50000"/>
                <a:satMod val="300000"/>
              </a:schemeClr>
            </a:gs>
            <a:gs pos="35000">
              <a:schemeClr val="accent5">
                <a:hueOff val="-4966938"/>
                <a:satOff val="19906"/>
                <a:lumOff val="4314"/>
                <a:alphaOff val="0"/>
                <a:tint val="37000"/>
                <a:satMod val="30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Recognize where fundamental industry change can occur</a:t>
          </a:r>
          <a:endParaRPr lang="en-US" sz="2300" kern="1200" dirty="0"/>
        </a:p>
      </dsp:txBody>
      <dsp:txXfrm>
        <a:off x="757030" y="2134220"/>
        <a:ext cx="3045932" cy="1827559"/>
      </dsp:txXfrm>
    </dsp:sp>
    <dsp:sp modelId="{DA19ED06-E430-4E84-8EEA-DA0DE5AB42D4}">
      <dsp:nvSpPr>
        <dsp:cNvPr id="0" name=""/>
        <dsp:cNvSpPr/>
      </dsp:nvSpPr>
      <dsp:spPr>
        <a:xfrm>
          <a:off x="757030" y="4266373"/>
          <a:ext cx="3045932" cy="1827559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Systems thinking and enterprise architecture provides guidance for implementation</a:t>
          </a:r>
          <a:endParaRPr lang="en-US" sz="2300" kern="1200" dirty="0"/>
        </a:p>
      </dsp:txBody>
      <dsp:txXfrm>
        <a:off x="757030" y="4266373"/>
        <a:ext cx="3045932" cy="18275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94FB9-6653-4DCA-B0F8-49BDF1DA9C23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B0454F-5F7C-4F96-AB90-F7BF04DC8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429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5C116-1554-4A8A-A8C9-36424048604B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3C2E2-33AC-42FE-A553-09E032C98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05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CE2C-F03C-44FC-A7D5-75E548DDEAFF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18D2-E24A-48E8-943C-6A85075F8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46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CE2C-F03C-44FC-A7D5-75E548DDEAFF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18D2-E24A-48E8-943C-6A85075F8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31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CE2C-F03C-44FC-A7D5-75E548DDEAFF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18D2-E24A-48E8-943C-6A85075F8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318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CE2C-F03C-44FC-A7D5-75E548DDEAFF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18D2-E24A-48E8-943C-6A85075F8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712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CE2C-F03C-44FC-A7D5-75E548DDEAFF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18D2-E24A-48E8-943C-6A85075F8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991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CE2C-F03C-44FC-A7D5-75E548DDEAFF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18D2-E24A-48E8-943C-6A85075F8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253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CE2C-F03C-44FC-A7D5-75E548DDEAFF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18D2-E24A-48E8-943C-6A85075F8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896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CE2C-F03C-44FC-A7D5-75E548DDEAFF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18D2-E24A-48E8-943C-6A85075F8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45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CE2C-F03C-44FC-A7D5-75E548DDEAFF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18D2-E24A-48E8-943C-6A85075F8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281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CE2C-F03C-44FC-A7D5-75E548DDEAFF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18D2-E24A-48E8-943C-6A85075F8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329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7CE2C-F03C-44FC-A7D5-75E548DDEAFF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118D2-E24A-48E8-943C-6A85075F8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1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7CE2C-F03C-44FC-A7D5-75E548DDEAFF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118D2-E24A-48E8-943C-6A85075F8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866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//upload.wikimedia.org/wikipedia/commons/6/66/Porters_five_forces.PN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//upload.wikimedia.org/wikipedia/commons/6/66/Porters_five_forces.P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2" Type="http://schemas.openxmlformats.org/officeDocument/2006/relationships/hyperlink" Target="//upload.wikimedia.org/wikipedia/commons/6/66/Porters_five_forces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7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92375"/>
            <a:ext cx="8077200" cy="192722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MIS5001:</a:t>
            </a:r>
            <a:br>
              <a:rPr lang="en-US" dirty="0" smtClean="0"/>
            </a:br>
            <a:r>
              <a:rPr lang="en-US" dirty="0" smtClean="0"/>
              <a:t>Information Technology Management</a:t>
            </a:r>
            <a:br>
              <a:rPr lang="en-US" dirty="0" smtClean="0"/>
            </a:br>
            <a:r>
              <a:rPr lang="en-US" i="1" smtClean="0"/>
              <a:t>The Strategic Role of IT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5791200"/>
            <a:ext cx="6400800" cy="609600"/>
          </a:xfrm>
        </p:spPr>
        <p:txBody>
          <a:bodyPr>
            <a:noAutofit/>
          </a:bodyPr>
          <a:lstStyle/>
          <a:p>
            <a:pPr algn="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Larry Brandolph</a:t>
            </a:r>
            <a:b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Larry.Brandolph@temple.edu</a:t>
            </a:r>
            <a:b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http://community.mis.temple.edu/mis5001sec401f13/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34" y="0"/>
            <a:ext cx="9164534" cy="114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193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295400"/>
            <a:ext cx="3810000" cy="1112838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How do you recognize technology-enabled business opportunities?</a:t>
            </a:r>
            <a:endParaRPr lang="en-US" sz="36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6400" y="0"/>
            <a:ext cx="4940300" cy="6923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150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Basic tools for assessing a business</a:t>
            </a:r>
            <a:endParaRPr lang="en-US" sz="4800" dirty="0"/>
          </a:p>
        </p:txBody>
      </p:sp>
      <p:pic>
        <p:nvPicPr>
          <p:cNvPr id="4" name="Picture 2" descr="File:Porters five forces.PN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00"/>
          <a:stretch/>
        </p:blipFill>
        <p:spPr bwMode="auto">
          <a:xfrm>
            <a:off x="685800" y="3395879"/>
            <a:ext cx="3644348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upload.wikimedia.org/wikipedia/commons/7/70/Porter_Value_Chai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594" y="3433979"/>
            <a:ext cx="4185606" cy="2476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621" y="2260082"/>
            <a:ext cx="28963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Five Forces Model</a:t>
            </a:r>
            <a:br>
              <a:rPr lang="en-US" sz="2800" dirty="0" smtClean="0"/>
            </a:br>
            <a:r>
              <a:rPr lang="en-US" sz="2800" dirty="0" smtClean="0"/>
              <a:t>(The Environment)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790059" y="2252879"/>
            <a:ext cx="368883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The Value Chain</a:t>
            </a:r>
            <a:br>
              <a:rPr lang="en-US" sz="2800" dirty="0" smtClean="0"/>
            </a:br>
            <a:r>
              <a:rPr lang="en-US" sz="2800" dirty="0" smtClean="0"/>
              <a:t>(Organization Structure)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4796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le:Porters five forces.PN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00"/>
          <a:stretch/>
        </p:blipFill>
        <p:spPr bwMode="auto">
          <a:xfrm>
            <a:off x="1127539" y="1905000"/>
            <a:ext cx="7178261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dirty="0" smtClean="0"/>
              <a:t>Give a technology-oriented example for each “force”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0" y="6547535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400" dirty="0"/>
              <a:t>http://en.wikipedia.org/wiki/Porter_5_forces_analysis </a:t>
            </a:r>
          </a:p>
        </p:txBody>
      </p:sp>
    </p:spTree>
    <p:extLst>
      <p:ext uri="{BB962C8B-B14F-4D97-AF65-F5344CB8AC3E}">
        <p14:creationId xmlns:p14="http://schemas.microsoft.com/office/powerpoint/2010/main" val="81552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upload.wikimedia.org/wikipedia/commons/7/70/Porter_Value_Chai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133600"/>
            <a:ext cx="7483885" cy="4427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can you learn from understanding an organization’s </a:t>
            </a:r>
            <a:br>
              <a:rPr lang="en-US" dirty="0" smtClean="0"/>
            </a:br>
            <a:r>
              <a:rPr lang="en-US" dirty="0" smtClean="0"/>
              <a:t>value chain?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96251" y="6553200"/>
            <a:ext cx="32477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dirty="0"/>
              <a:t>http://en.wikipedia.org/wiki/Value_chain </a:t>
            </a:r>
          </a:p>
        </p:txBody>
      </p:sp>
    </p:spTree>
    <p:extLst>
      <p:ext uri="{BB962C8B-B14F-4D97-AF65-F5344CB8AC3E}">
        <p14:creationId xmlns:p14="http://schemas.microsoft.com/office/powerpoint/2010/main" val="130933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cdn3.pcadvisor.co.uk/cmsdata/reviews/3369816/Samsung_Galaxy_S3IMG_00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639"/>
            <a:ext cx="9144000" cy="6309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743200" y="6334780"/>
            <a:ext cx="640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dirty="0"/>
              <a:t>http://cdn3.pcadvisor.co.uk/cmsdata/reviews/3369816</a:t>
            </a:r>
            <a:r>
              <a:rPr lang="en-US" sz="1400" dirty="0" smtClean="0"/>
              <a:t>/</a:t>
            </a:r>
            <a:br>
              <a:rPr lang="en-US" sz="1400" dirty="0" smtClean="0"/>
            </a:br>
            <a:r>
              <a:rPr lang="en-US" sz="1400" dirty="0" smtClean="0"/>
              <a:t>Samsung_Galaxy_S3IMG_0044.jpg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419600" y="228600"/>
            <a:ext cx="45339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 smtClean="0"/>
              <a:t>Try it: </a:t>
            </a:r>
            <a:r>
              <a:rPr lang="en-US" sz="3600" dirty="0" smtClean="0"/>
              <a:t>How can mobile technology alter the competitive landscape?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7935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 smtClean="0"/>
              <a:t>Going forward…</a:t>
            </a:r>
            <a:endParaRPr lang="en-US" sz="4800" dirty="0"/>
          </a:p>
        </p:txBody>
      </p:sp>
      <p:pic>
        <p:nvPicPr>
          <p:cNvPr id="4" name="Picture 2" descr="File:Porters five forces.PN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00"/>
          <a:stretch/>
        </p:blipFill>
        <p:spPr bwMode="auto">
          <a:xfrm>
            <a:off x="1152265" y="1861921"/>
            <a:ext cx="3203142" cy="2210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upload.wikimedia.org/wikipedia/commons/7/70/Porter_Value_Chai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300321"/>
            <a:ext cx="3678871" cy="2176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068277037"/>
              </p:ext>
            </p:extLst>
          </p:nvPr>
        </p:nvGraphicFramePr>
        <p:xfrm>
          <a:off x="4812607" y="381000"/>
          <a:ext cx="4559993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524868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94</Words>
  <Application>Microsoft Office PowerPoint</Application>
  <PresentationFormat>On-screen Show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MIS5001: Information Technology Management The Strategic Role of IT</vt:lpstr>
      <vt:lpstr>How do you recognize technology-enabled business opportunities?</vt:lpstr>
      <vt:lpstr>Basic tools for assessing a business</vt:lpstr>
      <vt:lpstr>Give a technology-oriented example for each “force”</vt:lpstr>
      <vt:lpstr>What can you learn from understanding an organization’s  value chain?</vt:lpstr>
      <vt:lpstr>PowerPoint Presentation</vt:lpstr>
      <vt:lpstr>Going forward…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MIS5001: Information Technology Management  Course Introduction</dc:title>
  <dc:creator>David</dc:creator>
  <cp:lastModifiedBy>Larry Brandolph</cp:lastModifiedBy>
  <cp:revision>58</cp:revision>
  <cp:lastPrinted>2012-08-26T17:05:12Z</cp:lastPrinted>
  <dcterms:created xsi:type="dcterms:W3CDTF">2012-08-23T18:29:30Z</dcterms:created>
  <dcterms:modified xsi:type="dcterms:W3CDTF">2013-08-26T11:47:12Z</dcterms:modified>
</cp:coreProperties>
</file>