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0"/>
  </p:notesMasterIdLst>
  <p:sldIdLst>
    <p:sldId id="289" r:id="rId2"/>
    <p:sldId id="259" r:id="rId3"/>
    <p:sldId id="258" r:id="rId4"/>
    <p:sldId id="260" r:id="rId5"/>
    <p:sldId id="281" r:id="rId6"/>
    <p:sldId id="280" r:id="rId7"/>
    <p:sldId id="282" r:id="rId8"/>
    <p:sldId id="261" r:id="rId9"/>
    <p:sldId id="262" r:id="rId10"/>
    <p:sldId id="267" r:id="rId11"/>
    <p:sldId id="263" r:id="rId12"/>
    <p:sldId id="288" r:id="rId13"/>
    <p:sldId id="264" r:id="rId14"/>
    <p:sldId id="265" r:id="rId15"/>
    <p:sldId id="266" r:id="rId16"/>
    <p:sldId id="270" r:id="rId17"/>
    <p:sldId id="278" r:id="rId18"/>
    <p:sldId id="271" r:id="rId19"/>
    <p:sldId id="272" r:id="rId20"/>
    <p:sldId id="290" r:id="rId21"/>
    <p:sldId id="277" r:id="rId22"/>
    <p:sldId id="273" r:id="rId23"/>
    <p:sldId id="274" r:id="rId24"/>
    <p:sldId id="275" r:id="rId25"/>
    <p:sldId id="276" r:id="rId26"/>
    <p:sldId id="283" r:id="rId27"/>
    <p:sldId id="286" r:id="rId28"/>
    <p:sldId id="28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4171" autoAdjust="0"/>
  </p:normalViewPr>
  <p:slideViewPr>
    <p:cSldViewPr>
      <p:cViewPr>
        <p:scale>
          <a:sx n="75" d="100"/>
          <a:sy n="75" d="100"/>
        </p:scale>
        <p:origin x="-1744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3FA6A-543B-4516-A3CB-F8C792CBCE9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D96ADD-1A60-4E51-83A0-66815805A478}">
      <dgm:prSet/>
      <dgm:spPr/>
      <dgm:t>
        <a:bodyPr/>
        <a:lstStyle/>
        <a:p>
          <a:pPr rtl="0"/>
          <a:r>
            <a:rPr lang="en-US" dirty="0" smtClean="0"/>
            <a:t>Now…</a:t>
          </a:r>
          <a:endParaRPr lang="en-US" dirty="0"/>
        </a:p>
      </dgm:t>
    </dgm:pt>
    <dgm:pt modelId="{A0FD97DD-C199-4B8D-8D0D-2D614809DCE7}" type="parTrans" cxnId="{1DC3AA83-218F-4DC8-9728-9724C037415D}">
      <dgm:prSet/>
      <dgm:spPr/>
      <dgm:t>
        <a:bodyPr/>
        <a:lstStyle/>
        <a:p>
          <a:endParaRPr lang="en-US"/>
        </a:p>
      </dgm:t>
    </dgm:pt>
    <dgm:pt modelId="{E3FDFF78-3A62-4DCB-8DEE-07BACBA65337}" type="sibTrans" cxnId="{1DC3AA83-218F-4DC8-9728-9724C037415D}">
      <dgm:prSet/>
      <dgm:spPr/>
      <dgm:t>
        <a:bodyPr/>
        <a:lstStyle/>
        <a:p>
          <a:endParaRPr lang="en-US"/>
        </a:p>
      </dgm:t>
    </dgm:pt>
    <dgm:pt modelId="{F0D56F79-BF58-4B12-AB3D-A1EBD25A4099}">
      <dgm:prSet/>
      <dgm:spPr/>
      <dgm:t>
        <a:bodyPr/>
        <a:lstStyle/>
        <a:p>
          <a:pPr rtl="0"/>
          <a:r>
            <a:rPr lang="en-US" smtClean="0"/>
            <a:t>A customer can make multiple orders</a:t>
          </a:r>
          <a:endParaRPr lang="en-US"/>
        </a:p>
      </dgm:t>
    </dgm:pt>
    <dgm:pt modelId="{F18E5E37-4262-43F8-98E2-468C34092C45}" type="parTrans" cxnId="{25575B57-661F-4B29-B2A3-ED34F70120CB}">
      <dgm:prSet/>
      <dgm:spPr/>
      <dgm:t>
        <a:bodyPr/>
        <a:lstStyle/>
        <a:p>
          <a:endParaRPr lang="en-US"/>
        </a:p>
      </dgm:t>
    </dgm:pt>
    <dgm:pt modelId="{3FA35601-599F-49FA-9CC7-51E795B2B4F5}" type="sibTrans" cxnId="{25575B57-661F-4B29-B2A3-ED34F70120CB}">
      <dgm:prSet/>
      <dgm:spPr/>
      <dgm:t>
        <a:bodyPr/>
        <a:lstStyle/>
        <a:p>
          <a:endParaRPr lang="en-US"/>
        </a:p>
      </dgm:t>
    </dgm:pt>
    <dgm:pt modelId="{625EFCD2-44CA-4F1A-BC5B-FCCCA298C8DD}">
      <dgm:prSet/>
      <dgm:spPr/>
      <dgm:t>
        <a:bodyPr/>
        <a:lstStyle/>
        <a:p>
          <a:pPr rtl="0"/>
          <a:r>
            <a:rPr lang="en-US" smtClean="0"/>
            <a:t>An order can contain multiple products</a:t>
          </a:r>
          <a:endParaRPr lang="en-US"/>
        </a:p>
      </dgm:t>
    </dgm:pt>
    <dgm:pt modelId="{DFF00C22-AD83-4103-9AA3-69E408F699D2}" type="parTrans" cxnId="{42287A9F-472B-4E0D-B623-CA3CC6016672}">
      <dgm:prSet/>
      <dgm:spPr/>
      <dgm:t>
        <a:bodyPr/>
        <a:lstStyle/>
        <a:p>
          <a:endParaRPr lang="en-US"/>
        </a:p>
      </dgm:t>
    </dgm:pt>
    <dgm:pt modelId="{00BD70EE-845E-4FCF-940C-A0D6106AB09A}" type="sibTrans" cxnId="{42287A9F-472B-4E0D-B623-CA3CC6016672}">
      <dgm:prSet/>
      <dgm:spPr/>
      <dgm:t>
        <a:bodyPr/>
        <a:lstStyle/>
        <a:p>
          <a:endParaRPr lang="en-US"/>
        </a:p>
      </dgm:t>
    </dgm:pt>
    <dgm:pt modelId="{5396ABC3-622C-4342-BD47-0DE04103E196}">
      <dgm:prSet/>
      <dgm:spPr/>
      <dgm:t>
        <a:bodyPr/>
        <a:lstStyle/>
        <a:p>
          <a:pPr rtl="0"/>
          <a:r>
            <a:rPr lang="en-US" smtClean="0"/>
            <a:t>A product can be part of multiple orders</a:t>
          </a:r>
          <a:endParaRPr lang="en-US"/>
        </a:p>
      </dgm:t>
    </dgm:pt>
    <dgm:pt modelId="{3E51B315-5A40-40D3-A45B-DC8B0918D3D2}" type="parTrans" cxnId="{7949821D-CCB0-463D-AE0E-3507EB3240CD}">
      <dgm:prSet/>
      <dgm:spPr/>
      <dgm:t>
        <a:bodyPr/>
        <a:lstStyle/>
        <a:p>
          <a:endParaRPr lang="en-US"/>
        </a:p>
      </dgm:t>
    </dgm:pt>
    <dgm:pt modelId="{374F3904-C7FB-4982-BDB6-02C1D2B574D0}" type="sibTrans" cxnId="{7949821D-CCB0-463D-AE0E-3507EB3240CD}">
      <dgm:prSet/>
      <dgm:spPr/>
      <dgm:t>
        <a:bodyPr/>
        <a:lstStyle/>
        <a:p>
          <a:endParaRPr lang="en-US"/>
        </a:p>
      </dgm:t>
    </dgm:pt>
    <dgm:pt modelId="{2C1CBA34-4F40-4ABE-A41D-8373FBFF8EA8}" type="pres">
      <dgm:prSet presAssocID="{E593FA6A-543B-4516-A3CB-F8C792CBCE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ABFE3F-6CBA-4DE8-8D7F-FEDA6EC60809}" type="pres">
      <dgm:prSet presAssocID="{58D96ADD-1A60-4E51-83A0-66815805A478}" presName="parentLin" presStyleCnt="0"/>
      <dgm:spPr/>
    </dgm:pt>
    <dgm:pt modelId="{176AF851-8884-406A-B698-FB4E468AF9DF}" type="pres">
      <dgm:prSet presAssocID="{58D96ADD-1A60-4E51-83A0-66815805A47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F6972C6-9029-4984-A076-5F317F4E4436}" type="pres">
      <dgm:prSet presAssocID="{58D96ADD-1A60-4E51-83A0-66815805A4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CADCB-0D40-40E7-A817-E61824AAE16F}" type="pres">
      <dgm:prSet presAssocID="{58D96ADD-1A60-4E51-83A0-66815805A478}" presName="negativeSpace" presStyleCnt="0"/>
      <dgm:spPr/>
    </dgm:pt>
    <dgm:pt modelId="{A3314483-F522-4293-B547-A284A2A8D9E3}" type="pres">
      <dgm:prSet presAssocID="{58D96ADD-1A60-4E51-83A0-66815805A47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48C7E3-E91B-4F60-A9A7-1C8831B1F2BB}" type="presOf" srcId="{5396ABC3-622C-4342-BD47-0DE04103E196}" destId="{A3314483-F522-4293-B547-A284A2A8D9E3}" srcOrd="0" destOrd="2" presId="urn:microsoft.com/office/officeart/2005/8/layout/list1"/>
    <dgm:cxn modelId="{1DC3AA83-218F-4DC8-9728-9724C037415D}" srcId="{E593FA6A-543B-4516-A3CB-F8C792CBCE91}" destId="{58D96ADD-1A60-4E51-83A0-66815805A478}" srcOrd="0" destOrd="0" parTransId="{A0FD97DD-C199-4B8D-8D0D-2D614809DCE7}" sibTransId="{E3FDFF78-3A62-4DCB-8DEE-07BACBA65337}"/>
    <dgm:cxn modelId="{42287A9F-472B-4E0D-B623-CA3CC6016672}" srcId="{58D96ADD-1A60-4E51-83A0-66815805A478}" destId="{625EFCD2-44CA-4F1A-BC5B-FCCCA298C8DD}" srcOrd="1" destOrd="0" parTransId="{DFF00C22-AD83-4103-9AA3-69E408F699D2}" sibTransId="{00BD70EE-845E-4FCF-940C-A0D6106AB09A}"/>
    <dgm:cxn modelId="{B8D06654-B846-4BA3-9DB5-082348909466}" type="presOf" srcId="{625EFCD2-44CA-4F1A-BC5B-FCCCA298C8DD}" destId="{A3314483-F522-4293-B547-A284A2A8D9E3}" srcOrd="0" destOrd="1" presId="urn:microsoft.com/office/officeart/2005/8/layout/list1"/>
    <dgm:cxn modelId="{9BF6E03F-8DDC-4EE8-8C13-9462FA7B2AF3}" type="presOf" srcId="{58D96ADD-1A60-4E51-83A0-66815805A478}" destId="{CF6972C6-9029-4984-A076-5F317F4E4436}" srcOrd="1" destOrd="0" presId="urn:microsoft.com/office/officeart/2005/8/layout/list1"/>
    <dgm:cxn modelId="{7E9B48A3-9E33-4B82-B7FC-70B9104EECC7}" type="presOf" srcId="{E593FA6A-543B-4516-A3CB-F8C792CBCE91}" destId="{2C1CBA34-4F40-4ABE-A41D-8373FBFF8EA8}" srcOrd="0" destOrd="0" presId="urn:microsoft.com/office/officeart/2005/8/layout/list1"/>
    <dgm:cxn modelId="{25575B57-661F-4B29-B2A3-ED34F70120CB}" srcId="{58D96ADD-1A60-4E51-83A0-66815805A478}" destId="{F0D56F79-BF58-4B12-AB3D-A1EBD25A4099}" srcOrd="0" destOrd="0" parTransId="{F18E5E37-4262-43F8-98E2-468C34092C45}" sibTransId="{3FA35601-599F-49FA-9CC7-51E795B2B4F5}"/>
    <dgm:cxn modelId="{26168E22-0494-4275-9EF4-FE6C4047DACC}" type="presOf" srcId="{F0D56F79-BF58-4B12-AB3D-A1EBD25A4099}" destId="{A3314483-F522-4293-B547-A284A2A8D9E3}" srcOrd="0" destOrd="0" presId="urn:microsoft.com/office/officeart/2005/8/layout/list1"/>
    <dgm:cxn modelId="{7CF61D09-975C-47AB-AA19-14C67B94117B}" type="presOf" srcId="{58D96ADD-1A60-4E51-83A0-66815805A478}" destId="{176AF851-8884-406A-B698-FB4E468AF9DF}" srcOrd="0" destOrd="0" presId="urn:microsoft.com/office/officeart/2005/8/layout/list1"/>
    <dgm:cxn modelId="{7949821D-CCB0-463D-AE0E-3507EB3240CD}" srcId="{58D96ADD-1A60-4E51-83A0-66815805A478}" destId="{5396ABC3-622C-4342-BD47-0DE04103E196}" srcOrd="2" destOrd="0" parTransId="{3E51B315-5A40-40D3-A45B-DC8B0918D3D2}" sibTransId="{374F3904-C7FB-4982-BDB6-02C1D2B574D0}"/>
    <dgm:cxn modelId="{3E619AB7-A284-4903-B1E1-D9A7068984C8}" type="presParOf" srcId="{2C1CBA34-4F40-4ABE-A41D-8373FBFF8EA8}" destId="{FFABFE3F-6CBA-4DE8-8D7F-FEDA6EC60809}" srcOrd="0" destOrd="0" presId="urn:microsoft.com/office/officeart/2005/8/layout/list1"/>
    <dgm:cxn modelId="{8DB98C94-8847-492E-A254-B9CCCC61CAC1}" type="presParOf" srcId="{FFABFE3F-6CBA-4DE8-8D7F-FEDA6EC60809}" destId="{176AF851-8884-406A-B698-FB4E468AF9DF}" srcOrd="0" destOrd="0" presId="urn:microsoft.com/office/officeart/2005/8/layout/list1"/>
    <dgm:cxn modelId="{776D4B7B-B92D-44A7-BB54-321D57F74821}" type="presParOf" srcId="{FFABFE3F-6CBA-4DE8-8D7F-FEDA6EC60809}" destId="{CF6972C6-9029-4984-A076-5F317F4E4436}" srcOrd="1" destOrd="0" presId="urn:microsoft.com/office/officeart/2005/8/layout/list1"/>
    <dgm:cxn modelId="{D97E1B63-8EF0-4A29-A4FB-04F00DE8B261}" type="presParOf" srcId="{2C1CBA34-4F40-4ABE-A41D-8373FBFF8EA8}" destId="{8C1CADCB-0D40-40E7-A817-E61824AAE16F}" srcOrd="1" destOrd="0" presId="urn:microsoft.com/office/officeart/2005/8/layout/list1"/>
    <dgm:cxn modelId="{82F55D39-B4BE-4092-8AB6-D4072B136125}" type="presParOf" srcId="{2C1CBA34-4F40-4ABE-A41D-8373FBFF8EA8}" destId="{A3314483-F522-4293-B547-A284A2A8D9E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D11CB-1377-4663-A414-DA5C7E8E53F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943235-1503-4E0A-B352-445E5DB7446F}">
      <dgm:prSet phldrT="[Text]"/>
      <dgm:spPr/>
      <dgm:t>
        <a:bodyPr/>
        <a:lstStyle/>
        <a:p>
          <a:r>
            <a:rPr lang="en-US" dirty="0" smtClean="0"/>
            <a:t>1:many relationships</a:t>
          </a:r>
          <a:endParaRPr lang="en-US" dirty="0"/>
        </a:p>
      </dgm:t>
    </dgm:pt>
    <dgm:pt modelId="{9B42648E-4201-4988-BA89-A7F5913F6ED4}" type="parTrans" cxnId="{0BAB52E4-169A-4157-8E28-2483031E0995}">
      <dgm:prSet/>
      <dgm:spPr/>
      <dgm:t>
        <a:bodyPr/>
        <a:lstStyle/>
        <a:p>
          <a:endParaRPr lang="en-US"/>
        </a:p>
      </dgm:t>
    </dgm:pt>
    <dgm:pt modelId="{F19E4CFE-91F7-4B88-AD56-2390C7A15BF4}" type="sibTrans" cxnId="{0BAB52E4-169A-4157-8E28-2483031E0995}">
      <dgm:prSet/>
      <dgm:spPr/>
      <dgm:t>
        <a:bodyPr/>
        <a:lstStyle/>
        <a:p>
          <a:endParaRPr lang="en-US"/>
        </a:p>
      </dgm:t>
    </dgm:pt>
    <dgm:pt modelId="{90E5FA0E-41C5-4226-A77D-3D64FD326618}">
      <dgm:prSet phldrT="[Text]"/>
      <dgm:spPr/>
      <dgm:t>
        <a:bodyPr/>
        <a:lstStyle/>
        <a:p>
          <a:r>
            <a:rPr lang="en-US" dirty="0" smtClean="0"/>
            <a:t>Primary key field of “1” table put into “many” table as foreign key field</a:t>
          </a:r>
          <a:endParaRPr lang="en-US" dirty="0"/>
        </a:p>
      </dgm:t>
    </dgm:pt>
    <dgm:pt modelId="{332DDE21-06C6-4E82-8B48-A791F105B360}" type="parTrans" cxnId="{1B9E4985-AAED-454F-A449-E40D8708C9CC}">
      <dgm:prSet/>
      <dgm:spPr/>
      <dgm:t>
        <a:bodyPr/>
        <a:lstStyle/>
        <a:p>
          <a:endParaRPr lang="en-US"/>
        </a:p>
      </dgm:t>
    </dgm:pt>
    <dgm:pt modelId="{FEEC9D06-9535-4FB7-9E33-E21513252CE8}" type="sibTrans" cxnId="{1B9E4985-AAED-454F-A449-E40D8708C9CC}">
      <dgm:prSet/>
      <dgm:spPr/>
      <dgm:t>
        <a:bodyPr/>
        <a:lstStyle/>
        <a:p>
          <a:endParaRPr lang="en-US"/>
        </a:p>
      </dgm:t>
    </dgm:pt>
    <dgm:pt modelId="{FEA067DA-AD97-4D90-9F5B-2896DB05203F}">
      <dgm:prSet phldrT="[Text]"/>
      <dgm:spPr/>
      <dgm:t>
        <a:bodyPr/>
        <a:lstStyle/>
        <a:p>
          <a:r>
            <a:rPr lang="en-US" dirty="0" err="1" smtClean="0"/>
            <a:t>many:many</a:t>
          </a:r>
          <a:r>
            <a:rPr lang="en-US" dirty="0" smtClean="0"/>
            <a:t> relationships</a:t>
          </a:r>
          <a:endParaRPr lang="en-US" dirty="0"/>
        </a:p>
      </dgm:t>
    </dgm:pt>
    <dgm:pt modelId="{D9C918CF-4E15-45E6-8C8E-74D9EB5A8BD2}" type="parTrans" cxnId="{219C0ADD-A992-42FA-BE8F-89CE769CCAEB}">
      <dgm:prSet/>
      <dgm:spPr/>
      <dgm:t>
        <a:bodyPr/>
        <a:lstStyle/>
        <a:p>
          <a:endParaRPr lang="en-US"/>
        </a:p>
      </dgm:t>
    </dgm:pt>
    <dgm:pt modelId="{0E2E7D3B-9FE6-4224-ACA2-BA45FD65B640}" type="sibTrans" cxnId="{219C0ADD-A992-42FA-BE8F-89CE769CCAEB}">
      <dgm:prSet/>
      <dgm:spPr/>
      <dgm:t>
        <a:bodyPr/>
        <a:lstStyle/>
        <a:p>
          <a:endParaRPr lang="en-US"/>
        </a:p>
      </dgm:t>
    </dgm:pt>
    <dgm:pt modelId="{3EF2ADE4-89C8-42D6-BCAC-1BB285E76FC7}">
      <dgm:prSet phldrT="[Text]"/>
      <dgm:spPr/>
      <dgm:t>
        <a:bodyPr/>
        <a:lstStyle/>
        <a:p>
          <a:r>
            <a:rPr lang="en-US" dirty="0" smtClean="0"/>
            <a:t>Create new table</a:t>
          </a:r>
          <a:endParaRPr lang="en-US" dirty="0"/>
        </a:p>
      </dgm:t>
    </dgm:pt>
    <dgm:pt modelId="{0CAD6158-2287-4B34-A14B-0E20E1E1218D}" type="parTrans" cxnId="{B6865F81-95B5-4545-9C4E-359ABEF59EFE}">
      <dgm:prSet/>
      <dgm:spPr/>
      <dgm:t>
        <a:bodyPr/>
        <a:lstStyle/>
        <a:p>
          <a:endParaRPr lang="en-US"/>
        </a:p>
      </dgm:t>
    </dgm:pt>
    <dgm:pt modelId="{E86F7FBE-DC5C-4017-9A74-46DC14915723}" type="sibTrans" cxnId="{B6865F81-95B5-4545-9C4E-359ABEF59EFE}">
      <dgm:prSet/>
      <dgm:spPr/>
      <dgm:t>
        <a:bodyPr/>
        <a:lstStyle/>
        <a:p>
          <a:endParaRPr lang="en-US"/>
        </a:p>
      </dgm:t>
    </dgm:pt>
    <dgm:pt modelId="{54A1D5A8-1DFE-4408-9FAB-BE1A6B2F7223}">
      <dgm:prSet phldrT="[Text]"/>
      <dgm:spPr/>
      <dgm:t>
        <a:bodyPr/>
        <a:lstStyle/>
        <a:p>
          <a:r>
            <a:rPr lang="en-US" dirty="0" smtClean="0"/>
            <a:t>1:1 relationships</a:t>
          </a:r>
          <a:endParaRPr lang="en-US" dirty="0"/>
        </a:p>
      </dgm:t>
    </dgm:pt>
    <dgm:pt modelId="{06F0662A-44B6-4586-A4A3-3A06C1FD8FF6}" type="parTrans" cxnId="{FA540D3B-EC8C-400B-A8AF-E0000A2C71BB}">
      <dgm:prSet/>
      <dgm:spPr/>
      <dgm:t>
        <a:bodyPr/>
        <a:lstStyle/>
        <a:p>
          <a:endParaRPr lang="en-US"/>
        </a:p>
      </dgm:t>
    </dgm:pt>
    <dgm:pt modelId="{C2A9BBBE-E49E-471A-81E1-F9DD3E57E1EB}" type="sibTrans" cxnId="{FA540D3B-EC8C-400B-A8AF-E0000A2C71BB}">
      <dgm:prSet/>
      <dgm:spPr/>
      <dgm:t>
        <a:bodyPr/>
        <a:lstStyle/>
        <a:p>
          <a:endParaRPr lang="en-US"/>
        </a:p>
      </dgm:t>
    </dgm:pt>
    <dgm:pt modelId="{C0F99AE7-5309-417A-AAB5-286960888E8B}">
      <dgm:prSet phldrT="[Text]"/>
      <dgm:spPr/>
      <dgm:t>
        <a:bodyPr/>
        <a:lstStyle/>
        <a:p>
          <a:r>
            <a:rPr lang="en-US" dirty="0" smtClean="0"/>
            <a:t>Primary key field of one table put into other table as foreign key field</a:t>
          </a:r>
          <a:endParaRPr lang="en-US" dirty="0"/>
        </a:p>
      </dgm:t>
    </dgm:pt>
    <dgm:pt modelId="{45D554B7-30CE-4227-9E9C-1FE90160211E}" type="parTrans" cxnId="{BAB467CA-882C-48F1-A265-44737916FDAE}">
      <dgm:prSet/>
      <dgm:spPr/>
      <dgm:t>
        <a:bodyPr/>
        <a:lstStyle/>
        <a:p>
          <a:endParaRPr lang="en-US"/>
        </a:p>
      </dgm:t>
    </dgm:pt>
    <dgm:pt modelId="{522DFA85-C481-4D7F-8DA2-8BC30D18084B}" type="sibTrans" cxnId="{BAB467CA-882C-48F1-A265-44737916FDAE}">
      <dgm:prSet/>
      <dgm:spPr/>
      <dgm:t>
        <a:bodyPr/>
        <a:lstStyle/>
        <a:p>
          <a:endParaRPr lang="en-US"/>
        </a:p>
      </dgm:t>
    </dgm:pt>
    <dgm:pt modelId="{092D7F08-8110-44B9-8EF5-B53DA4FCBCAA}">
      <dgm:prSet phldrT="[Text]"/>
      <dgm:spPr/>
      <dgm:t>
        <a:bodyPr/>
        <a:lstStyle/>
        <a:p>
          <a:r>
            <a:rPr lang="en-US" dirty="0" smtClean="0"/>
            <a:t>1:many relationships with original tables</a:t>
          </a:r>
          <a:endParaRPr lang="en-US" dirty="0"/>
        </a:p>
      </dgm:t>
    </dgm:pt>
    <dgm:pt modelId="{854B7901-F3C8-4D8E-B391-FD69F67E23E6}" type="parTrans" cxnId="{0E23869A-B20F-4625-AE4E-CB04E6E1C58E}">
      <dgm:prSet/>
      <dgm:spPr/>
      <dgm:t>
        <a:bodyPr/>
        <a:lstStyle/>
        <a:p>
          <a:endParaRPr lang="en-US"/>
        </a:p>
      </dgm:t>
    </dgm:pt>
    <dgm:pt modelId="{324EE711-F32E-44ED-A54B-1E1C9AC0426D}" type="sibTrans" cxnId="{0E23869A-B20F-4625-AE4E-CB04E6E1C58E}">
      <dgm:prSet/>
      <dgm:spPr/>
      <dgm:t>
        <a:bodyPr/>
        <a:lstStyle/>
        <a:p>
          <a:endParaRPr lang="en-US"/>
        </a:p>
      </dgm:t>
    </dgm:pt>
    <dgm:pt modelId="{011EE705-1F31-4921-A1A9-C3376EBDA5A4}" type="pres">
      <dgm:prSet presAssocID="{421D11CB-1377-4663-A414-DA5C7E8E53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28A89C-DDDA-4C00-8067-D9A4692457CF}" type="pres">
      <dgm:prSet presAssocID="{67943235-1503-4E0A-B352-445E5DB7446F}" presName="linNode" presStyleCnt="0"/>
      <dgm:spPr/>
    </dgm:pt>
    <dgm:pt modelId="{1CF822D1-F716-4B1F-B8E6-E8F15C889B50}" type="pres">
      <dgm:prSet presAssocID="{67943235-1503-4E0A-B352-445E5DB7446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A20D9-1C58-4359-9F7E-F21C4207D54F}" type="pres">
      <dgm:prSet presAssocID="{67943235-1503-4E0A-B352-445E5DB7446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F8FA3-97B3-43B9-A12A-2AB7ED03F067}" type="pres">
      <dgm:prSet presAssocID="{F19E4CFE-91F7-4B88-AD56-2390C7A15BF4}" presName="sp" presStyleCnt="0"/>
      <dgm:spPr/>
    </dgm:pt>
    <dgm:pt modelId="{4D64C937-0BB6-4D7D-9698-1E594C4F5492}" type="pres">
      <dgm:prSet presAssocID="{FEA067DA-AD97-4D90-9F5B-2896DB05203F}" presName="linNode" presStyleCnt="0"/>
      <dgm:spPr/>
    </dgm:pt>
    <dgm:pt modelId="{F768C774-DBD8-4292-AC4B-3BDD9D503B22}" type="pres">
      <dgm:prSet presAssocID="{FEA067DA-AD97-4D90-9F5B-2896DB05203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6F8BF-6919-4385-9A8B-824EBFE86B95}" type="pres">
      <dgm:prSet presAssocID="{FEA067DA-AD97-4D90-9F5B-2896DB05203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F60E4-DCBC-4158-A8BA-007431AC668F}" type="pres">
      <dgm:prSet presAssocID="{0E2E7D3B-9FE6-4224-ACA2-BA45FD65B640}" presName="sp" presStyleCnt="0"/>
      <dgm:spPr/>
    </dgm:pt>
    <dgm:pt modelId="{40790119-C496-41FB-82AB-D79BD34F2511}" type="pres">
      <dgm:prSet presAssocID="{54A1D5A8-1DFE-4408-9FAB-BE1A6B2F7223}" presName="linNode" presStyleCnt="0"/>
      <dgm:spPr/>
    </dgm:pt>
    <dgm:pt modelId="{735B988A-48CF-41E3-B610-49DEBA3CD7DF}" type="pres">
      <dgm:prSet presAssocID="{54A1D5A8-1DFE-4408-9FAB-BE1A6B2F722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6C10F-2103-4026-A539-B4B1A1C8151E}" type="pres">
      <dgm:prSet presAssocID="{54A1D5A8-1DFE-4408-9FAB-BE1A6B2F722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23869A-B20F-4625-AE4E-CB04E6E1C58E}" srcId="{FEA067DA-AD97-4D90-9F5B-2896DB05203F}" destId="{092D7F08-8110-44B9-8EF5-B53DA4FCBCAA}" srcOrd="1" destOrd="0" parTransId="{854B7901-F3C8-4D8E-B391-FD69F67E23E6}" sibTransId="{324EE711-F32E-44ED-A54B-1E1C9AC0426D}"/>
    <dgm:cxn modelId="{0F983861-5C57-4789-AAFF-3B3B3E22120B}" type="presOf" srcId="{092D7F08-8110-44B9-8EF5-B53DA4FCBCAA}" destId="{7226F8BF-6919-4385-9A8B-824EBFE86B95}" srcOrd="0" destOrd="1" presId="urn:microsoft.com/office/officeart/2005/8/layout/vList5"/>
    <dgm:cxn modelId="{219C0ADD-A992-42FA-BE8F-89CE769CCAEB}" srcId="{421D11CB-1377-4663-A414-DA5C7E8E53F2}" destId="{FEA067DA-AD97-4D90-9F5B-2896DB05203F}" srcOrd="1" destOrd="0" parTransId="{D9C918CF-4E15-45E6-8C8E-74D9EB5A8BD2}" sibTransId="{0E2E7D3B-9FE6-4224-ACA2-BA45FD65B640}"/>
    <dgm:cxn modelId="{BAB467CA-882C-48F1-A265-44737916FDAE}" srcId="{54A1D5A8-1DFE-4408-9FAB-BE1A6B2F7223}" destId="{C0F99AE7-5309-417A-AAB5-286960888E8B}" srcOrd="0" destOrd="0" parTransId="{45D554B7-30CE-4227-9E9C-1FE90160211E}" sibTransId="{522DFA85-C481-4D7F-8DA2-8BC30D18084B}"/>
    <dgm:cxn modelId="{FA540D3B-EC8C-400B-A8AF-E0000A2C71BB}" srcId="{421D11CB-1377-4663-A414-DA5C7E8E53F2}" destId="{54A1D5A8-1DFE-4408-9FAB-BE1A6B2F7223}" srcOrd="2" destOrd="0" parTransId="{06F0662A-44B6-4586-A4A3-3A06C1FD8FF6}" sibTransId="{C2A9BBBE-E49E-471A-81E1-F9DD3E57E1EB}"/>
    <dgm:cxn modelId="{B6865F81-95B5-4545-9C4E-359ABEF59EFE}" srcId="{FEA067DA-AD97-4D90-9F5B-2896DB05203F}" destId="{3EF2ADE4-89C8-42D6-BCAC-1BB285E76FC7}" srcOrd="0" destOrd="0" parTransId="{0CAD6158-2287-4B34-A14B-0E20E1E1218D}" sibTransId="{E86F7FBE-DC5C-4017-9A74-46DC14915723}"/>
    <dgm:cxn modelId="{6985B2F2-4C4C-4F77-8613-73C2E1177028}" type="presOf" srcId="{3EF2ADE4-89C8-42D6-BCAC-1BB285E76FC7}" destId="{7226F8BF-6919-4385-9A8B-824EBFE86B95}" srcOrd="0" destOrd="0" presId="urn:microsoft.com/office/officeart/2005/8/layout/vList5"/>
    <dgm:cxn modelId="{4BE5DDB6-A7D3-4BD7-8F0D-56D3A431B69F}" type="presOf" srcId="{54A1D5A8-1DFE-4408-9FAB-BE1A6B2F7223}" destId="{735B988A-48CF-41E3-B610-49DEBA3CD7DF}" srcOrd="0" destOrd="0" presId="urn:microsoft.com/office/officeart/2005/8/layout/vList5"/>
    <dgm:cxn modelId="{0BAB52E4-169A-4157-8E28-2483031E0995}" srcId="{421D11CB-1377-4663-A414-DA5C7E8E53F2}" destId="{67943235-1503-4E0A-B352-445E5DB7446F}" srcOrd="0" destOrd="0" parTransId="{9B42648E-4201-4988-BA89-A7F5913F6ED4}" sibTransId="{F19E4CFE-91F7-4B88-AD56-2390C7A15BF4}"/>
    <dgm:cxn modelId="{1C212E72-F499-46A9-A9F7-C2EDFA06FD9C}" type="presOf" srcId="{C0F99AE7-5309-417A-AAB5-286960888E8B}" destId="{2E16C10F-2103-4026-A539-B4B1A1C8151E}" srcOrd="0" destOrd="0" presId="urn:microsoft.com/office/officeart/2005/8/layout/vList5"/>
    <dgm:cxn modelId="{1B9E4985-AAED-454F-A449-E40D8708C9CC}" srcId="{67943235-1503-4E0A-B352-445E5DB7446F}" destId="{90E5FA0E-41C5-4226-A77D-3D64FD326618}" srcOrd="0" destOrd="0" parTransId="{332DDE21-06C6-4E82-8B48-A791F105B360}" sibTransId="{FEEC9D06-9535-4FB7-9E33-E21513252CE8}"/>
    <dgm:cxn modelId="{34647E25-B70A-486B-89EB-FEF435D67EA1}" type="presOf" srcId="{90E5FA0E-41C5-4226-A77D-3D64FD326618}" destId="{ABAA20D9-1C58-4359-9F7E-F21C4207D54F}" srcOrd="0" destOrd="0" presId="urn:microsoft.com/office/officeart/2005/8/layout/vList5"/>
    <dgm:cxn modelId="{FC307A4D-D37F-4B21-A919-896F5FDB8165}" type="presOf" srcId="{FEA067DA-AD97-4D90-9F5B-2896DB05203F}" destId="{F768C774-DBD8-4292-AC4B-3BDD9D503B22}" srcOrd="0" destOrd="0" presId="urn:microsoft.com/office/officeart/2005/8/layout/vList5"/>
    <dgm:cxn modelId="{4189E8D3-38EE-4872-997E-295152103D0C}" type="presOf" srcId="{67943235-1503-4E0A-B352-445E5DB7446F}" destId="{1CF822D1-F716-4B1F-B8E6-E8F15C889B50}" srcOrd="0" destOrd="0" presId="urn:microsoft.com/office/officeart/2005/8/layout/vList5"/>
    <dgm:cxn modelId="{692359E7-F97F-4234-8446-74FAAE0258F5}" type="presOf" srcId="{421D11CB-1377-4663-A414-DA5C7E8E53F2}" destId="{011EE705-1F31-4921-A1A9-C3376EBDA5A4}" srcOrd="0" destOrd="0" presId="urn:microsoft.com/office/officeart/2005/8/layout/vList5"/>
    <dgm:cxn modelId="{2EFECFD8-59D2-44C9-A59C-F07F5FF43DA8}" type="presParOf" srcId="{011EE705-1F31-4921-A1A9-C3376EBDA5A4}" destId="{2428A89C-DDDA-4C00-8067-D9A4692457CF}" srcOrd="0" destOrd="0" presId="urn:microsoft.com/office/officeart/2005/8/layout/vList5"/>
    <dgm:cxn modelId="{CE369062-F362-409F-A785-1DECFB75E97A}" type="presParOf" srcId="{2428A89C-DDDA-4C00-8067-D9A4692457CF}" destId="{1CF822D1-F716-4B1F-B8E6-E8F15C889B50}" srcOrd="0" destOrd="0" presId="urn:microsoft.com/office/officeart/2005/8/layout/vList5"/>
    <dgm:cxn modelId="{C980AAE9-AD91-4686-B46A-03EC362B31CC}" type="presParOf" srcId="{2428A89C-DDDA-4C00-8067-D9A4692457CF}" destId="{ABAA20D9-1C58-4359-9F7E-F21C4207D54F}" srcOrd="1" destOrd="0" presId="urn:microsoft.com/office/officeart/2005/8/layout/vList5"/>
    <dgm:cxn modelId="{87045F55-A0F3-4ADA-8813-F8E20B4AE7A5}" type="presParOf" srcId="{011EE705-1F31-4921-A1A9-C3376EBDA5A4}" destId="{600F8FA3-97B3-43B9-A12A-2AB7ED03F067}" srcOrd="1" destOrd="0" presId="urn:microsoft.com/office/officeart/2005/8/layout/vList5"/>
    <dgm:cxn modelId="{81F86E3E-7D00-44DC-8657-FCB32AF1F24A}" type="presParOf" srcId="{011EE705-1F31-4921-A1A9-C3376EBDA5A4}" destId="{4D64C937-0BB6-4D7D-9698-1E594C4F5492}" srcOrd="2" destOrd="0" presId="urn:microsoft.com/office/officeart/2005/8/layout/vList5"/>
    <dgm:cxn modelId="{954EFCC1-1C92-4BF7-BECE-C6B118F25C3F}" type="presParOf" srcId="{4D64C937-0BB6-4D7D-9698-1E594C4F5492}" destId="{F768C774-DBD8-4292-AC4B-3BDD9D503B22}" srcOrd="0" destOrd="0" presId="urn:microsoft.com/office/officeart/2005/8/layout/vList5"/>
    <dgm:cxn modelId="{C29877D9-9277-4D3B-A2E3-DC57FC08EBD1}" type="presParOf" srcId="{4D64C937-0BB6-4D7D-9698-1E594C4F5492}" destId="{7226F8BF-6919-4385-9A8B-824EBFE86B95}" srcOrd="1" destOrd="0" presId="urn:microsoft.com/office/officeart/2005/8/layout/vList5"/>
    <dgm:cxn modelId="{B2E2ABEC-EB9F-4E4D-9292-D3DB1B653FB0}" type="presParOf" srcId="{011EE705-1F31-4921-A1A9-C3376EBDA5A4}" destId="{AA1F60E4-DCBC-4158-A8BA-007431AC668F}" srcOrd="3" destOrd="0" presId="urn:microsoft.com/office/officeart/2005/8/layout/vList5"/>
    <dgm:cxn modelId="{E958BD78-7B0E-4A11-9CBD-EB1458E7795D}" type="presParOf" srcId="{011EE705-1F31-4921-A1A9-C3376EBDA5A4}" destId="{40790119-C496-41FB-82AB-D79BD34F2511}" srcOrd="4" destOrd="0" presId="urn:microsoft.com/office/officeart/2005/8/layout/vList5"/>
    <dgm:cxn modelId="{AA321F28-57F6-44DD-B288-F9BCDAEF0B29}" type="presParOf" srcId="{40790119-C496-41FB-82AB-D79BD34F2511}" destId="{735B988A-48CF-41E3-B610-49DEBA3CD7DF}" srcOrd="0" destOrd="0" presId="urn:microsoft.com/office/officeart/2005/8/layout/vList5"/>
    <dgm:cxn modelId="{B061D6A8-6555-499A-8D05-B54B4DA57EE0}" type="presParOf" srcId="{40790119-C496-41FB-82AB-D79BD34F2511}" destId="{2E16C10F-2103-4026-A539-B4B1A1C815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23CBEB-EAE8-41DB-ADF4-B22E830AE4E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6F8EA1-94AC-4BEF-97B8-08CEC3D83DDC}">
      <dgm:prSet/>
      <dgm:spPr/>
      <dgm:t>
        <a:bodyPr/>
        <a:lstStyle/>
        <a:p>
          <a:pPr rtl="0"/>
          <a:r>
            <a:rPr lang="en-US" baseline="-3000" dirty="0" smtClean="0"/>
            <a:t>No repeating orders or customers.</a:t>
          </a:r>
          <a:endParaRPr lang="en-US" dirty="0"/>
        </a:p>
      </dgm:t>
    </dgm:pt>
    <dgm:pt modelId="{3D9A9DCC-B8F6-4E31-A18B-2342EA4E0787}" type="parTrans" cxnId="{53D3438E-4851-4FAC-B118-1421B9754842}">
      <dgm:prSet/>
      <dgm:spPr/>
      <dgm:t>
        <a:bodyPr/>
        <a:lstStyle/>
        <a:p>
          <a:endParaRPr lang="en-US"/>
        </a:p>
      </dgm:t>
    </dgm:pt>
    <dgm:pt modelId="{A80ECC90-7C34-4CB6-925E-947696A3F5DE}" type="sibTrans" cxnId="{53D3438E-4851-4FAC-B118-1421B9754842}">
      <dgm:prSet/>
      <dgm:spPr/>
      <dgm:t>
        <a:bodyPr/>
        <a:lstStyle/>
        <a:p>
          <a:endParaRPr lang="en-US"/>
        </a:p>
      </dgm:t>
    </dgm:pt>
    <dgm:pt modelId="{C3693995-01CA-4D87-A016-20C2FA8014B1}">
      <dgm:prSet/>
      <dgm:spPr/>
      <dgm:t>
        <a:bodyPr/>
        <a:lstStyle/>
        <a:p>
          <a:pPr rtl="0"/>
          <a:r>
            <a:rPr lang="en-US" baseline="-3000" dirty="0" smtClean="0"/>
            <a:t>Every order is unique.</a:t>
          </a:r>
          <a:endParaRPr lang="en-US" dirty="0"/>
        </a:p>
      </dgm:t>
    </dgm:pt>
    <dgm:pt modelId="{619C83E0-284C-4BDF-A965-5B5BEC1EDD44}" type="parTrans" cxnId="{13FBF6D1-61CE-4CF8-A6EE-28F6EB337181}">
      <dgm:prSet/>
      <dgm:spPr/>
      <dgm:t>
        <a:bodyPr/>
        <a:lstStyle/>
        <a:p>
          <a:endParaRPr lang="en-US"/>
        </a:p>
      </dgm:t>
    </dgm:pt>
    <dgm:pt modelId="{9519A397-B8F7-4E74-AB2C-B2EE87F6F841}" type="sibTrans" cxnId="{13FBF6D1-61CE-4CF8-A6EE-28F6EB337181}">
      <dgm:prSet/>
      <dgm:spPr/>
      <dgm:t>
        <a:bodyPr/>
        <a:lstStyle/>
        <a:p>
          <a:endParaRPr lang="en-US"/>
        </a:p>
      </dgm:t>
    </dgm:pt>
    <dgm:pt modelId="{B520AAAB-62DD-4BCA-B478-83D13A33F76A}">
      <dgm:prSet/>
      <dgm:spPr/>
      <dgm:t>
        <a:bodyPr/>
        <a:lstStyle/>
        <a:p>
          <a:pPr rtl="0"/>
          <a:r>
            <a:rPr lang="en-US" baseline="-3000" dirty="0" smtClean="0"/>
            <a:t>This is an example of </a:t>
          </a:r>
          <a:r>
            <a:rPr lang="en-US" b="1" baseline="-3000" dirty="0" smtClean="0"/>
            <a:t>normalization</a:t>
          </a:r>
          <a:r>
            <a:rPr lang="en-US" baseline="-3000" dirty="0" smtClean="0"/>
            <a:t>..</a:t>
          </a:r>
          <a:endParaRPr lang="en-US" dirty="0"/>
        </a:p>
      </dgm:t>
    </dgm:pt>
    <dgm:pt modelId="{9FC80FE0-398B-4D10-A156-C30D6EFA8A22}" type="parTrans" cxnId="{0B213DE0-E45D-47C0-AE81-4B0C2DE2FD37}">
      <dgm:prSet/>
      <dgm:spPr/>
      <dgm:t>
        <a:bodyPr/>
        <a:lstStyle/>
        <a:p>
          <a:endParaRPr lang="en-US"/>
        </a:p>
      </dgm:t>
    </dgm:pt>
    <dgm:pt modelId="{05562F22-164E-4F6F-BF04-D9AC923AD883}" type="sibTrans" cxnId="{0B213DE0-E45D-47C0-AE81-4B0C2DE2FD37}">
      <dgm:prSet/>
      <dgm:spPr/>
      <dgm:t>
        <a:bodyPr/>
        <a:lstStyle/>
        <a:p>
          <a:endParaRPr lang="en-US"/>
        </a:p>
      </dgm:t>
    </dgm:pt>
    <dgm:pt modelId="{557E62CC-0867-4664-977B-EBBC7791EFB8}">
      <dgm:prSet/>
      <dgm:spPr/>
      <dgm:t>
        <a:bodyPr/>
        <a:lstStyle/>
        <a:p>
          <a:pPr rtl="0"/>
          <a:r>
            <a:rPr lang="en-US" baseline="-3000" dirty="0" smtClean="0"/>
            <a:t>Every customer is unique.</a:t>
          </a:r>
          <a:endParaRPr lang="en-US" dirty="0"/>
        </a:p>
      </dgm:t>
    </dgm:pt>
    <dgm:pt modelId="{3B711D49-9187-48CD-A36D-B480CC6AAC26}" type="parTrans" cxnId="{F2B2F96E-90AA-4FFF-858D-14E5196BAECB}">
      <dgm:prSet/>
      <dgm:spPr/>
      <dgm:t>
        <a:bodyPr/>
        <a:lstStyle/>
        <a:p>
          <a:endParaRPr lang="en-US"/>
        </a:p>
      </dgm:t>
    </dgm:pt>
    <dgm:pt modelId="{9BD9582F-FEAC-4462-AC0A-925CD422737E}" type="sibTrans" cxnId="{F2B2F96E-90AA-4FFF-858D-14E5196BAECB}">
      <dgm:prSet/>
      <dgm:spPr/>
      <dgm:t>
        <a:bodyPr/>
        <a:lstStyle/>
        <a:p>
          <a:endParaRPr lang="en-US"/>
        </a:p>
      </dgm:t>
    </dgm:pt>
    <dgm:pt modelId="{C9B4E51D-00D5-4D05-9E24-42F33FC739DB}" type="pres">
      <dgm:prSet presAssocID="{9E23CBEB-EAE8-41DB-ADF4-B22E830AE4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2EA243-3E20-4573-A11E-DF4BB875C719}" type="pres">
      <dgm:prSet presAssocID="{F96F8EA1-94AC-4BEF-97B8-08CEC3D83D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5CB63-13A2-4E37-9690-E3EACB72D6F4}" type="pres">
      <dgm:prSet presAssocID="{A80ECC90-7C34-4CB6-925E-947696A3F5DE}" presName="spacer" presStyleCnt="0"/>
      <dgm:spPr/>
    </dgm:pt>
    <dgm:pt modelId="{A9390E8B-BEF9-4BE8-BECF-CF847EFE6FE3}" type="pres">
      <dgm:prSet presAssocID="{557E62CC-0867-4664-977B-EBBC7791EF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06B5F-12EF-4FF7-BB98-B497939108C4}" type="pres">
      <dgm:prSet presAssocID="{9BD9582F-FEAC-4462-AC0A-925CD422737E}" presName="spacer" presStyleCnt="0"/>
      <dgm:spPr/>
    </dgm:pt>
    <dgm:pt modelId="{E938D855-B4C5-44C5-BE20-0F69FEAF79EB}" type="pres">
      <dgm:prSet presAssocID="{C3693995-01CA-4D87-A016-20C2FA8014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60D53-8418-4C88-8F7C-10249AE21853}" type="pres">
      <dgm:prSet presAssocID="{9519A397-B8F7-4E74-AB2C-B2EE87F6F841}" presName="spacer" presStyleCnt="0"/>
      <dgm:spPr/>
    </dgm:pt>
    <dgm:pt modelId="{748F216F-A643-4C40-8C5F-759609B88DCD}" type="pres">
      <dgm:prSet presAssocID="{B520AAAB-62DD-4BCA-B478-83D13A33F76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55C2A-9962-4AEA-AA42-31A37EB14841}" type="presOf" srcId="{F96F8EA1-94AC-4BEF-97B8-08CEC3D83DDC}" destId="{892EA243-3E20-4573-A11E-DF4BB875C719}" srcOrd="0" destOrd="0" presId="urn:microsoft.com/office/officeart/2005/8/layout/vList2"/>
    <dgm:cxn modelId="{F2B2F96E-90AA-4FFF-858D-14E5196BAECB}" srcId="{9E23CBEB-EAE8-41DB-ADF4-B22E830AE4E1}" destId="{557E62CC-0867-4664-977B-EBBC7791EFB8}" srcOrd="1" destOrd="0" parTransId="{3B711D49-9187-48CD-A36D-B480CC6AAC26}" sibTransId="{9BD9582F-FEAC-4462-AC0A-925CD422737E}"/>
    <dgm:cxn modelId="{0B213DE0-E45D-47C0-AE81-4B0C2DE2FD37}" srcId="{9E23CBEB-EAE8-41DB-ADF4-B22E830AE4E1}" destId="{B520AAAB-62DD-4BCA-B478-83D13A33F76A}" srcOrd="3" destOrd="0" parTransId="{9FC80FE0-398B-4D10-A156-C30D6EFA8A22}" sibTransId="{05562F22-164E-4F6F-BF04-D9AC923AD883}"/>
    <dgm:cxn modelId="{13FBF6D1-61CE-4CF8-A6EE-28F6EB337181}" srcId="{9E23CBEB-EAE8-41DB-ADF4-B22E830AE4E1}" destId="{C3693995-01CA-4D87-A016-20C2FA8014B1}" srcOrd="2" destOrd="0" parTransId="{619C83E0-284C-4BDF-A965-5B5BEC1EDD44}" sibTransId="{9519A397-B8F7-4E74-AB2C-B2EE87F6F841}"/>
    <dgm:cxn modelId="{8182A515-DE54-48D2-B497-E2BD1A1A974C}" type="presOf" srcId="{C3693995-01CA-4D87-A016-20C2FA8014B1}" destId="{E938D855-B4C5-44C5-BE20-0F69FEAF79EB}" srcOrd="0" destOrd="0" presId="urn:microsoft.com/office/officeart/2005/8/layout/vList2"/>
    <dgm:cxn modelId="{53D3438E-4851-4FAC-B118-1421B9754842}" srcId="{9E23CBEB-EAE8-41DB-ADF4-B22E830AE4E1}" destId="{F96F8EA1-94AC-4BEF-97B8-08CEC3D83DDC}" srcOrd="0" destOrd="0" parTransId="{3D9A9DCC-B8F6-4E31-A18B-2342EA4E0787}" sibTransId="{A80ECC90-7C34-4CB6-925E-947696A3F5DE}"/>
    <dgm:cxn modelId="{1A0FF1B4-AB21-4F4E-A2CE-318234330C8D}" type="presOf" srcId="{B520AAAB-62DD-4BCA-B478-83D13A33F76A}" destId="{748F216F-A643-4C40-8C5F-759609B88DCD}" srcOrd="0" destOrd="0" presId="urn:microsoft.com/office/officeart/2005/8/layout/vList2"/>
    <dgm:cxn modelId="{15D58688-F1BA-4FAA-86A7-39DEF8DC80CC}" type="presOf" srcId="{557E62CC-0867-4664-977B-EBBC7791EFB8}" destId="{A9390E8B-BEF9-4BE8-BECF-CF847EFE6FE3}" srcOrd="0" destOrd="0" presId="urn:microsoft.com/office/officeart/2005/8/layout/vList2"/>
    <dgm:cxn modelId="{A6F9E577-F5E3-4FC9-800B-00947E376319}" type="presOf" srcId="{9E23CBEB-EAE8-41DB-ADF4-B22E830AE4E1}" destId="{C9B4E51D-00D5-4D05-9E24-42F33FC739DB}" srcOrd="0" destOrd="0" presId="urn:microsoft.com/office/officeart/2005/8/layout/vList2"/>
    <dgm:cxn modelId="{8D4960D9-DA88-4DCD-A63F-4A5F4C34F3CA}" type="presParOf" srcId="{C9B4E51D-00D5-4D05-9E24-42F33FC739DB}" destId="{892EA243-3E20-4573-A11E-DF4BB875C719}" srcOrd="0" destOrd="0" presId="urn:microsoft.com/office/officeart/2005/8/layout/vList2"/>
    <dgm:cxn modelId="{4E29C91D-E856-4335-ACBE-EB2EC40F7F27}" type="presParOf" srcId="{C9B4E51D-00D5-4D05-9E24-42F33FC739DB}" destId="{9905CB63-13A2-4E37-9690-E3EACB72D6F4}" srcOrd="1" destOrd="0" presId="urn:microsoft.com/office/officeart/2005/8/layout/vList2"/>
    <dgm:cxn modelId="{0AE6371B-F4B1-4EDA-A872-00B678C571B3}" type="presParOf" srcId="{C9B4E51D-00D5-4D05-9E24-42F33FC739DB}" destId="{A9390E8B-BEF9-4BE8-BECF-CF847EFE6FE3}" srcOrd="2" destOrd="0" presId="urn:microsoft.com/office/officeart/2005/8/layout/vList2"/>
    <dgm:cxn modelId="{AC11E35B-9181-436E-ABBB-7714F8CF4B65}" type="presParOf" srcId="{C9B4E51D-00D5-4D05-9E24-42F33FC739DB}" destId="{1AC06B5F-12EF-4FF7-BB98-B497939108C4}" srcOrd="3" destOrd="0" presId="urn:microsoft.com/office/officeart/2005/8/layout/vList2"/>
    <dgm:cxn modelId="{17B543C5-39A7-40CB-9F77-004A8E26C6F9}" type="presParOf" srcId="{C9B4E51D-00D5-4D05-9E24-42F33FC739DB}" destId="{E938D855-B4C5-44C5-BE20-0F69FEAF79EB}" srcOrd="4" destOrd="0" presId="urn:microsoft.com/office/officeart/2005/8/layout/vList2"/>
    <dgm:cxn modelId="{325487F9-5FB4-4F72-8BCE-8773D5C26171}" type="presParOf" srcId="{C9B4E51D-00D5-4D05-9E24-42F33FC739DB}" destId="{4CF60D53-8418-4C88-8F7C-10249AE21853}" srcOrd="5" destOrd="0" presId="urn:microsoft.com/office/officeart/2005/8/layout/vList2"/>
    <dgm:cxn modelId="{C3191546-8848-4BED-9F38-97738B52F73B}" type="presParOf" srcId="{C9B4E51D-00D5-4D05-9E24-42F33FC739DB}" destId="{748F216F-A643-4C40-8C5F-759609B88D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6C2EE-61DE-4BD5-8040-B39DB01A1F57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8193B44-BC1C-4C6E-8D9E-288815502282}">
      <dgm:prSet/>
      <dgm:spPr/>
      <dgm:t>
        <a:bodyPr/>
        <a:lstStyle/>
        <a:p>
          <a:pPr rtl="0"/>
          <a:r>
            <a:rPr lang="en-US" dirty="0" smtClean="0"/>
            <a:t>Each </a:t>
          </a:r>
          <a:r>
            <a:rPr lang="en-US" b="1" dirty="0" smtClean="0"/>
            <a:t>transaction </a:t>
          </a:r>
          <a:r>
            <a:rPr lang="en-US" dirty="0" smtClean="0"/>
            <a:t>is associated with a </a:t>
          </a:r>
          <a:r>
            <a:rPr lang="en-US" b="1" dirty="0" smtClean="0"/>
            <a:t>repair</a:t>
          </a:r>
          <a:r>
            <a:rPr lang="en-US" dirty="0" smtClean="0"/>
            <a:t>, a </a:t>
          </a:r>
          <a:r>
            <a:rPr lang="en-US" b="1" dirty="0" smtClean="0"/>
            <a:t>car</a:t>
          </a:r>
          <a:r>
            <a:rPr lang="en-US" dirty="0" smtClean="0"/>
            <a:t>, and a </a:t>
          </a:r>
          <a:r>
            <a:rPr lang="en-US" b="1" dirty="0" smtClean="0"/>
            <a:t>mechanic</a:t>
          </a:r>
          <a:r>
            <a:rPr lang="en-US" dirty="0" smtClean="0"/>
            <a:t>.</a:t>
          </a:r>
          <a:endParaRPr lang="en-US" dirty="0"/>
        </a:p>
      </dgm:t>
    </dgm:pt>
    <dgm:pt modelId="{5A8EF28B-87FE-42D6-8C08-5F36B188875E}" type="parTrans" cxnId="{7E156224-732C-4CF1-A60F-DE95D40AE373}">
      <dgm:prSet/>
      <dgm:spPr/>
      <dgm:t>
        <a:bodyPr/>
        <a:lstStyle/>
        <a:p>
          <a:endParaRPr lang="en-US"/>
        </a:p>
      </dgm:t>
    </dgm:pt>
    <dgm:pt modelId="{3ECC52DA-E71E-4BB1-9D82-DAF0D52CC1F4}" type="sibTrans" cxnId="{7E156224-732C-4CF1-A60F-DE95D40AE373}">
      <dgm:prSet/>
      <dgm:spPr/>
      <dgm:t>
        <a:bodyPr/>
        <a:lstStyle/>
        <a:p>
          <a:endParaRPr lang="en-US"/>
        </a:p>
      </dgm:t>
    </dgm:pt>
    <dgm:pt modelId="{E86E3ADA-1172-477D-BDC5-8F6D23E2F78E}">
      <dgm:prSet/>
      <dgm:spPr/>
      <dgm:t>
        <a:bodyPr/>
        <a:lstStyle/>
        <a:p>
          <a:pPr rtl="0"/>
          <a:r>
            <a:rPr lang="en-US" dirty="0" smtClean="0"/>
            <a:t>Many </a:t>
          </a:r>
          <a:r>
            <a:rPr lang="en-US" b="1" dirty="0" smtClean="0"/>
            <a:t>transactions </a:t>
          </a:r>
          <a:r>
            <a:rPr lang="en-US" dirty="0" smtClean="0"/>
            <a:t>can make up an </a:t>
          </a:r>
          <a:r>
            <a:rPr lang="en-US" b="1" dirty="0" smtClean="0"/>
            <a:t>invoice</a:t>
          </a:r>
          <a:r>
            <a:rPr lang="en-US" dirty="0" smtClean="0"/>
            <a:t>.</a:t>
          </a:r>
        </a:p>
      </dgm:t>
    </dgm:pt>
    <dgm:pt modelId="{6F501A6D-C064-48B4-B02A-F96AF8FA4EAE}" type="parTrans" cxnId="{A6145B77-9151-45B4-9876-A4E1E2CBFD5F}">
      <dgm:prSet/>
      <dgm:spPr/>
      <dgm:t>
        <a:bodyPr/>
        <a:lstStyle/>
        <a:p>
          <a:endParaRPr lang="en-US"/>
        </a:p>
      </dgm:t>
    </dgm:pt>
    <dgm:pt modelId="{FFC261E9-1C24-4A81-83EA-3AD9E68BE91D}" type="sibTrans" cxnId="{A6145B77-9151-45B4-9876-A4E1E2CBFD5F}">
      <dgm:prSet/>
      <dgm:spPr/>
      <dgm:t>
        <a:bodyPr/>
        <a:lstStyle/>
        <a:p>
          <a:endParaRPr lang="en-US"/>
        </a:p>
      </dgm:t>
    </dgm:pt>
    <dgm:pt modelId="{72E1CD7B-0D59-4242-85EC-91D163FBB5AE}">
      <dgm:prSet/>
      <dgm:spPr/>
      <dgm:t>
        <a:bodyPr/>
        <a:lstStyle/>
        <a:p>
          <a:pPr rtl="0"/>
          <a:r>
            <a:rPr lang="en-US" dirty="0" smtClean="0"/>
            <a:t>A </a:t>
          </a:r>
          <a:r>
            <a:rPr lang="en-US" b="1" dirty="0" smtClean="0"/>
            <a:t>transaction </a:t>
          </a:r>
          <a:r>
            <a:rPr lang="en-US" dirty="0" smtClean="0"/>
            <a:t>can only belong to one </a:t>
          </a:r>
          <a:r>
            <a:rPr lang="en-US" b="1" dirty="0" smtClean="0"/>
            <a:t>invoice</a:t>
          </a:r>
          <a:r>
            <a:rPr lang="en-US" dirty="0" smtClean="0"/>
            <a:t>.</a:t>
          </a:r>
        </a:p>
      </dgm:t>
    </dgm:pt>
    <dgm:pt modelId="{0B7DD261-2A68-4480-ABA8-5B67FE65AA05}" type="parTrans" cxnId="{BDE64E97-F0B7-4978-8CCF-16F1A6897104}">
      <dgm:prSet/>
      <dgm:spPr/>
      <dgm:t>
        <a:bodyPr/>
        <a:lstStyle/>
        <a:p>
          <a:endParaRPr lang="en-US"/>
        </a:p>
      </dgm:t>
    </dgm:pt>
    <dgm:pt modelId="{FC9E5AF3-F38F-46EB-BF0B-D82A5A8DDEBC}" type="sibTrans" cxnId="{BDE64E97-F0B7-4978-8CCF-16F1A6897104}">
      <dgm:prSet/>
      <dgm:spPr/>
      <dgm:t>
        <a:bodyPr/>
        <a:lstStyle/>
        <a:p>
          <a:endParaRPr lang="en-US"/>
        </a:p>
      </dgm:t>
    </dgm:pt>
    <dgm:pt modelId="{28A55B2D-EFB4-45F8-9746-CF33A97FDA9D}">
      <dgm:prSet/>
      <dgm:spPr/>
      <dgm:t>
        <a:bodyPr/>
        <a:lstStyle/>
        <a:p>
          <a:pPr rtl="0"/>
          <a:r>
            <a:rPr lang="en-US" b="1" dirty="0" smtClean="0"/>
            <a:t>Cars</a:t>
          </a:r>
          <a:r>
            <a:rPr lang="en-US" dirty="0" smtClean="0"/>
            <a:t>, </a:t>
          </a:r>
          <a:r>
            <a:rPr lang="en-US" b="1" dirty="0" smtClean="0"/>
            <a:t>repairs</a:t>
          </a:r>
          <a:r>
            <a:rPr lang="en-US" dirty="0" smtClean="0"/>
            <a:t>, and </a:t>
          </a:r>
          <a:r>
            <a:rPr lang="en-US" b="1" dirty="0" smtClean="0"/>
            <a:t>mechanics</a:t>
          </a:r>
          <a:r>
            <a:rPr lang="en-US" dirty="0" smtClean="0"/>
            <a:t> can all be part of multiple </a:t>
          </a:r>
          <a:r>
            <a:rPr lang="en-US" b="1" dirty="0" smtClean="0"/>
            <a:t>transactions</a:t>
          </a:r>
          <a:r>
            <a:rPr lang="en-US" dirty="0" smtClean="0"/>
            <a:t>.</a:t>
          </a:r>
          <a:endParaRPr lang="en-US" dirty="0"/>
        </a:p>
      </dgm:t>
    </dgm:pt>
    <dgm:pt modelId="{675C0650-0A4F-4FF2-BB92-338D94BD59DB}" type="parTrans" cxnId="{9D3C28F3-0D77-4182-8102-02575E1D48B9}">
      <dgm:prSet/>
      <dgm:spPr/>
      <dgm:t>
        <a:bodyPr/>
        <a:lstStyle/>
        <a:p>
          <a:endParaRPr lang="en-US"/>
        </a:p>
      </dgm:t>
    </dgm:pt>
    <dgm:pt modelId="{FC78BAFF-867A-438F-B4E9-C4E835985AFE}" type="sibTrans" cxnId="{9D3C28F3-0D77-4182-8102-02575E1D48B9}">
      <dgm:prSet/>
      <dgm:spPr/>
      <dgm:t>
        <a:bodyPr/>
        <a:lstStyle/>
        <a:p>
          <a:endParaRPr lang="en-US"/>
        </a:p>
      </dgm:t>
    </dgm:pt>
    <dgm:pt modelId="{1B45979D-A517-4D40-81F5-5E81C9FFDCB3}" type="pres">
      <dgm:prSet presAssocID="{1B56C2EE-61DE-4BD5-8040-B39DB01A1F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3B3CC9-37BC-4524-85FC-9536DC70379A}" type="pres">
      <dgm:prSet presAssocID="{48193B44-BC1C-4C6E-8D9E-28881550228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1EBD4-3B74-4115-8D49-7D47A7964607}" type="pres">
      <dgm:prSet presAssocID="{3ECC52DA-E71E-4BB1-9D82-DAF0D52CC1F4}" presName="spacer" presStyleCnt="0"/>
      <dgm:spPr/>
    </dgm:pt>
    <dgm:pt modelId="{BF08DCF0-43DB-4E93-AF1F-3CC83C781464}" type="pres">
      <dgm:prSet presAssocID="{28A55B2D-EFB4-45F8-9746-CF33A97FDA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25502-9797-4F0D-B9F1-AC4CB52CC588}" type="pres">
      <dgm:prSet presAssocID="{FC78BAFF-867A-438F-B4E9-C4E835985AFE}" presName="spacer" presStyleCnt="0"/>
      <dgm:spPr/>
    </dgm:pt>
    <dgm:pt modelId="{C5D5441E-4DB8-4C55-955A-8A66A038F6CA}" type="pres">
      <dgm:prSet presAssocID="{E86E3ADA-1172-477D-BDC5-8F6D23E2F7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28A2E-B238-47F8-8DD3-FC01AC1BBD06}" type="pres">
      <dgm:prSet presAssocID="{FFC261E9-1C24-4A81-83EA-3AD9E68BE91D}" presName="spacer" presStyleCnt="0"/>
      <dgm:spPr/>
    </dgm:pt>
    <dgm:pt modelId="{7776D964-8D41-4780-94C2-387EE287158E}" type="pres">
      <dgm:prSet presAssocID="{72E1CD7B-0D59-4242-85EC-91D163FBB5A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478DE2-1BEF-416E-A631-C8F1FFC2A105}" type="presOf" srcId="{1B56C2EE-61DE-4BD5-8040-B39DB01A1F57}" destId="{1B45979D-A517-4D40-81F5-5E81C9FFDCB3}" srcOrd="0" destOrd="0" presId="urn:microsoft.com/office/officeart/2005/8/layout/vList2"/>
    <dgm:cxn modelId="{BDE64E97-F0B7-4978-8CCF-16F1A6897104}" srcId="{1B56C2EE-61DE-4BD5-8040-B39DB01A1F57}" destId="{72E1CD7B-0D59-4242-85EC-91D163FBB5AE}" srcOrd="3" destOrd="0" parTransId="{0B7DD261-2A68-4480-ABA8-5B67FE65AA05}" sibTransId="{FC9E5AF3-F38F-46EB-BF0B-D82A5A8DDEBC}"/>
    <dgm:cxn modelId="{9D3C28F3-0D77-4182-8102-02575E1D48B9}" srcId="{1B56C2EE-61DE-4BD5-8040-B39DB01A1F57}" destId="{28A55B2D-EFB4-45F8-9746-CF33A97FDA9D}" srcOrd="1" destOrd="0" parTransId="{675C0650-0A4F-4FF2-BB92-338D94BD59DB}" sibTransId="{FC78BAFF-867A-438F-B4E9-C4E835985AFE}"/>
    <dgm:cxn modelId="{42134682-8005-4ADA-BDA4-F3182FF81714}" type="presOf" srcId="{28A55B2D-EFB4-45F8-9746-CF33A97FDA9D}" destId="{BF08DCF0-43DB-4E93-AF1F-3CC83C781464}" srcOrd="0" destOrd="0" presId="urn:microsoft.com/office/officeart/2005/8/layout/vList2"/>
    <dgm:cxn modelId="{A6145B77-9151-45B4-9876-A4E1E2CBFD5F}" srcId="{1B56C2EE-61DE-4BD5-8040-B39DB01A1F57}" destId="{E86E3ADA-1172-477D-BDC5-8F6D23E2F78E}" srcOrd="2" destOrd="0" parTransId="{6F501A6D-C064-48B4-B02A-F96AF8FA4EAE}" sibTransId="{FFC261E9-1C24-4A81-83EA-3AD9E68BE91D}"/>
    <dgm:cxn modelId="{EA56639D-86C8-41A3-8C4D-49133B71FE44}" type="presOf" srcId="{E86E3ADA-1172-477D-BDC5-8F6D23E2F78E}" destId="{C5D5441E-4DB8-4C55-955A-8A66A038F6CA}" srcOrd="0" destOrd="0" presId="urn:microsoft.com/office/officeart/2005/8/layout/vList2"/>
    <dgm:cxn modelId="{A2B970D0-D608-43FC-971B-ACB9B4E001D8}" type="presOf" srcId="{48193B44-BC1C-4C6E-8D9E-288815502282}" destId="{2F3B3CC9-37BC-4524-85FC-9536DC70379A}" srcOrd="0" destOrd="0" presId="urn:microsoft.com/office/officeart/2005/8/layout/vList2"/>
    <dgm:cxn modelId="{A2309F7A-0634-4D36-8899-BBE72639F5C3}" type="presOf" srcId="{72E1CD7B-0D59-4242-85EC-91D163FBB5AE}" destId="{7776D964-8D41-4780-94C2-387EE287158E}" srcOrd="0" destOrd="0" presId="urn:microsoft.com/office/officeart/2005/8/layout/vList2"/>
    <dgm:cxn modelId="{7E156224-732C-4CF1-A60F-DE95D40AE373}" srcId="{1B56C2EE-61DE-4BD5-8040-B39DB01A1F57}" destId="{48193B44-BC1C-4C6E-8D9E-288815502282}" srcOrd="0" destOrd="0" parTransId="{5A8EF28B-87FE-42D6-8C08-5F36B188875E}" sibTransId="{3ECC52DA-E71E-4BB1-9D82-DAF0D52CC1F4}"/>
    <dgm:cxn modelId="{4706AB39-0D71-4DFF-9CCE-761BE9065852}" type="presParOf" srcId="{1B45979D-A517-4D40-81F5-5E81C9FFDCB3}" destId="{2F3B3CC9-37BC-4524-85FC-9536DC70379A}" srcOrd="0" destOrd="0" presId="urn:microsoft.com/office/officeart/2005/8/layout/vList2"/>
    <dgm:cxn modelId="{0E74C2E8-A68E-425B-AC06-7FF382B5C72B}" type="presParOf" srcId="{1B45979D-A517-4D40-81F5-5E81C9FFDCB3}" destId="{0841EBD4-3B74-4115-8D49-7D47A7964607}" srcOrd="1" destOrd="0" presId="urn:microsoft.com/office/officeart/2005/8/layout/vList2"/>
    <dgm:cxn modelId="{944B8D89-CAB9-4220-A9F0-1464050C34D4}" type="presParOf" srcId="{1B45979D-A517-4D40-81F5-5E81C9FFDCB3}" destId="{BF08DCF0-43DB-4E93-AF1F-3CC83C781464}" srcOrd="2" destOrd="0" presId="urn:microsoft.com/office/officeart/2005/8/layout/vList2"/>
    <dgm:cxn modelId="{5F590013-8E6D-4EA3-ABAF-6E5E50A05FAD}" type="presParOf" srcId="{1B45979D-A517-4D40-81F5-5E81C9FFDCB3}" destId="{74C25502-9797-4F0D-B9F1-AC4CB52CC588}" srcOrd="3" destOrd="0" presId="urn:microsoft.com/office/officeart/2005/8/layout/vList2"/>
    <dgm:cxn modelId="{900BB024-B491-4E97-B6C1-9ADA2485CD1B}" type="presParOf" srcId="{1B45979D-A517-4D40-81F5-5E81C9FFDCB3}" destId="{C5D5441E-4DB8-4C55-955A-8A66A038F6CA}" srcOrd="4" destOrd="0" presId="urn:microsoft.com/office/officeart/2005/8/layout/vList2"/>
    <dgm:cxn modelId="{EB9B9B6C-5B74-4D05-A2FB-24EB9B3B91CE}" type="presParOf" srcId="{1B45979D-A517-4D40-81F5-5E81C9FFDCB3}" destId="{2AE28A2E-B238-47F8-8DD3-FC01AC1BBD06}" srcOrd="5" destOrd="0" presId="urn:microsoft.com/office/officeart/2005/8/layout/vList2"/>
    <dgm:cxn modelId="{772346BD-7CAE-4376-B011-D3C9D5F86529}" type="presParOf" srcId="{1B45979D-A517-4D40-81F5-5E81C9FFDCB3}" destId="{7776D964-8D41-4780-94C2-387EE28715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56C2EE-61DE-4BD5-8040-B39DB01A1F5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3DA50C-8F6D-4E64-A37D-4BCC59449C94}">
      <dgm:prSet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car</a:t>
          </a:r>
          <a:r>
            <a:rPr lang="en-US" dirty="0" smtClean="0"/>
            <a:t> is described by a VIN, make, and model.</a:t>
          </a:r>
          <a:endParaRPr lang="en-US" dirty="0"/>
        </a:p>
      </dgm:t>
    </dgm:pt>
    <dgm:pt modelId="{B8488C20-87C2-4660-AD6F-D188449C0C9E}" type="parTrans" cxnId="{D671984B-9856-4643-9C2A-ADCC08AD97B1}">
      <dgm:prSet/>
      <dgm:spPr/>
      <dgm:t>
        <a:bodyPr/>
        <a:lstStyle/>
        <a:p>
          <a:endParaRPr lang="en-US"/>
        </a:p>
      </dgm:t>
    </dgm:pt>
    <dgm:pt modelId="{E14C59DB-CBEB-4951-9DE8-26151B08FE69}" type="sibTrans" cxnId="{D671984B-9856-4643-9C2A-ADCC08AD97B1}">
      <dgm:prSet/>
      <dgm:spPr/>
      <dgm:t>
        <a:bodyPr/>
        <a:lstStyle/>
        <a:p>
          <a:endParaRPr lang="en-US"/>
        </a:p>
      </dgm:t>
    </dgm:pt>
    <dgm:pt modelId="{385CEA50-3546-4D6F-9BC2-447D825C2A21}">
      <dgm:prSet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mechanic</a:t>
          </a:r>
          <a:r>
            <a:rPr lang="en-US" dirty="0" smtClean="0"/>
            <a:t> is described by a name and SSN.</a:t>
          </a:r>
          <a:endParaRPr lang="en-US" dirty="0"/>
        </a:p>
      </dgm:t>
    </dgm:pt>
    <dgm:pt modelId="{42F10421-F417-4BBC-B0F5-980D218F9026}" type="parTrans" cxnId="{CE076EC9-EDF6-43FE-9B3E-5AD8C38E42B4}">
      <dgm:prSet/>
      <dgm:spPr/>
      <dgm:t>
        <a:bodyPr/>
        <a:lstStyle/>
        <a:p>
          <a:endParaRPr lang="en-US"/>
        </a:p>
      </dgm:t>
    </dgm:pt>
    <dgm:pt modelId="{DA59E215-7D30-4F00-BFE0-9EDB795FBE82}" type="sibTrans" cxnId="{CE076EC9-EDF6-43FE-9B3E-5AD8C38E42B4}">
      <dgm:prSet/>
      <dgm:spPr/>
      <dgm:t>
        <a:bodyPr/>
        <a:lstStyle/>
        <a:p>
          <a:endParaRPr lang="en-US"/>
        </a:p>
      </dgm:t>
    </dgm:pt>
    <dgm:pt modelId="{E96B5269-2E71-4943-B506-1E0F2B25FE8F}">
      <dgm:prSet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repair </a:t>
          </a:r>
          <a:r>
            <a:rPr lang="en-US" dirty="0" smtClean="0"/>
            <a:t>is described by a repair id and a price.</a:t>
          </a:r>
          <a:endParaRPr lang="en-US" dirty="0"/>
        </a:p>
      </dgm:t>
    </dgm:pt>
    <dgm:pt modelId="{C1EB39AF-69FA-4B1C-A03F-A9366DD676D4}" type="parTrans" cxnId="{C0DD8ECA-F746-465A-A07B-1A0340437FD3}">
      <dgm:prSet/>
      <dgm:spPr/>
      <dgm:t>
        <a:bodyPr/>
        <a:lstStyle/>
        <a:p>
          <a:endParaRPr lang="en-US"/>
        </a:p>
      </dgm:t>
    </dgm:pt>
    <dgm:pt modelId="{61216882-37E3-48F3-B7CE-0E682B126599}" type="sibTrans" cxnId="{C0DD8ECA-F746-465A-A07B-1A0340437FD3}">
      <dgm:prSet/>
      <dgm:spPr/>
      <dgm:t>
        <a:bodyPr/>
        <a:lstStyle/>
        <a:p>
          <a:endParaRPr lang="en-US"/>
        </a:p>
      </dgm:t>
    </dgm:pt>
    <dgm:pt modelId="{8A9DB98A-D1A1-4659-9878-9DF317A49F37}">
      <dgm:prSet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transaction</a:t>
          </a:r>
          <a:r>
            <a:rPr lang="en-US" dirty="0" smtClean="0"/>
            <a:t> occurs on a particular date and has a transaction ID.</a:t>
          </a:r>
          <a:endParaRPr lang="en-US" dirty="0"/>
        </a:p>
      </dgm:t>
    </dgm:pt>
    <dgm:pt modelId="{623B8D28-F4BC-4A66-AF93-F74A3A742F10}" type="parTrans" cxnId="{B2481964-1873-4CE1-854D-D86DB5500ECB}">
      <dgm:prSet/>
      <dgm:spPr/>
      <dgm:t>
        <a:bodyPr/>
        <a:lstStyle/>
        <a:p>
          <a:endParaRPr lang="en-US"/>
        </a:p>
      </dgm:t>
    </dgm:pt>
    <dgm:pt modelId="{017F9A3B-0254-4E0C-81D0-B25317754EB9}" type="sibTrans" cxnId="{B2481964-1873-4CE1-854D-D86DB5500ECB}">
      <dgm:prSet/>
      <dgm:spPr/>
      <dgm:t>
        <a:bodyPr/>
        <a:lstStyle/>
        <a:p>
          <a:endParaRPr lang="en-US"/>
        </a:p>
      </dgm:t>
    </dgm:pt>
    <dgm:pt modelId="{48BAD015-53B7-4A02-9BF7-11C261DCB27D}">
      <dgm:prSet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invoice</a:t>
          </a:r>
          <a:r>
            <a:rPr lang="en-US" dirty="0" smtClean="0"/>
            <a:t> has an invoice number and a billing name, city, state, and zip code.</a:t>
          </a:r>
          <a:endParaRPr lang="en-US" dirty="0"/>
        </a:p>
      </dgm:t>
    </dgm:pt>
    <dgm:pt modelId="{F4BA9901-4FFD-4732-9C3A-CA745A05CD03}" type="parTrans" cxnId="{E13493E2-9B7A-45AC-8856-261E7493D5D5}">
      <dgm:prSet/>
      <dgm:spPr/>
      <dgm:t>
        <a:bodyPr/>
        <a:lstStyle/>
        <a:p>
          <a:endParaRPr lang="en-US"/>
        </a:p>
      </dgm:t>
    </dgm:pt>
    <dgm:pt modelId="{528FD4F7-B58B-420B-ADA4-16BCD7200AC2}" type="sibTrans" cxnId="{E13493E2-9B7A-45AC-8856-261E7493D5D5}">
      <dgm:prSet/>
      <dgm:spPr/>
      <dgm:t>
        <a:bodyPr/>
        <a:lstStyle/>
        <a:p>
          <a:endParaRPr lang="en-US"/>
        </a:p>
      </dgm:t>
    </dgm:pt>
    <dgm:pt modelId="{1B45979D-A517-4D40-81F5-5E81C9FFDCB3}" type="pres">
      <dgm:prSet presAssocID="{1B56C2EE-61DE-4BD5-8040-B39DB01A1F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D8BC11-DA2F-4865-98F4-E695A5D03345}" type="pres">
      <dgm:prSet presAssocID="{EA3DA50C-8F6D-4E64-A37D-4BCC59449C9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5CE20-FC60-48A3-AF49-5C5ECA211ED0}" type="pres">
      <dgm:prSet presAssocID="{E14C59DB-CBEB-4951-9DE8-26151B08FE69}" presName="spacer" presStyleCnt="0"/>
      <dgm:spPr/>
      <dgm:t>
        <a:bodyPr/>
        <a:lstStyle/>
        <a:p>
          <a:endParaRPr lang="en-US"/>
        </a:p>
      </dgm:t>
    </dgm:pt>
    <dgm:pt modelId="{D1359A0C-8525-49BA-A193-FEB483BD2B47}" type="pres">
      <dgm:prSet presAssocID="{385CEA50-3546-4D6F-9BC2-447D825C2A2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E109-4763-4BA7-B550-0AC94B95A1A7}" type="pres">
      <dgm:prSet presAssocID="{DA59E215-7D30-4F00-BFE0-9EDB795FBE82}" presName="spacer" presStyleCnt="0"/>
      <dgm:spPr/>
      <dgm:t>
        <a:bodyPr/>
        <a:lstStyle/>
        <a:p>
          <a:endParaRPr lang="en-US"/>
        </a:p>
      </dgm:t>
    </dgm:pt>
    <dgm:pt modelId="{A29AF6E5-8DCF-4591-B929-166357458D19}" type="pres">
      <dgm:prSet presAssocID="{E96B5269-2E71-4943-B506-1E0F2B25FE8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C4AAC-F3E0-4FFF-A4AA-BD4AED47CDF6}" type="pres">
      <dgm:prSet presAssocID="{61216882-37E3-48F3-B7CE-0E682B126599}" presName="spacer" presStyleCnt="0"/>
      <dgm:spPr/>
      <dgm:t>
        <a:bodyPr/>
        <a:lstStyle/>
        <a:p>
          <a:endParaRPr lang="en-US"/>
        </a:p>
      </dgm:t>
    </dgm:pt>
    <dgm:pt modelId="{3AC649C9-6515-4F3A-B68E-85E3CD358C11}" type="pres">
      <dgm:prSet presAssocID="{8A9DB98A-D1A1-4659-9878-9DF317A49F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76836-8EE4-49EB-B705-43D0A8BA85F4}" type="pres">
      <dgm:prSet presAssocID="{017F9A3B-0254-4E0C-81D0-B25317754EB9}" presName="spacer" presStyleCnt="0"/>
      <dgm:spPr/>
      <dgm:t>
        <a:bodyPr/>
        <a:lstStyle/>
        <a:p>
          <a:endParaRPr lang="en-US"/>
        </a:p>
      </dgm:t>
    </dgm:pt>
    <dgm:pt modelId="{A816D8F3-9B7E-4256-A063-8D1CF4FBA88C}" type="pres">
      <dgm:prSet presAssocID="{48BAD015-53B7-4A02-9BF7-11C261DCB27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70317B-4F5C-490A-8977-C02341895E9E}" type="presOf" srcId="{1B56C2EE-61DE-4BD5-8040-B39DB01A1F57}" destId="{1B45979D-A517-4D40-81F5-5E81C9FFDCB3}" srcOrd="0" destOrd="0" presId="urn:microsoft.com/office/officeart/2005/8/layout/vList2"/>
    <dgm:cxn modelId="{D671984B-9856-4643-9C2A-ADCC08AD97B1}" srcId="{1B56C2EE-61DE-4BD5-8040-B39DB01A1F57}" destId="{EA3DA50C-8F6D-4E64-A37D-4BCC59449C94}" srcOrd="0" destOrd="0" parTransId="{B8488C20-87C2-4660-AD6F-D188449C0C9E}" sibTransId="{E14C59DB-CBEB-4951-9DE8-26151B08FE69}"/>
    <dgm:cxn modelId="{E13493E2-9B7A-45AC-8856-261E7493D5D5}" srcId="{1B56C2EE-61DE-4BD5-8040-B39DB01A1F57}" destId="{48BAD015-53B7-4A02-9BF7-11C261DCB27D}" srcOrd="4" destOrd="0" parTransId="{F4BA9901-4FFD-4732-9C3A-CA745A05CD03}" sibTransId="{528FD4F7-B58B-420B-ADA4-16BCD7200AC2}"/>
    <dgm:cxn modelId="{582A9BB3-822E-4B9E-B5EE-F18D9F4FA498}" type="presOf" srcId="{8A9DB98A-D1A1-4659-9878-9DF317A49F37}" destId="{3AC649C9-6515-4F3A-B68E-85E3CD358C11}" srcOrd="0" destOrd="0" presId="urn:microsoft.com/office/officeart/2005/8/layout/vList2"/>
    <dgm:cxn modelId="{1C4FE934-B65E-4042-9D4D-EF15AF3491C7}" type="presOf" srcId="{EA3DA50C-8F6D-4E64-A37D-4BCC59449C94}" destId="{19D8BC11-DA2F-4865-98F4-E695A5D03345}" srcOrd="0" destOrd="0" presId="urn:microsoft.com/office/officeart/2005/8/layout/vList2"/>
    <dgm:cxn modelId="{8978B40C-0157-4877-92AD-BF8D2092CB55}" type="presOf" srcId="{E96B5269-2E71-4943-B506-1E0F2B25FE8F}" destId="{A29AF6E5-8DCF-4591-B929-166357458D19}" srcOrd="0" destOrd="0" presId="urn:microsoft.com/office/officeart/2005/8/layout/vList2"/>
    <dgm:cxn modelId="{86CDB2CB-B24E-4778-B7D1-48411ACDE00C}" type="presOf" srcId="{385CEA50-3546-4D6F-9BC2-447D825C2A21}" destId="{D1359A0C-8525-49BA-A193-FEB483BD2B47}" srcOrd="0" destOrd="0" presId="urn:microsoft.com/office/officeart/2005/8/layout/vList2"/>
    <dgm:cxn modelId="{B2481964-1873-4CE1-854D-D86DB5500ECB}" srcId="{1B56C2EE-61DE-4BD5-8040-B39DB01A1F57}" destId="{8A9DB98A-D1A1-4659-9878-9DF317A49F37}" srcOrd="3" destOrd="0" parTransId="{623B8D28-F4BC-4A66-AF93-F74A3A742F10}" sibTransId="{017F9A3B-0254-4E0C-81D0-B25317754EB9}"/>
    <dgm:cxn modelId="{CE076EC9-EDF6-43FE-9B3E-5AD8C38E42B4}" srcId="{1B56C2EE-61DE-4BD5-8040-B39DB01A1F57}" destId="{385CEA50-3546-4D6F-9BC2-447D825C2A21}" srcOrd="1" destOrd="0" parTransId="{42F10421-F417-4BBC-B0F5-980D218F9026}" sibTransId="{DA59E215-7D30-4F00-BFE0-9EDB795FBE82}"/>
    <dgm:cxn modelId="{C0DD8ECA-F746-465A-A07B-1A0340437FD3}" srcId="{1B56C2EE-61DE-4BD5-8040-B39DB01A1F57}" destId="{E96B5269-2E71-4943-B506-1E0F2B25FE8F}" srcOrd="2" destOrd="0" parTransId="{C1EB39AF-69FA-4B1C-A03F-A9366DD676D4}" sibTransId="{61216882-37E3-48F3-B7CE-0E682B126599}"/>
    <dgm:cxn modelId="{857CE650-DA28-4532-80A8-94A698A238E8}" type="presOf" srcId="{48BAD015-53B7-4A02-9BF7-11C261DCB27D}" destId="{A816D8F3-9B7E-4256-A063-8D1CF4FBA88C}" srcOrd="0" destOrd="0" presId="urn:microsoft.com/office/officeart/2005/8/layout/vList2"/>
    <dgm:cxn modelId="{B2DA2716-780D-4850-93B8-03A03953021A}" type="presParOf" srcId="{1B45979D-A517-4D40-81F5-5E81C9FFDCB3}" destId="{19D8BC11-DA2F-4865-98F4-E695A5D03345}" srcOrd="0" destOrd="0" presId="urn:microsoft.com/office/officeart/2005/8/layout/vList2"/>
    <dgm:cxn modelId="{9C13FDFB-FF7D-4E23-BBBF-42CD8279583E}" type="presParOf" srcId="{1B45979D-A517-4D40-81F5-5E81C9FFDCB3}" destId="{0235CE20-FC60-48A3-AF49-5C5ECA211ED0}" srcOrd="1" destOrd="0" presId="urn:microsoft.com/office/officeart/2005/8/layout/vList2"/>
    <dgm:cxn modelId="{1955AE35-023F-4509-BBCC-D00ADCDD6C24}" type="presParOf" srcId="{1B45979D-A517-4D40-81F5-5E81C9FFDCB3}" destId="{D1359A0C-8525-49BA-A193-FEB483BD2B47}" srcOrd="2" destOrd="0" presId="urn:microsoft.com/office/officeart/2005/8/layout/vList2"/>
    <dgm:cxn modelId="{F9F05BC3-5EDF-4DB9-88A3-F840E5FAD530}" type="presParOf" srcId="{1B45979D-A517-4D40-81F5-5E81C9FFDCB3}" destId="{32BCE109-4763-4BA7-B550-0AC94B95A1A7}" srcOrd="3" destOrd="0" presId="urn:microsoft.com/office/officeart/2005/8/layout/vList2"/>
    <dgm:cxn modelId="{ECCD2F4A-5895-46DC-AF3B-D25100187C92}" type="presParOf" srcId="{1B45979D-A517-4D40-81F5-5E81C9FFDCB3}" destId="{A29AF6E5-8DCF-4591-B929-166357458D19}" srcOrd="4" destOrd="0" presId="urn:microsoft.com/office/officeart/2005/8/layout/vList2"/>
    <dgm:cxn modelId="{9DE90D19-DE12-4BF6-BAE2-BB6638C9B3B1}" type="presParOf" srcId="{1B45979D-A517-4D40-81F5-5E81C9FFDCB3}" destId="{2B6C4AAC-F3E0-4FFF-A4AA-BD4AED47CDF6}" srcOrd="5" destOrd="0" presId="urn:microsoft.com/office/officeart/2005/8/layout/vList2"/>
    <dgm:cxn modelId="{2334C756-BD18-4389-894E-9DCB5E2F81AE}" type="presParOf" srcId="{1B45979D-A517-4D40-81F5-5E81C9FFDCB3}" destId="{3AC649C9-6515-4F3A-B68E-85E3CD358C11}" srcOrd="6" destOrd="0" presId="urn:microsoft.com/office/officeart/2005/8/layout/vList2"/>
    <dgm:cxn modelId="{7356A43D-6DB0-400A-9663-E9BE241D5AB6}" type="presParOf" srcId="{1B45979D-A517-4D40-81F5-5E81C9FFDCB3}" destId="{6BC76836-8EE4-49EB-B705-43D0A8BA85F4}" srcOrd="7" destOrd="0" presId="urn:microsoft.com/office/officeart/2005/8/layout/vList2"/>
    <dgm:cxn modelId="{47C48BD9-1700-417F-B21B-B14A6D7FB2E2}" type="presParOf" srcId="{1B45979D-A517-4D40-81F5-5E81C9FFDCB3}" destId="{A816D8F3-9B7E-4256-A063-8D1CF4FBA8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14483-F522-4293-B547-A284A2A8D9E3}">
      <dsp:nvSpPr>
        <dsp:cNvPr id="0" name=""/>
        <dsp:cNvSpPr/>
      </dsp:nvSpPr>
      <dsp:spPr>
        <a:xfrm>
          <a:off x="0" y="379902"/>
          <a:ext cx="5105399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236" tIns="416560" rIns="396236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A customer can make multiple orders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An order can contain multiple products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A product can be part of multiple orders</a:t>
          </a:r>
          <a:endParaRPr lang="en-US" sz="2000" kern="1200"/>
        </a:p>
      </dsp:txBody>
      <dsp:txXfrm>
        <a:off x="0" y="379902"/>
        <a:ext cx="5105399" cy="1764000"/>
      </dsp:txXfrm>
    </dsp:sp>
    <dsp:sp modelId="{CF6972C6-9029-4984-A076-5F317F4E4436}">
      <dsp:nvSpPr>
        <dsp:cNvPr id="0" name=""/>
        <dsp:cNvSpPr/>
      </dsp:nvSpPr>
      <dsp:spPr>
        <a:xfrm>
          <a:off x="255269" y="84702"/>
          <a:ext cx="357377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" tIns="0" rIns="13508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Now…</a:t>
          </a:r>
          <a:endParaRPr lang="en-US" sz="2000" kern="1200" dirty="0"/>
        </a:p>
      </dsp:txBody>
      <dsp:txXfrm>
        <a:off x="284090" y="113523"/>
        <a:ext cx="3516137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A20D9-1C58-4359-9F7E-F21C4207D54F}">
      <dsp:nvSpPr>
        <dsp:cNvPr id="0" name=""/>
        <dsp:cNvSpPr/>
      </dsp:nvSpPr>
      <dsp:spPr>
        <a:xfrm rot="5400000">
          <a:off x="4542139" y="-1798981"/>
          <a:ext cx="864393" cy="468172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Primary key field of “1” table put into “many” table as foreign key field</a:t>
          </a:r>
          <a:endParaRPr lang="en-US" sz="2000" kern="1200" dirty="0"/>
        </a:p>
      </dsp:txBody>
      <dsp:txXfrm rot="-5400000">
        <a:off x="2633472" y="151882"/>
        <a:ext cx="4639532" cy="780001"/>
      </dsp:txXfrm>
    </dsp:sp>
    <dsp:sp modelId="{1CF822D1-F716-4B1F-B8E6-E8F15C889B50}">
      <dsp:nvSpPr>
        <dsp:cNvPr id="0" name=""/>
        <dsp:cNvSpPr/>
      </dsp:nvSpPr>
      <dsp:spPr>
        <a:xfrm>
          <a:off x="0" y="1637"/>
          <a:ext cx="2633472" cy="10804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1:many relationships</a:t>
          </a:r>
          <a:endParaRPr lang="en-US" sz="3000" kern="1200" dirty="0"/>
        </a:p>
      </dsp:txBody>
      <dsp:txXfrm>
        <a:off x="52745" y="54382"/>
        <a:ext cx="2527982" cy="975002"/>
      </dsp:txXfrm>
    </dsp:sp>
    <dsp:sp modelId="{7226F8BF-6919-4385-9A8B-824EBFE86B95}">
      <dsp:nvSpPr>
        <dsp:cNvPr id="0" name=""/>
        <dsp:cNvSpPr/>
      </dsp:nvSpPr>
      <dsp:spPr>
        <a:xfrm rot="5400000">
          <a:off x="4542139" y="-664464"/>
          <a:ext cx="864393" cy="46817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Create new table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1:many relationships with original tables</a:t>
          </a:r>
          <a:endParaRPr lang="en-US" sz="2000" kern="1200" dirty="0"/>
        </a:p>
      </dsp:txBody>
      <dsp:txXfrm rot="-5400000">
        <a:off x="2633472" y="1286399"/>
        <a:ext cx="4639532" cy="780001"/>
      </dsp:txXfrm>
    </dsp:sp>
    <dsp:sp modelId="{F768C774-DBD8-4292-AC4B-3BDD9D503B22}">
      <dsp:nvSpPr>
        <dsp:cNvPr id="0" name=""/>
        <dsp:cNvSpPr/>
      </dsp:nvSpPr>
      <dsp:spPr>
        <a:xfrm>
          <a:off x="0" y="1136153"/>
          <a:ext cx="2633472" cy="10804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many:many</a:t>
          </a:r>
          <a:r>
            <a:rPr lang="en-US" sz="3000" kern="1200" dirty="0" smtClean="0"/>
            <a:t> relationships</a:t>
          </a:r>
          <a:endParaRPr lang="en-US" sz="3000" kern="1200" dirty="0"/>
        </a:p>
      </dsp:txBody>
      <dsp:txXfrm>
        <a:off x="52745" y="1188898"/>
        <a:ext cx="2527982" cy="975002"/>
      </dsp:txXfrm>
    </dsp:sp>
    <dsp:sp modelId="{2E16C10F-2103-4026-A539-B4B1A1C8151E}">
      <dsp:nvSpPr>
        <dsp:cNvPr id="0" name=""/>
        <dsp:cNvSpPr/>
      </dsp:nvSpPr>
      <dsp:spPr>
        <a:xfrm rot="5400000">
          <a:off x="4542139" y="470052"/>
          <a:ext cx="864393" cy="468172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Primary key field of one table put into other table as foreign key field</a:t>
          </a:r>
          <a:endParaRPr lang="en-US" sz="2000" kern="1200" dirty="0"/>
        </a:p>
      </dsp:txBody>
      <dsp:txXfrm rot="-5400000">
        <a:off x="2633472" y="2420915"/>
        <a:ext cx="4639532" cy="780001"/>
      </dsp:txXfrm>
    </dsp:sp>
    <dsp:sp modelId="{735B988A-48CF-41E3-B610-49DEBA3CD7DF}">
      <dsp:nvSpPr>
        <dsp:cNvPr id="0" name=""/>
        <dsp:cNvSpPr/>
      </dsp:nvSpPr>
      <dsp:spPr>
        <a:xfrm>
          <a:off x="0" y="2270670"/>
          <a:ext cx="2633472" cy="10804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1:1 relationships</a:t>
          </a:r>
          <a:endParaRPr lang="en-US" sz="3000" kern="1200" dirty="0"/>
        </a:p>
      </dsp:txBody>
      <dsp:txXfrm>
        <a:off x="52745" y="2323415"/>
        <a:ext cx="2527982" cy="975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EA243-3E20-4573-A11E-DF4BB875C719}">
      <dsp:nvSpPr>
        <dsp:cNvPr id="0" name=""/>
        <dsp:cNvSpPr/>
      </dsp:nvSpPr>
      <dsp:spPr>
        <a:xfrm>
          <a:off x="0" y="312300"/>
          <a:ext cx="4114800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-3000" dirty="0" smtClean="0"/>
            <a:t>No repeating orders or customers.</a:t>
          </a:r>
          <a:endParaRPr lang="en-US" sz="3000" kern="1200" dirty="0"/>
        </a:p>
      </dsp:txBody>
      <dsp:txXfrm>
        <a:off x="28272" y="340572"/>
        <a:ext cx="4058256" cy="522605"/>
      </dsp:txXfrm>
    </dsp:sp>
    <dsp:sp modelId="{A9390E8B-BEF9-4BE8-BECF-CF847EFE6FE3}">
      <dsp:nvSpPr>
        <dsp:cNvPr id="0" name=""/>
        <dsp:cNvSpPr/>
      </dsp:nvSpPr>
      <dsp:spPr>
        <a:xfrm>
          <a:off x="0" y="977850"/>
          <a:ext cx="4114800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-3000" dirty="0" smtClean="0"/>
            <a:t>Every customer is unique.</a:t>
          </a:r>
          <a:endParaRPr lang="en-US" sz="3000" kern="1200" dirty="0"/>
        </a:p>
      </dsp:txBody>
      <dsp:txXfrm>
        <a:off x="28272" y="1006122"/>
        <a:ext cx="4058256" cy="522605"/>
      </dsp:txXfrm>
    </dsp:sp>
    <dsp:sp modelId="{E938D855-B4C5-44C5-BE20-0F69FEAF79EB}">
      <dsp:nvSpPr>
        <dsp:cNvPr id="0" name=""/>
        <dsp:cNvSpPr/>
      </dsp:nvSpPr>
      <dsp:spPr>
        <a:xfrm>
          <a:off x="0" y="1643400"/>
          <a:ext cx="4114800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-3000" dirty="0" smtClean="0"/>
            <a:t>Every order is unique.</a:t>
          </a:r>
          <a:endParaRPr lang="en-US" sz="3000" kern="1200" dirty="0"/>
        </a:p>
      </dsp:txBody>
      <dsp:txXfrm>
        <a:off x="28272" y="1671672"/>
        <a:ext cx="4058256" cy="522605"/>
      </dsp:txXfrm>
    </dsp:sp>
    <dsp:sp modelId="{748F216F-A643-4C40-8C5F-759609B88DCD}">
      <dsp:nvSpPr>
        <dsp:cNvPr id="0" name=""/>
        <dsp:cNvSpPr/>
      </dsp:nvSpPr>
      <dsp:spPr>
        <a:xfrm>
          <a:off x="0" y="2308950"/>
          <a:ext cx="4114800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-3000" dirty="0" smtClean="0"/>
            <a:t>This is an example of </a:t>
          </a:r>
          <a:r>
            <a:rPr lang="en-US" sz="3000" b="1" kern="1200" baseline="-3000" dirty="0" smtClean="0"/>
            <a:t>normalization</a:t>
          </a:r>
          <a:r>
            <a:rPr lang="en-US" sz="3000" kern="1200" baseline="-3000" dirty="0" smtClean="0"/>
            <a:t>..</a:t>
          </a:r>
          <a:endParaRPr lang="en-US" sz="3000" kern="1200" dirty="0"/>
        </a:p>
      </dsp:txBody>
      <dsp:txXfrm>
        <a:off x="28272" y="2337222"/>
        <a:ext cx="4058256" cy="522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B3CC9-37BC-4524-85FC-9536DC70379A}">
      <dsp:nvSpPr>
        <dsp:cNvPr id="0" name=""/>
        <dsp:cNvSpPr/>
      </dsp:nvSpPr>
      <dsp:spPr>
        <a:xfrm>
          <a:off x="0" y="219719"/>
          <a:ext cx="4191001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Each </a:t>
          </a:r>
          <a:r>
            <a:rPr lang="en-US" sz="2100" b="1" kern="1200" dirty="0" smtClean="0"/>
            <a:t>transaction </a:t>
          </a:r>
          <a:r>
            <a:rPr lang="en-US" sz="2100" kern="1200" dirty="0" smtClean="0"/>
            <a:t>is associated with a </a:t>
          </a:r>
          <a:r>
            <a:rPr lang="en-US" sz="2100" b="1" kern="1200" dirty="0" smtClean="0"/>
            <a:t>repair</a:t>
          </a:r>
          <a:r>
            <a:rPr lang="en-US" sz="2100" kern="1200" dirty="0" smtClean="0"/>
            <a:t>, a </a:t>
          </a:r>
          <a:r>
            <a:rPr lang="en-US" sz="2100" b="1" kern="1200" dirty="0" smtClean="0"/>
            <a:t>car</a:t>
          </a:r>
          <a:r>
            <a:rPr lang="en-US" sz="2100" kern="1200" dirty="0" smtClean="0"/>
            <a:t>, and a </a:t>
          </a:r>
          <a:r>
            <a:rPr lang="en-US" sz="2100" b="1" kern="1200" dirty="0" smtClean="0"/>
            <a:t>mechanic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40780" y="260499"/>
        <a:ext cx="4109441" cy="753819"/>
      </dsp:txXfrm>
    </dsp:sp>
    <dsp:sp modelId="{BF08DCF0-43DB-4E93-AF1F-3CC83C781464}">
      <dsp:nvSpPr>
        <dsp:cNvPr id="0" name=""/>
        <dsp:cNvSpPr/>
      </dsp:nvSpPr>
      <dsp:spPr>
        <a:xfrm>
          <a:off x="0" y="1115579"/>
          <a:ext cx="4191001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Cars</a:t>
          </a:r>
          <a:r>
            <a:rPr lang="en-US" sz="2100" kern="1200" dirty="0" smtClean="0"/>
            <a:t>, </a:t>
          </a:r>
          <a:r>
            <a:rPr lang="en-US" sz="2100" b="1" kern="1200" dirty="0" smtClean="0"/>
            <a:t>repairs</a:t>
          </a:r>
          <a:r>
            <a:rPr lang="en-US" sz="2100" kern="1200" dirty="0" smtClean="0"/>
            <a:t>, and </a:t>
          </a:r>
          <a:r>
            <a:rPr lang="en-US" sz="2100" b="1" kern="1200" dirty="0" smtClean="0"/>
            <a:t>mechanics</a:t>
          </a:r>
          <a:r>
            <a:rPr lang="en-US" sz="2100" kern="1200" dirty="0" smtClean="0"/>
            <a:t> can all be part of multiple </a:t>
          </a:r>
          <a:r>
            <a:rPr lang="en-US" sz="2100" b="1" kern="1200" dirty="0" smtClean="0"/>
            <a:t>transactions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40780" y="1156359"/>
        <a:ext cx="4109441" cy="753819"/>
      </dsp:txXfrm>
    </dsp:sp>
    <dsp:sp modelId="{C5D5441E-4DB8-4C55-955A-8A66A038F6CA}">
      <dsp:nvSpPr>
        <dsp:cNvPr id="0" name=""/>
        <dsp:cNvSpPr/>
      </dsp:nvSpPr>
      <dsp:spPr>
        <a:xfrm>
          <a:off x="0" y="2011439"/>
          <a:ext cx="4191001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Many </a:t>
          </a:r>
          <a:r>
            <a:rPr lang="en-US" sz="2100" b="1" kern="1200" dirty="0" smtClean="0"/>
            <a:t>transactions </a:t>
          </a:r>
          <a:r>
            <a:rPr lang="en-US" sz="2100" kern="1200" dirty="0" smtClean="0"/>
            <a:t>can make up an </a:t>
          </a:r>
          <a:r>
            <a:rPr lang="en-US" sz="2100" b="1" kern="1200" dirty="0" smtClean="0"/>
            <a:t>invoice</a:t>
          </a:r>
          <a:r>
            <a:rPr lang="en-US" sz="2100" kern="1200" dirty="0" smtClean="0"/>
            <a:t>.</a:t>
          </a:r>
        </a:p>
      </dsp:txBody>
      <dsp:txXfrm>
        <a:off x="40780" y="2052219"/>
        <a:ext cx="4109441" cy="753819"/>
      </dsp:txXfrm>
    </dsp:sp>
    <dsp:sp modelId="{7776D964-8D41-4780-94C2-387EE287158E}">
      <dsp:nvSpPr>
        <dsp:cNvPr id="0" name=""/>
        <dsp:cNvSpPr/>
      </dsp:nvSpPr>
      <dsp:spPr>
        <a:xfrm>
          <a:off x="0" y="2907299"/>
          <a:ext cx="4191001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 </a:t>
          </a:r>
          <a:r>
            <a:rPr lang="en-US" sz="2100" b="1" kern="1200" dirty="0" smtClean="0"/>
            <a:t>transaction </a:t>
          </a:r>
          <a:r>
            <a:rPr lang="en-US" sz="2100" kern="1200" dirty="0" smtClean="0"/>
            <a:t>can only belong to one </a:t>
          </a:r>
          <a:r>
            <a:rPr lang="en-US" sz="2100" b="1" kern="1200" dirty="0" smtClean="0"/>
            <a:t>invoice</a:t>
          </a:r>
          <a:r>
            <a:rPr lang="en-US" sz="2100" kern="1200" dirty="0" smtClean="0"/>
            <a:t>.</a:t>
          </a:r>
        </a:p>
      </dsp:txBody>
      <dsp:txXfrm>
        <a:off x="40780" y="2948079"/>
        <a:ext cx="4109441" cy="753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8BC11-DA2F-4865-98F4-E695A5D03345}">
      <dsp:nvSpPr>
        <dsp:cNvPr id="0" name=""/>
        <dsp:cNvSpPr/>
      </dsp:nvSpPr>
      <dsp:spPr>
        <a:xfrm>
          <a:off x="0" y="430320"/>
          <a:ext cx="4038601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</a:t>
          </a:r>
          <a:r>
            <a:rPr lang="en-US" sz="1800" b="1" kern="1200" dirty="0" smtClean="0"/>
            <a:t>car</a:t>
          </a:r>
          <a:r>
            <a:rPr lang="en-US" sz="1800" kern="1200" dirty="0" smtClean="0"/>
            <a:t> is described by a VIN, make, and model.</a:t>
          </a:r>
          <a:endParaRPr lang="en-US" sz="1800" kern="1200" dirty="0"/>
        </a:p>
      </dsp:txBody>
      <dsp:txXfrm>
        <a:off x="34954" y="465274"/>
        <a:ext cx="3968693" cy="646132"/>
      </dsp:txXfrm>
    </dsp:sp>
    <dsp:sp modelId="{D1359A0C-8525-49BA-A193-FEB483BD2B47}">
      <dsp:nvSpPr>
        <dsp:cNvPr id="0" name=""/>
        <dsp:cNvSpPr/>
      </dsp:nvSpPr>
      <dsp:spPr>
        <a:xfrm>
          <a:off x="0" y="1198200"/>
          <a:ext cx="4038601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</a:t>
          </a:r>
          <a:r>
            <a:rPr lang="en-US" sz="1800" b="1" kern="1200" dirty="0" smtClean="0"/>
            <a:t>mechanic</a:t>
          </a:r>
          <a:r>
            <a:rPr lang="en-US" sz="1800" kern="1200" dirty="0" smtClean="0"/>
            <a:t> is described by a name and SSN.</a:t>
          </a:r>
          <a:endParaRPr lang="en-US" sz="1800" kern="1200" dirty="0"/>
        </a:p>
      </dsp:txBody>
      <dsp:txXfrm>
        <a:off x="34954" y="1233154"/>
        <a:ext cx="3968693" cy="646132"/>
      </dsp:txXfrm>
    </dsp:sp>
    <dsp:sp modelId="{A29AF6E5-8DCF-4591-B929-166357458D19}">
      <dsp:nvSpPr>
        <dsp:cNvPr id="0" name=""/>
        <dsp:cNvSpPr/>
      </dsp:nvSpPr>
      <dsp:spPr>
        <a:xfrm>
          <a:off x="0" y="1966080"/>
          <a:ext cx="4038601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</a:t>
          </a:r>
          <a:r>
            <a:rPr lang="en-US" sz="1800" b="1" kern="1200" dirty="0" smtClean="0"/>
            <a:t>repair </a:t>
          </a:r>
          <a:r>
            <a:rPr lang="en-US" sz="1800" kern="1200" dirty="0" smtClean="0"/>
            <a:t>is described by a repair id and a price.</a:t>
          </a:r>
          <a:endParaRPr lang="en-US" sz="1800" kern="1200" dirty="0"/>
        </a:p>
      </dsp:txBody>
      <dsp:txXfrm>
        <a:off x="34954" y="2001034"/>
        <a:ext cx="3968693" cy="646132"/>
      </dsp:txXfrm>
    </dsp:sp>
    <dsp:sp modelId="{3AC649C9-6515-4F3A-B68E-85E3CD358C11}">
      <dsp:nvSpPr>
        <dsp:cNvPr id="0" name=""/>
        <dsp:cNvSpPr/>
      </dsp:nvSpPr>
      <dsp:spPr>
        <a:xfrm>
          <a:off x="0" y="2733959"/>
          <a:ext cx="4038601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</a:t>
          </a:r>
          <a:r>
            <a:rPr lang="en-US" sz="1800" b="1" kern="1200" dirty="0" smtClean="0"/>
            <a:t>transaction</a:t>
          </a:r>
          <a:r>
            <a:rPr lang="en-US" sz="1800" kern="1200" dirty="0" smtClean="0"/>
            <a:t> occurs on a particular date and has a transaction ID.</a:t>
          </a:r>
          <a:endParaRPr lang="en-US" sz="1800" kern="1200" dirty="0"/>
        </a:p>
      </dsp:txBody>
      <dsp:txXfrm>
        <a:off x="34954" y="2768913"/>
        <a:ext cx="3968693" cy="646132"/>
      </dsp:txXfrm>
    </dsp:sp>
    <dsp:sp modelId="{A816D8F3-9B7E-4256-A063-8D1CF4FBA88C}">
      <dsp:nvSpPr>
        <dsp:cNvPr id="0" name=""/>
        <dsp:cNvSpPr/>
      </dsp:nvSpPr>
      <dsp:spPr>
        <a:xfrm>
          <a:off x="0" y="3501840"/>
          <a:ext cx="4038601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 </a:t>
          </a:r>
          <a:r>
            <a:rPr lang="en-US" sz="1800" b="1" kern="1200" dirty="0" smtClean="0"/>
            <a:t>invoice</a:t>
          </a:r>
          <a:r>
            <a:rPr lang="en-US" sz="1800" kern="1200" dirty="0" smtClean="0"/>
            <a:t> has an invoice number and a billing name, city, state, and zip code.</a:t>
          </a:r>
          <a:endParaRPr lang="en-US" sz="1800" kern="1200" dirty="0"/>
        </a:p>
      </dsp:txBody>
      <dsp:txXfrm>
        <a:off x="34954" y="3536794"/>
        <a:ext cx="3968693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FDF2-F068-4A5D-97F9-C183C5FFCC0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C21C-7FD6-454C-A2EF-3CBF830C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1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9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7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9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1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0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6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7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MIS5101:</a:t>
            </a:r>
            <a:br>
              <a:rPr lang="en-US" dirty="0" smtClean="0"/>
            </a:br>
            <a:r>
              <a:rPr lang="en-US" dirty="0" smtClean="0"/>
              <a:t>Business Intelligence</a:t>
            </a:r>
            <a:br>
              <a:rPr lang="en-US" dirty="0" smtClean="0"/>
            </a:br>
            <a:r>
              <a:rPr lang="en-US" i="1" dirty="0" smtClean="0"/>
              <a:t>Relational Data Modeling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Sunil Wattal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primary key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Entities need to be uniquely identifiable</a:t>
            </a:r>
          </a:p>
          <a:p>
            <a:pPr lvl="1"/>
            <a:r>
              <a:rPr lang="en-US" dirty="0" smtClean="0"/>
              <a:t>So you can tell them apart </a:t>
            </a:r>
          </a:p>
          <a:p>
            <a:r>
              <a:rPr lang="en-US" dirty="0" smtClean="0"/>
              <a:t>Use a primary key</a:t>
            </a:r>
          </a:p>
          <a:p>
            <a:pPr lvl="1"/>
            <a:r>
              <a:rPr lang="en-US" dirty="0" smtClean="0"/>
              <a:t>An attribute (or a set of attributes) that uniquely identifies an entity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" y="5410200"/>
            <a:ext cx="1277815" cy="838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u="sng" dirty="0"/>
              <a:t>Order </a:t>
            </a:r>
            <a:br>
              <a:rPr lang="en-US" sz="2000" u="sng" dirty="0"/>
            </a:br>
            <a:r>
              <a:rPr lang="en-US" sz="2000" u="sng" dirty="0"/>
              <a:t>number</a:t>
            </a:r>
          </a:p>
        </p:txBody>
      </p:sp>
      <p:sp>
        <p:nvSpPr>
          <p:cNvPr id="5" name="Oval 4"/>
          <p:cNvSpPr/>
          <p:nvPr/>
        </p:nvSpPr>
        <p:spPr>
          <a:xfrm>
            <a:off x="838200" y="4267200"/>
            <a:ext cx="1349131" cy="838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u="sng" dirty="0" smtClean="0"/>
              <a:t>Customer</a:t>
            </a:r>
            <a:br>
              <a:rPr lang="en-US" sz="2000" u="sng" dirty="0" smtClean="0"/>
            </a:br>
            <a:r>
              <a:rPr lang="en-US" sz="2000" u="sng" dirty="0" smtClean="0"/>
              <a:t>ID</a:t>
            </a:r>
            <a:endParaRPr lang="en-US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26720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Uniquely identifies a customer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5295900"/>
            <a:ext cx="2329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Uniquely identifies an order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5105400" y="3541498"/>
            <a:ext cx="3505200" cy="31278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How about these as primary keys for Customer:</a:t>
            </a:r>
          </a:p>
          <a:p>
            <a:endParaRPr lang="en-US" sz="2400" dirty="0" smtClean="0"/>
          </a:p>
          <a:p>
            <a:r>
              <a:rPr lang="en-US" sz="2400" dirty="0" smtClean="0"/>
              <a:t>First </a:t>
            </a:r>
            <a:r>
              <a:rPr lang="en-US" sz="2400" dirty="0"/>
              <a:t>name </a:t>
            </a:r>
            <a:r>
              <a:rPr lang="en-US" sz="2400" dirty="0" smtClean="0"/>
              <a:t>and/or </a:t>
            </a:r>
            <a:r>
              <a:rPr lang="en-US" sz="2400" dirty="0"/>
              <a:t>last </a:t>
            </a:r>
            <a:r>
              <a:rPr lang="en-US" sz="2400" dirty="0" smtClean="0"/>
              <a:t>name?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Social </a:t>
            </a:r>
            <a:r>
              <a:rPr lang="en-US" sz="2400" dirty="0"/>
              <a:t>security </a:t>
            </a:r>
            <a:r>
              <a:rPr lang="en-US" sz="2400" dirty="0" smtClean="0"/>
              <a:t>number?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81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component: Cardinality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Defines the rules of the association between entities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11094" y="2926080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Customer</a:t>
            </a:r>
            <a:endParaRPr lang="en-US" sz="3200" dirty="0"/>
          </a:p>
        </p:txBody>
      </p:sp>
      <p:sp>
        <p:nvSpPr>
          <p:cNvPr id="5" name="Diamond 4"/>
          <p:cNvSpPr/>
          <p:nvPr/>
        </p:nvSpPr>
        <p:spPr>
          <a:xfrm>
            <a:off x="3878094" y="2819400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schemeClr val="dk1"/>
                </a:solidFill>
              </a:rPr>
              <a:t>makes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2447" y="2926080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Order</a:t>
            </a:r>
            <a:endParaRPr lang="en-US" sz="3200" dirty="0"/>
          </a:p>
        </p:txBody>
      </p:sp>
      <p:cxnSp>
        <p:nvCxnSpPr>
          <p:cNvPr id="7" name="Straight Connector 6"/>
          <p:cNvCxnSpPr>
            <a:stCxn id="5" idx="1"/>
            <a:endCxn id="4" idx="3"/>
          </p:cNvCxnSpPr>
          <p:nvPr/>
        </p:nvCxnSpPr>
        <p:spPr>
          <a:xfrm flipH="1">
            <a:off x="3158247" y="3459480"/>
            <a:ext cx="719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1"/>
            <a:endCxn id="5" idx="3"/>
          </p:cNvCxnSpPr>
          <p:nvPr/>
        </p:nvCxnSpPr>
        <p:spPr>
          <a:xfrm flipH="1">
            <a:off x="5471219" y="3459480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00200" y="5257800"/>
            <a:ext cx="61722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is a one-to-many relationship:</a:t>
            </a:r>
          </a:p>
          <a:p>
            <a:pPr algn="ctr"/>
            <a:r>
              <a:rPr lang="en-US" sz="2400" dirty="0" smtClean="0"/>
              <a:t>One customer can have </a:t>
            </a:r>
            <a:r>
              <a:rPr lang="en-US" sz="2400" b="1" dirty="0" smtClean="0"/>
              <a:t>many</a:t>
            </a:r>
            <a:r>
              <a:rPr lang="en-US" sz="2400" dirty="0" smtClean="0"/>
              <a:t> orders</a:t>
            </a:r>
          </a:p>
          <a:p>
            <a:pPr algn="ctr"/>
            <a:r>
              <a:rPr lang="en-US" sz="2400" dirty="0" smtClean="0"/>
              <a:t>One order can only belong to </a:t>
            </a:r>
            <a:r>
              <a:rPr lang="en-US" sz="2400" b="1" dirty="0" smtClean="0"/>
              <a:t>one</a:t>
            </a:r>
            <a:r>
              <a:rPr lang="en-US" sz="2400" dirty="0" smtClean="0"/>
              <a:t> customer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76833" y="3643752"/>
            <a:ext cx="230568" cy="6276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15000" y="423046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 least </a:t>
            </a:r>
            <a:r>
              <a:rPr lang="en-US" dirty="0" smtClean="0"/>
              <a:t>– one</a:t>
            </a:r>
          </a:p>
          <a:p>
            <a:r>
              <a:rPr lang="en-US" b="1" dirty="0" smtClean="0"/>
              <a:t>at most </a:t>
            </a:r>
            <a:r>
              <a:rPr lang="en-US" dirty="0" smtClean="0"/>
              <a:t>- many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34447" y="3275208"/>
            <a:ext cx="0" cy="36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9664" y="3266662"/>
            <a:ext cx="0" cy="36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098001" y="3447313"/>
            <a:ext cx="184446" cy="187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07401" y="3275208"/>
            <a:ext cx="175046" cy="176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10647" y="3275208"/>
            <a:ext cx="0" cy="36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388815" y="3643752"/>
            <a:ext cx="268785" cy="5472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62200" y="423046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 least </a:t>
            </a:r>
            <a:r>
              <a:rPr lang="en-US" dirty="0" smtClean="0"/>
              <a:t>– one</a:t>
            </a:r>
          </a:p>
          <a:p>
            <a:r>
              <a:rPr lang="en-US" b="1" dirty="0" smtClean="0"/>
              <a:t>at most </a:t>
            </a:r>
            <a:r>
              <a:rPr lang="en-US" dirty="0" smtClean="0"/>
              <a:t>-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Crows Feet Notation</a:t>
            </a:r>
            <a:endParaRPr lang="en-US" dirty="0"/>
          </a:p>
        </p:txBody>
      </p:sp>
      <p:pic>
        <p:nvPicPr>
          <p:cNvPr id="2050" name="Picture 2" descr="C:\Users\David\AppData\Local\Microsoft\Windows\Temporary Internet Files\Content.IE5\4JMCXGXT\MC9000529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00" y="5001262"/>
            <a:ext cx="945063" cy="12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90600" y="2030412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Customer</a:t>
            </a:r>
            <a:endParaRPr lang="en-US" sz="3200" dirty="0"/>
          </a:p>
        </p:txBody>
      </p:sp>
      <p:sp>
        <p:nvSpPr>
          <p:cNvPr id="13" name="Diamond 12"/>
          <p:cNvSpPr/>
          <p:nvPr/>
        </p:nvSpPr>
        <p:spPr>
          <a:xfrm>
            <a:off x="3310647" y="1923732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schemeClr val="dk1"/>
                </a:solidFill>
              </a:rPr>
              <a:t>makes</a:t>
            </a:r>
            <a:endParaRPr lang="en-US" sz="3200" dirty="0">
              <a:solidFill>
                <a:schemeClr val="dk1"/>
              </a:solidFill>
            </a:endParaRPr>
          </a:p>
        </p:txBody>
      </p:sp>
      <p:cxnSp>
        <p:nvCxnSpPr>
          <p:cNvPr id="15" name="Straight Connector 14"/>
          <p:cNvCxnSpPr>
            <a:stCxn id="13" idx="1"/>
            <a:endCxn id="12" idx="3"/>
          </p:cNvCxnSpPr>
          <p:nvPr/>
        </p:nvCxnSpPr>
        <p:spPr>
          <a:xfrm flipH="1">
            <a:off x="2937753" y="2563812"/>
            <a:ext cx="372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1"/>
            <a:endCxn id="13" idx="3"/>
          </p:cNvCxnSpPr>
          <p:nvPr/>
        </p:nvCxnSpPr>
        <p:spPr>
          <a:xfrm flipH="1">
            <a:off x="4903772" y="2563812"/>
            <a:ext cx="506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13953" y="2379540"/>
            <a:ext cx="0" cy="368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47553" y="2370994"/>
            <a:ext cx="0" cy="368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225890" y="2551645"/>
            <a:ext cx="184446" cy="18789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35290" y="2379540"/>
            <a:ext cx="175046" cy="17645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90153" y="2379540"/>
            <a:ext cx="0" cy="368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225890" y="2555994"/>
            <a:ext cx="184446" cy="78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10200" y="2030412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Order</a:t>
            </a:r>
            <a:endParaRPr lang="en-US" sz="3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378873" y="5060013"/>
            <a:ext cx="0" cy="368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457210" y="5240664"/>
            <a:ext cx="184446" cy="18789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466610" y="5068559"/>
            <a:ext cx="175046" cy="17645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457210" y="5245013"/>
            <a:ext cx="184446" cy="78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David\AppData\Local\Microsoft\Windows\Temporary Internet Files\Content.IE5\4JMCXGXT\MC9000842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706562" cy="20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6324600" y="3657600"/>
            <a:ext cx="2362199" cy="18001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There are other ways of denoting cardinality, but this one is pretty standard.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019382"/>
            <a:ext cx="2571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called because this…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0" y="4019382"/>
            <a:ext cx="323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…looks something like this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6327218" y="5563210"/>
            <a:ext cx="2362199" cy="106619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There are also variations of the crows feet notion!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369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Cardinality is defined by business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would the cardinality be in these situations?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7873" y="2425987"/>
            <a:ext cx="2099552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Order</a:t>
            </a:r>
            <a:endParaRPr lang="en-US" sz="3200" dirty="0"/>
          </a:p>
        </p:txBody>
      </p:sp>
      <p:sp>
        <p:nvSpPr>
          <p:cNvPr id="5" name="Diamond 4"/>
          <p:cNvSpPr/>
          <p:nvPr/>
        </p:nvSpPr>
        <p:spPr>
          <a:xfrm>
            <a:off x="3797271" y="2319307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contains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1624" y="2425987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Product</a:t>
            </a:r>
            <a:endParaRPr lang="en-US" sz="3200" dirty="0"/>
          </a:p>
        </p:txBody>
      </p:sp>
      <p:cxnSp>
        <p:nvCxnSpPr>
          <p:cNvPr id="7" name="Straight Connector 6"/>
          <p:cNvCxnSpPr>
            <a:stCxn id="5" idx="1"/>
            <a:endCxn id="4" idx="3"/>
          </p:cNvCxnSpPr>
          <p:nvPr/>
        </p:nvCxnSpPr>
        <p:spPr>
          <a:xfrm flipH="1">
            <a:off x="3077425" y="2959387"/>
            <a:ext cx="71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1"/>
            <a:endCxn id="5" idx="3"/>
          </p:cNvCxnSpPr>
          <p:nvPr/>
        </p:nvCxnSpPr>
        <p:spPr>
          <a:xfrm flipH="1">
            <a:off x="5390396" y="2959387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53806" y="2451387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287224" y="2450812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990602" y="3931920"/>
            <a:ext cx="2099552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Course</a:t>
            </a:r>
            <a:endParaRPr lang="en-US" sz="3200" dirty="0"/>
          </a:p>
        </p:txBody>
      </p:sp>
      <p:sp>
        <p:nvSpPr>
          <p:cNvPr id="12" name="Diamond 11"/>
          <p:cNvSpPr/>
          <p:nvPr/>
        </p:nvSpPr>
        <p:spPr>
          <a:xfrm>
            <a:off x="3810000" y="3825240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schemeClr val="dk1"/>
                </a:solidFill>
              </a:rPr>
              <a:t>has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4353" y="3931920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Section</a:t>
            </a:r>
            <a:endParaRPr lang="en-US" sz="3200" dirty="0"/>
          </a:p>
        </p:txBody>
      </p:sp>
      <p:cxnSp>
        <p:nvCxnSpPr>
          <p:cNvPr id="14" name="Straight Connector 13"/>
          <p:cNvCxnSpPr>
            <a:stCxn id="12" idx="1"/>
            <a:endCxn id="11" idx="3"/>
          </p:cNvCxnSpPr>
          <p:nvPr/>
        </p:nvCxnSpPr>
        <p:spPr>
          <a:xfrm flipH="1">
            <a:off x="3090154" y="4465320"/>
            <a:ext cx="71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1"/>
            <a:endCxn id="12" idx="3"/>
          </p:cNvCxnSpPr>
          <p:nvPr/>
        </p:nvCxnSpPr>
        <p:spPr>
          <a:xfrm flipH="1">
            <a:off x="5403125" y="4465320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66535" y="3957320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299953" y="3956745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990601" y="5382285"/>
            <a:ext cx="2086824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Employee</a:t>
            </a:r>
            <a:endParaRPr lang="en-US" sz="3200" dirty="0"/>
          </a:p>
        </p:txBody>
      </p:sp>
      <p:sp>
        <p:nvSpPr>
          <p:cNvPr id="19" name="Diamond 18"/>
          <p:cNvSpPr/>
          <p:nvPr/>
        </p:nvSpPr>
        <p:spPr>
          <a:xfrm>
            <a:off x="3797271" y="5275605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schemeClr val="dk1"/>
                </a:solidFill>
              </a:rPr>
              <a:t>has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01624" y="5382285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Office</a:t>
            </a:r>
            <a:endParaRPr lang="en-US" sz="3200" dirty="0"/>
          </a:p>
        </p:txBody>
      </p:sp>
      <p:cxnSp>
        <p:nvCxnSpPr>
          <p:cNvPr id="21" name="Straight Connector 20"/>
          <p:cNvCxnSpPr>
            <a:stCxn id="19" idx="1"/>
            <a:endCxn id="18" idx="3"/>
          </p:cNvCxnSpPr>
          <p:nvPr/>
        </p:nvCxnSpPr>
        <p:spPr>
          <a:xfrm flipH="1">
            <a:off x="3077425" y="5915685"/>
            <a:ext cx="71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1"/>
            <a:endCxn id="19" idx="3"/>
          </p:cNvCxnSpPr>
          <p:nvPr/>
        </p:nvCxnSpPr>
        <p:spPr>
          <a:xfrm flipH="1">
            <a:off x="5390396" y="5915685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53806" y="5407685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287224" y="5407110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992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we have a problem with our ERD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5181600"/>
            <a:ext cx="77724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assumes every order contains only one product.</a:t>
            </a:r>
          </a:p>
          <a:p>
            <a:pPr algn="ctr"/>
            <a:r>
              <a:rPr lang="en-US" sz="2000" dirty="0" smtClean="0"/>
              <a:t>So if I want two products, I have to make two orders!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b="1" i="1" dirty="0" smtClean="0"/>
              <a:t>The problem: Product is defined as an attribute, not an entity.</a:t>
            </a:r>
          </a:p>
          <a:p>
            <a:pPr algn="ctr"/>
            <a:r>
              <a:rPr lang="en-US" dirty="0" smtClean="0"/>
              <a:t>(Because we didn’t define our requirements clearly enough?)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6" y="1336246"/>
            <a:ext cx="7973204" cy="369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86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a solution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508142"/>
              </p:ext>
            </p:extLst>
          </p:nvPr>
        </p:nvGraphicFramePr>
        <p:xfrm>
          <a:off x="457200" y="4324594"/>
          <a:ext cx="5105399" cy="22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472594" y="2678890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Customer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2361549" y="1676401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First name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6" name="Diamond 5"/>
          <p:cNvSpPr/>
          <p:nvPr/>
        </p:nvSpPr>
        <p:spPr>
          <a:xfrm>
            <a:off x="4274202" y="2633696"/>
            <a:ext cx="1012973" cy="610666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makes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8827" y="2694364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Order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960642" y="1676401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Last name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60981" y="2608385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City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32836" y="3394529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State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03389" y="3394528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Zip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6011" y="5604329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Price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60027" y="4588284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Product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name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7572456" y="1676401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Order Date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1549" y="1676401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Order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number</a:t>
            </a:r>
            <a:endParaRPr lang="en-US" sz="1400" dirty="0"/>
          </a:p>
        </p:txBody>
      </p:sp>
      <p:cxnSp>
        <p:nvCxnSpPr>
          <p:cNvPr id="16" name="Straight Connector 15"/>
          <p:cNvCxnSpPr>
            <a:stCxn id="5" idx="4"/>
            <a:endCxn id="4" idx="0"/>
          </p:cNvCxnSpPr>
          <p:nvPr/>
        </p:nvCxnSpPr>
        <p:spPr>
          <a:xfrm>
            <a:off x="2833404" y="2236178"/>
            <a:ext cx="258230" cy="44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5"/>
            <a:endCxn id="4" idx="0"/>
          </p:cNvCxnSpPr>
          <p:nvPr/>
        </p:nvCxnSpPr>
        <p:spPr>
          <a:xfrm>
            <a:off x="1766149" y="2154201"/>
            <a:ext cx="1325485" cy="524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6"/>
            <a:endCxn id="4" idx="1"/>
          </p:cNvCxnSpPr>
          <p:nvPr/>
        </p:nvCxnSpPr>
        <p:spPr>
          <a:xfrm>
            <a:off x="2104691" y="2888274"/>
            <a:ext cx="367903" cy="4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7"/>
            <a:endCxn id="4" idx="2"/>
          </p:cNvCxnSpPr>
          <p:nvPr/>
        </p:nvCxnSpPr>
        <p:spPr>
          <a:xfrm flipV="1">
            <a:off x="2438343" y="3187778"/>
            <a:ext cx="653291" cy="288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  <a:endCxn id="4" idx="2"/>
          </p:cNvCxnSpPr>
          <p:nvPr/>
        </p:nvCxnSpPr>
        <p:spPr>
          <a:xfrm flipH="1" flipV="1">
            <a:off x="3091634" y="3187778"/>
            <a:ext cx="383610" cy="20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1"/>
            <a:endCxn id="4" idx="3"/>
          </p:cNvCxnSpPr>
          <p:nvPr/>
        </p:nvCxnSpPr>
        <p:spPr>
          <a:xfrm flipH="1" flipV="1">
            <a:off x="3710673" y="2933334"/>
            <a:ext cx="563529" cy="5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1"/>
            <a:endCxn id="6" idx="3"/>
          </p:cNvCxnSpPr>
          <p:nvPr/>
        </p:nvCxnSpPr>
        <p:spPr>
          <a:xfrm flipH="1" flipV="1">
            <a:off x="5287175" y="2939029"/>
            <a:ext cx="491652" cy="9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  <a:endCxn id="15" idx="4"/>
          </p:cNvCxnSpPr>
          <p:nvPr/>
        </p:nvCxnSpPr>
        <p:spPr>
          <a:xfrm flipV="1">
            <a:off x="6397867" y="2236178"/>
            <a:ext cx="245537" cy="458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14" idx="4"/>
          </p:cNvCxnSpPr>
          <p:nvPr/>
        </p:nvCxnSpPr>
        <p:spPr>
          <a:xfrm flipV="1">
            <a:off x="7016906" y="2236178"/>
            <a:ext cx="1027405" cy="71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9" idx="2"/>
            <a:endCxn id="12" idx="0"/>
          </p:cNvCxnSpPr>
          <p:nvPr/>
        </p:nvCxnSpPr>
        <p:spPr>
          <a:xfrm flipH="1">
            <a:off x="6397866" y="5122617"/>
            <a:ext cx="1" cy="481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9" idx="3"/>
            <a:endCxn id="13" idx="2"/>
          </p:cNvCxnSpPr>
          <p:nvPr/>
        </p:nvCxnSpPr>
        <p:spPr>
          <a:xfrm>
            <a:off x="7016906" y="4868173"/>
            <a:ext cx="743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778827" y="4613729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Product</a:t>
            </a:r>
            <a:endParaRPr lang="en-US" sz="1400" dirty="0"/>
          </a:p>
        </p:txBody>
      </p:sp>
      <p:cxnSp>
        <p:nvCxnSpPr>
          <p:cNvPr id="54" name="Straight Connector 53"/>
          <p:cNvCxnSpPr>
            <a:stCxn id="49" idx="0"/>
            <a:endCxn id="59" idx="2"/>
          </p:cNvCxnSpPr>
          <p:nvPr/>
        </p:nvCxnSpPr>
        <p:spPr>
          <a:xfrm flipV="1">
            <a:off x="6397867" y="4222934"/>
            <a:ext cx="0" cy="39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Diamond 58"/>
          <p:cNvSpPr/>
          <p:nvPr/>
        </p:nvSpPr>
        <p:spPr>
          <a:xfrm>
            <a:off x="5891380" y="3612268"/>
            <a:ext cx="1012973" cy="610666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contains</a:t>
            </a:r>
            <a:endParaRPr lang="en-US" sz="1400" dirty="0">
              <a:solidFill>
                <a:schemeClr val="dk1"/>
              </a:solidFill>
            </a:endParaRPr>
          </a:p>
        </p:txBody>
      </p:sp>
      <p:cxnSp>
        <p:nvCxnSpPr>
          <p:cNvPr id="61" name="Straight Connector 60"/>
          <p:cNvCxnSpPr>
            <a:stCxn id="59" idx="0"/>
            <a:endCxn id="7" idx="2"/>
          </p:cNvCxnSpPr>
          <p:nvPr/>
        </p:nvCxnSpPr>
        <p:spPr>
          <a:xfrm flipV="1">
            <a:off x="6397867" y="3203252"/>
            <a:ext cx="0" cy="409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520582" y="1676400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Customer</a:t>
            </a:r>
            <a:br>
              <a:rPr lang="en-US" sz="1400" dirty="0"/>
            </a:br>
            <a:r>
              <a:rPr lang="en-US" sz="1400" dirty="0"/>
              <a:t>ID</a:t>
            </a:r>
          </a:p>
        </p:txBody>
      </p:sp>
      <p:cxnSp>
        <p:nvCxnSpPr>
          <p:cNvPr id="68" name="Straight Connector 67"/>
          <p:cNvCxnSpPr>
            <a:stCxn id="67" idx="4"/>
            <a:endCxn id="4" idx="0"/>
          </p:cNvCxnSpPr>
          <p:nvPr/>
        </p:nvCxnSpPr>
        <p:spPr>
          <a:xfrm flipH="1">
            <a:off x="3091634" y="2236177"/>
            <a:ext cx="900803" cy="442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550532" y="3625106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Quantity</a:t>
            </a:r>
          </a:p>
        </p:txBody>
      </p:sp>
      <p:cxnSp>
        <p:nvCxnSpPr>
          <p:cNvPr id="38" name="Straight Connector 37"/>
          <p:cNvCxnSpPr>
            <a:stCxn id="59" idx="3"/>
            <a:endCxn id="37" idx="2"/>
          </p:cNvCxnSpPr>
          <p:nvPr/>
        </p:nvCxnSpPr>
        <p:spPr>
          <a:xfrm flipV="1">
            <a:off x="6904353" y="3904995"/>
            <a:ext cx="646179" cy="12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5597450" y="2943919"/>
            <a:ext cx="184446" cy="12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06850" y="2808863"/>
            <a:ext cx="171977" cy="139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82939" y="2785654"/>
            <a:ext cx="0" cy="279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59139" y="2785655"/>
            <a:ext cx="0" cy="279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62600" y="2808863"/>
            <a:ext cx="0" cy="279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98369" y="3173035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4379" y="4397122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Oval 43"/>
          <p:cNvSpPr/>
          <p:nvPr/>
        </p:nvSpPr>
        <p:spPr>
          <a:xfrm>
            <a:off x="7760027" y="5604328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Product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ID</a:t>
            </a:r>
            <a:endParaRPr lang="en-US" sz="1400" dirty="0"/>
          </a:p>
        </p:txBody>
      </p:sp>
      <p:cxnSp>
        <p:nvCxnSpPr>
          <p:cNvPr id="45" name="Straight Connector 44"/>
          <p:cNvCxnSpPr>
            <a:endCxn id="44" idx="1"/>
          </p:cNvCxnSpPr>
          <p:nvPr/>
        </p:nvCxnSpPr>
        <p:spPr>
          <a:xfrm>
            <a:off x="7016906" y="5122617"/>
            <a:ext cx="881324" cy="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2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a database schema</a:t>
            </a:r>
          </a:p>
          <a:p>
            <a:pPr lvl="1"/>
            <a:r>
              <a:rPr lang="en-US" sz="2400" dirty="0" smtClean="0"/>
              <a:t>A map of the tables and fields in the database</a:t>
            </a:r>
          </a:p>
          <a:p>
            <a:pPr lvl="1"/>
            <a:r>
              <a:rPr lang="en-US" sz="2400" dirty="0" smtClean="0"/>
              <a:t>This is what is implemented in the database management system</a:t>
            </a:r>
          </a:p>
          <a:p>
            <a:pPr lvl="1"/>
            <a:r>
              <a:rPr lang="en-US" sz="2400" dirty="0" smtClean="0"/>
              <a:t>Part of the “design” process</a:t>
            </a:r>
          </a:p>
          <a:p>
            <a:endParaRPr lang="en-US" sz="2800" dirty="0"/>
          </a:p>
          <a:p>
            <a:r>
              <a:rPr lang="en-US" sz="2800" dirty="0" smtClean="0"/>
              <a:t>A schema actually looks a lot like the ERD</a:t>
            </a:r>
          </a:p>
          <a:p>
            <a:pPr lvl="1"/>
            <a:r>
              <a:rPr lang="en-US" sz="2400" dirty="0" smtClean="0"/>
              <a:t>Entities become tables</a:t>
            </a:r>
          </a:p>
          <a:p>
            <a:pPr lvl="1"/>
            <a:r>
              <a:rPr lang="en-US" sz="2400" dirty="0" smtClean="0"/>
              <a:t>Attributes become fields</a:t>
            </a:r>
          </a:p>
          <a:p>
            <a:pPr lvl="1"/>
            <a:r>
              <a:rPr lang="en-US" sz="2400" dirty="0" smtClean="0"/>
              <a:t>Relationships </a:t>
            </a:r>
            <a:r>
              <a:rPr lang="en-US" sz="2400" b="1" i="1" dirty="0" smtClean="0"/>
              <a:t>can </a:t>
            </a:r>
            <a:r>
              <a:rPr lang="en-US" sz="2400" dirty="0" smtClean="0"/>
              <a:t>become additional tables 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114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Rules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5798280"/>
              </p:ext>
            </p:extLst>
          </p:nvPr>
        </p:nvGraphicFramePr>
        <p:xfrm>
          <a:off x="914400" y="3352800"/>
          <a:ext cx="7315201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914400" y="1524000"/>
            <a:ext cx="73152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1. Create a table for every entity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2133600"/>
            <a:ext cx="73152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2. Create table fields for every entity’s attributes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2743200"/>
            <a:ext cx="73152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3. Implement relationships between the tables</a:t>
            </a:r>
          </a:p>
        </p:txBody>
      </p:sp>
    </p:spTree>
    <p:extLst>
      <p:ext uri="{BB962C8B-B14F-4D97-AF65-F5344CB8AC3E}">
        <p14:creationId xmlns:p14="http://schemas.microsoft.com/office/powerpoint/2010/main" val="427637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Our Order Database schema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Order-Product is a decomposed many-to-many relationship</a:t>
            </a:r>
          </a:p>
          <a:p>
            <a:r>
              <a:rPr lang="en-US" sz="2400" dirty="0" smtClean="0"/>
              <a:t>Order-Product has a 1:n relationship with Order and Product</a:t>
            </a:r>
          </a:p>
          <a:p>
            <a:r>
              <a:rPr lang="en-US" sz="2400" dirty="0" smtClean="0"/>
              <a:t>Now an order can have multiple products, and a product can be associated with multiple orders</a:t>
            </a:r>
            <a:endParaRPr lang="en-US" sz="2400" dirty="0"/>
          </a:p>
        </p:txBody>
      </p:sp>
      <p:sp>
        <p:nvSpPr>
          <p:cNvPr id="43" name="Left-Right Arrow 42"/>
          <p:cNvSpPr/>
          <p:nvPr/>
        </p:nvSpPr>
        <p:spPr>
          <a:xfrm>
            <a:off x="762000" y="1244282"/>
            <a:ext cx="32004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Original 1:n relationship</a:t>
            </a:r>
          </a:p>
        </p:txBody>
      </p:sp>
      <p:sp>
        <p:nvSpPr>
          <p:cNvPr id="45" name="Left-Right Arrow 44"/>
          <p:cNvSpPr/>
          <p:nvPr/>
        </p:nvSpPr>
        <p:spPr>
          <a:xfrm>
            <a:off x="3048000" y="4068762"/>
            <a:ext cx="51054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n:n relationship</a:t>
            </a:r>
            <a:endParaRPr lang="en-US" dirty="0"/>
          </a:p>
        </p:txBody>
      </p:sp>
      <p:pic>
        <p:nvPicPr>
          <p:cNvPr id="2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2" y="1856422"/>
            <a:ext cx="1676400" cy="2595880"/>
          </a:xfrm>
          <a:prstGeom prst="rect">
            <a:avLst/>
          </a:prstGeom>
        </p:spPr>
      </p:pic>
      <p:pic>
        <p:nvPicPr>
          <p:cNvPr id="2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70" y="2194935"/>
            <a:ext cx="1676400" cy="1483360"/>
          </a:xfrm>
          <a:prstGeom prst="rect">
            <a:avLst/>
          </a:prstGeom>
        </p:spPr>
      </p:pic>
      <p:pic>
        <p:nvPicPr>
          <p:cNvPr id="25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359" y="2255202"/>
            <a:ext cx="1805361" cy="1854200"/>
          </a:xfrm>
          <a:prstGeom prst="rect">
            <a:avLst/>
          </a:prstGeom>
        </p:spPr>
      </p:pic>
      <p:pic>
        <p:nvPicPr>
          <p:cNvPr id="27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451" y="2206942"/>
            <a:ext cx="1676400" cy="147828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962150" y="2379662"/>
            <a:ext cx="577850" cy="1054100"/>
          </a:xfrm>
          <a:custGeom>
            <a:avLst/>
            <a:gdLst>
              <a:gd name="connsiteX0" fmla="*/ 0 w 577850"/>
              <a:gd name="connsiteY0" fmla="*/ 0 h 1054100"/>
              <a:gd name="connsiteX1" fmla="*/ 279400 w 577850"/>
              <a:gd name="connsiteY1" fmla="*/ 0 h 1054100"/>
              <a:gd name="connsiteX2" fmla="*/ 279400 w 577850"/>
              <a:gd name="connsiteY2" fmla="*/ 1054100 h 1054100"/>
              <a:gd name="connsiteX3" fmla="*/ 577850 w 577850"/>
              <a:gd name="connsiteY3" fmla="*/ 105410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" h="1054100">
                <a:moveTo>
                  <a:pt x="0" y="0"/>
                </a:moveTo>
                <a:lnTo>
                  <a:pt x="279400" y="0"/>
                </a:lnTo>
                <a:lnTo>
                  <a:pt x="279400" y="1054100"/>
                </a:lnTo>
                <a:lnTo>
                  <a:pt x="577850" y="10541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012421" y="2239962"/>
            <a:ext cx="0" cy="27989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88621" y="2239963"/>
            <a:ext cx="0" cy="279889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362200" y="3306762"/>
            <a:ext cx="172770" cy="12700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2362200" y="3433762"/>
            <a:ext cx="177800" cy="10160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Freeform 38"/>
          <p:cNvSpPr/>
          <p:nvPr/>
        </p:nvSpPr>
        <p:spPr>
          <a:xfrm>
            <a:off x="4189868" y="2762567"/>
            <a:ext cx="610731" cy="400685"/>
          </a:xfrm>
          <a:custGeom>
            <a:avLst/>
            <a:gdLst>
              <a:gd name="connsiteX0" fmla="*/ 0 w 577850"/>
              <a:gd name="connsiteY0" fmla="*/ 0 h 1054100"/>
              <a:gd name="connsiteX1" fmla="*/ 279400 w 577850"/>
              <a:gd name="connsiteY1" fmla="*/ 0 h 1054100"/>
              <a:gd name="connsiteX2" fmla="*/ 279400 w 577850"/>
              <a:gd name="connsiteY2" fmla="*/ 1054100 h 1054100"/>
              <a:gd name="connsiteX3" fmla="*/ 577850 w 577850"/>
              <a:gd name="connsiteY3" fmla="*/ 105410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" h="1054100">
                <a:moveTo>
                  <a:pt x="0" y="0"/>
                </a:moveTo>
                <a:lnTo>
                  <a:pt x="279400" y="0"/>
                </a:lnTo>
                <a:lnTo>
                  <a:pt x="279400" y="1054100"/>
                </a:lnTo>
                <a:lnTo>
                  <a:pt x="577850" y="10541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240140" y="2622867"/>
            <a:ext cx="0" cy="27989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316340" y="2622868"/>
            <a:ext cx="0" cy="279889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622800" y="3036252"/>
            <a:ext cx="172770" cy="12700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22800" y="3163252"/>
            <a:ext cx="177800" cy="10160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Freeform 46"/>
          <p:cNvSpPr/>
          <p:nvPr/>
        </p:nvSpPr>
        <p:spPr>
          <a:xfrm flipV="1">
            <a:off x="6599720" y="2762568"/>
            <a:ext cx="610731" cy="753744"/>
          </a:xfrm>
          <a:custGeom>
            <a:avLst/>
            <a:gdLst>
              <a:gd name="connsiteX0" fmla="*/ 0 w 577850"/>
              <a:gd name="connsiteY0" fmla="*/ 0 h 1054100"/>
              <a:gd name="connsiteX1" fmla="*/ 279400 w 577850"/>
              <a:gd name="connsiteY1" fmla="*/ 0 h 1054100"/>
              <a:gd name="connsiteX2" fmla="*/ 279400 w 577850"/>
              <a:gd name="connsiteY2" fmla="*/ 1054100 h 1054100"/>
              <a:gd name="connsiteX3" fmla="*/ 577850 w 577850"/>
              <a:gd name="connsiteY3" fmla="*/ 105410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" h="1054100">
                <a:moveTo>
                  <a:pt x="0" y="0"/>
                </a:moveTo>
                <a:lnTo>
                  <a:pt x="279400" y="0"/>
                </a:lnTo>
                <a:lnTo>
                  <a:pt x="279400" y="1054100"/>
                </a:lnTo>
                <a:lnTo>
                  <a:pt x="577850" y="10541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7086600" y="2622621"/>
            <a:ext cx="0" cy="27989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62800" y="2622622"/>
            <a:ext cx="0" cy="279889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605588" y="3413918"/>
            <a:ext cx="176212" cy="102394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599720" y="3516312"/>
            <a:ext cx="186843" cy="9525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60830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09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Customer and Order Tables: </a:t>
            </a:r>
            <a:br>
              <a:rPr lang="en-US" sz="3600" dirty="0" smtClean="0"/>
            </a:br>
            <a:r>
              <a:rPr lang="en-US" sz="3600" dirty="0" smtClean="0"/>
              <a:t>The 1:n Relationship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8449"/>
              </p:ext>
            </p:extLst>
          </p:nvPr>
        </p:nvGraphicFramePr>
        <p:xfrm>
          <a:off x="533400" y="1701800"/>
          <a:ext cx="7925118" cy="1879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8118"/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CustomerID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Zip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1001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Princeton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09120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Cuddy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Plainsboro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09123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James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Wilson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Pittsgrove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09121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Foreman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Warminster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19111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41861"/>
              </p:ext>
            </p:extLst>
          </p:nvPr>
        </p:nvGraphicFramePr>
        <p:xfrm>
          <a:off x="541394" y="4259095"/>
          <a:ext cx="4038918" cy="211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8118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Order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Number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OrderDate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Customer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3-2-2011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3-3-2011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3-4-2011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3-6-2011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327090"/>
            <a:ext cx="210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Customer Table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5194" y="3864065"/>
            <a:ext cx="160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Order Table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37338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Customer ID is a </a:t>
            </a:r>
            <a:r>
              <a:rPr lang="en-US" sz="2400" b="1" dirty="0" smtClean="0">
                <a:solidFill>
                  <a:srgbClr val="FF0000"/>
                </a:solidFill>
              </a:rPr>
              <a:t>foreign key </a:t>
            </a:r>
            <a:r>
              <a:rPr lang="en-US" sz="2400" b="1" dirty="0" smtClean="0"/>
              <a:t>in the Order table. We can associate multiple orders with a single customer!</a:t>
            </a:r>
          </a:p>
          <a:p>
            <a:endParaRPr lang="en-US" sz="2400" b="1" dirty="0" smtClean="0"/>
          </a:p>
          <a:p>
            <a:r>
              <a:rPr lang="en-US" sz="2400" b="1" i="1" dirty="0" smtClean="0"/>
              <a:t>In the Order table, Order Number is unique; </a:t>
            </a:r>
            <a:br>
              <a:rPr lang="en-US" sz="2400" b="1" i="1" dirty="0" smtClean="0"/>
            </a:br>
            <a:r>
              <a:rPr lang="en-US" sz="2400" b="1" i="1" dirty="0" smtClean="0"/>
              <a:t>Customer ID is not!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90925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r="8021"/>
          <a:stretch/>
        </p:blipFill>
        <p:spPr bwMode="auto">
          <a:xfrm>
            <a:off x="0" y="1430"/>
            <a:ext cx="9198429" cy="685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3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chemeClr val="bg1"/>
                </a:solidFill>
              </a:rPr>
              <a:t>What is a model?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34" y="1112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Representation of something in the real world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3.bp.blogspot.com/_1ptdntSgCBM/TDvsm9KmjeI/AAAAAAAAAJg/UdIEJf9e6c0/s1600/B747-400+schema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27319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7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49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Customer and Order Tables:</a:t>
            </a:r>
            <a:br>
              <a:rPr lang="en-US" sz="3600" dirty="0" smtClean="0"/>
            </a:br>
            <a:r>
              <a:rPr lang="en-US" sz="3600" dirty="0" smtClean="0"/>
              <a:t>Normalization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67505"/>
              </p:ext>
            </p:extLst>
          </p:nvPr>
        </p:nvGraphicFramePr>
        <p:xfrm>
          <a:off x="533400" y="1670110"/>
          <a:ext cx="7925118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8118"/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CustomerID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Zip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Princeton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09120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Cuddy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Plainsboro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09123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James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Wilson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Pittsgrove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09121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Foreman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Warminster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19111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80024"/>
              </p:ext>
            </p:extLst>
          </p:nvPr>
        </p:nvGraphicFramePr>
        <p:xfrm>
          <a:off x="533400" y="4262120"/>
          <a:ext cx="4038918" cy="206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8118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Order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Number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OrderDate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Customer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3-2-2011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3-3-2011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3-4-2011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3-6-2011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295400"/>
            <a:ext cx="210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Customer Table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67090"/>
            <a:ext cx="160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Order Table</a:t>
            </a:r>
            <a:endParaRPr lang="en-US" sz="2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558180"/>
              </p:ext>
            </p:extLst>
          </p:nvPr>
        </p:nvGraphicFramePr>
        <p:xfrm>
          <a:off x="4876800" y="3632200"/>
          <a:ext cx="4114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419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Organizing data to minimize redundancy (repeated data)</a:t>
            </a:r>
          </a:p>
          <a:p>
            <a:endParaRPr lang="en-US" dirty="0" smtClean="0"/>
          </a:p>
          <a:p>
            <a:r>
              <a:rPr lang="en-US" dirty="0" smtClean="0"/>
              <a:t>This is good for two reasons</a:t>
            </a:r>
          </a:p>
          <a:p>
            <a:pPr lvl="1"/>
            <a:r>
              <a:rPr lang="en-US" dirty="0" smtClean="0"/>
              <a:t>The database takes up less space</a:t>
            </a:r>
          </a:p>
          <a:p>
            <a:pPr lvl="1"/>
            <a:r>
              <a:rPr lang="en-US" dirty="0" smtClean="0"/>
              <a:t>Fewer inconsistencies in your data</a:t>
            </a:r>
          </a:p>
          <a:p>
            <a:pPr lvl="1"/>
            <a:endParaRPr lang="en-US" dirty="0"/>
          </a:p>
          <a:p>
            <a:r>
              <a:rPr lang="en-US" dirty="0" smtClean="0"/>
              <a:t>If you want to make a change to a record, you only have to make it in one place</a:t>
            </a:r>
          </a:p>
          <a:p>
            <a:pPr lvl="1"/>
            <a:r>
              <a:rPr lang="en-US" dirty="0" smtClean="0"/>
              <a:t>The relationships take care of the rest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9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To figure out who ordered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Match the Customer IDs of the two tables, starting with the table with the foreign key (Order):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 now know which order belonged to which customer</a:t>
            </a:r>
          </a:p>
          <a:p>
            <a:pPr lvl="1"/>
            <a:r>
              <a:rPr lang="en-US" dirty="0" smtClean="0"/>
              <a:t>This is called a </a:t>
            </a:r>
            <a:r>
              <a:rPr lang="en-US" sz="3200" b="1" dirty="0" smtClean="0"/>
              <a:t>join</a:t>
            </a:r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15808"/>
              </p:ext>
            </p:extLst>
          </p:nvPr>
        </p:nvGraphicFramePr>
        <p:xfrm>
          <a:off x="381000" y="3012440"/>
          <a:ext cx="8305799" cy="194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5544"/>
                <a:gridCol w="1085544"/>
                <a:gridCol w="1085544"/>
                <a:gridCol w="971229"/>
                <a:gridCol w="971229"/>
                <a:gridCol w="954461"/>
                <a:gridCol w="958179"/>
                <a:gridCol w="573409"/>
                <a:gridCol w="6206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Order Number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OrderDate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Customer 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Customer 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FirstName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LastName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Zip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3-2-2011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1001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House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Princeton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NJ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09120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3-3-2011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1002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Cuddy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Plainsboro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NJ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09123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3-4-2011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1001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House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Princeton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NJ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09120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3-6-2011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1004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Foreman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Warminster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19111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381000" y="2402840"/>
            <a:ext cx="32004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Order Table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3657600" y="2406640"/>
            <a:ext cx="49530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8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the </a:t>
            </a:r>
            <a:r>
              <a:rPr lang="en-US" dirty="0" err="1" smtClean="0"/>
              <a:t>many:many</a:t>
            </a:r>
            <a:r>
              <a:rPr lang="en-US" dirty="0" smtClean="0"/>
              <a:t> relationship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008683"/>
              </p:ext>
            </p:extLst>
          </p:nvPr>
        </p:nvGraphicFramePr>
        <p:xfrm>
          <a:off x="381000" y="1899920"/>
          <a:ext cx="4038918" cy="20015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8118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Order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OrderDate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Customer</a:t>
                      </a:r>
                      <a:r>
                        <a:rPr lang="en-US" sz="1400" baseline="0" dirty="0" smtClean="0"/>
                        <a:t> ID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3-2-2011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3-3-2011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3-4-2011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3-6-2011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1504890"/>
            <a:ext cx="160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Order Table</a:t>
            </a:r>
            <a:endParaRPr lang="en-US" sz="20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48569"/>
              </p:ext>
            </p:extLst>
          </p:nvPr>
        </p:nvGraphicFramePr>
        <p:xfrm>
          <a:off x="381000" y="4765040"/>
          <a:ext cx="4359911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8118"/>
                <a:gridCol w="1616393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ProductID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Price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Cheerios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Bananas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Eggo</a:t>
                      </a:r>
                      <a:r>
                        <a:rPr lang="en-US" sz="1400" dirty="0" smtClean="0"/>
                        <a:t> Waffles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2.99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4370010"/>
            <a:ext cx="1876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Product Table</a:t>
            </a:r>
            <a:endParaRPr lang="en-US" sz="20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410169"/>
              </p:ext>
            </p:extLst>
          </p:nvPr>
        </p:nvGraphicFramePr>
        <p:xfrm>
          <a:off x="4876800" y="1919030"/>
          <a:ext cx="4136073" cy="31140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9818"/>
                <a:gridCol w="977582"/>
                <a:gridCol w="1129030"/>
                <a:gridCol w="9496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Order</a:t>
                      </a:r>
                      <a:br>
                        <a:rPr lang="en-US" sz="1400" dirty="0" smtClean="0"/>
                      </a:br>
                      <a:r>
                        <a:rPr lang="en-US" sz="1400" dirty="0" err="1" smtClean="0"/>
                        <a:t>ProductID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Order 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Quantity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71308" y="1524000"/>
            <a:ext cx="2658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Order-Product Table</a:t>
            </a:r>
            <a:endParaRPr lang="en-US" sz="2000" b="1" dirty="0"/>
          </a:p>
        </p:txBody>
      </p:sp>
      <p:sp>
        <p:nvSpPr>
          <p:cNvPr id="15" name="Up Arrow 14"/>
          <p:cNvSpPr/>
          <p:nvPr/>
        </p:nvSpPr>
        <p:spPr>
          <a:xfrm>
            <a:off x="5410200" y="5105400"/>
            <a:ext cx="3048000" cy="1447800"/>
          </a:xfrm>
          <a:prstGeom prst="upArrow">
            <a:avLst>
              <a:gd name="adj1" fmla="val 812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table relates Order and Product to each other!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8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figure out what each order contains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876800"/>
          </a:xfrm>
        </p:spPr>
        <p:txBody>
          <a:bodyPr/>
          <a:lstStyle/>
          <a:p>
            <a:r>
              <a:rPr lang="en-US" dirty="0"/>
              <a:t>Match the </a:t>
            </a:r>
            <a:r>
              <a:rPr lang="en-US" dirty="0" smtClean="0"/>
              <a:t>Product IDs and Order IDs of </a:t>
            </a:r>
            <a:r>
              <a:rPr lang="en-US" dirty="0"/>
              <a:t>the </a:t>
            </a:r>
            <a:r>
              <a:rPr lang="en-US" dirty="0" smtClean="0"/>
              <a:t>tables, </a:t>
            </a:r>
            <a:r>
              <a:rPr lang="en-US" dirty="0"/>
              <a:t>starting with the table with the </a:t>
            </a:r>
            <a:r>
              <a:rPr lang="en-US" b="1" dirty="0"/>
              <a:t>foreign </a:t>
            </a:r>
            <a:r>
              <a:rPr lang="en-US" b="1" dirty="0" smtClean="0"/>
              <a:t>keys </a:t>
            </a:r>
            <a:r>
              <a:rPr lang="en-US" dirty="0" smtClean="0"/>
              <a:t>(Order-Product):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48608"/>
              </p:ext>
            </p:extLst>
          </p:nvPr>
        </p:nvGraphicFramePr>
        <p:xfrm>
          <a:off x="76199" y="3200400"/>
          <a:ext cx="8991599" cy="3053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1"/>
                <a:gridCol w="824851"/>
                <a:gridCol w="869626"/>
                <a:gridCol w="920183"/>
                <a:gridCol w="869626"/>
                <a:gridCol w="869626"/>
                <a:gridCol w="1041908"/>
                <a:gridCol w="835475"/>
                <a:gridCol w="1181378"/>
                <a:gridCol w="6645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Order</a:t>
                      </a:r>
                      <a:br>
                        <a:rPr lang="en-US" sz="1200" dirty="0" smtClean="0"/>
                      </a:br>
                      <a:r>
                        <a:rPr lang="en-US" sz="1200" dirty="0" err="1" smtClean="0"/>
                        <a:t>ProductID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Order</a:t>
                      </a:r>
                      <a:b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 ID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Quantity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Order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Order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Customer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 ID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 Name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3-2-2011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Cheerios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3-2-2011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Bananas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3-2-2011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Eggo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Waffles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3-3-2011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Cheerios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3-3-2011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Bananas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3-4-2011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Eggo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Waffles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3-6-2011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Eggo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Waffles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152400" y="2631440"/>
            <a:ext cx="33528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Order-Product Table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3505199" y="2631440"/>
            <a:ext cx="2819401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Order Table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6324600" y="2631440"/>
            <a:ext cx="26670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 Table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85800" y="6400800"/>
            <a:ext cx="7848600" cy="381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which customers ordered </a:t>
            </a:r>
            <a:r>
              <a:rPr lang="en-US" dirty="0" err="1" smtClean="0"/>
              <a:t>Eggo</a:t>
            </a:r>
            <a:r>
              <a:rPr lang="en-US" dirty="0" smtClean="0"/>
              <a:t> Waffles (by their Customer IDs)?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redundant data is a big deal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682068"/>
            <a:ext cx="3810000" cy="2743200"/>
            <a:chOff x="762000" y="1676400"/>
            <a:chExt cx="3810000" cy="2743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368" y="1676400"/>
              <a:ext cx="3599632" cy="272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762000" y="1676400"/>
              <a:ext cx="1339286" cy="2743200"/>
            </a:xfrm>
            <a:custGeom>
              <a:avLst/>
              <a:gdLst>
                <a:gd name="connsiteX0" fmla="*/ 0 w 1065540"/>
                <a:gd name="connsiteY0" fmla="*/ 0 h 3128608"/>
                <a:gd name="connsiteX1" fmla="*/ 7557 w 1065540"/>
                <a:gd name="connsiteY1" fmla="*/ 3128608 h 3128608"/>
                <a:gd name="connsiteX2" fmla="*/ 997527 w 1065540"/>
                <a:gd name="connsiteY2" fmla="*/ 3121051 h 3128608"/>
                <a:gd name="connsiteX3" fmla="*/ 294723 w 1065540"/>
                <a:gd name="connsiteY3" fmla="*/ 2682743 h 3128608"/>
                <a:gd name="connsiteX4" fmla="*/ 763259 w 1065540"/>
                <a:gd name="connsiteY4" fmla="*/ 2410690 h 3128608"/>
                <a:gd name="connsiteX5" fmla="*/ 272052 w 1065540"/>
                <a:gd name="connsiteY5" fmla="*/ 2055510 h 3128608"/>
                <a:gd name="connsiteX6" fmla="*/ 823715 w 1065540"/>
                <a:gd name="connsiteY6" fmla="*/ 1730558 h 3128608"/>
                <a:gd name="connsiteX7" fmla="*/ 234267 w 1065540"/>
                <a:gd name="connsiteY7" fmla="*/ 1466062 h 3128608"/>
                <a:gd name="connsiteX8" fmla="*/ 831272 w 1065540"/>
                <a:gd name="connsiteY8" fmla="*/ 1095768 h 3128608"/>
                <a:gd name="connsiteX9" fmla="*/ 256938 w 1065540"/>
                <a:gd name="connsiteY9" fmla="*/ 755702 h 3128608"/>
                <a:gd name="connsiteX10" fmla="*/ 921957 w 1065540"/>
                <a:gd name="connsiteY10" fmla="*/ 574333 h 3128608"/>
                <a:gd name="connsiteX11" fmla="*/ 226710 w 1065540"/>
                <a:gd name="connsiteY11" fmla="*/ 241824 h 3128608"/>
                <a:gd name="connsiteX12" fmla="*/ 1065540 w 1065540"/>
                <a:gd name="connsiteY12" fmla="*/ 7557 h 3128608"/>
                <a:gd name="connsiteX13" fmla="*/ 0 w 1065540"/>
                <a:gd name="connsiteY13" fmla="*/ 0 h 312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5540" h="3128608">
                  <a:moveTo>
                    <a:pt x="0" y="0"/>
                  </a:moveTo>
                  <a:lnTo>
                    <a:pt x="7557" y="3128608"/>
                  </a:lnTo>
                  <a:lnTo>
                    <a:pt x="997527" y="3121051"/>
                  </a:lnTo>
                  <a:lnTo>
                    <a:pt x="294723" y="2682743"/>
                  </a:lnTo>
                  <a:lnTo>
                    <a:pt x="763259" y="2410690"/>
                  </a:lnTo>
                  <a:lnTo>
                    <a:pt x="272052" y="2055510"/>
                  </a:lnTo>
                  <a:lnTo>
                    <a:pt x="823715" y="1730558"/>
                  </a:lnTo>
                  <a:lnTo>
                    <a:pt x="234267" y="1466062"/>
                  </a:lnTo>
                  <a:lnTo>
                    <a:pt x="831272" y="1095768"/>
                  </a:lnTo>
                  <a:lnTo>
                    <a:pt x="256938" y="755702"/>
                  </a:lnTo>
                  <a:lnTo>
                    <a:pt x="921957" y="574333"/>
                  </a:lnTo>
                  <a:lnTo>
                    <a:pt x="226710" y="241824"/>
                  </a:lnTo>
                  <a:lnTo>
                    <a:pt x="1065540" y="7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943600" y="1905000"/>
            <a:ext cx="3048000" cy="39601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redundant data seems harmless, but: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What if the price of “</a:t>
            </a:r>
            <a:r>
              <a:rPr lang="en-US" sz="2000" dirty="0" err="1" smtClean="0"/>
              <a:t>Eggo</a:t>
            </a:r>
            <a:r>
              <a:rPr lang="en-US" sz="2000" dirty="0" smtClean="0"/>
              <a:t> Waffles” changes?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And what if Greg House changes his address?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And if there are 1,000,000 records?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4572000"/>
            <a:ext cx="5802686" cy="1976778"/>
            <a:chOff x="0" y="4572000"/>
            <a:chExt cx="5802686" cy="19767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11"/>
            <a:stretch/>
          </p:blipFill>
          <p:spPr bwMode="auto">
            <a:xfrm>
              <a:off x="381000" y="4572000"/>
              <a:ext cx="5421686" cy="194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reeform 9"/>
            <p:cNvSpPr/>
            <p:nvPr/>
          </p:nvSpPr>
          <p:spPr>
            <a:xfrm>
              <a:off x="0" y="4572000"/>
              <a:ext cx="745843" cy="1976778"/>
            </a:xfrm>
            <a:custGeom>
              <a:avLst/>
              <a:gdLst>
                <a:gd name="connsiteX0" fmla="*/ 0 w 1065540"/>
                <a:gd name="connsiteY0" fmla="*/ 0 h 3128608"/>
                <a:gd name="connsiteX1" fmla="*/ 7557 w 1065540"/>
                <a:gd name="connsiteY1" fmla="*/ 3128608 h 3128608"/>
                <a:gd name="connsiteX2" fmla="*/ 997527 w 1065540"/>
                <a:gd name="connsiteY2" fmla="*/ 3121051 h 3128608"/>
                <a:gd name="connsiteX3" fmla="*/ 294723 w 1065540"/>
                <a:gd name="connsiteY3" fmla="*/ 2682743 h 3128608"/>
                <a:gd name="connsiteX4" fmla="*/ 763259 w 1065540"/>
                <a:gd name="connsiteY4" fmla="*/ 2410690 h 3128608"/>
                <a:gd name="connsiteX5" fmla="*/ 272052 w 1065540"/>
                <a:gd name="connsiteY5" fmla="*/ 2055510 h 3128608"/>
                <a:gd name="connsiteX6" fmla="*/ 823715 w 1065540"/>
                <a:gd name="connsiteY6" fmla="*/ 1730558 h 3128608"/>
                <a:gd name="connsiteX7" fmla="*/ 234267 w 1065540"/>
                <a:gd name="connsiteY7" fmla="*/ 1466062 h 3128608"/>
                <a:gd name="connsiteX8" fmla="*/ 831272 w 1065540"/>
                <a:gd name="connsiteY8" fmla="*/ 1095768 h 3128608"/>
                <a:gd name="connsiteX9" fmla="*/ 256938 w 1065540"/>
                <a:gd name="connsiteY9" fmla="*/ 755702 h 3128608"/>
                <a:gd name="connsiteX10" fmla="*/ 921957 w 1065540"/>
                <a:gd name="connsiteY10" fmla="*/ 574333 h 3128608"/>
                <a:gd name="connsiteX11" fmla="*/ 226710 w 1065540"/>
                <a:gd name="connsiteY11" fmla="*/ 241824 h 3128608"/>
                <a:gd name="connsiteX12" fmla="*/ 1065540 w 1065540"/>
                <a:gd name="connsiteY12" fmla="*/ 7557 h 3128608"/>
                <a:gd name="connsiteX13" fmla="*/ 0 w 1065540"/>
                <a:gd name="connsiteY13" fmla="*/ 0 h 312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5540" h="3128608">
                  <a:moveTo>
                    <a:pt x="0" y="0"/>
                  </a:moveTo>
                  <a:lnTo>
                    <a:pt x="7557" y="3128608"/>
                  </a:lnTo>
                  <a:lnTo>
                    <a:pt x="997527" y="3121051"/>
                  </a:lnTo>
                  <a:lnTo>
                    <a:pt x="294723" y="2682743"/>
                  </a:lnTo>
                  <a:lnTo>
                    <a:pt x="763259" y="2410690"/>
                  </a:lnTo>
                  <a:lnTo>
                    <a:pt x="272052" y="2055510"/>
                  </a:lnTo>
                  <a:lnTo>
                    <a:pt x="823715" y="1730558"/>
                  </a:lnTo>
                  <a:lnTo>
                    <a:pt x="234267" y="1466062"/>
                  </a:lnTo>
                  <a:lnTo>
                    <a:pt x="831272" y="1095768"/>
                  </a:lnTo>
                  <a:lnTo>
                    <a:pt x="256938" y="755702"/>
                  </a:lnTo>
                  <a:lnTo>
                    <a:pt x="921957" y="574333"/>
                  </a:lnTo>
                  <a:lnTo>
                    <a:pt x="226710" y="241824"/>
                  </a:lnTo>
                  <a:lnTo>
                    <a:pt x="1065540" y="7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601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4194912" y="3715037"/>
            <a:ext cx="1973376" cy="173440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…do this </a:t>
            </a:r>
            <a:r>
              <a:rPr lang="en-US" sz="2400" dirty="0" smtClean="0">
                <a:sym typeface="Wingdings" pitchFamily="2" charset="2"/>
              </a:rPr>
              <a:t></a:t>
            </a:r>
            <a:endParaRPr lang="en-US" sz="24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Then you won’t have to repeat vendor information for each product.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Another rule for normalizing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90600"/>
            <a:ext cx="822276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Create new entities when there are collections of related attributes, especially when they would repeat</a:t>
            </a:r>
          </a:p>
          <a:p>
            <a:r>
              <a:rPr lang="en-US" sz="2800" dirty="0" smtClean="0"/>
              <a:t>For example, consider a modified Product entity 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605416" y="6069623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Price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129416" y="5282178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Product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name</a:t>
            </a:r>
            <a:endParaRPr lang="en-US" sz="1400" dirty="0"/>
          </a:p>
        </p:txBody>
      </p:sp>
      <p:cxnSp>
        <p:nvCxnSpPr>
          <p:cNvPr id="6" name="Straight Connector 5"/>
          <p:cNvCxnSpPr>
            <a:stCxn id="8" idx="2"/>
            <a:endCxn id="4" idx="0"/>
          </p:cNvCxnSpPr>
          <p:nvPr/>
        </p:nvCxnSpPr>
        <p:spPr>
          <a:xfrm flipH="1">
            <a:off x="2077271" y="5816511"/>
            <a:ext cx="1" cy="253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8" idx="3"/>
            <a:endCxn id="5" idx="2"/>
          </p:cNvCxnSpPr>
          <p:nvPr/>
        </p:nvCxnSpPr>
        <p:spPr>
          <a:xfrm>
            <a:off x="2696311" y="5562067"/>
            <a:ext cx="433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58232" y="5307623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Product</a:t>
            </a:r>
            <a:endParaRPr lang="en-US" sz="1400" dirty="0"/>
          </a:p>
        </p:txBody>
      </p:sp>
      <p:cxnSp>
        <p:nvCxnSpPr>
          <p:cNvPr id="9" name="Straight Connector 8"/>
          <p:cNvCxnSpPr>
            <a:stCxn id="8" idx="0"/>
            <a:endCxn id="12" idx="4"/>
          </p:cNvCxnSpPr>
          <p:nvPr/>
        </p:nvCxnSpPr>
        <p:spPr>
          <a:xfrm flipH="1" flipV="1">
            <a:off x="2077271" y="4720409"/>
            <a:ext cx="1" cy="587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65063" y="4160632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Vendor Name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96016" y="4507850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Vendor Address</a:t>
            </a:r>
            <a:endParaRPr lang="en-US" sz="1400" dirty="0">
              <a:solidFill>
                <a:schemeClr val="dk1"/>
              </a:solidFill>
            </a:endParaRPr>
          </a:p>
        </p:txBody>
      </p:sp>
      <p:cxnSp>
        <p:nvCxnSpPr>
          <p:cNvPr id="17" name="Straight Connector 16"/>
          <p:cNvCxnSpPr>
            <a:stCxn id="8" idx="0"/>
            <a:endCxn id="15" idx="4"/>
          </p:cNvCxnSpPr>
          <p:nvPr/>
        </p:nvCxnSpPr>
        <p:spPr>
          <a:xfrm flipV="1">
            <a:off x="2077272" y="5067627"/>
            <a:ext cx="1130952" cy="23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25" idx="4"/>
          </p:cNvCxnSpPr>
          <p:nvPr/>
        </p:nvCxnSpPr>
        <p:spPr>
          <a:xfrm flipH="1" flipV="1">
            <a:off x="840808" y="5000297"/>
            <a:ext cx="1236464" cy="307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28600" y="4440520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Vendor Phone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464953" y="6222023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Price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988953" y="5434578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Product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name</a:t>
            </a:r>
            <a:endParaRPr lang="en-US" sz="1400" dirty="0"/>
          </a:p>
        </p:txBody>
      </p:sp>
      <p:cxnSp>
        <p:nvCxnSpPr>
          <p:cNvPr id="44" name="Straight Connector 43"/>
          <p:cNvCxnSpPr>
            <a:stCxn id="46" idx="2"/>
            <a:endCxn id="42" idx="0"/>
          </p:cNvCxnSpPr>
          <p:nvPr/>
        </p:nvCxnSpPr>
        <p:spPr>
          <a:xfrm flipH="1">
            <a:off x="6936808" y="5968911"/>
            <a:ext cx="1" cy="253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6" idx="3"/>
            <a:endCxn id="43" idx="2"/>
          </p:cNvCxnSpPr>
          <p:nvPr/>
        </p:nvCxnSpPr>
        <p:spPr>
          <a:xfrm>
            <a:off x="7555848" y="5714467"/>
            <a:ext cx="433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317769" y="5460023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Product</a:t>
            </a:r>
            <a:endParaRPr lang="en-US" sz="1400" dirty="0"/>
          </a:p>
        </p:txBody>
      </p:sp>
      <p:cxnSp>
        <p:nvCxnSpPr>
          <p:cNvPr id="47" name="Straight Connector 46"/>
          <p:cNvCxnSpPr>
            <a:stCxn id="53" idx="0"/>
            <a:endCxn id="48" idx="4"/>
          </p:cNvCxnSpPr>
          <p:nvPr/>
        </p:nvCxnSpPr>
        <p:spPr>
          <a:xfrm flipH="1" flipV="1">
            <a:off x="6936808" y="2998178"/>
            <a:ext cx="6832" cy="58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24600" y="2438401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Vendor Name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55553" y="2785619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Vendor Address</a:t>
            </a:r>
            <a:endParaRPr lang="en-US" sz="1400" dirty="0">
              <a:solidFill>
                <a:schemeClr val="dk1"/>
              </a:solidFill>
            </a:endParaRPr>
          </a:p>
        </p:txBody>
      </p:sp>
      <p:cxnSp>
        <p:nvCxnSpPr>
          <p:cNvPr id="50" name="Straight Connector 49"/>
          <p:cNvCxnSpPr>
            <a:stCxn id="53" idx="0"/>
            <a:endCxn id="49" idx="4"/>
          </p:cNvCxnSpPr>
          <p:nvPr/>
        </p:nvCxnSpPr>
        <p:spPr>
          <a:xfrm flipV="1">
            <a:off x="6943640" y="3345396"/>
            <a:ext cx="1124121" cy="241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3" idx="0"/>
            <a:endCxn id="52" idx="4"/>
          </p:cNvCxnSpPr>
          <p:nvPr/>
        </p:nvCxnSpPr>
        <p:spPr>
          <a:xfrm flipH="1" flipV="1">
            <a:off x="5700345" y="3278066"/>
            <a:ext cx="1243295" cy="308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088137" y="2718289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Vendor Phone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24600" y="3586652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Vendor</a:t>
            </a:r>
            <a:endParaRPr lang="en-US" sz="1400" dirty="0"/>
          </a:p>
        </p:txBody>
      </p:sp>
      <p:cxnSp>
        <p:nvCxnSpPr>
          <p:cNvPr id="57" name="Straight Connector 56"/>
          <p:cNvCxnSpPr>
            <a:stCxn id="58" idx="0"/>
            <a:endCxn id="53" idx="2"/>
          </p:cNvCxnSpPr>
          <p:nvPr/>
        </p:nvCxnSpPr>
        <p:spPr>
          <a:xfrm flipV="1">
            <a:off x="6943640" y="4095540"/>
            <a:ext cx="0" cy="324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iamond 57"/>
          <p:cNvSpPr/>
          <p:nvPr/>
        </p:nvSpPr>
        <p:spPr>
          <a:xfrm>
            <a:off x="6444544" y="4419600"/>
            <a:ext cx="998191" cy="660619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/>
              <a:t>sells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65" name="Straight Connector 64"/>
          <p:cNvCxnSpPr>
            <a:stCxn id="46" idx="0"/>
            <a:endCxn id="58" idx="2"/>
          </p:cNvCxnSpPr>
          <p:nvPr/>
        </p:nvCxnSpPr>
        <p:spPr>
          <a:xfrm flipV="1">
            <a:off x="6936809" y="5080219"/>
            <a:ext cx="6831" cy="379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52400" y="3085023"/>
            <a:ext cx="2057400" cy="61226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Don’t do this…</a:t>
            </a:r>
            <a:endParaRPr lang="en-US" sz="2400" dirty="0"/>
          </a:p>
        </p:txBody>
      </p:sp>
      <p:sp>
        <p:nvSpPr>
          <p:cNvPr id="73" name="Oval 72"/>
          <p:cNvSpPr/>
          <p:nvPr/>
        </p:nvSpPr>
        <p:spPr>
          <a:xfrm>
            <a:off x="7848600" y="3555024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dk1"/>
                </a:solidFill>
              </a:rPr>
              <a:t>Vendor ID</a:t>
            </a:r>
            <a:endParaRPr lang="en-US" sz="1400" u="sng" dirty="0">
              <a:solidFill>
                <a:schemeClr val="dk1"/>
              </a:solidFill>
            </a:endParaRPr>
          </a:p>
        </p:txBody>
      </p:sp>
      <p:cxnSp>
        <p:nvCxnSpPr>
          <p:cNvPr id="74" name="Straight Connector 73"/>
          <p:cNvCxnSpPr>
            <a:stCxn id="53" idx="3"/>
            <a:endCxn id="73" idx="2"/>
          </p:cNvCxnSpPr>
          <p:nvPr/>
        </p:nvCxnSpPr>
        <p:spPr>
          <a:xfrm flipV="1">
            <a:off x="7562679" y="3834913"/>
            <a:ext cx="285921" cy="6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3239" y="4064493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6408" y="5237664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Oval 54"/>
          <p:cNvSpPr/>
          <p:nvPr/>
        </p:nvSpPr>
        <p:spPr>
          <a:xfrm>
            <a:off x="7988953" y="6146755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Product </a:t>
            </a:r>
            <a:r>
              <a:rPr lang="en-US" sz="1400" u="sng" dirty="0" smtClean="0"/>
              <a:t/>
            </a:r>
            <a:br>
              <a:rPr lang="en-US" sz="1400" u="sng" dirty="0" smtClean="0"/>
            </a:br>
            <a:r>
              <a:rPr lang="en-US" sz="1400" u="sng" dirty="0" smtClean="0"/>
              <a:t>ID</a:t>
            </a:r>
            <a:endParaRPr lang="en-US" sz="1400" u="sng" dirty="0"/>
          </a:p>
        </p:txBody>
      </p:sp>
      <p:cxnSp>
        <p:nvCxnSpPr>
          <p:cNvPr id="56" name="Straight Connector 55"/>
          <p:cNvCxnSpPr>
            <a:endCxn id="55" idx="1"/>
          </p:cNvCxnSpPr>
          <p:nvPr/>
        </p:nvCxnSpPr>
        <p:spPr>
          <a:xfrm>
            <a:off x="7549016" y="5968911"/>
            <a:ext cx="578140" cy="259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28600" y="5282178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Product </a:t>
            </a:r>
            <a:r>
              <a:rPr lang="en-US" sz="1400" u="sng" dirty="0" smtClean="0"/>
              <a:t/>
            </a:r>
            <a:br>
              <a:rPr lang="en-US" sz="1400" u="sng" dirty="0" smtClean="0"/>
            </a:br>
            <a:r>
              <a:rPr lang="en-US" sz="1400" u="sng" dirty="0" smtClean="0"/>
              <a:t>ID</a:t>
            </a:r>
            <a:endParaRPr lang="en-US" sz="1400" u="sng" dirty="0"/>
          </a:p>
        </p:txBody>
      </p:sp>
      <p:cxnSp>
        <p:nvCxnSpPr>
          <p:cNvPr id="60" name="Straight Connector 59"/>
          <p:cNvCxnSpPr>
            <a:stCxn id="59" idx="6"/>
            <a:endCxn id="8" idx="1"/>
          </p:cNvCxnSpPr>
          <p:nvPr/>
        </p:nvCxnSpPr>
        <p:spPr>
          <a:xfrm>
            <a:off x="1172310" y="5562067"/>
            <a:ext cx="285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453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scenario: The auto </a:t>
            </a:r>
            <a:r>
              <a:rPr lang="en-US" smtClean="0"/>
              <a:t>repair shop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48282"/>
              </p:ext>
            </p:extLst>
          </p:nvPr>
        </p:nvGraphicFramePr>
        <p:xfrm>
          <a:off x="304800" y="1828800"/>
          <a:ext cx="4191001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1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974838"/>
              </p:ext>
            </p:extLst>
          </p:nvPr>
        </p:nvGraphicFramePr>
        <p:xfrm>
          <a:off x="4876799" y="1600200"/>
          <a:ext cx="4038601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0889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" b="3571"/>
          <a:stretch/>
        </p:blipFill>
        <p:spPr>
          <a:xfrm>
            <a:off x="152400" y="1371600"/>
            <a:ext cx="8867402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A representation of the structure of the data</a:t>
            </a:r>
          </a:p>
          <a:p>
            <a:endParaRPr lang="en-US" sz="4000" dirty="0" smtClean="0"/>
          </a:p>
          <a:p>
            <a:r>
              <a:rPr lang="en-US" sz="4000" dirty="0" smtClean="0"/>
              <a:t>Describes the data contained in the database</a:t>
            </a:r>
          </a:p>
          <a:p>
            <a:pPr lvl="1"/>
            <a:endParaRPr lang="en-US" sz="3600" dirty="0"/>
          </a:p>
          <a:p>
            <a:r>
              <a:rPr lang="en-US" sz="4000" dirty="0" smtClean="0"/>
              <a:t>Explains how the data interrelates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524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886" cy="687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7526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Why bother modeling?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Creates a blueprint before you start building the database</a:t>
            </a:r>
          </a:p>
          <a:p>
            <a:endParaRPr lang="en-US" dirty="0"/>
          </a:p>
          <a:p>
            <a:r>
              <a:rPr lang="en-US" dirty="0" smtClean="0"/>
              <a:t>Gets the story straight: easy for non-technical people to understand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Minimize </a:t>
            </a:r>
            <a:r>
              <a:rPr lang="en-US" dirty="0"/>
              <a:t>having to go back and make changes </a:t>
            </a:r>
            <a:r>
              <a:rPr lang="en-US" dirty="0" smtClean="0"/>
              <a:t>in the implementation stage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1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Systems analysis and design in the context of database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49530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Systems Analysis</a:t>
            </a:r>
            <a:r>
              <a:rPr lang="en-US" sz="2800" dirty="0"/>
              <a:t> is the process of modeling the problem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Requirements-oriented 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What should we do?</a:t>
            </a:r>
            <a:br>
              <a:rPr lang="en-US" sz="2400" i="1" dirty="0"/>
            </a:br>
            <a:endParaRPr lang="en-US" sz="2400" i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Systems </a:t>
            </a:r>
            <a:r>
              <a:rPr lang="en-US" sz="2800" b="1" dirty="0"/>
              <a:t>Design</a:t>
            </a:r>
            <a:r>
              <a:rPr lang="en-US" sz="2800" dirty="0"/>
              <a:t> is the process of modeling a solution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Functionality-oriented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How should we do it?</a:t>
            </a:r>
          </a:p>
        </p:txBody>
      </p:sp>
      <p:sp>
        <p:nvSpPr>
          <p:cNvPr id="6" name="Left Arrow 5"/>
          <p:cNvSpPr/>
          <p:nvPr/>
        </p:nvSpPr>
        <p:spPr>
          <a:xfrm>
            <a:off x="5029200" y="2133600"/>
            <a:ext cx="3810000" cy="1828800"/>
          </a:xfrm>
          <a:prstGeom prst="leftArrow">
            <a:avLst>
              <a:gd name="adj1" fmla="val 77103"/>
              <a:gd name="adj2" fmla="val 495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is where we define and understand the business scenario.</a:t>
            </a:r>
            <a:endParaRPr lang="en-US" sz="2000" dirty="0"/>
          </a:p>
        </p:txBody>
      </p:sp>
      <p:sp>
        <p:nvSpPr>
          <p:cNvPr id="7" name="Left Arrow 6"/>
          <p:cNvSpPr/>
          <p:nvPr/>
        </p:nvSpPr>
        <p:spPr>
          <a:xfrm>
            <a:off x="5029200" y="4724400"/>
            <a:ext cx="3810000" cy="1828800"/>
          </a:xfrm>
          <a:prstGeom prst="leftArrow">
            <a:avLst>
              <a:gd name="adj1" fmla="val 77103"/>
              <a:gd name="adj2" fmla="val 495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is where we implement that scenario as a database.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140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a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“We want a database to track orders.”</a:t>
            </a:r>
          </a:p>
          <a:p>
            <a:endParaRPr lang="en-US" dirty="0" smtClean="0"/>
          </a:p>
          <a:p>
            <a:r>
              <a:rPr lang="en-US" dirty="0" smtClean="0"/>
              <a:t>That’s too vague to create a useful system</a:t>
            </a:r>
          </a:p>
          <a:p>
            <a:r>
              <a:rPr lang="en-US" dirty="0"/>
              <a:t>W</a:t>
            </a:r>
            <a:r>
              <a:rPr lang="en-US" dirty="0" smtClean="0"/>
              <a:t>e gather requirements to learn more</a:t>
            </a:r>
          </a:p>
          <a:p>
            <a:endParaRPr lang="en-US" dirty="0"/>
          </a:p>
          <a:p>
            <a:r>
              <a:rPr lang="en-US" dirty="0"/>
              <a:t>Gather documentation</a:t>
            </a:r>
          </a:p>
          <a:p>
            <a:pPr lvl="1"/>
            <a:r>
              <a:rPr lang="en-US" dirty="0" smtClean="0"/>
              <a:t>About the business process</a:t>
            </a:r>
          </a:p>
          <a:p>
            <a:pPr lvl="1"/>
            <a:r>
              <a:rPr lang="en-US" dirty="0" smtClean="0"/>
              <a:t>About existing systems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Conduct interviews</a:t>
            </a:r>
          </a:p>
          <a:p>
            <a:pPr lvl="1"/>
            <a:r>
              <a:rPr lang="en-US" dirty="0" smtClean="0"/>
              <a:t>Employees directly involved in the process</a:t>
            </a:r>
          </a:p>
          <a:p>
            <a:pPr lvl="1"/>
            <a:r>
              <a:rPr lang="en-US" dirty="0" smtClean="0"/>
              <a:t>Other stakeholders (i.e., customers)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3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a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Refine the problem statement</a:t>
            </a:r>
          </a:p>
          <a:p>
            <a:pPr lvl="1"/>
            <a:r>
              <a:rPr lang="en-US" dirty="0" smtClean="0"/>
              <a:t>Getting iterative feedback from the client</a:t>
            </a:r>
          </a:p>
          <a:p>
            <a:endParaRPr lang="en-US" dirty="0" smtClean="0"/>
          </a:p>
          <a:p>
            <a:r>
              <a:rPr lang="en-US" dirty="0" smtClean="0"/>
              <a:t>End up with a scenario like this:</a:t>
            </a:r>
          </a:p>
          <a:p>
            <a:pPr lvl="1"/>
            <a:r>
              <a:rPr lang="en-US" dirty="0" smtClean="0"/>
              <a:t>The system must track customer orders</a:t>
            </a:r>
          </a:p>
          <a:p>
            <a:pPr lvl="1"/>
            <a:r>
              <a:rPr lang="en-US" dirty="0" smtClean="0"/>
              <a:t>Multiple products can go into an order</a:t>
            </a:r>
          </a:p>
          <a:p>
            <a:pPr lvl="1"/>
            <a:r>
              <a:rPr lang="en-US" dirty="0" smtClean="0"/>
              <a:t>A customer is described by their name, address, and a unique Customer ID number</a:t>
            </a:r>
          </a:p>
          <a:p>
            <a:pPr lvl="1"/>
            <a:r>
              <a:rPr lang="en-US" dirty="0" smtClean="0"/>
              <a:t>An order is described by the date in which it was placed, what was bought, and how much it costs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76400" y="5486400"/>
            <a:ext cx="61722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specification “what was bought” is a little vague, and that will cause us a problem a little later.</a:t>
            </a:r>
          </a:p>
          <a:p>
            <a:pPr algn="ctr"/>
            <a:r>
              <a:rPr lang="en-US" sz="2000" dirty="0" smtClean="0"/>
              <a:t>But let’s leave it for now…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920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Entity Relationship Diagram (ERD)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25562"/>
            <a:ext cx="7391400" cy="4525963"/>
          </a:xfrm>
        </p:spPr>
        <p:txBody>
          <a:bodyPr/>
          <a:lstStyle/>
          <a:p>
            <a:r>
              <a:rPr lang="en-US" dirty="0" smtClean="0"/>
              <a:t>The primary way of modeling a relational database</a:t>
            </a:r>
          </a:p>
          <a:p>
            <a:r>
              <a:rPr lang="en-US" dirty="0" smtClean="0"/>
              <a:t>Three main diagrammatic elements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6100" y="3321875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Entity</a:t>
            </a:r>
            <a:endParaRPr lang="en-US" sz="2000" dirty="0"/>
          </a:p>
        </p:txBody>
      </p:sp>
      <p:sp>
        <p:nvSpPr>
          <p:cNvPr id="7" name="Diamond 6"/>
          <p:cNvSpPr/>
          <p:nvPr/>
        </p:nvSpPr>
        <p:spPr>
          <a:xfrm>
            <a:off x="1810238" y="4242137"/>
            <a:ext cx="1676400" cy="1436077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dirty="0">
                <a:solidFill>
                  <a:schemeClr val="dk1"/>
                </a:solidFill>
              </a:rPr>
              <a:t>Relationship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5500" y="334809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uniquely identifiable thing (i.e., person, order)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35500" y="4442698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Describes how two entities relate to one another </a:t>
            </a:r>
            <a:br>
              <a:rPr lang="en-US" sz="2000" dirty="0" smtClean="0"/>
            </a:br>
            <a:r>
              <a:rPr lang="en-US" sz="2000" dirty="0" smtClean="0"/>
              <a:t>(i.e., makes)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1816100" y="5861446"/>
            <a:ext cx="1676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dk1"/>
                </a:solidFill>
              </a:rPr>
              <a:t>Attribute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5500" y="5766137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characteristic of an entity or relationship (i.e., first name, order number)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653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simple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34308" y="3472961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Customer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1735016" y="1905000"/>
            <a:ext cx="1277815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dk1"/>
                </a:solidFill>
              </a:rPr>
              <a:t>First name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6" name="Diamond 5"/>
          <p:cNvSpPr/>
          <p:nvPr/>
        </p:nvSpPr>
        <p:spPr>
          <a:xfrm>
            <a:off x="4067909" y="3396761"/>
            <a:ext cx="1371600" cy="91440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dk1"/>
                </a:solidFill>
              </a:rPr>
              <a:t>makes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2909" y="3472961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Order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334109" y="1905000"/>
            <a:ext cx="1277815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dk1"/>
                </a:solidFill>
              </a:rPr>
              <a:t>Last name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5509" y="3511061"/>
            <a:ext cx="1277815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dk1"/>
                </a:solidFill>
              </a:rPr>
              <a:t>City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7894" y="5105400"/>
            <a:ext cx="1277815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dk1"/>
                </a:solidFill>
              </a:rPr>
              <a:t>State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05001" y="5093677"/>
            <a:ext cx="1277815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dk1"/>
                </a:solidFill>
              </a:rPr>
              <a:t>Zip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37585" y="4953000"/>
            <a:ext cx="1277815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dk1"/>
                </a:solidFill>
              </a:rPr>
              <a:t>Price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36678" y="4953000"/>
            <a:ext cx="1277815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Product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name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7631723" y="1905000"/>
            <a:ext cx="1277815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dk1"/>
                </a:solidFill>
              </a:rPr>
              <a:t>Order Date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30816" y="1905000"/>
            <a:ext cx="1277815" cy="838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u="sng" dirty="0"/>
              <a:t>Order </a:t>
            </a:r>
            <a:br>
              <a:rPr lang="en-US" sz="2000" u="sng" dirty="0"/>
            </a:br>
            <a:r>
              <a:rPr lang="en-US" sz="2000" u="sng" dirty="0"/>
              <a:t>number</a:t>
            </a:r>
          </a:p>
        </p:txBody>
      </p:sp>
      <p:cxnSp>
        <p:nvCxnSpPr>
          <p:cNvPr id="17" name="Straight Connector 16"/>
          <p:cNvCxnSpPr>
            <a:stCxn id="51" idx="4"/>
            <a:endCxn id="4" idx="0"/>
          </p:cNvCxnSpPr>
          <p:nvPr/>
        </p:nvCxnSpPr>
        <p:spPr>
          <a:xfrm flipH="1">
            <a:off x="2772508" y="2743200"/>
            <a:ext cx="1154236" cy="729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5"/>
            <a:endCxn id="4" idx="0"/>
          </p:cNvCxnSpPr>
          <p:nvPr/>
        </p:nvCxnSpPr>
        <p:spPr>
          <a:xfrm>
            <a:off x="1424792" y="2620448"/>
            <a:ext cx="1347716" cy="852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4" idx="1"/>
          </p:cNvCxnSpPr>
          <p:nvPr/>
        </p:nvCxnSpPr>
        <p:spPr>
          <a:xfrm flipV="1">
            <a:off x="1383324" y="3853961"/>
            <a:ext cx="550984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7"/>
            <a:endCxn id="4" idx="2"/>
          </p:cNvCxnSpPr>
          <p:nvPr/>
        </p:nvCxnSpPr>
        <p:spPr>
          <a:xfrm flipV="1">
            <a:off x="1518577" y="4234961"/>
            <a:ext cx="1253931" cy="993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0"/>
            <a:endCxn id="4" idx="2"/>
          </p:cNvCxnSpPr>
          <p:nvPr/>
        </p:nvCxnSpPr>
        <p:spPr>
          <a:xfrm flipV="1">
            <a:off x="2543909" y="4234961"/>
            <a:ext cx="228599" cy="858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1"/>
            <a:endCxn id="4" idx="3"/>
          </p:cNvCxnSpPr>
          <p:nvPr/>
        </p:nvCxnSpPr>
        <p:spPr>
          <a:xfrm flipH="1">
            <a:off x="3610708" y="3853961"/>
            <a:ext cx="457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1"/>
            <a:endCxn id="6" idx="3"/>
          </p:cNvCxnSpPr>
          <p:nvPr/>
        </p:nvCxnSpPr>
        <p:spPr>
          <a:xfrm flipH="1">
            <a:off x="5439509" y="3853961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0"/>
            <a:endCxn id="15" idx="4"/>
          </p:cNvCxnSpPr>
          <p:nvPr/>
        </p:nvCxnSpPr>
        <p:spPr>
          <a:xfrm flipV="1">
            <a:off x="6811109" y="2743200"/>
            <a:ext cx="58615" cy="729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3"/>
            <a:endCxn id="14" idx="4"/>
          </p:cNvCxnSpPr>
          <p:nvPr/>
        </p:nvCxnSpPr>
        <p:spPr>
          <a:xfrm flipV="1">
            <a:off x="7649309" y="2743200"/>
            <a:ext cx="621322" cy="1110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3"/>
            <a:endCxn id="12" idx="0"/>
          </p:cNvCxnSpPr>
          <p:nvPr/>
        </p:nvCxnSpPr>
        <p:spPr>
          <a:xfrm>
            <a:off x="7649309" y="3853961"/>
            <a:ext cx="627184" cy="1099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7" idx="2"/>
            <a:endCxn id="13" idx="0"/>
          </p:cNvCxnSpPr>
          <p:nvPr/>
        </p:nvCxnSpPr>
        <p:spPr>
          <a:xfrm>
            <a:off x="6811109" y="4234961"/>
            <a:ext cx="64477" cy="718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252178" y="1905000"/>
            <a:ext cx="1349131" cy="838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u="sng" dirty="0" smtClean="0"/>
              <a:t>Customer</a:t>
            </a:r>
            <a:br>
              <a:rPr lang="en-US" sz="2000" u="sng" dirty="0" smtClean="0"/>
            </a:br>
            <a:r>
              <a:rPr lang="en-US" sz="2000" u="sng" dirty="0" smtClean="0"/>
              <a:t>ID</a:t>
            </a:r>
            <a:endParaRPr lang="en-US" sz="2000" u="sng" dirty="0"/>
          </a:p>
        </p:txBody>
      </p:sp>
      <p:cxnSp>
        <p:nvCxnSpPr>
          <p:cNvPr id="53" name="Straight Connector 52"/>
          <p:cNvCxnSpPr>
            <a:stCxn id="5" idx="4"/>
            <a:endCxn id="4" idx="0"/>
          </p:cNvCxnSpPr>
          <p:nvPr/>
        </p:nvCxnSpPr>
        <p:spPr>
          <a:xfrm>
            <a:off x="2373924" y="2743200"/>
            <a:ext cx="398584" cy="729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3746256"/>
            <a:ext cx="0" cy="196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33800" y="3746256"/>
            <a:ext cx="0" cy="196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791200" y="3850631"/>
            <a:ext cx="186640" cy="111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800599" y="3733800"/>
            <a:ext cx="177241" cy="12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755282" y="3765725"/>
            <a:ext cx="0" cy="196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07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7507</TotalTime>
  <Words>1678</Words>
  <Application>Microsoft Macintosh PowerPoint</Application>
  <PresentationFormat>On-screen Show (4:3)</PresentationFormat>
  <Paragraphs>543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MIS5101: Business Intelligence Relational Data Modeling</vt:lpstr>
      <vt:lpstr>What is a model?</vt:lpstr>
      <vt:lpstr>Modeling a database</vt:lpstr>
      <vt:lpstr>Why bother modeling?</vt:lpstr>
      <vt:lpstr>Systems analysis and design in the context of database development</vt:lpstr>
      <vt:lpstr>Start with a problem statement</vt:lpstr>
      <vt:lpstr>Start with a problem statement</vt:lpstr>
      <vt:lpstr>The Entity Relationship Diagram (ERD)</vt:lpstr>
      <vt:lpstr>A very simple example</vt:lpstr>
      <vt:lpstr>The primary key</vt:lpstr>
      <vt:lpstr>Last component: Cardinality</vt:lpstr>
      <vt:lpstr>Crows Feet Notation</vt:lpstr>
      <vt:lpstr>Cardinality is defined by business rules</vt:lpstr>
      <vt:lpstr>But we have a problem with our ERD</vt:lpstr>
      <vt:lpstr>Here’s a solution</vt:lpstr>
      <vt:lpstr>Implementing the ERD</vt:lpstr>
      <vt:lpstr>The Rules</vt:lpstr>
      <vt:lpstr>Our Order Database schema</vt:lpstr>
      <vt:lpstr>The Customer and Order Tables:  The 1:n Relationship</vt:lpstr>
      <vt:lpstr>The Customer and Order Tables: Normalization</vt:lpstr>
      <vt:lpstr>Normalization</vt:lpstr>
      <vt:lpstr>To figure out who ordered what</vt:lpstr>
      <vt:lpstr>Now the many:many relationship</vt:lpstr>
      <vt:lpstr>To figure out what each order contains</vt:lpstr>
      <vt:lpstr>Why redundant data is a big deal</vt:lpstr>
      <vt:lpstr>Another rule for normalizing</vt:lpstr>
      <vt:lpstr>A scenario: The auto repair shop</vt:lpstr>
      <vt:lpstr>Solution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Sunil  Wattal</cp:lastModifiedBy>
  <cp:revision>190</cp:revision>
  <cp:lastPrinted>2011-06-28T14:45:53Z</cp:lastPrinted>
  <dcterms:created xsi:type="dcterms:W3CDTF">2011-06-28T13:08:25Z</dcterms:created>
  <dcterms:modified xsi:type="dcterms:W3CDTF">2014-09-15T15:56:19Z</dcterms:modified>
</cp:coreProperties>
</file>