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av" ContentType="audio/wav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60" d="100"/>
          <a:sy n="60" d="100"/>
        </p:scale>
        <p:origin x="-22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11/24/17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11/24/17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11/24/17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https://www.vitalyonline.com/vitaly-research/toshiba-scandal-analysis-an-example-of-finding-the-best-solution-in-a-very-complex-situation.html" TargetMode="External"/><Relationship Id="rId5" Type="http://schemas.openxmlformats.org/officeDocument/2006/relationships/hyperlink" Target="https://www.theverge.com/2015/12/21/10635070/toshiba-job-cuts-accounting-scandal" TargetMode="External"/><Relationship Id="rId6" Type="http://schemas.openxmlformats.org/officeDocument/2006/relationships/hyperlink" Target="https://www.recode.net/2015/7/15/11614730/toshiba-to-book-up-to-3-billion-loss-over-accounting-scandal" TargetMode="External"/><Relationship Id="rId7" Type="http://schemas.openxmlformats.org/officeDocument/2006/relationships/hyperlink" Target="https://www.investopedia.com/articles/investing/081315/toshibas-accounting-scandal-how-it-happened.asp?lgl=af-top-textlink-in-content" TargetMode="External"/><Relationship Id="rId8" Type="http://schemas.openxmlformats.org/officeDocument/2006/relationships/hyperlink" Target="http://www.businessinsider.com/r-toshiba-ceo-resigns-over-massive-accounting-scandal-2015-7" TargetMode="External"/><Relationship Id="rId9" Type="http://schemas.openxmlformats.org/officeDocument/2006/relationships/hyperlink" Target="http://www.referenceforbusiness.com/history2/71/Toshiba-Corporation.html" TargetMode="External"/><Relationship Id="rId10" Type="http://schemas.openxmlformats.org/officeDocument/2006/relationships/hyperlink" Target="https://www.slideshare.net/LexyParsons/toshiba-accounting-scandal" TargetMode="External"/><Relationship Id="rId11" Type="http://schemas.openxmlformats.org/officeDocument/2006/relationships/image" Target="../media/image2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740833"/>
            <a:ext cx="6678079" cy="2508033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Real </a:t>
            </a:r>
            <a:r>
              <a:rPr lang="en-US" dirty="0" smtClean="0"/>
              <a:t>World Control Failure: Toshiba Corporation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M. Sarush Faruqi</a:t>
            </a:r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59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15"/>
    </mc:Choice>
    <mc:Fallback>
      <p:transition xmlns:p14="http://schemas.microsoft.com/office/powerpoint/2010/main" spd="slow" advTm="811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Company Background</a:t>
            </a:r>
          </a:p>
          <a:p>
            <a:r>
              <a:rPr lang="en-US" dirty="0" smtClean="0"/>
              <a:t>The Scandal</a:t>
            </a:r>
          </a:p>
          <a:p>
            <a:r>
              <a:rPr lang="en-US" dirty="0" smtClean="0"/>
              <a:t>Consequences</a:t>
            </a:r>
          </a:p>
          <a:p>
            <a:r>
              <a:rPr lang="en-US" dirty="0" smtClean="0"/>
              <a:t>Control Failures</a:t>
            </a:r>
          </a:p>
          <a:p>
            <a:r>
              <a:rPr lang="en-US" dirty="0" smtClean="0"/>
              <a:t>Recommendations</a:t>
            </a:r>
          </a:p>
          <a:p>
            <a:r>
              <a:rPr lang="en-US" dirty="0" smtClean="0"/>
              <a:t>References</a:t>
            </a:r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89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88"/>
    </mc:Choice>
    <mc:Fallback>
      <p:transition xmlns:p14="http://schemas.microsoft.com/office/powerpoint/2010/main" spd="slow" advTm="2538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Company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Toshiba Corporation is Japanese based consumer and industrial electric and electronics company</a:t>
            </a:r>
          </a:p>
          <a:p>
            <a:pPr lvl="1"/>
            <a:r>
              <a:rPr lang="en-US" dirty="0" smtClean="0"/>
              <a:t>Formed in 1939 through the merger of two electric equipment manufacturers, Shibaura </a:t>
            </a:r>
            <a:r>
              <a:rPr lang="en-US" dirty="0" err="1" smtClean="0"/>
              <a:t>Seisaku-sho</a:t>
            </a:r>
            <a:r>
              <a:rPr lang="en-US" dirty="0" smtClean="0"/>
              <a:t> and Tokyo Electric Company </a:t>
            </a:r>
            <a:endParaRPr lang="en-US" dirty="0"/>
          </a:p>
          <a:p>
            <a:pPr lvl="1"/>
            <a:r>
              <a:rPr lang="en-US" dirty="0" smtClean="0"/>
              <a:t>Leading manufacturer electronics including laptop computers</a:t>
            </a:r>
          </a:p>
          <a:p>
            <a:pPr lvl="1"/>
            <a:r>
              <a:rPr lang="en-US" dirty="0" smtClean="0"/>
              <a:t>Global leader in semiconductors and LCD’s</a:t>
            </a:r>
          </a:p>
          <a:p>
            <a:pPr lvl="1"/>
            <a:r>
              <a:rPr lang="en-US" dirty="0" smtClean="0"/>
              <a:t>Net Sales: 60 percent from Japan, 16 percent from North </a:t>
            </a:r>
            <a:r>
              <a:rPr lang="en-US" dirty="0" smtClean="0"/>
              <a:t>America, </a:t>
            </a:r>
            <a:r>
              <a:rPr lang="en-US" dirty="0" smtClean="0"/>
              <a:t>and 10 percent from Europe</a:t>
            </a: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89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321"/>
    </mc:Choice>
    <mc:Fallback>
      <p:transition xmlns:p14="http://schemas.microsoft.com/office/powerpoint/2010/main" spd="slow" advTm="4332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Scandal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8234892" cy="5109632"/>
          </a:xfrm>
        </p:spPr>
        <p:txBody>
          <a:bodyPr/>
          <a:lstStyle/>
          <a:p>
            <a:r>
              <a:rPr lang="en-US" dirty="0" smtClean="0"/>
              <a:t>Strict profit targets known as ‘Challenges’ handed down to Presidents of Business Units by CEO’s</a:t>
            </a:r>
          </a:p>
          <a:p>
            <a:pPr lvl="1"/>
            <a:r>
              <a:rPr lang="en-US" dirty="0" smtClean="0"/>
              <a:t>Unrealistic time to meet expectations</a:t>
            </a:r>
          </a:p>
          <a:p>
            <a:r>
              <a:rPr lang="en-US" dirty="0" smtClean="0"/>
              <a:t>Pressure to meet ‘Challenges’ lead to inappropriate accounting practices including:</a:t>
            </a:r>
          </a:p>
          <a:p>
            <a:pPr lvl="1"/>
            <a:r>
              <a:rPr lang="en-US" dirty="0" smtClean="0"/>
              <a:t>Booking future profits early</a:t>
            </a:r>
          </a:p>
          <a:p>
            <a:pPr lvl="1"/>
            <a:r>
              <a:rPr lang="en-US" dirty="0" smtClean="0"/>
              <a:t>Pushing losses back</a:t>
            </a:r>
          </a:p>
          <a:p>
            <a:pPr lvl="1"/>
            <a:r>
              <a:rPr lang="en-US" dirty="0" smtClean="0"/>
              <a:t>Pushing charges back</a:t>
            </a:r>
          </a:p>
          <a:p>
            <a:pPr marL="34925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Investigation by in-house committee revealed inflated net profits in excess of $1.2 billion from 2009 to 2014</a:t>
            </a:r>
            <a:endParaRPr lang="en-US" dirty="0"/>
          </a:p>
          <a:p>
            <a:pPr marL="349250" lvl="1" indent="0">
              <a:buNone/>
            </a:pPr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349250" lvl="1" indent="0">
              <a:buNone/>
            </a:pPr>
            <a:endParaRPr lang="en-US" dirty="0" smtClean="0"/>
          </a:p>
          <a:p>
            <a:pPr marL="349250" lvl="1" indent="0">
              <a:buNone/>
            </a:pPr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38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258"/>
    </mc:Choice>
    <mc:Fallback>
      <p:transition xmlns:p14="http://schemas.microsoft.com/office/powerpoint/2010/main" spd="slow" advTm="8825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Consequences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4" y="1600200"/>
            <a:ext cx="8277225" cy="52577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Toshiba CEO </a:t>
            </a:r>
            <a:r>
              <a:rPr lang="en-US" dirty="0" err="1" smtClean="0"/>
              <a:t>Hisao</a:t>
            </a:r>
            <a:r>
              <a:rPr lang="en-US" dirty="0" smtClean="0"/>
              <a:t> Tanaka resignation</a:t>
            </a:r>
          </a:p>
          <a:p>
            <a:r>
              <a:rPr lang="en-US" dirty="0" smtClean="0"/>
              <a:t>Norio Sasaki, Chairman of Board resignation</a:t>
            </a:r>
          </a:p>
          <a:p>
            <a:r>
              <a:rPr lang="en-US" dirty="0" err="1" smtClean="0"/>
              <a:t>Atsutoshi</a:t>
            </a:r>
            <a:r>
              <a:rPr lang="en-US" dirty="0" smtClean="0"/>
              <a:t> Nishida, Advisor resignation</a:t>
            </a:r>
          </a:p>
          <a:p>
            <a:r>
              <a:rPr lang="en-US" dirty="0" smtClean="0"/>
              <a:t>Projected loss of $4.5 billion at year end</a:t>
            </a:r>
          </a:p>
          <a:p>
            <a:r>
              <a:rPr lang="en-US" dirty="0" smtClean="0"/>
              <a:t>40% drop in stock prices after scandal made public</a:t>
            </a:r>
          </a:p>
          <a:p>
            <a:r>
              <a:rPr lang="en-US" dirty="0" smtClean="0"/>
              <a:t>Booking charges between $2.4-$3.2 billion </a:t>
            </a:r>
          </a:p>
          <a:p>
            <a:r>
              <a:rPr lang="en-US" dirty="0" smtClean="0"/>
              <a:t>Lawsuits</a:t>
            </a:r>
          </a:p>
          <a:p>
            <a:pPr lvl="1"/>
            <a:r>
              <a:rPr lang="en-US" dirty="0" smtClean="0"/>
              <a:t>Foreign investors claiming $162.3 million</a:t>
            </a:r>
          </a:p>
          <a:p>
            <a:pPr marL="349250" lvl="1" indent="0">
              <a:buNone/>
            </a:pPr>
            <a:endParaRPr lang="en-US" dirty="0"/>
          </a:p>
          <a:p>
            <a:pPr lvl="1"/>
            <a:r>
              <a:rPr lang="en-US" dirty="0" smtClean="0"/>
              <a:t>Loss of 7,800 jobs as part of restructuring process</a:t>
            </a:r>
          </a:p>
          <a:p>
            <a:pPr marL="349250" lvl="1" indent="0">
              <a:buNone/>
            </a:pPr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66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546"/>
    </mc:Choice>
    <mc:Fallback>
      <p:transition xmlns:p14="http://schemas.microsoft.com/office/powerpoint/2010/main" spd="slow" advTm="6254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Failures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Strict corporate culture where leadership dictated every aspect of business</a:t>
            </a:r>
          </a:p>
          <a:p>
            <a:r>
              <a:rPr lang="en-US" dirty="0" smtClean="0"/>
              <a:t>Weak corporate governance</a:t>
            </a:r>
          </a:p>
          <a:p>
            <a:r>
              <a:rPr lang="en-US" dirty="0" smtClean="0"/>
              <a:t>Poorly functioning system of internal controls in various business units including finance, corporate auditing, risk management, and </a:t>
            </a:r>
            <a:r>
              <a:rPr lang="en-US" dirty="0" smtClean="0"/>
              <a:t>securities 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347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570"/>
    </mc:Choice>
    <mc:Fallback>
      <p:transition xmlns:p14="http://schemas.microsoft.com/office/powerpoint/2010/main" spd="slow" advTm="9257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Restructure organizational structure</a:t>
            </a:r>
          </a:p>
          <a:p>
            <a:r>
              <a:rPr lang="en-US" dirty="0" smtClean="0"/>
              <a:t>Employ system of checks and balances in financial reporting</a:t>
            </a:r>
          </a:p>
          <a:p>
            <a:pPr lvl="1"/>
            <a:r>
              <a:rPr lang="en-US" dirty="0" smtClean="0"/>
              <a:t>Adopt specific methods to validate integrity of accounting</a:t>
            </a:r>
          </a:p>
          <a:p>
            <a:pPr lvl="1"/>
            <a:r>
              <a:rPr lang="en-US" dirty="0" smtClean="0"/>
              <a:t>Develop internal ethics committee</a:t>
            </a:r>
          </a:p>
          <a:p>
            <a:r>
              <a:rPr lang="en-US" dirty="0" smtClean="0"/>
              <a:t>Incorporate mandatory ethics trainings for all employees</a:t>
            </a:r>
          </a:p>
          <a:p>
            <a:r>
              <a:rPr lang="en-US" dirty="0" smtClean="0"/>
              <a:t>Establish corporate governance</a:t>
            </a:r>
          </a:p>
          <a:p>
            <a:pPr lvl="1"/>
            <a:r>
              <a:rPr lang="en-US" dirty="0" smtClean="0"/>
              <a:t>Employ board members outside of organization</a:t>
            </a:r>
          </a:p>
          <a:p>
            <a:pPr lvl="1"/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69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643"/>
    </mc:Choice>
    <mc:Fallback>
      <p:transition xmlns:p14="http://schemas.microsoft.com/office/powerpoint/2010/main" spd="slow" advTm="9964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8042276" cy="5109632"/>
          </a:xfrm>
        </p:spPr>
        <p:txBody>
          <a:bodyPr>
            <a:normAutofit/>
          </a:bodyPr>
          <a:lstStyle/>
          <a:p>
            <a:r>
              <a:rPr lang="en-US" sz="1600" dirty="0">
                <a:hlinkClick r:id="rId4"/>
              </a:rPr>
              <a:t>https://www.vitalyonline.com/vitaly-research/toshiba-scandal-analysis-an-example-of-finding-the-best-solution-in-a-very-complex-</a:t>
            </a:r>
            <a:r>
              <a:rPr lang="en-US" sz="1600" dirty="0" smtClean="0">
                <a:hlinkClick r:id="rId4"/>
              </a:rPr>
              <a:t>situation.html</a:t>
            </a:r>
            <a:endParaRPr lang="en-US" sz="1600" dirty="0" smtClean="0"/>
          </a:p>
          <a:p>
            <a:r>
              <a:rPr lang="en-US" sz="1600" dirty="0">
                <a:hlinkClick r:id="rId5"/>
              </a:rPr>
              <a:t>https://www.theverge.com/2015/12/21/10635070/toshiba-job-cuts-accounting-</a:t>
            </a:r>
            <a:r>
              <a:rPr lang="en-US" sz="1600" dirty="0" smtClean="0">
                <a:hlinkClick r:id="rId5"/>
              </a:rPr>
              <a:t>scandal</a:t>
            </a:r>
            <a:endParaRPr lang="en-US" sz="1600" dirty="0" smtClean="0"/>
          </a:p>
          <a:p>
            <a:r>
              <a:rPr lang="en-US" sz="1600" dirty="0">
                <a:hlinkClick r:id="rId6"/>
              </a:rPr>
              <a:t>https://www.recode.net/2015/7/15/11614730/toshiba-to-book-up-to-3-billion-loss-over-accounting-</a:t>
            </a:r>
            <a:r>
              <a:rPr lang="en-US" sz="1600" dirty="0" smtClean="0">
                <a:hlinkClick r:id="rId6"/>
              </a:rPr>
              <a:t>scandal</a:t>
            </a:r>
            <a:endParaRPr lang="en-US" sz="1600" dirty="0" smtClean="0"/>
          </a:p>
          <a:p>
            <a:r>
              <a:rPr lang="en-US" sz="1600" dirty="0">
                <a:hlinkClick r:id="rId7"/>
              </a:rPr>
              <a:t>https://www.investopedia.com/articles/investing/081315/toshibas-accounting-scandal-how-it-happened.asp?lgl=af-top-textlink-in-</a:t>
            </a:r>
            <a:r>
              <a:rPr lang="en-US" sz="1600" dirty="0" smtClean="0">
                <a:hlinkClick r:id="rId7"/>
              </a:rPr>
              <a:t>content</a:t>
            </a:r>
            <a:endParaRPr lang="en-US" sz="1600" dirty="0" smtClean="0"/>
          </a:p>
          <a:p>
            <a:r>
              <a:rPr lang="en-US" sz="1600" dirty="0">
                <a:hlinkClick r:id="rId8"/>
              </a:rPr>
              <a:t>http://www.businessinsider.com/r-toshiba-ceo-resigns-over-massive-accounting-scandal-2015-</a:t>
            </a:r>
            <a:r>
              <a:rPr lang="en-US" sz="1600" dirty="0" smtClean="0">
                <a:hlinkClick r:id="rId8"/>
              </a:rPr>
              <a:t>7</a:t>
            </a:r>
            <a:endParaRPr lang="en-US" sz="1600" dirty="0" smtClean="0"/>
          </a:p>
          <a:p>
            <a:r>
              <a:rPr lang="en-US" sz="1600" dirty="0">
                <a:hlinkClick r:id="rId9"/>
              </a:rPr>
              <a:t>http://www.referenceforbusiness.com/history2/71/Toshiba-</a:t>
            </a:r>
            <a:r>
              <a:rPr lang="en-US" sz="1600" dirty="0" smtClean="0">
                <a:hlinkClick r:id="rId9"/>
              </a:rPr>
              <a:t>Corporation.html</a:t>
            </a:r>
            <a:endParaRPr lang="en-US" sz="1600" dirty="0" smtClean="0"/>
          </a:p>
          <a:p>
            <a:r>
              <a:rPr lang="en-US" sz="1600" dirty="0">
                <a:hlinkClick r:id="rId10"/>
              </a:rPr>
              <a:t>https://www.slideshare.net/LexyParsons/toshiba-accounting-</a:t>
            </a:r>
            <a:r>
              <a:rPr lang="en-US" sz="1600" dirty="0" smtClean="0">
                <a:hlinkClick r:id="rId10"/>
              </a:rPr>
              <a:t>scandal</a:t>
            </a:r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35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89"/>
    </mc:Choice>
    <mc:Fallback>
      <p:transition xmlns:p14="http://schemas.microsoft.com/office/powerpoint/2010/main" spd="slow" advTm="698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8785</TotalTime>
  <Words>469</Words>
  <Application>Microsoft Macintosh PowerPoint</Application>
  <PresentationFormat>On-screen Show (4:3)</PresentationFormat>
  <Paragraphs>60</Paragraphs>
  <Slides>8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Breeze</vt:lpstr>
      <vt:lpstr>    Real World Control Failure: Toshiba Corporation</vt:lpstr>
      <vt:lpstr>Agenda</vt:lpstr>
      <vt:lpstr>Company Background</vt:lpstr>
      <vt:lpstr>The Scandal</vt:lpstr>
      <vt:lpstr>Consequences</vt:lpstr>
      <vt:lpstr>Control Failures</vt:lpstr>
      <vt:lpstr>Recommendations</vt:lpstr>
      <vt:lpstr>References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 World Control Failure: Toshiba Corporation</dc:title>
  <dc:creator>Sarush Faruqi</dc:creator>
  <cp:lastModifiedBy>Sarush Faruqi</cp:lastModifiedBy>
  <cp:revision>24</cp:revision>
  <dcterms:created xsi:type="dcterms:W3CDTF">2017-11-19T18:09:13Z</dcterms:created>
  <dcterms:modified xsi:type="dcterms:W3CDTF">2017-11-26T02:29:06Z</dcterms:modified>
</cp:coreProperties>
</file>