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84" r:id="rId2"/>
    <p:sldId id="725" r:id="rId3"/>
    <p:sldId id="702" r:id="rId4"/>
    <p:sldId id="687" r:id="rId5"/>
    <p:sldId id="689" r:id="rId6"/>
    <p:sldId id="690" r:id="rId7"/>
    <p:sldId id="726" r:id="rId8"/>
    <p:sldId id="727" r:id="rId9"/>
    <p:sldId id="686" r:id="rId10"/>
    <p:sldId id="703" r:id="rId11"/>
    <p:sldId id="729" r:id="rId12"/>
    <p:sldId id="701" r:id="rId13"/>
    <p:sldId id="613" r:id="rId14"/>
    <p:sldId id="706" r:id="rId15"/>
    <p:sldId id="707" r:id="rId16"/>
    <p:sldId id="615" r:id="rId17"/>
    <p:sldId id="619" r:id="rId18"/>
    <p:sldId id="618" r:id="rId19"/>
    <p:sldId id="616" r:id="rId20"/>
    <p:sldId id="621" r:id="rId21"/>
    <p:sldId id="620" r:id="rId22"/>
    <p:sldId id="624" r:id="rId23"/>
    <p:sldId id="626" r:id="rId24"/>
    <p:sldId id="627" r:id="rId25"/>
    <p:sldId id="630" r:id="rId26"/>
    <p:sldId id="708" r:id="rId27"/>
    <p:sldId id="709" r:id="rId28"/>
    <p:sldId id="720" r:id="rId29"/>
    <p:sldId id="711" r:id="rId30"/>
    <p:sldId id="712" r:id="rId31"/>
    <p:sldId id="713" r:id="rId32"/>
    <p:sldId id="714" r:id="rId33"/>
    <p:sldId id="715" r:id="rId34"/>
    <p:sldId id="716" r:id="rId35"/>
    <p:sldId id="717" r:id="rId36"/>
    <p:sldId id="718" r:id="rId37"/>
    <p:sldId id="719" r:id="rId38"/>
    <p:sldId id="402" r:id="rId39"/>
    <p:sldId id="653" r:id="rId40"/>
    <p:sldId id="654" r:id="rId41"/>
    <p:sldId id="655" r:id="rId42"/>
    <p:sldId id="656" r:id="rId43"/>
    <p:sldId id="657" r:id="rId44"/>
    <p:sldId id="658" r:id="rId45"/>
    <p:sldId id="659" r:id="rId46"/>
    <p:sldId id="660" r:id="rId47"/>
    <p:sldId id="700" r:id="rId48"/>
    <p:sldId id="699" r:id="rId49"/>
    <p:sldId id="721" r:id="rId50"/>
    <p:sldId id="722" r:id="rId51"/>
    <p:sldId id="723" r:id="rId52"/>
    <p:sldId id="724" r:id="rId53"/>
    <p:sldId id="641" r:id="rId54"/>
    <p:sldId id="642" r:id="rId55"/>
    <p:sldId id="643" r:id="rId56"/>
    <p:sldId id="704" r:id="rId57"/>
    <p:sldId id="644" r:id="rId58"/>
    <p:sldId id="645" r:id="rId59"/>
    <p:sldId id="647" r:id="rId60"/>
    <p:sldId id="649" r:id="rId61"/>
    <p:sldId id="650" r:id="rId62"/>
    <p:sldId id="651" r:id="rId63"/>
    <p:sldId id="705" r:id="rId64"/>
    <p:sldId id="652" r:id="rId65"/>
    <p:sldId id="73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EAF"/>
    <a:srgbClr val="F84DAD"/>
    <a:srgbClr val="60A2F5"/>
    <a:srgbClr val="4CD410"/>
    <a:srgbClr val="FF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73" autoAdjust="0"/>
    <p:restoredTop sz="93304" autoAdjust="0"/>
  </p:normalViewPr>
  <p:slideViewPr>
    <p:cSldViewPr snapToGrid="0" snapToObjects="1">
      <p:cViewPr varScale="1">
        <p:scale>
          <a:sx n="89" d="100"/>
          <a:sy n="89" d="100"/>
        </p:scale>
        <p:origin x="13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edwardbeaver/Documents/Teach%20Temple/Control%20Course/5121-2016F%20OnLine/Grades/2016F%20MIS5121%20Grade%20Detai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Participation Grades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4995625546806596E-2"/>
          <c:y val="0.16700305318978001"/>
          <c:w val="0.87608178129025405"/>
          <c:h val="0.73879946824828702"/>
        </c:manualLayout>
      </c:layout>
      <c:barChart>
        <c:barDir val="col"/>
        <c:grouping val="clustered"/>
        <c:varyColors val="0"/>
        <c:ser>
          <c:idx val="0"/>
          <c:order val="0"/>
          <c:tx>
            <c:v>Exam Results</c:v>
          </c:tx>
          <c:invertIfNegative val="0"/>
          <c:cat>
            <c:numRef>
              <c:f>'Participate Anal'!$J$7:$J$11</c:f>
              <c:numCache>
                <c:formatCode>General</c:formatCode>
                <c:ptCount val="5"/>
                <c:pt idx="0">
                  <c:v>5</c:v>
                </c:pt>
                <c:pt idx="1">
                  <c:v>15</c:v>
                </c:pt>
                <c:pt idx="2">
                  <c:v>18</c:v>
                </c:pt>
                <c:pt idx="3">
                  <c:v>20</c:v>
                </c:pt>
                <c:pt idx="4">
                  <c:v>23</c:v>
                </c:pt>
              </c:numCache>
            </c:numRef>
          </c:cat>
          <c:val>
            <c:numRef>
              <c:f>'Participate Anal'!$K$7:$K$11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0-3242-B652-65729055D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6033680"/>
        <c:axId val="-227254432"/>
      </c:barChart>
      <c:catAx>
        <c:axId val="-21603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27254432"/>
        <c:crosses val="autoZero"/>
        <c:auto val="1"/>
        <c:lblAlgn val="ctr"/>
        <c:lblOffset val="100"/>
        <c:noMultiLvlLbl val="0"/>
      </c:catAx>
      <c:valAx>
        <c:axId val="-227254432"/>
        <c:scaling>
          <c:orientation val="minMax"/>
          <c:max val="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6033680"/>
        <c:crosses val="autoZero"/>
        <c:crossBetween val="between"/>
        <c:majorUnit val="1"/>
        <c:minorUnit val="0.0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326B3-E039-4645-A366-DD6DDC0B1C97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8CC3-B811-CF42-9F91-B40E63B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9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Logon</a:t>
            </a:r>
            <a:r>
              <a:rPr lang="en-US" b="1" baseline="0" dirty="0"/>
              <a:t> and </a:t>
            </a:r>
            <a:r>
              <a:rPr lang="en-US" baseline="0" dirty="0"/>
              <a:t>view table TSTC via transaction SE16N    HANA uses windows screens with access to function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Logon and use transaction</a:t>
            </a:r>
            <a:r>
              <a:rPr lang="en-US" baseline="0" dirty="0"/>
              <a:t> SUIM</a:t>
            </a:r>
          </a:p>
          <a:p>
            <a:r>
              <a:rPr lang="en-US" baseline="0" dirty="0"/>
              <a:t>User Info… System  -&gt;  Roles -&gt; by Role Name</a:t>
            </a:r>
          </a:p>
          <a:p>
            <a:r>
              <a:rPr lang="en-US" baseline="0" dirty="0"/>
              <a:t>Select Z_BPI  then hit Display Details Icon (Portrait)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60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Authorizations</a:t>
            </a:r>
            <a:r>
              <a:rPr lang="en-US" baseline="0" dirty="0"/>
              <a:t> Tab -&gt; Display Authorization Data (eyeglasses)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ring has thousands</a:t>
            </a:r>
            <a:r>
              <a:rPr lang="en-US" baseline="0" dirty="0"/>
              <a:t> of keys – given program / transaction will only reference a few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9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SAP  SE16N  - T001 table,  SPRO</a:t>
            </a:r>
          </a:p>
          <a:p>
            <a:r>
              <a:rPr lang="en-US" dirty="0"/>
              <a:t>At</a:t>
            </a:r>
            <a:r>
              <a:rPr lang="en-US" baseline="0" dirty="0"/>
              <a:t> it’s core SAP has the heart of an accounting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Assertions:</a:t>
            </a:r>
          </a:p>
          <a:p>
            <a:r>
              <a:rPr lang="en-US" dirty="0"/>
              <a:t>Occurrence / Existence – exist on a given</a:t>
            </a:r>
            <a:r>
              <a:rPr lang="en-US" baseline="0" dirty="0"/>
              <a:t> date / actually occurred during the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Assertions:</a:t>
            </a:r>
          </a:p>
          <a:p>
            <a:r>
              <a:rPr lang="en-US" dirty="0"/>
              <a:t>Occurrence / Existence – exist on a given</a:t>
            </a:r>
            <a:r>
              <a:rPr lang="en-US" baseline="0" dirty="0"/>
              <a:t> date / actually occurred during the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Assertions:</a:t>
            </a:r>
          </a:p>
          <a:p>
            <a:r>
              <a:rPr lang="en-US" dirty="0"/>
              <a:t>Occurrence / Existence – exist on a given</a:t>
            </a:r>
            <a:r>
              <a:rPr lang="en-US" baseline="0" dirty="0"/>
              <a:t> date / actually occurred during the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22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Assertions:</a:t>
            </a:r>
          </a:p>
          <a:p>
            <a:r>
              <a:rPr lang="en-US" dirty="0"/>
              <a:t>Occurrence / Existence – exist on a given</a:t>
            </a:r>
            <a:r>
              <a:rPr lang="en-US" baseline="0" dirty="0"/>
              <a:t> date / actually occurred during the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Inv</a:t>
            </a:r>
            <a:r>
              <a:rPr lang="en-US" dirty="0"/>
              <a:t> Rec Accuracy</a:t>
            </a:r>
            <a:r>
              <a:rPr lang="en-US" baseline="0" dirty="0"/>
              <a:t> – will be on the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4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CB8147-0EF3-7E49-8047-5C992C56A8A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5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8.wdp"/><Relationship Id="rId4" Type="http://schemas.microsoft.com/office/2007/relationships/hdphoto" Target="../media/hdphoto7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23" y="3457600"/>
            <a:ext cx="8231777" cy="2590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MIS 5121:</a:t>
            </a:r>
            <a:r>
              <a:rPr lang="en-US" sz="2800" dirty="0"/>
              <a:t>Business Process, ERP Systems &amp; Controls </a:t>
            </a:r>
            <a:r>
              <a:rPr lang="en-US" sz="3200" dirty="0"/>
              <a:t>Week 7:</a:t>
            </a:r>
            <a:r>
              <a:rPr lang="en-US" sz="3200" i="1" dirty="0"/>
              <a:t> General I/T vs. SAP System Controls,  </a:t>
            </a:r>
            <a:br>
              <a:rPr lang="en-US" sz="3200" i="1" dirty="0"/>
            </a:br>
            <a:r>
              <a:rPr lang="en-US" sz="3200" i="1" dirty="0"/>
              <a:t>  Security Authorizations 1, </a:t>
            </a:r>
            <a:br>
              <a:rPr lang="en-US" sz="3200" i="1" dirty="0"/>
            </a:br>
            <a:r>
              <a:rPr lang="en-US" sz="3200" i="1" dirty="0"/>
              <a:t>    Financial Accounting and Controlling Controls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74903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James Baranello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James.Baranello@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Re: Exam 1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60" t="10022" r="7880" b="10457"/>
          <a:stretch/>
        </p:blipFill>
        <p:spPr>
          <a:xfrm>
            <a:off x="1598706" y="1976646"/>
            <a:ext cx="6051177" cy="41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25996"/>
          </a:xfrm>
        </p:spPr>
        <p:txBody>
          <a:bodyPr/>
          <a:lstStyle/>
          <a:p>
            <a:r>
              <a:rPr lang="en-US" dirty="0"/>
              <a:t>Class Logistics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4597" y="1569369"/>
            <a:ext cx="8072203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See ‘Roster / Schedule / Team’ section of Blog for:</a:t>
            </a:r>
          </a:p>
          <a:p>
            <a:pPr lvl="1"/>
            <a:r>
              <a:rPr lang="en-US" sz="2400" dirty="0"/>
              <a:t>Schedule of Real World Control Failure Presentation (you’re deadline)</a:t>
            </a:r>
          </a:p>
          <a:p>
            <a:pPr lvl="1"/>
            <a:r>
              <a:rPr lang="en-US" sz="2400" dirty="0"/>
              <a:t>Assigned Exercise / assignment teams for Exercises 3, 4, Final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Guest Lecturer on </a:t>
            </a:r>
            <a:r>
              <a:rPr lang="en-US" sz="2800"/>
              <a:t>October 24  </a:t>
            </a:r>
            <a:endParaRPr lang="en-US" sz="2800" dirty="0"/>
          </a:p>
          <a:p>
            <a:pPr lvl="1"/>
            <a:r>
              <a:rPr lang="en-US" sz="2400" dirty="0"/>
              <a:t>SAP User and Controls in HANA (new version) vs. R/3</a:t>
            </a:r>
          </a:p>
          <a:p>
            <a:pPr lvl="1"/>
            <a:r>
              <a:rPr lang="en-US" sz="2400" dirty="0"/>
              <a:t>Experiences as an auditor</a:t>
            </a:r>
          </a:p>
          <a:p>
            <a:pPr lvl="1"/>
            <a:r>
              <a:rPr lang="en-US" sz="2400" dirty="0"/>
              <a:t>Some course content scheduled for that day</a:t>
            </a:r>
          </a:p>
        </p:txBody>
      </p:sp>
    </p:spTree>
    <p:extLst>
      <p:ext uri="{BB962C8B-B14F-4D97-AF65-F5344CB8AC3E}">
        <p14:creationId xmlns:p14="http://schemas.microsoft.com/office/powerpoint/2010/main" val="40412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88244"/>
            <a:ext cx="7772400" cy="1143000"/>
          </a:xfrm>
        </p:spPr>
        <p:txBody>
          <a:bodyPr/>
          <a:lstStyle/>
          <a:p>
            <a:r>
              <a:rPr lang="en-US" dirty="0"/>
              <a:t>Discussion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12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7755" y="2052459"/>
            <a:ext cx="8153400" cy="4648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Something really new, different you learned in this course in last week</a:t>
            </a:r>
            <a:br>
              <a:rPr lang="en-US" altLang="zh-TW" dirty="0">
                <a:ea typeface="新細明體" charset="-120"/>
              </a:rPr>
            </a:br>
            <a:r>
              <a:rPr lang="en-US" altLang="zh-TW" dirty="0">
                <a:ea typeface="新細明體" charset="-120"/>
              </a:rPr>
              <a:t> </a:t>
            </a:r>
            <a:endParaRPr lang="en-US" altLang="zh-TW" sz="2800" dirty="0">
              <a:ea typeface="新細明體" charset="-120"/>
            </a:endParaRPr>
          </a:p>
          <a:p>
            <a:pPr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Questions you have about this week’s content (readings, videos, links, …)?</a:t>
            </a:r>
            <a:br>
              <a:rPr lang="en-US" altLang="zh-TW" sz="2800" dirty="0">
                <a:ea typeface="新細明體" charset="-120"/>
              </a:rPr>
            </a:br>
            <a:endParaRPr lang="en-US" altLang="zh-TW" sz="2800" dirty="0">
              <a:ea typeface="新細明體" charset="-120"/>
            </a:endParaRPr>
          </a:p>
          <a:p>
            <a:pPr lvl="2">
              <a:buFont typeface="Wingdings" charset="2"/>
              <a:buChar char="v"/>
            </a:pPr>
            <a:r>
              <a:rPr lang="en-US" altLang="zh-TW" sz="2800" dirty="0">
                <a:ea typeface="新細明體" charset="-120"/>
              </a:rPr>
              <a:t>Question still in your mind, something not   adequately answered in prior readings or classes?</a:t>
            </a:r>
          </a:p>
          <a:p>
            <a:pPr marL="0" lvl="1" indent="457200" algn="r">
              <a:buSzPct val="80000"/>
              <a:buFont typeface="Wingdings" charset="2"/>
              <a:buChar char="²"/>
            </a:pPr>
            <a:endParaRPr lang="en-US" sz="2400" dirty="0">
              <a:latin typeface="Perpetu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99" y="-2693"/>
            <a:ext cx="2485601" cy="2055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735" y="2588040"/>
            <a:ext cx="2249310" cy="1038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1" y="4564276"/>
            <a:ext cx="1397001" cy="22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8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General Computer vs.</a:t>
            </a:r>
            <a:br>
              <a:rPr lang="en-US" sz="4800" dirty="0"/>
            </a:br>
            <a:r>
              <a:rPr lang="en-US" sz="4800" dirty="0"/>
              <a:t>SAP System Controls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13</a:t>
            </a:fld>
            <a:endParaRPr lang="en-US"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8402"/>
            <a:ext cx="3152588" cy="20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9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Key Information Technology Risks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412" y="2196362"/>
            <a:ext cx="3137647" cy="31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System Security</a:t>
            </a:r>
          </a:p>
          <a:p>
            <a:r>
              <a:rPr lang="en-US" sz="2000" dirty="0"/>
              <a:t>Information Security Administration</a:t>
            </a:r>
          </a:p>
          <a:p>
            <a:r>
              <a:rPr lang="en-US" sz="2000" dirty="0"/>
              <a:t>Data Migration</a:t>
            </a:r>
          </a:p>
          <a:p>
            <a:r>
              <a:rPr lang="en-US" sz="2000" dirty="0"/>
              <a:t>Data Interface</a:t>
            </a:r>
          </a:p>
          <a:p>
            <a:r>
              <a:rPr lang="en-US" sz="2000" dirty="0"/>
              <a:t>Instance Profile Security</a:t>
            </a:r>
          </a:p>
          <a:p>
            <a:r>
              <a:rPr lang="en-US" sz="2000" dirty="0"/>
              <a:t>Change Management</a:t>
            </a:r>
          </a:p>
          <a:p>
            <a:r>
              <a:rPr lang="en-US" sz="2000" dirty="0"/>
              <a:t>Transport Security </a:t>
            </a:r>
          </a:p>
          <a:p>
            <a:r>
              <a:rPr lang="en-US" sz="2000" dirty="0"/>
              <a:t>Table Security</a:t>
            </a:r>
          </a:p>
          <a:p>
            <a:r>
              <a:rPr lang="en-US" sz="2000" dirty="0"/>
              <a:t>Data Dictionary, Program and Development Security</a:t>
            </a:r>
          </a:p>
          <a:p>
            <a:r>
              <a:rPr lang="en-US" sz="2000" dirty="0"/>
              <a:t>Logs and Traces</a:t>
            </a:r>
          </a:p>
          <a:p>
            <a:r>
              <a:rPr lang="en-US" sz="2000" dirty="0"/>
              <a:t>Firefighter access</a:t>
            </a:r>
          </a:p>
          <a:p>
            <a:r>
              <a:rPr lang="en-US" sz="2000" dirty="0"/>
              <a:t>Powerful User ID’s and Profiles</a:t>
            </a:r>
          </a:p>
          <a:p>
            <a:r>
              <a:rPr lang="en-US" sz="2000" dirty="0"/>
              <a:t>Background Processing (Batch vs. foreground: real-time)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81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SAP Environment Security </a:t>
            </a:r>
            <a:r>
              <a:rPr lang="en-US" sz="4000" dirty="0"/>
              <a:t>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7" y="1617133"/>
            <a:ext cx="6695722" cy="4439323"/>
          </a:xfrm>
          <a:prstGeom prst="rect">
            <a:avLst/>
          </a:prstGeom>
          <a:ln w="635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8614" y="1876778"/>
            <a:ext cx="1449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Network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613" y="3116548"/>
            <a:ext cx="183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SAP</a:t>
            </a:r>
          </a:p>
          <a:p>
            <a:pPr algn="ctr"/>
            <a:r>
              <a:rPr lang="en-US" sz="2800" dirty="0"/>
              <a:t>Application</a:t>
            </a:r>
          </a:p>
          <a:p>
            <a:pPr algn="ctr"/>
            <a:r>
              <a:rPr lang="en-US" sz="2800" dirty="0"/>
              <a:t>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8614" y="4478965"/>
            <a:ext cx="1646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Operating </a:t>
            </a:r>
          </a:p>
          <a:p>
            <a:r>
              <a:rPr lang="en-US" sz="2800" dirty="0"/>
              <a:t>System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3083" y="1876778"/>
            <a:ext cx="1992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Workstation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0175" y="4909853"/>
            <a:ext cx="1556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</a:rPr>
              <a:t>DataBase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Security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7854" y="4535409"/>
            <a:ext cx="893096" cy="126381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646862" y="2192129"/>
            <a:ext cx="404075" cy="665070"/>
          </a:xfrm>
          <a:custGeom>
            <a:avLst/>
            <a:gdLst>
              <a:gd name="connsiteX0" fmla="*/ 0 w 404075"/>
              <a:gd name="connsiteY0" fmla="*/ 15707 h 665070"/>
              <a:gd name="connsiteX1" fmla="*/ 187606 w 404075"/>
              <a:gd name="connsiteY1" fmla="*/ 15707 h 665070"/>
              <a:gd name="connsiteX2" fmla="*/ 274194 w 404075"/>
              <a:gd name="connsiteY2" fmla="*/ 44567 h 665070"/>
              <a:gd name="connsiteX3" fmla="*/ 331919 w 404075"/>
              <a:gd name="connsiteY3" fmla="*/ 116719 h 665070"/>
              <a:gd name="connsiteX4" fmla="*/ 375213 w 404075"/>
              <a:gd name="connsiteY4" fmla="*/ 131149 h 665070"/>
              <a:gd name="connsiteX5" fmla="*/ 404075 w 404075"/>
              <a:gd name="connsiteY5" fmla="*/ 275452 h 665070"/>
              <a:gd name="connsiteX6" fmla="*/ 389644 w 404075"/>
              <a:gd name="connsiteY6" fmla="*/ 491907 h 665070"/>
              <a:gd name="connsiteX7" fmla="*/ 375213 w 404075"/>
              <a:gd name="connsiteY7" fmla="*/ 535198 h 665070"/>
              <a:gd name="connsiteX8" fmla="*/ 346350 w 404075"/>
              <a:gd name="connsiteY8" fmla="*/ 564058 h 665070"/>
              <a:gd name="connsiteX9" fmla="*/ 389644 w 404075"/>
              <a:gd name="connsiteY9" fmla="*/ 636210 h 665070"/>
              <a:gd name="connsiteX10" fmla="*/ 360781 w 404075"/>
              <a:gd name="connsiteY10" fmla="*/ 665070 h 6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075" h="665070">
                <a:moveTo>
                  <a:pt x="0" y="15707"/>
                </a:moveTo>
                <a:cubicBezTo>
                  <a:pt x="91132" y="-2518"/>
                  <a:pt x="77944" y="-7790"/>
                  <a:pt x="187606" y="15707"/>
                </a:cubicBezTo>
                <a:cubicBezTo>
                  <a:pt x="217354" y="22081"/>
                  <a:pt x="274194" y="44567"/>
                  <a:pt x="274194" y="44567"/>
                </a:cubicBezTo>
                <a:cubicBezTo>
                  <a:pt x="287304" y="64231"/>
                  <a:pt x="309070" y="103011"/>
                  <a:pt x="331919" y="116719"/>
                </a:cubicBezTo>
                <a:cubicBezTo>
                  <a:pt x="344963" y="124545"/>
                  <a:pt x="360782" y="126339"/>
                  <a:pt x="375213" y="131149"/>
                </a:cubicBezTo>
                <a:cubicBezTo>
                  <a:pt x="392984" y="184460"/>
                  <a:pt x="404075" y="209126"/>
                  <a:pt x="404075" y="275452"/>
                </a:cubicBezTo>
                <a:cubicBezTo>
                  <a:pt x="404075" y="347764"/>
                  <a:pt x="397630" y="420037"/>
                  <a:pt x="389644" y="491907"/>
                </a:cubicBezTo>
                <a:cubicBezTo>
                  <a:pt x="387964" y="507025"/>
                  <a:pt x="383039" y="522155"/>
                  <a:pt x="375213" y="535198"/>
                </a:cubicBezTo>
                <a:cubicBezTo>
                  <a:pt x="368213" y="546864"/>
                  <a:pt x="355971" y="554438"/>
                  <a:pt x="346350" y="564058"/>
                </a:cubicBezTo>
                <a:cubicBezTo>
                  <a:pt x="363627" y="581333"/>
                  <a:pt x="395889" y="604989"/>
                  <a:pt x="389644" y="636210"/>
                </a:cubicBezTo>
                <a:cubicBezTo>
                  <a:pt x="386975" y="649551"/>
                  <a:pt x="360781" y="665070"/>
                  <a:pt x="360781" y="66507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31887" y="2811835"/>
            <a:ext cx="1443132" cy="2279987"/>
          </a:xfrm>
          <a:custGeom>
            <a:avLst/>
            <a:gdLst>
              <a:gd name="connsiteX0" fmla="*/ 7 w 1443132"/>
              <a:gd name="connsiteY0" fmla="*/ 2279987 h 2279987"/>
              <a:gd name="connsiteX1" fmla="*/ 28870 w 1443132"/>
              <a:gd name="connsiteY1" fmla="*/ 2005812 h 2279987"/>
              <a:gd name="connsiteX2" fmla="*/ 86595 w 1443132"/>
              <a:gd name="connsiteY2" fmla="*/ 1933660 h 2279987"/>
              <a:gd name="connsiteX3" fmla="*/ 173182 w 1443132"/>
              <a:gd name="connsiteY3" fmla="*/ 1904799 h 2279987"/>
              <a:gd name="connsiteX4" fmla="*/ 259770 w 1443132"/>
              <a:gd name="connsiteY4" fmla="*/ 1875939 h 2279987"/>
              <a:gd name="connsiteX5" fmla="*/ 303064 w 1443132"/>
              <a:gd name="connsiteY5" fmla="*/ 1861509 h 2279987"/>
              <a:gd name="connsiteX6" fmla="*/ 360789 w 1443132"/>
              <a:gd name="connsiteY6" fmla="*/ 1847078 h 2279987"/>
              <a:gd name="connsiteX7" fmla="*/ 447376 w 1443132"/>
              <a:gd name="connsiteY7" fmla="*/ 1818218 h 2279987"/>
              <a:gd name="connsiteX8" fmla="*/ 591689 w 1443132"/>
              <a:gd name="connsiteY8" fmla="*/ 1803787 h 2279987"/>
              <a:gd name="connsiteX9" fmla="*/ 620551 w 1443132"/>
              <a:gd name="connsiteY9" fmla="*/ 1717206 h 2279987"/>
              <a:gd name="connsiteX10" fmla="*/ 634982 w 1443132"/>
              <a:gd name="connsiteY10" fmla="*/ 1673915 h 2279987"/>
              <a:gd name="connsiteX11" fmla="*/ 678276 w 1443132"/>
              <a:gd name="connsiteY11" fmla="*/ 1515181 h 2279987"/>
              <a:gd name="connsiteX12" fmla="*/ 692707 w 1443132"/>
              <a:gd name="connsiteY12" fmla="*/ 1471890 h 2279987"/>
              <a:gd name="connsiteX13" fmla="*/ 721570 w 1443132"/>
              <a:gd name="connsiteY13" fmla="*/ 1443030 h 2279987"/>
              <a:gd name="connsiteX14" fmla="*/ 779295 w 1443132"/>
              <a:gd name="connsiteY14" fmla="*/ 1370878 h 2279987"/>
              <a:gd name="connsiteX15" fmla="*/ 837020 w 1443132"/>
              <a:gd name="connsiteY15" fmla="*/ 1356448 h 2279987"/>
              <a:gd name="connsiteX16" fmla="*/ 1010195 w 1443132"/>
              <a:gd name="connsiteY16" fmla="*/ 1370878 h 2279987"/>
              <a:gd name="connsiteX17" fmla="*/ 1053488 w 1443132"/>
              <a:gd name="connsiteY17" fmla="*/ 1385309 h 2279987"/>
              <a:gd name="connsiteX18" fmla="*/ 1356545 w 1443132"/>
              <a:gd name="connsiteY18" fmla="*/ 1370878 h 2279987"/>
              <a:gd name="connsiteX19" fmla="*/ 1443132 w 1443132"/>
              <a:gd name="connsiteY19" fmla="*/ 1197715 h 2279987"/>
              <a:gd name="connsiteX20" fmla="*/ 1428701 w 1443132"/>
              <a:gd name="connsiteY20" fmla="*/ 808097 h 2279987"/>
              <a:gd name="connsiteX21" fmla="*/ 1385407 w 1443132"/>
              <a:gd name="connsiteY21" fmla="*/ 663794 h 2279987"/>
              <a:gd name="connsiteX22" fmla="*/ 1342113 w 1443132"/>
              <a:gd name="connsiteY22" fmla="*/ 649363 h 2279987"/>
              <a:gd name="connsiteX23" fmla="*/ 1298820 w 1443132"/>
              <a:gd name="connsiteY23" fmla="*/ 663794 h 2279987"/>
              <a:gd name="connsiteX24" fmla="*/ 851451 w 1443132"/>
              <a:gd name="connsiteY24" fmla="*/ 663794 h 2279987"/>
              <a:gd name="connsiteX25" fmla="*/ 764864 w 1443132"/>
              <a:gd name="connsiteY25" fmla="*/ 634933 h 2279987"/>
              <a:gd name="connsiteX26" fmla="*/ 721570 w 1443132"/>
              <a:gd name="connsiteY26" fmla="*/ 620503 h 2279987"/>
              <a:gd name="connsiteX27" fmla="*/ 692707 w 1443132"/>
              <a:gd name="connsiteY27" fmla="*/ 577212 h 2279987"/>
              <a:gd name="connsiteX28" fmla="*/ 649414 w 1443132"/>
              <a:gd name="connsiteY28" fmla="*/ 562782 h 2279987"/>
              <a:gd name="connsiteX29" fmla="*/ 620551 w 1443132"/>
              <a:gd name="connsiteY29" fmla="*/ 533921 h 2279987"/>
              <a:gd name="connsiteX30" fmla="*/ 606120 w 1443132"/>
              <a:gd name="connsiteY30" fmla="*/ 490630 h 2279987"/>
              <a:gd name="connsiteX31" fmla="*/ 577257 w 1443132"/>
              <a:gd name="connsiteY31" fmla="*/ 317466 h 2279987"/>
              <a:gd name="connsiteX32" fmla="*/ 562826 w 1443132"/>
              <a:gd name="connsiteY32" fmla="*/ 259745 h 2279987"/>
              <a:gd name="connsiteX33" fmla="*/ 548395 w 1443132"/>
              <a:gd name="connsiteY33" fmla="*/ 216454 h 2279987"/>
              <a:gd name="connsiteX34" fmla="*/ 360789 w 1443132"/>
              <a:gd name="connsiteY34" fmla="*/ 202024 h 2279987"/>
              <a:gd name="connsiteX35" fmla="*/ 230907 w 1443132"/>
              <a:gd name="connsiteY35" fmla="*/ 158733 h 2279987"/>
              <a:gd name="connsiteX36" fmla="*/ 187614 w 1443132"/>
              <a:gd name="connsiteY36" fmla="*/ 144303 h 2279987"/>
              <a:gd name="connsiteX37" fmla="*/ 86595 w 1443132"/>
              <a:gd name="connsiteY37" fmla="*/ 129873 h 2279987"/>
              <a:gd name="connsiteX38" fmla="*/ 43301 w 1443132"/>
              <a:gd name="connsiteY38" fmla="*/ 57721 h 2279987"/>
              <a:gd name="connsiteX39" fmla="*/ 7 w 1443132"/>
              <a:gd name="connsiteY39" fmla="*/ 0 h 22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3132" h="2279987">
                <a:moveTo>
                  <a:pt x="7" y="2279987"/>
                </a:moveTo>
                <a:cubicBezTo>
                  <a:pt x="1331" y="2258803"/>
                  <a:pt x="-7175" y="2077897"/>
                  <a:pt x="28870" y="2005812"/>
                </a:cubicBezTo>
                <a:cubicBezTo>
                  <a:pt x="35669" y="1992215"/>
                  <a:pt x="68697" y="1942608"/>
                  <a:pt x="86595" y="1933660"/>
                </a:cubicBezTo>
                <a:cubicBezTo>
                  <a:pt x="113807" y="1920055"/>
                  <a:pt x="144320" y="1914419"/>
                  <a:pt x="173182" y="1904799"/>
                </a:cubicBezTo>
                <a:lnTo>
                  <a:pt x="259770" y="1875939"/>
                </a:lnTo>
                <a:cubicBezTo>
                  <a:pt x="274201" y="1871129"/>
                  <a:pt x="288306" y="1865198"/>
                  <a:pt x="303064" y="1861509"/>
                </a:cubicBezTo>
                <a:cubicBezTo>
                  <a:pt x="322306" y="1856699"/>
                  <a:pt x="341792" y="1852777"/>
                  <a:pt x="360789" y="1847078"/>
                </a:cubicBezTo>
                <a:cubicBezTo>
                  <a:pt x="389929" y="1838336"/>
                  <a:pt x="417104" y="1821245"/>
                  <a:pt x="447376" y="1818218"/>
                </a:cubicBezTo>
                <a:lnTo>
                  <a:pt x="591689" y="1803787"/>
                </a:lnTo>
                <a:lnTo>
                  <a:pt x="620551" y="1717206"/>
                </a:lnTo>
                <a:cubicBezTo>
                  <a:pt x="625361" y="1702776"/>
                  <a:pt x="631999" y="1688831"/>
                  <a:pt x="634982" y="1673915"/>
                </a:cubicBezTo>
                <a:cubicBezTo>
                  <a:pt x="655381" y="1571932"/>
                  <a:pt x="641658" y="1625031"/>
                  <a:pt x="678276" y="1515181"/>
                </a:cubicBezTo>
                <a:cubicBezTo>
                  <a:pt x="683086" y="1500751"/>
                  <a:pt x="681951" y="1482645"/>
                  <a:pt x="692707" y="1471890"/>
                </a:cubicBezTo>
                <a:cubicBezTo>
                  <a:pt x="702328" y="1462270"/>
                  <a:pt x="713070" y="1453654"/>
                  <a:pt x="721570" y="1443030"/>
                </a:cubicBezTo>
                <a:cubicBezTo>
                  <a:pt x="735167" y="1426035"/>
                  <a:pt x="756064" y="1382493"/>
                  <a:pt x="779295" y="1370878"/>
                </a:cubicBezTo>
                <a:cubicBezTo>
                  <a:pt x="797035" y="1362009"/>
                  <a:pt x="817778" y="1361258"/>
                  <a:pt x="837020" y="1356448"/>
                </a:cubicBezTo>
                <a:cubicBezTo>
                  <a:pt x="894745" y="1361258"/>
                  <a:pt x="952778" y="1363223"/>
                  <a:pt x="1010195" y="1370878"/>
                </a:cubicBezTo>
                <a:cubicBezTo>
                  <a:pt x="1025273" y="1372888"/>
                  <a:pt x="1038276" y="1385309"/>
                  <a:pt x="1053488" y="1385309"/>
                </a:cubicBezTo>
                <a:cubicBezTo>
                  <a:pt x="1154621" y="1385309"/>
                  <a:pt x="1255526" y="1375688"/>
                  <a:pt x="1356545" y="1370878"/>
                </a:cubicBezTo>
                <a:cubicBezTo>
                  <a:pt x="1452752" y="1274677"/>
                  <a:pt x="1423891" y="1332399"/>
                  <a:pt x="1443132" y="1197715"/>
                </a:cubicBezTo>
                <a:cubicBezTo>
                  <a:pt x="1438322" y="1067842"/>
                  <a:pt x="1437069" y="937789"/>
                  <a:pt x="1428701" y="808097"/>
                </a:cubicBezTo>
                <a:cubicBezTo>
                  <a:pt x="1427455" y="788792"/>
                  <a:pt x="1388999" y="664991"/>
                  <a:pt x="1385407" y="663794"/>
                </a:cubicBezTo>
                <a:lnTo>
                  <a:pt x="1342113" y="649363"/>
                </a:lnTo>
                <a:cubicBezTo>
                  <a:pt x="1327682" y="654173"/>
                  <a:pt x="1313956" y="662280"/>
                  <a:pt x="1298820" y="663794"/>
                </a:cubicBezTo>
                <a:cubicBezTo>
                  <a:pt x="1061209" y="687554"/>
                  <a:pt x="1073283" y="679638"/>
                  <a:pt x="851451" y="663794"/>
                </a:cubicBezTo>
                <a:lnTo>
                  <a:pt x="764864" y="634933"/>
                </a:lnTo>
                <a:lnTo>
                  <a:pt x="721570" y="620503"/>
                </a:lnTo>
                <a:cubicBezTo>
                  <a:pt x="711949" y="606073"/>
                  <a:pt x="706250" y="588046"/>
                  <a:pt x="692707" y="577212"/>
                </a:cubicBezTo>
                <a:cubicBezTo>
                  <a:pt x="680829" y="567710"/>
                  <a:pt x="662458" y="570608"/>
                  <a:pt x="649414" y="562782"/>
                </a:cubicBezTo>
                <a:cubicBezTo>
                  <a:pt x="637747" y="555782"/>
                  <a:pt x="630172" y="543541"/>
                  <a:pt x="620551" y="533921"/>
                </a:cubicBezTo>
                <a:cubicBezTo>
                  <a:pt x="615741" y="519491"/>
                  <a:pt x="609103" y="505546"/>
                  <a:pt x="606120" y="490630"/>
                </a:cubicBezTo>
                <a:cubicBezTo>
                  <a:pt x="545888" y="189485"/>
                  <a:pt x="628887" y="549780"/>
                  <a:pt x="577257" y="317466"/>
                </a:cubicBezTo>
                <a:cubicBezTo>
                  <a:pt x="572954" y="298106"/>
                  <a:pt x="568275" y="278814"/>
                  <a:pt x="562826" y="259745"/>
                </a:cubicBezTo>
                <a:cubicBezTo>
                  <a:pt x="558647" y="245119"/>
                  <a:pt x="563021" y="220633"/>
                  <a:pt x="548395" y="216454"/>
                </a:cubicBezTo>
                <a:cubicBezTo>
                  <a:pt x="488088" y="199225"/>
                  <a:pt x="423324" y="206834"/>
                  <a:pt x="360789" y="202024"/>
                </a:cubicBezTo>
                <a:lnTo>
                  <a:pt x="230907" y="158733"/>
                </a:lnTo>
                <a:cubicBezTo>
                  <a:pt x="216476" y="153923"/>
                  <a:pt x="202673" y="146454"/>
                  <a:pt x="187614" y="144303"/>
                </a:cubicBezTo>
                <a:lnTo>
                  <a:pt x="86595" y="129873"/>
                </a:lnTo>
                <a:cubicBezTo>
                  <a:pt x="61534" y="54692"/>
                  <a:pt x="88580" y="114317"/>
                  <a:pt x="43301" y="57721"/>
                </a:cubicBezTo>
                <a:cubicBezTo>
                  <a:pt x="-21962" y="-23853"/>
                  <a:pt x="39502" y="39489"/>
                  <a:pt x="7" y="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03800" y="5060950"/>
            <a:ext cx="6350" cy="31750"/>
          </a:xfrm>
          <a:custGeom>
            <a:avLst/>
            <a:gdLst>
              <a:gd name="connsiteX0" fmla="*/ 0 w 6350"/>
              <a:gd name="connsiteY0" fmla="*/ 31750 h 31750"/>
              <a:gd name="connsiteX1" fmla="*/ 6350 w 6350"/>
              <a:gd name="connsiteY1" fmla="*/ 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1750">
                <a:moveTo>
                  <a:pt x="0" y="31750"/>
                </a:moveTo>
                <a:lnTo>
                  <a:pt x="635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74950" y="2190750"/>
            <a:ext cx="2152650" cy="2889250"/>
          </a:xfrm>
          <a:custGeom>
            <a:avLst/>
            <a:gdLst>
              <a:gd name="connsiteX0" fmla="*/ 1466850 w 2152650"/>
              <a:gd name="connsiteY0" fmla="*/ 2889250 h 2889250"/>
              <a:gd name="connsiteX1" fmla="*/ 1479550 w 2152650"/>
              <a:gd name="connsiteY1" fmla="*/ 2819400 h 2889250"/>
              <a:gd name="connsiteX2" fmla="*/ 1492250 w 2152650"/>
              <a:gd name="connsiteY2" fmla="*/ 2781300 h 2889250"/>
              <a:gd name="connsiteX3" fmla="*/ 1485900 w 2152650"/>
              <a:gd name="connsiteY3" fmla="*/ 2711450 h 2889250"/>
              <a:gd name="connsiteX4" fmla="*/ 1479550 w 2152650"/>
              <a:gd name="connsiteY4" fmla="*/ 2692400 h 2889250"/>
              <a:gd name="connsiteX5" fmla="*/ 1441450 w 2152650"/>
              <a:gd name="connsiteY5" fmla="*/ 2667000 h 2889250"/>
              <a:gd name="connsiteX6" fmla="*/ 1403350 w 2152650"/>
              <a:gd name="connsiteY6" fmla="*/ 2641600 h 2889250"/>
              <a:gd name="connsiteX7" fmla="*/ 1384300 w 2152650"/>
              <a:gd name="connsiteY7" fmla="*/ 2628900 h 2889250"/>
              <a:gd name="connsiteX8" fmla="*/ 1365250 w 2152650"/>
              <a:gd name="connsiteY8" fmla="*/ 2622550 h 2889250"/>
              <a:gd name="connsiteX9" fmla="*/ 1225550 w 2152650"/>
              <a:gd name="connsiteY9" fmla="*/ 2609850 h 2889250"/>
              <a:gd name="connsiteX10" fmla="*/ 1200150 w 2152650"/>
              <a:gd name="connsiteY10" fmla="*/ 2597150 h 2889250"/>
              <a:gd name="connsiteX11" fmla="*/ 1162050 w 2152650"/>
              <a:gd name="connsiteY11" fmla="*/ 2584450 h 2889250"/>
              <a:gd name="connsiteX12" fmla="*/ 1143000 w 2152650"/>
              <a:gd name="connsiteY12" fmla="*/ 2571750 h 2889250"/>
              <a:gd name="connsiteX13" fmla="*/ 1079500 w 2152650"/>
              <a:gd name="connsiteY13" fmla="*/ 2565400 h 2889250"/>
              <a:gd name="connsiteX14" fmla="*/ 1041400 w 2152650"/>
              <a:gd name="connsiteY14" fmla="*/ 2552700 h 2889250"/>
              <a:gd name="connsiteX15" fmla="*/ 1016000 w 2152650"/>
              <a:gd name="connsiteY15" fmla="*/ 2546350 h 2889250"/>
              <a:gd name="connsiteX16" fmla="*/ 958850 w 2152650"/>
              <a:gd name="connsiteY16" fmla="*/ 2527300 h 2889250"/>
              <a:gd name="connsiteX17" fmla="*/ 939800 w 2152650"/>
              <a:gd name="connsiteY17" fmla="*/ 2520950 h 2889250"/>
              <a:gd name="connsiteX18" fmla="*/ 920750 w 2152650"/>
              <a:gd name="connsiteY18" fmla="*/ 2514600 h 2889250"/>
              <a:gd name="connsiteX19" fmla="*/ 901700 w 2152650"/>
              <a:gd name="connsiteY19" fmla="*/ 2501900 h 2889250"/>
              <a:gd name="connsiteX20" fmla="*/ 863600 w 2152650"/>
              <a:gd name="connsiteY20" fmla="*/ 2489200 h 2889250"/>
              <a:gd name="connsiteX21" fmla="*/ 844550 w 2152650"/>
              <a:gd name="connsiteY21" fmla="*/ 2482850 h 2889250"/>
              <a:gd name="connsiteX22" fmla="*/ 825500 w 2152650"/>
              <a:gd name="connsiteY22" fmla="*/ 2470150 h 2889250"/>
              <a:gd name="connsiteX23" fmla="*/ 819150 w 2152650"/>
              <a:gd name="connsiteY23" fmla="*/ 2451100 h 2889250"/>
              <a:gd name="connsiteX24" fmla="*/ 806450 w 2152650"/>
              <a:gd name="connsiteY24" fmla="*/ 2197100 h 2889250"/>
              <a:gd name="connsiteX25" fmla="*/ 800100 w 2152650"/>
              <a:gd name="connsiteY25" fmla="*/ 2171700 h 2889250"/>
              <a:gd name="connsiteX26" fmla="*/ 781050 w 2152650"/>
              <a:gd name="connsiteY26" fmla="*/ 2159000 h 2889250"/>
              <a:gd name="connsiteX27" fmla="*/ 762000 w 2152650"/>
              <a:gd name="connsiteY27" fmla="*/ 2139950 h 2889250"/>
              <a:gd name="connsiteX28" fmla="*/ 730250 w 2152650"/>
              <a:gd name="connsiteY28" fmla="*/ 2133600 h 2889250"/>
              <a:gd name="connsiteX29" fmla="*/ 692150 w 2152650"/>
              <a:gd name="connsiteY29" fmla="*/ 2120900 h 2889250"/>
              <a:gd name="connsiteX30" fmla="*/ 596900 w 2152650"/>
              <a:gd name="connsiteY30" fmla="*/ 2089150 h 2889250"/>
              <a:gd name="connsiteX31" fmla="*/ 577850 w 2152650"/>
              <a:gd name="connsiteY31" fmla="*/ 2082800 h 2889250"/>
              <a:gd name="connsiteX32" fmla="*/ 558800 w 2152650"/>
              <a:gd name="connsiteY32" fmla="*/ 2076450 h 2889250"/>
              <a:gd name="connsiteX33" fmla="*/ 438150 w 2152650"/>
              <a:gd name="connsiteY33" fmla="*/ 2070100 h 2889250"/>
              <a:gd name="connsiteX34" fmla="*/ 330200 w 2152650"/>
              <a:gd name="connsiteY34" fmla="*/ 2076450 h 2889250"/>
              <a:gd name="connsiteX35" fmla="*/ 292100 w 2152650"/>
              <a:gd name="connsiteY35" fmla="*/ 2089150 h 2889250"/>
              <a:gd name="connsiteX36" fmla="*/ 260350 w 2152650"/>
              <a:gd name="connsiteY36" fmla="*/ 2095500 h 2889250"/>
              <a:gd name="connsiteX37" fmla="*/ 196850 w 2152650"/>
              <a:gd name="connsiteY37" fmla="*/ 2089150 h 2889250"/>
              <a:gd name="connsiteX38" fmla="*/ 177800 w 2152650"/>
              <a:gd name="connsiteY38" fmla="*/ 2076450 h 2889250"/>
              <a:gd name="connsiteX39" fmla="*/ 158750 w 2152650"/>
              <a:gd name="connsiteY39" fmla="*/ 2070100 h 2889250"/>
              <a:gd name="connsiteX40" fmla="*/ 107950 w 2152650"/>
              <a:gd name="connsiteY40" fmla="*/ 2063750 h 2889250"/>
              <a:gd name="connsiteX41" fmla="*/ 63500 w 2152650"/>
              <a:gd name="connsiteY41" fmla="*/ 2051050 h 2889250"/>
              <a:gd name="connsiteX42" fmla="*/ 57150 w 2152650"/>
              <a:gd name="connsiteY42" fmla="*/ 2032000 h 2889250"/>
              <a:gd name="connsiteX43" fmla="*/ 25400 w 2152650"/>
              <a:gd name="connsiteY43" fmla="*/ 2000250 h 2889250"/>
              <a:gd name="connsiteX44" fmla="*/ 12700 w 2152650"/>
              <a:gd name="connsiteY44" fmla="*/ 1949450 h 2889250"/>
              <a:gd name="connsiteX45" fmla="*/ 0 w 2152650"/>
              <a:gd name="connsiteY45" fmla="*/ 1905000 h 2889250"/>
              <a:gd name="connsiteX46" fmla="*/ 6350 w 2152650"/>
              <a:gd name="connsiteY46" fmla="*/ 1644650 h 2889250"/>
              <a:gd name="connsiteX47" fmla="*/ 19050 w 2152650"/>
              <a:gd name="connsiteY47" fmla="*/ 1612900 h 2889250"/>
              <a:gd name="connsiteX48" fmla="*/ 25400 w 2152650"/>
              <a:gd name="connsiteY48" fmla="*/ 1581150 h 2889250"/>
              <a:gd name="connsiteX49" fmla="*/ 31750 w 2152650"/>
              <a:gd name="connsiteY49" fmla="*/ 1562100 h 2889250"/>
              <a:gd name="connsiteX50" fmla="*/ 38100 w 2152650"/>
              <a:gd name="connsiteY50" fmla="*/ 1536700 h 2889250"/>
              <a:gd name="connsiteX51" fmla="*/ 50800 w 2152650"/>
              <a:gd name="connsiteY51" fmla="*/ 1498600 h 2889250"/>
              <a:gd name="connsiteX52" fmla="*/ 38100 w 2152650"/>
              <a:gd name="connsiteY52" fmla="*/ 1428750 h 2889250"/>
              <a:gd name="connsiteX53" fmla="*/ 25400 w 2152650"/>
              <a:gd name="connsiteY53" fmla="*/ 1549400 h 2889250"/>
              <a:gd name="connsiteX54" fmla="*/ 44450 w 2152650"/>
              <a:gd name="connsiteY54" fmla="*/ 1403350 h 2889250"/>
              <a:gd name="connsiteX55" fmla="*/ 50800 w 2152650"/>
              <a:gd name="connsiteY55" fmla="*/ 1384300 h 2889250"/>
              <a:gd name="connsiteX56" fmla="*/ 69850 w 2152650"/>
              <a:gd name="connsiteY56" fmla="*/ 1346200 h 2889250"/>
              <a:gd name="connsiteX57" fmla="*/ 88900 w 2152650"/>
              <a:gd name="connsiteY57" fmla="*/ 1333500 h 2889250"/>
              <a:gd name="connsiteX58" fmla="*/ 120650 w 2152650"/>
              <a:gd name="connsiteY58" fmla="*/ 1308100 h 2889250"/>
              <a:gd name="connsiteX59" fmla="*/ 139700 w 2152650"/>
              <a:gd name="connsiteY59" fmla="*/ 1295400 h 2889250"/>
              <a:gd name="connsiteX60" fmla="*/ 158750 w 2152650"/>
              <a:gd name="connsiteY60" fmla="*/ 1289050 h 2889250"/>
              <a:gd name="connsiteX61" fmla="*/ 292100 w 2152650"/>
              <a:gd name="connsiteY61" fmla="*/ 1276350 h 2889250"/>
              <a:gd name="connsiteX62" fmla="*/ 444500 w 2152650"/>
              <a:gd name="connsiteY62" fmla="*/ 1282700 h 2889250"/>
              <a:gd name="connsiteX63" fmla="*/ 520700 w 2152650"/>
              <a:gd name="connsiteY63" fmla="*/ 1295400 h 2889250"/>
              <a:gd name="connsiteX64" fmla="*/ 666750 w 2152650"/>
              <a:gd name="connsiteY64" fmla="*/ 1282700 h 2889250"/>
              <a:gd name="connsiteX65" fmla="*/ 723900 w 2152650"/>
              <a:gd name="connsiteY65" fmla="*/ 1257300 h 2889250"/>
              <a:gd name="connsiteX66" fmla="*/ 762000 w 2152650"/>
              <a:gd name="connsiteY66" fmla="*/ 1244600 h 2889250"/>
              <a:gd name="connsiteX67" fmla="*/ 806450 w 2152650"/>
              <a:gd name="connsiteY67" fmla="*/ 1187450 h 2889250"/>
              <a:gd name="connsiteX68" fmla="*/ 812800 w 2152650"/>
              <a:gd name="connsiteY68" fmla="*/ 1168400 h 2889250"/>
              <a:gd name="connsiteX69" fmla="*/ 825500 w 2152650"/>
              <a:gd name="connsiteY69" fmla="*/ 1149350 h 2889250"/>
              <a:gd name="connsiteX70" fmla="*/ 838200 w 2152650"/>
              <a:gd name="connsiteY70" fmla="*/ 1111250 h 2889250"/>
              <a:gd name="connsiteX71" fmla="*/ 850900 w 2152650"/>
              <a:gd name="connsiteY71" fmla="*/ 1092200 h 2889250"/>
              <a:gd name="connsiteX72" fmla="*/ 869950 w 2152650"/>
              <a:gd name="connsiteY72" fmla="*/ 1035050 h 2889250"/>
              <a:gd name="connsiteX73" fmla="*/ 876300 w 2152650"/>
              <a:gd name="connsiteY73" fmla="*/ 1016000 h 2889250"/>
              <a:gd name="connsiteX74" fmla="*/ 882650 w 2152650"/>
              <a:gd name="connsiteY74" fmla="*/ 889000 h 2889250"/>
              <a:gd name="connsiteX75" fmla="*/ 933450 w 2152650"/>
              <a:gd name="connsiteY75" fmla="*/ 850900 h 2889250"/>
              <a:gd name="connsiteX76" fmla="*/ 1009650 w 2152650"/>
              <a:gd name="connsiteY76" fmla="*/ 838200 h 2889250"/>
              <a:gd name="connsiteX77" fmla="*/ 1054100 w 2152650"/>
              <a:gd name="connsiteY77" fmla="*/ 831850 h 2889250"/>
              <a:gd name="connsiteX78" fmla="*/ 1073150 w 2152650"/>
              <a:gd name="connsiteY78" fmla="*/ 825500 h 2889250"/>
              <a:gd name="connsiteX79" fmla="*/ 1111250 w 2152650"/>
              <a:gd name="connsiteY79" fmla="*/ 800100 h 2889250"/>
              <a:gd name="connsiteX80" fmla="*/ 1225550 w 2152650"/>
              <a:gd name="connsiteY80" fmla="*/ 762000 h 2889250"/>
              <a:gd name="connsiteX81" fmla="*/ 1263650 w 2152650"/>
              <a:gd name="connsiteY81" fmla="*/ 749300 h 2889250"/>
              <a:gd name="connsiteX82" fmla="*/ 1282700 w 2152650"/>
              <a:gd name="connsiteY82" fmla="*/ 742950 h 2889250"/>
              <a:gd name="connsiteX83" fmla="*/ 1308100 w 2152650"/>
              <a:gd name="connsiteY83" fmla="*/ 736600 h 2889250"/>
              <a:gd name="connsiteX84" fmla="*/ 1346200 w 2152650"/>
              <a:gd name="connsiteY84" fmla="*/ 723900 h 2889250"/>
              <a:gd name="connsiteX85" fmla="*/ 1409700 w 2152650"/>
              <a:gd name="connsiteY85" fmla="*/ 704850 h 2889250"/>
              <a:gd name="connsiteX86" fmla="*/ 1428750 w 2152650"/>
              <a:gd name="connsiteY86" fmla="*/ 692150 h 2889250"/>
              <a:gd name="connsiteX87" fmla="*/ 1466850 w 2152650"/>
              <a:gd name="connsiteY87" fmla="*/ 679450 h 2889250"/>
              <a:gd name="connsiteX88" fmla="*/ 1479550 w 2152650"/>
              <a:gd name="connsiteY88" fmla="*/ 660400 h 2889250"/>
              <a:gd name="connsiteX89" fmla="*/ 1492250 w 2152650"/>
              <a:gd name="connsiteY89" fmla="*/ 565150 h 2889250"/>
              <a:gd name="connsiteX90" fmla="*/ 1504950 w 2152650"/>
              <a:gd name="connsiteY90" fmla="*/ 495300 h 2889250"/>
              <a:gd name="connsiteX91" fmla="*/ 1492250 w 2152650"/>
              <a:gd name="connsiteY91" fmla="*/ 444500 h 2889250"/>
              <a:gd name="connsiteX92" fmla="*/ 1479550 w 2152650"/>
              <a:gd name="connsiteY92" fmla="*/ 425450 h 2889250"/>
              <a:gd name="connsiteX93" fmla="*/ 1460500 w 2152650"/>
              <a:gd name="connsiteY93" fmla="*/ 419100 h 2889250"/>
              <a:gd name="connsiteX94" fmla="*/ 1479550 w 2152650"/>
              <a:gd name="connsiteY94" fmla="*/ 457200 h 2889250"/>
              <a:gd name="connsiteX95" fmla="*/ 1498600 w 2152650"/>
              <a:gd name="connsiteY95" fmla="*/ 469900 h 2889250"/>
              <a:gd name="connsiteX96" fmla="*/ 1511300 w 2152650"/>
              <a:gd name="connsiteY96" fmla="*/ 488950 h 2889250"/>
              <a:gd name="connsiteX97" fmla="*/ 1498600 w 2152650"/>
              <a:gd name="connsiteY97" fmla="*/ 450850 h 2889250"/>
              <a:gd name="connsiteX98" fmla="*/ 1492250 w 2152650"/>
              <a:gd name="connsiteY98" fmla="*/ 431800 h 2889250"/>
              <a:gd name="connsiteX99" fmla="*/ 1485900 w 2152650"/>
              <a:gd name="connsiteY99" fmla="*/ 412750 h 2889250"/>
              <a:gd name="connsiteX100" fmla="*/ 1466850 w 2152650"/>
              <a:gd name="connsiteY100" fmla="*/ 400050 h 2889250"/>
              <a:gd name="connsiteX101" fmla="*/ 1454150 w 2152650"/>
              <a:gd name="connsiteY101" fmla="*/ 361950 h 2889250"/>
              <a:gd name="connsiteX102" fmla="*/ 1447800 w 2152650"/>
              <a:gd name="connsiteY102" fmla="*/ 342900 h 2889250"/>
              <a:gd name="connsiteX103" fmla="*/ 1441450 w 2152650"/>
              <a:gd name="connsiteY103" fmla="*/ 311150 h 2889250"/>
              <a:gd name="connsiteX104" fmla="*/ 1447800 w 2152650"/>
              <a:gd name="connsiteY104" fmla="*/ 222250 h 2889250"/>
              <a:gd name="connsiteX105" fmla="*/ 1454150 w 2152650"/>
              <a:gd name="connsiteY105" fmla="*/ 203200 h 2889250"/>
              <a:gd name="connsiteX106" fmla="*/ 1473200 w 2152650"/>
              <a:gd name="connsiteY106" fmla="*/ 190500 h 2889250"/>
              <a:gd name="connsiteX107" fmla="*/ 1498600 w 2152650"/>
              <a:gd name="connsiteY107" fmla="*/ 152400 h 2889250"/>
              <a:gd name="connsiteX108" fmla="*/ 1511300 w 2152650"/>
              <a:gd name="connsiteY108" fmla="*/ 133350 h 2889250"/>
              <a:gd name="connsiteX109" fmla="*/ 1549400 w 2152650"/>
              <a:gd name="connsiteY109" fmla="*/ 107950 h 2889250"/>
              <a:gd name="connsiteX110" fmla="*/ 1574800 w 2152650"/>
              <a:gd name="connsiteY110" fmla="*/ 69850 h 2889250"/>
              <a:gd name="connsiteX111" fmla="*/ 1593850 w 2152650"/>
              <a:gd name="connsiteY111" fmla="*/ 25400 h 2889250"/>
              <a:gd name="connsiteX112" fmla="*/ 1612900 w 2152650"/>
              <a:gd name="connsiteY112" fmla="*/ 12700 h 2889250"/>
              <a:gd name="connsiteX113" fmla="*/ 1631950 w 2152650"/>
              <a:gd name="connsiteY113" fmla="*/ 6350 h 2889250"/>
              <a:gd name="connsiteX114" fmla="*/ 1879600 w 2152650"/>
              <a:gd name="connsiteY114" fmla="*/ 0 h 2889250"/>
              <a:gd name="connsiteX115" fmla="*/ 2032000 w 2152650"/>
              <a:gd name="connsiteY115" fmla="*/ 6350 h 2889250"/>
              <a:gd name="connsiteX116" fmla="*/ 2051050 w 2152650"/>
              <a:gd name="connsiteY116" fmla="*/ 19050 h 2889250"/>
              <a:gd name="connsiteX117" fmla="*/ 2089150 w 2152650"/>
              <a:gd name="connsiteY117" fmla="*/ 31750 h 2889250"/>
              <a:gd name="connsiteX118" fmla="*/ 2108200 w 2152650"/>
              <a:gd name="connsiteY118" fmla="*/ 38100 h 2889250"/>
              <a:gd name="connsiteX119" fmla="*/ 2127250 w 2152650"/>
              <a:gd name="connsiteY119" fmla="*/ 44450 h 2889250"/>
              <a:gd name="connsiteX120" fmla="*/ 2152650 w 2152650"/>
              <a:gd name="connsiteY120" fmla="*/ 4445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152650" h="2889250">
                <a:moveTo>
                  <a:pt x="1466850" y="2889250"/>
                </a:moveTo>
                <a:cubicBezTo>
                  <a:pt x="1471083" y="2865967"/>
                  <a:pt x="1474130" y="2842436"/>
                  <a:pt x="1479550" y="2819400"/>
                </a:cubicBezTo>
                <a:cubicBezTo>
                  <a:pt x="1482616" y="2806369"/>
                  <a:pt x="1492250" y="2781300"/>
                  <a:pt x="1492250" y="2781300"/>
                </a:cubicBezTo>
                <a:cubicBezTo>
                  <a:pt x="1490133" y="2758017"/>
                  <a:pt x="1489206" y="2734594"/>
                  <a:pt x="1485900" y="2711450"/>
                </a:cubicBezTo>
                <a:cubicBezTo>
                  <a:pt x="1484953" y="2704824"/>
                  <a:pt x="1484283" y="2697133"/>
                  <a:pt x="1479550" y="2692400"/>
                </a:cubicBezTo>
                <a:cubicBezTo>
                  <a:pt x="1468757" y="2681607"/>
                  <a:pt x="1452243" y="2677793"/>
                  <a:pt x="1441450" y="2667000"/>
                </a:cubicBezTo>
                <a:cubicBezTo>
                  <a:pt x="1405338" y="2630888"/>
                  <a:pt x="1440109" y="2659980"/>
                  <a:pt x="1403350" y="2641600"/>
                </a:cubicBezTo>
                <a:cubicBezTo>
                  <a:pt x="1396524" y="2638187"/>
                  <a:pt x="1391126" y="2632313"/>
                  <a:pt x="1384300" y="2628900"/>
                </a:cubicBezTo>
                <a:cubicBezTo>
                  <a:pt x="1378313" y="2625907"/>
                  <a:pt x="1371744" y="2624173"/>
                  <a:pt x="1365250" y="2622550"/>
                </a:cubicBezTo>
                <a:cubicBezTo>
                  <a:pt x="1315703" y="2610163"/>
                  <a:pt x="1285668" y="2613386"/>
                  <a:pt x="1225550" y="2609850"/>
                </a:cubicBezTo>
                <a:cubicBezTo>
                  <a:pt x="1217083" y="2605617"/>
                  <a:pt x="1208939" y="2600666"/>
                  <a:pt x="1200150" y="2597150"/>
                </a:cubicBezTo>
                <a:cubicBezTo>
                  <a:pt x="1187721" y="2592178"/>
                  <a:pt x="1173189" y="2591876"/>
                  <a:pt x="1162050" y="2584450"/>
                </a:cubicBezTo>
                <a:cubicBezTo>
                  <a:pt x="1155700" y="2580217"/>
                  <a:pt x="1150436" y="2573466"/>
                  <a:pt x="1143000" y="2571750"/>
                </a:cubicBezTo>
                <a:cubicBezTo>
                  <a:pt x="1122273" y="2566967"/>
                  <a:pt x="1100667" y="2567517"/>
                  <a:pt x="1079500" y="2565400"/>
                </a:cubicBezTo>
                <a:cubicBezTo>
                  <a:pt x="1066800" y="2561167"/>
                  <a:pt x="1054387" y="2555947"/>
                  <a:pt x="1041400" y="2552700"/>
                </a:cubicBezTo>
                <a:cubicBezTo>
                  <a:pt x="1032933" y="2550583"/>
                  <a:pt x="1024359" y="2548858"/>
                  <a:pt x="1016000" y="2546350"/>
                </a:cubicBezTo>
                <a:lnTo>
                  <a:pt x="958850" y="2527300"/>
                </a:lnTo>
                <a:lnTo>
                  <a:pt x="939800" y="2520950"/>
                </a:lnTo>
                <a:cubicBezTo>
                  <a:pt x="933450" y="2518833"/>
                  <a:pt x="926319" y="2518313"/>
                  <a:pt x="920750" y="2514600"/>
                </a:cubicBezTo>
                <a:cubicBezTo>
                  <a:pt x="914400" y="2510367"/>
                  <a:pt x="908674" y="2505000"/>
                  <a:pt x="901700" y="2501900"/>
                </a:cubicBezTo>
                <a:cubicBezTo>
                  <a:pt x="889467" y="2496463"/>
                  <a:pt x="876300" y="2493433"/>
                  <a:pt x="863600" y="2489200"/>
                </a:cubicBezTo>
                <a:cubicBezTo>
                  <a:pt x="857250" y="2487083"/>
                  <a:pt x="850119" y="2486563"/>
                  <a:pt x="844550" y="2482850"/>
                </a:cubicBezTo>
                <a:lnTo>
                  <a:pt x="825500" y="2470150"/>
                </a:lnTo>
                <a:cubicBezTo>
                  <a:pt x="823383" y="2463800"/>
                  <a:pt x="819616" y="2457777"/>
                  <a:pt x="819150" y="2451100"/>
                </a:cubicBezTo>
                <a:cubicBezTo>
                  <a:pt x="813250" y="2366533"/>
                  <a:pt x="827010" y="2279341"/>
                  <a:pt x="806450" y="2197100"/>
                </a:cubicBezTo>
                <a:cubicBezTo>
                  <a:pt x="804333" y="2188633"/>
                  <a:pt x="804941" y="2178962"/>
                  <a:pt x="800100" y="2171700"/>
                </a:cubicBezTo>
                <a:cubicBezTo>
                  <a:pt x="795867" y="2165350"/>
                  <a:pt x="786913" y="2163886"/>
                  <a:pt x="781050" y="2159000"/>
                </a:cubicBezTo>
                <a:cubicBezTo>
                  <a:pt x="774151" y="2153251"/>
                  <a:pt x="770032" y="2143966"/>
                  <a:pt x="762000" y="2139950"/>
                </a:cubicBezTo>
                <a:cubicBezTo>
                  <a:pt x="752347" y="2135123"/>
                  <a:pt x="740663" y="2136440"/>
                  <a:pt x="730250" y="2133600"/>
                </a:cubicBezTo>
                <a:cubicBezTo>
                  <a:pt x="717335" y="2130078"/>
                  <a:pt x="704850" y="2125133"/>
                  <a:pt x="692150" y="2120900"/>
                </a:cubicBezTo>
                <a:lnTo>
                  <a:pt x="596900" y="2089150"/>
                </a:lnTo>
                <a:lnTo>
                  <a:pt x="577850" y="2082800"/>
                </a:lnTo>
                <a:cubicBezTo>
                  <a:pt x="571500" y="2080683"/>
                  <a:pt x="565484" y="2076802"/>
                  <a:pt x="558800" y="2076450"/>
                </a:cubicBezTo>
                <a:lnTo>
                  <a:pt x="438150" y="2070100"/>
                </a:lnTo>
                <a:cubicBezTo>
                  <a:pt x="402167" y="2072217"/>
                  <a:pt x="365943" y="2071788"/>
                  <a:pt x="330200" y="2076450"/>
                </a:cubicBezTo>
                <a:cubicBezTo>
                  <a:pt x="316925" y="2078181"/>
                  <a:pt x="305227" y="2086525"/>
                  <a:pt x="292100" y="2089150"/>
                </a:cubicBezTo>
                <a:lnTo>
                  <a:pt x="260350" y="2095500"/>
                </a:lnTo>
                <a:cubicBezTo>
                  <a:pt x="239183" y="2093383"/>
                  <a:pt x="217577" y="2093933"/>
                  <a:pt x="196850" y="2089150"/>
                </a:cubicBezTo>
                <a:cubicBezTo>
                  <a:pt x="189414" y="2087434"/>
                  <a:pt x="184626" y="2079863"/>
                  <a:pt x="177800" y="2076450"/>
                </a:cubicBezTo>
                <a:cubicBezTo>
                  <a:pt x="171813" y="2073457"/>
                  <a:pt x="165336" y="2071297"/>
                  <a:pt x="158750" y="2070100"/>
                </a:cubicBezTo>
                <a:cubicBezTo>
                  <a:pt x="141960" y="2067047"/>
                  <a:pt x="124783" y="2066555"/>
                  <a:pt x="107950" y="2063750"/>
                </a:cubicBezTo>
                <a:cubicBezTo>
                  <a:pt x="92003" y="2061092"/>
                  <a:pt x="78599" y="2056083"/>
                  <a:pt x="63500" y="2051050"/>
                </a:cubicBezTo>
                <a:cubicBezTo>
                  <a:pt x="61383" y="2044700"/>
                  <a:pt x="61331" y="2037227"/>
                  <a:pt x="57150" y="2032000"/>
                </a:cubicBezTo>
                <a:cubicBezTo>
                  <a:pt x="23283" y="1989667"/>
                  <a:pt x="50800" y="2051050"/>
                  <a:pt x="25400" y="2000250"/>
                </a:cubicBezTo>
                <a:cubicBezTo>
                  <a:pt x="18592" y="1986633"/>
                  <a:pt x="15598" y="1962492"/>
                  <a:pt x="12700" y="1949450"/>
                </a:cubicBezTo>
                <a:cubicBezTo>
                  <a:pt x="7384" y="1925530"/>
                  <a:pt x="7071" y="1926214"/>
                  <a:pt x="0" y="1905000"/>
                </a:cubicBezTo>
                <a:cubicBezTo>
                  <a:pt x="2117" y="1818217"/>
                  <a:pt x="701" y="1731275"/>
                  <a:pt x="6350" y="1644650"/>
                </a:cubicBezTo>
                <a:cubicBezTo>
                  <a:pt x="7092" y="1633276"/>
                  <a:pt x="15775" y="1623818"/>
                  <a:pt x="19050" y="1612900"/>
                </a:cubicBezTo>
                <a:cubicBezTo>
                  <a:pt x="22151" y="1602562"/>
                  <a:pt x="22782" y="1591621"/>
                  <a:pt x="25400" y="1581150"/>
                </a:cubicBezTo>
                <a:cubicBezTo>
                  <a:pt x="27023" y="1574656"/>
                  <a:pt x="29911" y="1568536"/>
                  <a:pt x="31750" y="1562100"/>
                </a:cubicBezTo>
                <a:cubicBezTo>
                  <a:pt x="34148" y="1553709"/>
                  <a:pt x="35592" y="1545059"/>
                  <a:pt x="38100" y="1536700"/>
                </a:cubicBezTo>
                <a:cubicBezTo>
                  <a:pt x="41947" y="1523878"/>
                  <a:pt x="50800" y="1498600"/>
                  <a:pt x="50800" y="1498600"/>
                </a:cubicBezTo>
                <a:cubicBezTo>
                  <a:pt x="49831" y="1482127"/>
                  <a:pt x="48184" y="1317829"/>
                  <a:pt x="38100" y="1428750"/>
                </a:cubicBezTo>
                <a:cubicBezTo>
                  <a:pt x="27103" y="1549720"/>
                  <a:pt x="43315" y="1495656"/>
                  <a:pt x="25400" y="1549400"/>
                </a:cubicBezTo>
                <a:cubicBezTo>
                  <a:pt x="32536" y="1428086"/>
                  <a:pt x="20351" y="1475646"/>
                  <a:pt x="44450" y="1403350"/>
                </a:cubicBezTo>
                <a:lnTo>
                  <a:pt x="50800" y="1384300"/>
                </a:lnTo>
                <a:cubicBezTo>
                  <a:pt x="55965" y="1368806"/>
                  <a:pt x="57540" y="1358510"/>
                  <a:pt x="69850" y="1346200"/>
                </a:cubicBezTo>
                <a:cubicBezTo>
                  <a:pt x="75246" y="1340804"/>
                  <a:pt x="82550" y="1337733"/>
                  <a:pt x="88900" y="1333500"/>
                </a:cubicBezTo>
                <a:cubicBezTo>
                  <a:pt x="110309" y="1301387"/>
                  <a:pt x="89978" y="1323436"/>
                  <a:pt x="120650" y="1308100"/>
                </a:cubicBezTo>
                <a:cubicBezTo>
                  <a:pt x="127476" y="1304687"/>
                  <a:pt x="132874" y="1298813"/>
                  <a:pt x="139700" y="1295400"/>
                </a:cubicBezTo>
                <a:cubicBezTo>
                  <a:pt x="145687" y="1292407"/>
                  <a:pt x="152256" y="1290673"/>
                  <a:pt x="158750" y="1289050"/>
                </a:cubicBezTo>
                <a:cubicBezTo>
                  <a:pt x="206434" y="1277129"/>
                  <a:pt x="234244" y="1279966"/>
                  <a:pt x="292100" y="1276350"/>
                </a:cubicBezTo>
                <a:lnTo>
                  <a:pt x="444500" y="1282700"/>
                </a:lnTo>
                <a:cubicBezTo>
                  <a:pt x="496487" y="1285851"/>
                  <a:pt x="487592" y="1284364"/>
                  <a:pt x="520700" y="1295400"/>
                </a:cubicBezTo>
                <a:cubicBezTo>
                  <a:pt x="589932" y="1291756"/>
                  <a:pt x="615311" y="1298132"/>
                  <a:pt x="666750" y="1282700"/>
                </a:cubicBezTo>
                <a:cubicBezTo>
                  <a:pt x="783095" y="1247796"/>
                  <a:pt x="653232" y="1288708"/>
                  <a:pt x="723900" y="1257300"/>
                </a:cubicBezTo>
                <a:cubicBezTo>
                  <a:pt x="736133" y="1251863"/>
                  <a:pt x="762000" y="1244600"/>
                  <a:pt x="762000" y="1244600"/>
                </a:cubicBezTo>
                <a:cubicBezTo>
                  <a:pt x="778437" y="1228163"/>
                  <a:pt x="798855" y="1210236"/>
                  <a:pt x="806450" y="1187450"/>
                </a:cubicBezTo>
                <a:cubicBezTo>
                  <a:pt x="808567" y="1181100"/>
                  <a:pt x="809807" y="1174387"/>
                  <a:pt x="812800" y="1168400"/>
                </a:cubicBezTo>
                <a:cubicBezTo>
                  <a:pt x="816213" y="1161574"/>
                  <a:pt x="822400" y="1156324"/>
                  <a:pt x="825500" y="1149350"/>
                </a:cubicBezTo>
                <a:cubicBezTo>
                  <a:pt x="830937" y="1137117"/>
                  <a:pt x="830774" y="1122389"/>
                  <a:pt x="838200" y="1111250"/>
                </a:cubicBezTo>
                <a:cubicBezTo>
                  <a:pt x="842433" y="1104900"/>
                  <a:pt x="847800" y="1099174"/>
                  <a:pt x="850900" y="1092200"/>
                </a:cubicBezTo>
                <a:lnTo>
                  <a:pt x="869950" y="1035050"/>
                </a:lnTo>
                <a:lnTo>
                  <a:pt x="876300" y="1016000"/>
                </a:lnTo>
                <a:cubicBezTo>
                  <a:pt x="878417" y="973667"/>
                  <a:pt x="877393" y="931059"/>
                  <a:pt x="882650" y="889000"/>
                </a:cubicBezTo>
                <a:cubicBezTo>
                  <a:pt x="886712" y="856501"/>
                  <a:pt x="907052" y="859699"/>
                  <a:pt x="933450" y="850900"/>
                </a:cubicBezTo>
                <a:cubicBezTo>
                  <a:pt x="972169" y="837994"/>
                  <a:pt x="941594" y="846707"/>
                  <a:pt x="1009650" y="838200"/>
                </a:cubicBezTo>
                <a:cubicBezTo>
                  <a:pt x="1024502" y="836344"/>
                  <a:pt x="1039283" y="833967"/>
                  <a:pt x="1054100" y="831850"/>
                </a:cubicBezTo>
                <a:cubicBezTo>
                  <a:pt x="1060450" y="829733"/>
                  <a:pt x="1067299" y="828751"/>
                  <a:pt x="1073150" y="825500"/>
                </a:cubicBezTo>
                <a:cubicBezTo>
                  <a:pt x="1086493" y="818087"/>
                  <a:pt x="1096770" y="804927"/>
                  <a:pt x="1111250" y="800100"/>
                </a:cubicBezTo>
                <a:lnTo>
                  <a:pt x="1225550" y="762000"/>
                </a:lnTo>
                <a:lnTo>
                  <a:pt x="1263650" y="749300"/>
                </a:lnTo>
                <a:cubicBezTo>
                  <a:pt x="1270000" y="747183"/>
                  <a:pt x="1276206" y="744573"/>
                  <a:pt x="1282700" y="742950"/>
                </a:cubicBezTo>
                <a:cubicBezTo>
                  <a:pt x="1291167" y="740833"/>
                  <a:pt x="1299741" y="739108"/>
                  <a:pt x="1308100" y="736600"/>
                </a:cubicBezTo>
                <a:cubicBezTo>
                  <a:pt x="1320922" y="732753"/>
                  <a:pt x="1333213" y="727147"/>
                  <a:pt x="1346200" y="723900"/>
                </a:cubicBezTo>
                <a:cubicBezTo>
                  <a:pt x="1360399" y="720350"/>
                  <a:pt x="1400424" y="711034"/>
                  <a:pt x="1409700" y="704850"/>
                </a:cubicBezTo>
                <a:cubicBezTo>
                  <a:pt x="1416050" y="700617"/>
                  <a:pt x="1421776" y="695250"/>
                  <a:pt x="1428750" y="692150"/>
                </a:cubicBezTo>
                <a:cubicBezTo>
                  <a:pt x="1440983" y="686713"/>
                  <a:pt x="1466850" y="679450"/>
                  <a:pt x="1466850" y="679450"/>
                </a:cubicBezTo>
                <a:cubicBezTo>
                  <a:pt x="1471083" y="673100"/>
                  <a:pt x="1476137" y="667226"/>
                  <a:pt x="1479550" y="660400"/>
                </a:cubicBezTo>
                <a:cubicBezTo>
                  <a:pt x="1492612" y="634276"/>
                  <a:pt x="1490477" y="582884"/>
                  <a:pt x="1492250" y="565150"/>
                </a:cubicBezTo>
                <a:cubicBezTo>
                  <a:pt x="1497379" y="513863"/>
                  <a:pt x="1494008" y="528125"/>
                  <a:pt x="1504950" y="495300"/>
                </a:cubicBezTo>
                <a:cubicBezTo>
                  <a:pt x="1502535" y="483224"/>
                  <a:pt x="1498759" y="457517"/>
                  <a:pt x="1492250" y="444500"/>
                </a:cubicBezTo>
                <a:cubicBezTo>
                  <a:pt x="1488837" y="437674"/>
                  <a:pt x="1485509" y="430218"/>
                  <a:pt x="1479550" y="425450"/>
                </a:cubicBezTo>
                <a:cubicBezTo>
                  <a:pt x="1474323" y="421269"/>
                  <a:pt x="1466850" y="421217"/>
                  <a:pt x="1460500" y="419100"/>
                </a:cubicBezTo>
                <a:cubicBezTo>
                  <a:pt x="1465665" y="434594"/>
                  <a:pt x="1467240" y="444890"/>
                  <a:pt x="1479550" y="457200"/>
                </a:cubicBezTo>
                <a:cubicBezTo>
                  <a:pt x="1484946" y="462596"/>
                  <a:pt x="1492250" y="465667"/>
                  <a:pt x="1498600" y="469900"/>
                </a:cubicBezTo>
                <a:cubicBezTo>
                  <a:pt x="1502833" y="476250"/>
                  <a:pt x="1511300" y="496582"/>
                  <a:pt x="1511300" y="488950"/>
                </a:cubicBezTo>
                <a:cubicBezTo>
                  <a:pt x="1511300" y="475563"/>
                  <a:pt x="1502833" y="463550"/>
                  <a:pt x="1498600" y="450850"/>
                </a:cubicBezTo>
                <a:lnTo>
                  <a:pt x="1492250" y="431800"/>
                </a:lnTo>
                <a:cubicBezTo>
                  <a:pt x="1490133" y="425450"/>
                  <a:pt x="1491469" y="416463"/>
                  <a:pt x="1485900" y="412750"/>
                </a:cubicBezTo>
                <a:lnTo>
                  <a:pt x="1466850" y="400050"/>
                </a:lnTo>
                <a:lnTo>
                  <a:pt x="1454150" y="361950"/>
                </a:lnTo>
                <a:cubicBezTo>
                  <a:pt x="1452033" y="355600"/>
                  <a:pt x="1449113" y="349464"/>
                  <a:pt x="1447800" y="342900"/>
                </a:cubicBezTo>
                <a:lnTo>
                  <a:pt x="1441450" y="311150"/>
                </a:lnTo>
                <a:cubicBezTo>
                  <a:pt x="1443567" y="281517"/>
                  <a:pt x="1444329" y="251755"/>
                  <a:pt x="1447800" y="222250"/>
                </a:cubicBezTo>
                <a:cubicBezTo>
                  <a:pt x="1448582" y="215602"/>
                  <a:pt x="1449969" y="208427"/>
                  <a:pt x="1454150" y="203200"/>
                </a:cubicBezTo>
                <a:cubicBezTo>
                  <a:pt x="1458918" y="197241"/>
                  <a:pt x="1466850" y="194733"/>
                  <a:pt x="1473200" y="190500"/>
                </a:cubicBezTo>
                <a:lnTo>
                  <a:pt x="1498600" y="152400"/>
                </a:lnTo>
                <a:cubicBezTo>
                  <a:pt x="1502833" y="146050"/>
                  <a:pt x="1504950" y="137583"/>
                  <a:pt x="1511300" y="133350"/>
                </a:cubicBezTo>
                <a:lnTo>
                  <a:pt x="1549400" y="107950"/>
                </a:lnTo>
                <a:cubicBezTo>
                  <a:pt x="1557867" y="95250"/>
                  <a:pt x="1569973" y="84330"/>
                  <a:pt x="1574800" y="69850"/>
                </a:cubicBezTo>
                <a:cubicBezTo>
                  <a:pt x="1579211" y="56616"/>
                  <a:pt x="1585131" y="35862"/>
                  <a:pt x="1593850" y="25400"/>
                </a:cubicBezTo>
                <a:cubicBezTo>
                  <a:pt x="1598736" y="19537"/>
                  <a:pt x="1606074" y="16113"/>
                  <a:pt x="1612900" y="12700"/>
                </a:cubicBezTo>
                <a:cubicBezTo>
                  <a:pt x="1618887" y="9707"/>
                  <a:pt x="1625264" y="6668"/>
                  <a:pt x="1631950" y="6350"/>
                </a:cubicBezTo>
                <a:cubicBezTo>
                  <a:pt x="1714434" y="2422"/>
                  <a:pt x="1797050" y="2117"/>
                  <a:pt x="1879600" y="0"/>
                </a:cubicBezTo>
                <a:cubicBezTo>
                  <a:pt x="1930400" y="2117"/>
                  <a:pt x="1981467" y="735"/>
                  <a:pt x="2032000" y="6350"/>
                </a:cubicBezTo>
                <a:cubicBezTo>
                  <a:pt x="2039585" y="7193"/>
                  <a:pt x="2044076" y="15950"/>
                  <a:pt x="2051050" y="19050"/>
                </a:cubicBezTo>
                <a:cubicBezTo>
                  <a:pt x="2063283" y="24487"/>
                  <a:pt x="2076450" y="27517"/>
                  <a:pt x="2089150" y="31750"/>
                </a:cubicBezTo>
                <a:lnTo>
                  <a:pt x="2108200" y="38100"/>
                </a:lnTo>
                <a:cubicBezTo>
                  <a:pt x="2114550" y="40217"/>
                  <a:pt x="2120557" y="44450"/>
                  <a:pt x="2127250" y="44450"/>
                </a:cubicBezTo>
                <a:lnTo>
                  <a:pt x="2152650" y="4445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5433314" y="5863960"/>
            <a:ext cx="3707022" cy="1059612"/>
          </a:xfrm>
          <a:prstGeom prst="cloud">
            <a:avLst/>
          </a:prstGeom>
          <a:solidFill>
            <a:schemeClr val="accent6">
              <a:lumMod val="60000"/>
              <a:lumOff val="40000"/>
              <a:alpha val="8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Goal: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Lockdown SAP Security</a:t>
            </a:r>
          </a:p>
        </p:txBody>
      </p:sp>
      <p:sp>
        <p:nvSpPr>
          <p:cNvPr id="18" name="Cloud 17"/>
          <p:cNvSpPr/>
          <p:nvPr/>
        </p:nvSpPr>
        <p:spPr>
          <a:xfrm>
            <a:off x="5080000" y="5847762"/>
            <a:ext cx="487019" cy="389998"/>
          </a:xfrm>
          <a:prstGeom prst="cloud">
            <a:avLst/>
          </a:prstGeom>
          <a:solidFill>
            <a:schemeClr val="accent6">
              <a:lumMod val="60000"/>
              <a:lumOff val="40000"/>
              <a:alpha val="8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773851" y="5688825"/>
            <a:ext cx="306149" cy="258419"/>
          </a:xfrm>
          <a:prstGeom prst="cloud">
            <a:avLst/>
          </a:prstGeom>
          <a:solidFill>
            <a:schemeClr val="accent6">
              <a:lumMod val="60000"/>
              <a:lumOff val="40000"/>
              <a:alpha val="8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1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Enterprise Security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125221"/>
            <a:ext cx="3267553" cy="5333999"/>
          </a:xfrm>
        </p:spPr>
        <p:txBody>
          <a:bodyPr>
            <a:noAutofit/>
          </a:bodyPr>
          <a:lstStyle/>
          <a:p>
            <a:r>
              <a:rPr lang="en-US" sz="2000" dirty="0"/>
              <a:t>Behind the scenes, end users navigate through layers of security to reach the SAP Application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 Security Team generally handles all activities related to SAP Application Security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SAP Security Team works with IT Team to ensure appropriate security is implemented at levels: Database, System (e.g. Unix), Host and Network</a:t>
            </a: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484717" y="1262192"/>
            <a:ext cx="2365768" cy="2457857"/>
          </a:xfrm>
          <a:prstGeom prst="triangle">
            <a:avLst/>
          </a:prstGeom>
          <a:solidFill>
            <a:srgbClr val="4CD4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5484718" y="3730722"/>
            <a:ext cx="2365768" cy="2457859"/>
            <a:chOff x="5491068" y="1262192"/>
            <a:chExt cx="2365768" cy="2457859"/>
          </a:xfrm>
        </p:grpSpPr>
        <p:sp>
          <p:nvSpPr>
            <p:cNvPr id="27" name="Isosceles Triangle 26"/>
            <p:cNvSpPr/>
            <p:nvPr/>
          </p:nvSpPr>
          <p:spPr>
            <a:xfrm rot="10800000">
              <a:off x="6222998" y="2779417"/>
              <a:ext cx="889001" cy="94063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5491068" y="1262192"/>
              <a:ext cx="2365768" cy="2457857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5835649" y="1992257"/>
              <a:ext cx="1670051" cy="1727794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  <a:alpha val="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Left Brace 29"/>
          <p:cNvSpPr/>
          <p:nvPr/>
        </p:nvSpPr>
        <p:spPr>
          <a:xfrm>
            <a:off x="4918305" y="1239520"/>
            <a:ext cx="529995" cy="980268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Left Brace 31"/>
          <p:cNvSpPr/>
          <p:nvPr/>
        </p:nvSpPr>
        <p:spPr>
          <a:xfrm>
            <a:off x="5024027" y="2219788"/>
            <a:ext cx="424273" cy="1500261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5143500" y="3730724"/>
            <a:ext cx="304800" cy="2480529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50294" y="1255081"/>
            <a:ext cx="11285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Application</a:t>
            </a:r>
          </a:p>
          <a:p>
            <a:pPr algn="ctr"/>
            <a:r>
              <a:rPr lang="en-US" sz="1600" dirty="0"/>
              <a:t>Security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5097" y="2425681"/>
            <a:ext cx="1018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Operating</a:t>
            </a:r>
          </a:p>
          <a:p>
            <a:pPr algn="ctr"/>
            <a:r>
              <a:rPr lang="en-US" sz="1600" dirty="0"/>
              <a:t>System</a:t>
            </a:r>
          </a:p>
          <a:p>
            <a:pPr algn="ctr"/>
            <a:r>
              <a:rPr lang="en-US" sz="1600" dirty="0"/>
              <a:t>Security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43644" y="4530201"/>
            <a:ext cx="1341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Technology</a:t>
            </a:r>
          </a:p>
          <a:p>
            <a:pPr algn="ctr"/>
            <a:r>
              <a:rPr lang="en-US" sz="1600" dirty="0"/>
              <a:t>Infrastructure</a:t>
            </a:r>
          </a:p>
          <a:p>
            <a:pPr algn="ctr"/>
            <a:r>
              <a:rPr lang="en-US" sz="1600" dirty="0"/>
              <a:t>Security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8020731" y="1262191"/>
            <a:ext cx="61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20731" y="2224870"/>
            <a:ext cx="61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20731" y="6188581"/>
            <a:ext cx="61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01073" y="1345221"/>
            <a:ext cx="8558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SAP</a:t>
            </a:r>
          </a:p>
          <a:p>
            <a:pPr algn="ctr"/>
            <a:r>
              <a:rPr lang="en-US" sz="1600" dirty="0"/>
              <a:t>Security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01073" y="3438336"/>
            <a:ext cx="8558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IT</a:t>
            </a:r>
          </a:p>
          <a:p>
            <a:pPr algn="ctr"/>
            <a:r>
              <a:rPr lang="en-US" sz="1600" dirty="0"/>
              <a:t>Security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8328984" y="1239520"/>
            <a:ext cx="0" cy="230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328482" y="2224870"/>
            <a:ext cx="0" cy="1213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328482" y="4023112"/>
            <a:ext cx="1004" cy="2165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328984" y="1839020"/>
            <a:ext cx="502" cy="380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9314" y="14696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0842" y="42080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188" y="4882200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8269" y="5636314"/>
            <a:ext cx="102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User</a:t>
            </a:r>
          </a:p>
        </p:txBody>
      </p:sp>
      <p:sp>
        <p:nvSpPr>
          <p:cNvPr id="16" name="Isosceles Triangle 15"/>
          <p:cNvSpPr/>
          <p:nvPr/>
        </p:nvSpPr>
        <p:spPr>
          <a:xfrm rot="10800000">
            <a:off x="5829298" y="1992257"/>
            <a:ext cx="1670051" cy="1727794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6216647" y="2779417"/>
            <a:ext cx="889001" cy="940634"/>
          </a:xfrm>
          <a:prstGeom prst="triangle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7254" y="281627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22" y="2219789"/>
            <a:ext cx="10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228161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88"/>
            <a:ext cx="8229600" cy="900730"/>
          </a:xfrm>
        </p:spPr>
        <p:txBody>
          <a:bodyPr>
            <a:normAutofit/>
          </a:bodyPr>
          <a:lstStyle/>
          <a:p>
            <a:r>
              <a:rPr lang="en-US" sz="3600" dirty="0"/>
              <a:t>SAP R/3 Layer 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77" b="514"/>
          <a:stretch/>
        </p:blipFill>
        <p:spPr>
          <a:xfrm>
            <a:off x="557683" y="1175368"/>
            <a:ext cx="8129122" cy="5633659"/>
          </a:xfrm>
        </p:spPr>
      </p:pic>
    </p:spTree>
    <p:extLst>
      <p:ext uri="{BB962C8B-B14F-4D97-AF65-F5344CB8AC3E}">
        <p14:creationId xmlns:p14="http://schemas.microsoft.com/office/powerpoint/2010/main" val="354295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1B12474-8E94-AE4C-B7D8-F220146868F9}" type="slidenum">
              <a:rPr lang="en-US">
                <a:cs typeface="ＭＳ Ｐゴシック" charset="0"/>
              </a:rPr>
              <a:pPr/>
              <a:t>18</a:t>
            </a:fld>
            <a:endParaRPr lang="en-US">
              <a:cs typeface="ＭＳ Ｐゴシック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825500" y="1709738"/>
            <a:ext cx="79581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dirty="0">
              <a:latin typeface="Arial" charset="0"/>
            </a:endParaRP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6594475" y="1931234"/>
            <a:ext cx="1379538" cy="1519237"/>
            <a:chOff x="3168" y="2665"/>
            <a:chExt cx="869" cy="957"/>
          </a:xfrm>
        </p:grpSpPr>
        <p:pic>
          <p:nvPicPr>
            <p:cNvPr id="46092" name="Picture 7" descr="gatew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665"/>
              <a:ext cx="86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3" name="Picture 8" descr="te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" y="2926"/>
              <a:ext cx="23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7" name="Freeform 9"/>
          <p:cNvSpPr>
            <a:spLocks/>
          </p:cNvSpPr>
          <p:nvPr/>
        </p:nvSpPr>
        <p:spPr bwMode="auto">
          <a:xfrm>
            <a:off x="2454275" y="1777246"/>
            <a:ext cx="4051300" cy="863600"/>
          </a:xfrm>
          <a:custGeom>
            <a:avLst/>
            <a:gdLst>
              <a:gd name="T0" fmla="*/ 0 w 2552"/>
              <a:gd name="T1" fmla="*/ 762000 h 544"/>
              <a:gd name="T2" fmla="*/ 1104900 w 2552"/>
              <a:gd name="T3" fmla="*/ 25400 h 544"/>
              <a:gd name="T4" fmla="*/ 2679700 w 2552"/>
              <a:gd name="T5" fmla="*/ 609600 h 544"/>
              <a:gd name="T6" fmla="*/ 4051300 w 2552"/>
              <a:gd name="T7" fmla="*/ 86360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2552"/>
              <a:gd name="T13" fmla="*/ 0 h 544"/>
              <a:gd name="T14" fmla="*/ 2552 w 2552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2" h="544">
                <a:moveTo>
                  <a:pt x="0" y="480"/>
                </a:moveTo>
                <a:cubicBezTo>
                  <a:pt x="207" y="256"/>
                  <a:pt x="415" y="32"/>
                  <a:pt x="696" y="16"/>
                </a:cubicBezTo>
                <a:cubicBezTo>
                  <a:pt x="977" y="0"/>
                  <a:pt x="1379" y="296"/>
                  <a:pt x="1688" y="384"/>
                </a:cubicBezTo>
                <a:cubicBezTo>
                  <a:pt x="1997" y="472"/>
                  <a:pt x="2274" y="508"/>
                  <a:pt x="2552" y="5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8" name="Freeform 10"/>
          <p:cNvSpPr>
            <a:spLocks/>
          </p:cNvSpPr>
          <p:nvPr/>
        </p:nvSpPr>
        <p:spPr bwMode="auto">
          <a:xfrm>
            <a:off x="2466975" y="1878846"/>
            <a:ext cx="4051300" cy="863600"/>
          </a:xfrm>
          <a:custGeom>
            <a:avLst/>
            <a:gdLst>
              <a:gd name="T0" fmla="*/ 0 w 2552"/>
              <a:gd name="T1" fmla="*/ 762000 h 544"/>
              <a:gd name="T2" fmla="*/ 1104900 w 2552"/>
              <a:gd name="T3" fmla="*/ 25400 h 544"/>
              <a:gd name="T4" fmla="*/ 2679700 w 2552"/>
              <a:gd name="T5" fmla="*/ 609600 h 544"/>
              <a:gd name="T6" fmla="*/ 4051300 w 2552"/>
              <a:gd name="T7" fmla="*/ 863600 h 544"/>
              <a:gd name="T8" fmla="*/ 0 60000 65536"/>
              <a:gd name="T9" fmla="*/ 0 60000 65536"/>
              <a:gd name="T10" fmla="*/ 0 60000 65536"/>
              <a:gd name="T11" fmla="*/ 0 60000 65536"/>
              <a:gd name="T12" fmla="*/ 0 w 2552"/>
              <a:gd name="T13" fmla="*/ 0 h 544"/>
              <a:gd name="T14" fmla="*/ 2552 w 2552"/>
              <a:gd name="T15" fmla="*/ 544 h 5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2" h="544">
                <a:moveTo>
                  <a:pt x="0" y="480"/>
                </a:moveTo>
                <a:cubicBezTo>
                  <a:pt x="207" y="256"/>
                  <a:pt x="415" y="32"/>
                  <a:pt x="696" y="16"/>
                </a:cubicBezTo>
                <a:cubicBezTo>
                  <a:pt x="977" y="0"/>
                  <a:pt x="1379" y="296"/>
                  <a:pt x="1688" y="384"/>
                </a:cubicBezTo>
                <a:cubicBezTo>
                  <a:pt x="1997" y="472"/>
                  <a:pt x="2274" y="508"/>
                  <a:pt x="2552" y="5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3263900" y="2731334"/>
            <a:ext cx="284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Internet Connection</a:t>
            </a:r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5981458" y="3277434"/>
            <a:ext cx="2626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Tahoma" charset="0"/>
              </a:rPr>
              <a:t>Temple PC with SAP </a:t>
            </a:r>
            <a:r>
              <a:rPr lang="en-US" sz="1800" dirty="0" err="1">
                <a:latin typeface="Tahoma" charset="0"/>
              </a:rPr>
              <a:t>Gui</a:t>
            </a:r>
            <a:endParaRPr lang="en-US" sz="1800" dirty="0">
              <a:latin typeface="Tahoma" charset="0"/>
            </a:endParaRPr>
          </a:p>
        </p:txBody>
      </p:sp>
      <p:sp>
        <p:nvSpPr>
          <p:cNvPr id="46091" name="Title 15"/>
          <p:cNvSpPr>
            <a:spLocks noGrp="1"/>
          </p:cNvSpPr>
          <p:nvPr>
            <p:ph type="title" idx="4294967295"/>
          </p:nvPr>
        </p:nvSpPr>
        <p:spPr>
          <a:xfrm>
            <a:off x="457200" y="153048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>
                <a:latin typeface="Franklin Gothic Book" charset="0"/>
              </a:rPr>
              <a:t>Our Exercises: who’s in Charge?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8292"/>
              </p:ext>
            </p:extLst>
          </p:nvPr>
        </p:nvGraphicFramePr>
        <p:xfrm>
          <a:off x="1402396" y="3923364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Owner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</a:t>
                      </a:r>
                      <a:r>
                        <a:rPr lang="en-US" baseline="0" dirty="0"/>
                        <a:t> User (sign-on)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" y="2911903"/>
            <a:ext cx="910852" cy="1184703"/>
          </a:xfrm>
          <a:prstGeom prst="rect">
            <a:avLst/>
          </a:prstGeom>
        </p:spPr>
      </p:pic>
      <p:pic>
        <p:nvPicPr>
          <p:cNvPr id="46084" name="Picture 4" descr="ue450m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7" y="1777245"/>
            <a:ext cx="1491706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41014" y="3188534"/>
            <a:ext cx="3231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Tahoma" charset="0"/>
              </a:rPr>
              <a:t>Account on SAP UCC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6502" t="27202" r="3941" b="27856"/>
          <a:stretch/>
        </p:blipFill>
        <p:spPr>
          <a:xfrm>
            <a:off x="6329919" y="1341008"/>
            <a:ext cx="2802180" cy="4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0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07" y="-28363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Enterprise Security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" y="1125221"/>
            <a:ext cx="2094423" cy="5333999"/>
          </a:xfrm>
        </p:spPr>
        <p:txBody>
          <a:bodyPr>
            <a:noAutofit/>
          </a:bodyPr>
          <a:lstStyle/>
          <a:p>
            <a:r>
              <a:rPr lang="en-US" sz="2000" dirty="0"/>
              <a:t>Security and Security Administration is necessary at all levels of SAP Architecture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Different teams often responsible for each layer</a:t>
            </a:r>
            <a:r>
              <a:rPr lang="en-US" sz="1600" dirty="0"/>
              <a:t> e.g. basis team handles the database, data dictionary &amp; repository</a:t>
            </a:r>
            <a:endParaRPr lang="en-US" sz="2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264206" y="930878"/>
            <a:ext cx="61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64206" y="2425681"/>
            <a:ext cx="61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64206" y="6611941"/>
            <a:ext cx="61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008192" y="1530441"/>
            <a:ext cx="11285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Application</a:t>
            </a:r>
          </a:p>
          <a:p>
            <a:pPr algn="ctr"/>
            <a:r>
              <a:rPr lang="en-US" sz="1600" dirty="0"/>
              <a:t>Data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69645" y="4655772"/>
            <a:ext cx="8056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System</a:t>
            </a:r>
          </a:p>
          <a:p>
            <a:pPr algn="ctr"/>
            <a:r>
              <a:rPr lang="en-US" sz="1600" dirty="0"/>
              <a:t>Control</a:t>
            </a:r>
          </a:p>
        </p:txBody>
      </p:sp>
      <p:cxnSp>
        <p:nvCxnSpPr>
          <p:cNvPr id="46" name="Straight Arrow Connector 45"/>
          <p:cNvCxnSpPr>
            <a:stCxn id="41" idx="0"/>
          </p:cNvCxnSpPr>
          <p:nvPr/>
        </p:nvCxnSpPr>
        <p:spPr>
          <a:xfrm flipV="1">
            <a:off x="8572459" y="925519"/>
            <a:ext cx="0" cy="604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8560396" y="3579844"/>
            <a:ext cx="24126" cy="1075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566428" y="5240548"/>
            <a:ext cx="12062" cy="1371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2"/>
          </p:cNvCxnSpPr>
          <p:nvPr/>
        </p:nvCxnSpPr>
        <p:spPr>
          <a:xfrm flipH="1">
            <a:off x="8563162" y="2115217"/>
            <a:ext cx="9297" cy="310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 rot="10800000">
            <a:off x="4245269" y="925519"/>
            <a:ext cx="4058629" cy="6557726"/>
          </a:xfrm>
          <a:prstGeom prst="triangle">
            <a:avLst>
              <a:gd name="adj" fmla="val 49123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/>
          <p:cNvSpPr/>
          <p:nvPr/>
        </p:nvSpPr>
        <p:spPr>
          <a:xfrm rot="10800000">
            <a:off x="4472615" y="1633285"/>
            <a:ext cx="3613150" cy="5829516"/>
          </a:xfrm>
          <a:prstGeom prst="triangle">
            <a:avLst>
              <a:gd name="adj" fmla="val 4912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/>
          <p:cNvSpPr/>
          <p:nvPr/>
        </p:nvSpPr>
        <p:spPr>
          <a:xfrm rot="10800000">
            <a:off x="4623468" y="2133590"/>
            <a:ext cx="3302231" cy="5502045"/>
          </a:xfrm>
          <a:prstGeom prst="triangle">
            <a:avLst>
              <a:gd name="adj" fmla="val 4912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/>
          <p:cNvSpPr/>
          <p:nvPr/>
        </p:nvSpPr>
        <p:spPr>
          <a:xfrm rot="10800000">
            <a:off x="4834254" y="2844405"/>
            <a:ext cx="2880660" cy="4791233"/>
          </a:xfrm>
          <a:prstGeom prst="triangle">
            <a:avLst>
              <a:gd name="adj" fmla="val 4912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/>
          <p:cNvSpPr/>
          <p:nvPr/>
        </p:nvSpPr>
        <p:spPr>
          <a:xfrm rot="10800000">
            <a:off x="5050717" y="3579843"/>
            <a:ext cx="2467682" cy="4055798"/>
          </a:xfrm>
          <a:prstGeom prst="triangle">
            <a:avLst>
              <a:gd name="adj" fmla="val 4912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Isosceles Triangle 50"/>
          <p:cNvSpPr/>
          <p:nvPr/>
        </p:nvSpPr>
        <p:spPr>
          <a:xfrm rot="10800000">
            <a:off x="5226833" y="4211185"/>
            <a:ext cx="2095502" cy="3424451"/>
          </a:xfrm>
          <a:prstGeom prst="triangle">
            <a:avLst>
              <a:gd name="adj" fmla="val 49123"/>
            </a:avLst>
          </a:prstGeom>
          <a:solidFill>
            <a:srgbClr val="4CD4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420509" y="4857516"/>
            <a:ext cx="1708149" cy="2778123"/>
          </a:xfrm>
          <a:prstGeom prst="triangle">
            <a:avLst>
              <a:gd name="adj" fmla="val 49123"/>
            </a:avLst>
          </a:prstGeom>
          <a:solidFill>
            <a:srgbClr val="4CD41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41582" y="1690138"/>
            <a:ext cx="266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Module Level Master Data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44845" y="1023367"/>
            <a:ext cx="305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Module / Process Transactions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22904" y="56142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Module Transaction Controls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11514" y="2133591"/>
            <a:ext cx="292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Client-level Master Data</a:t>
            </a:r>
          </a:p>
          <a:p>
            <a:pPr algn="ctr"/>
            <a:r>
              <a:rPr lang="en-US" dirty="0"/>
              <a:t>Application Link E???__ (ALE)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31649" y="3542589"/>
            <a:ext cx="249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Security, Change Control</a:t>
            </a:r>
          </a:p>
          <a:p>
            <a:pPr algn="ctr"/>
            <a:r>
              <a:rPr lang="en-US" dirty="0"/>
              <a:t>Basis Configuration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56052" y="4211187"/>
            <a:ext cx="163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Dictionary</a:t>
            </a:r>
          </a:p>
          <a:p>
            <a:pPr algn="ctr"/>
            <a:r>
              <a:rPr lang="en-US" dirty="0"/>
              <a:t>Repository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59386" y="2907052"/>
            <a:ext cx="223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Module Org Structure</a:t>
            </a:r>
          </a:p>
          <a:p>
            <a:pPr algn="ctr"/>
            <a:r>
              <a:rPr lang="en-US" dirty="0"/>
              <a:t>And Master Data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46308" y="4871216"/>
            <a:ext cx="106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Database</a:t>
            </a:r>
          </a:p>
        </p:txBody>
      </p:sp>
      <p:sp>
        <p:nvSpPr>
          <p:cNvPr id="62" name="Isosceles Triangle 61"/>
          <p:cNvSpPr/>
          <p:nvPr/>
        </p:nvSpPr>
        <p:spPr>
          <a:xfrm rot="10800000">
            <a:off x="5435598" y="5282964"/>
            <a:ext cx="1708150" cy="2778124"/>
          </a:xfrm>
          <a:prstGeom prst="triangle">
            <a:avLst>
              <a:gd name="adj" fmla="val 4912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Isosceles Triangle 62"/>
          <p:cNvSpPr/>
          <p:nvPr/>
        </p:nvSpPr>
        <p:spPr>
          <a:xfrm rot="10800000">
            <a:off x="5539278" y="5282964"/>
            <a:ext cx="1470612" cy="1448036"/>
          </a:xfrm>
          <a:prstGeom prst="triangle">
            <a:avLst>
              <a:gd name="adj" fmla="val 49123"/>
            </a:avLst>
          </a:prstGeom>
          <a:solidFill>
            <a:srgbClr val="F3CE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Isosceles Triangle 63"/>
          <p:cNvSpPr/>
          <p:nvPr/>
        </p:nvSpPr>
        <p:spPr>
          <a:xfrm rot="10800000">
            <a:off x="5728484" y="5665993"/>
            <a:ext cx="1092200" cy="1064999"/>
          </a:xfrm>
          <a:prstGeom prst="triangle">
            <a:avLst>
              <a:gd name="adj" fmla="val 49123"/>
            </a:avLst>
          </a:prstGeom>
          <a:solidFill>
            <a:srgbClr val="F3CE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819852" y="5197112"/>
            <a:ext cx="9146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Operating</a:t>
            </a:r>
          </a:p>
          <a:p>
            <a:pPr algn="ctr"/>
            <a:r>
              <a:rPr lang="en-US" sz="1400" dirty="0"/>
              <a:t>System</a:t>
            </a:r>
          </a:p>
          <a:p>
            <a:pPr algn="ctr"/>
            <a:r>
              <a:rPr lang="en-US" sz="1400" dirty="0"/>
              <a:t>Network</a:t>
            </a:r>
          </a:p>
          <a:p>
            <a:pPr algn="ctr"/>
            <a:r>
              <a:rPr lang="en-US" sz="1400" dirty="0"/>
              <a:t>End</a:t>
            </a:r>
          </a:p>
          <a:p>
            <a:pPr algn="ctr"/>
            <a:r>
              <a:rPr lang="en-US" sz="1400" dirty="0"/>
              <a:t>User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8264206" y="3579843"/>
            <a:ext cx="616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73165" y="2592522"/>
            <a:ext cx="1798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Commercial</a:t>
            </a:r>
          </a:p>
          <a:p>
            <a:pPr algn="ctr"/>
            <a:r>
              <a:rPr lang="en-US" sz="1600" dirty="0"/>
              <a:t>Data &amp;</a:t>
            </a:r>
          </a:p>
          <a:p>
            <a:pPr algn="ctr"/>
            <a:r>
              <a:rPr lang="en-US" sz="1600" dirty="0"/>
              <a:t>Company Structure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8572459" y="2415274"/>
            <a:ext cx="0" cy="230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572459" y="3424904"/>
            <a:ext cx="0" cy="15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012539" y="925519"/>
            <a:ext cx="1181316" cy="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804942" y="996907"/>
            <a:ext cx="1596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End Users/</a:t>
            </a:r>
            <a:r>
              <a:rPr lang="en-US" sz="1600" dirty="0" err="1"/>
              <a:t>Mgmt</a:t>
            </a:r>
            <a:endParaRPr lang="en-US" sz="1600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2825100" y="939436"/>
            <a:ext cx="0" cy="447904"/>
          </a:xfrm>
          <a:prstGeom prst="straightConnector1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012539" y="1387340"/>
            <a:ext cx="1181316" cy="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012539" y="1845765"/>
            <a:ext cx="1181316" cy="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012539" y="2526721"/>
            <a:ext cx="1181316" cy="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012539" y="3910126"/>
            <a:ext cx="1181316" cy="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012539" y="5283941"/>
            <a:ext cx="1181316" cy="5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807380" y="5669630"/>
            <a:ext cx="161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Technical Architecture Team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2825100" y="5283941"/>
            <a:ext cx="0" cy="1574059"/>
          </a:xfrm>
          <a:prstGeom prst="straightConnector1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049669" y="4288541"/>
            <a:ext cx="1107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Basis</a:t>
            </a:r>
          </a:p>
          <a:p>
            <a:pPr algn="ctr"/>
            <a:r>
              <a:rPr lang="en-US" sz="1600" dirty="0"/>
              <a:t>Team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819805" y="3915485"/>
            <a:ext cx="10590" cy="1293314"/>
          </a:xfrm>
          <a:prstGeom prst="straightConnector1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049669" y="2815338"/>
            <a:ext cx="110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Module / Process Owners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2819805" y="2526372"/>
            <a:ext cx="10590" cy="1293314"/>
          </a:xfrm>
          <a:prstGeom prst="straightConnector1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049669" y="1862256"/>
            <a:ext cx="1107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Master Data Team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915364" y="1400570"/>
            <a:ext cx="1375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Super Users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2825100" y="1409356"/>
            <a:ext cx="0" cy="447904"/>
          </a:xfrm>
          <a:prstGeom prst="straightConnector1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2819342" y="1862256"/>
            <a:ext cx="11516" cy="584776"/>
          </a:xfrm>
          <a:prstGeom prst="straightConnector1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9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Record the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62" y="3114675"/>
            <a:ext cx="1069975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65" y="871069"/>
            <a:ext cx="1688352" cy="2221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53" y="1561013"/>
            <a:ext cx="8305800" cy="5333999"/>
          </a:xfrm>
        </p:spPr>
        <p:txBody>
          <a:bodyPr>
            <a:noAutofit/>
          </a:bodyPr>
          <a:lstStyle/>
          <a:p>
            <a:r>
              <a:rPr lang="en-US" b="1" dirty="0"/>
              <a:t>SAP Instance</a:t>
            </a:r>
          </a:p>
          <a:p>
            <a:pPr lvl="1"/>
            <a:r>
              <a:rPr lang="en-US" sz="2400" dirty="0"/>
              <a:t>Instance also referred to as a system</a:t>
            </a:r>
          </a:p>
          <a:p>
            <a:pPr lvl="1"/>
            <a:r>
              <a:rPr lang="en-US" sz="2400" dirty="0"/>
              <a:t>An Instance has a dedicated physical database</a:t>
            </a:r>
          </a:p>
          <a:p>
            <a:pPr lvl="1"/>
            <a:r>
              <a:rPr lang="en-US" sz="2400" dirty="0"/>
              <a:t>One installation of SAP software (source code / modules) and related logical database is an instance</a:t>
            </a:r>
          </a:p>
          <a:p>
            <a:pPr lvl="1"/>
            <a:r>
              <a:rPr lang="en-US" sz="2400" dirty="0"/>
              <a:t>Instance shares SAP and developed software ‘code’ base</a:t>
            </a:r>
          </a:p>
          <a:p>
            <a:pPr lvl="1"/>
            <a:r>
              <a:rPr lang="en-US" sz="2400" dirty="0"/>
              <a:t>No delivered integration of data or functionality between systems (possible with Application Linking and Enabling – ALE)</a:t>
            </a:r>
          </a:p>
          <a:p>
            <a:pPr lvl="1"/>
            <a:r>
              <a:rPr lang="en-US" sz="2400" dirty="0"/>
              <a:t>Documentation of instances (systems) and clients often called: </a:t>
            </a:r>
            <a:r>
              <a:rPr lang="en-US" sz="2400" b="1" dirty="0"/>
              <a:t>‘Client / System Landscape’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Landscape: Instance and Clients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0912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Rec’d SAP Landscape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87" b="2548"/>
          <a:stretch/>
        </p:blipFill>
        <p:spPr>
          <a:xfrm>
            <a:off x="457200" y="1648218"/>
            <a:ext cx="8229600" cy="44779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21" y="5481840"/>
            <a:ext cx="1045882" cy="137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50" y="5481840"/>
            <a:ext cx="1045882" cy="137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18" y="5526663"/>
            <a:ext cx="1045882" cy="13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Landscape: Instance and Clients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b="1" dirty="0"/>
              <a:t>SAP Clients</a:t>
            </a:r>
          </a:p>
          <a:p>
            <a:pPr lvl="1"/>
            <a:r>
              <a:rPr lang="en-US" sz="2400" dirty="0"/>
              <a:t>Client is highest organization level with SAP System</a:t>
            </a:r>
          </a:p>
          <a:p>
            <a:pPr lvl="1"/>
            <a:r>
              <a:rPr lang="en-US" sz="2400" dirty="0"/>
              <a:t>At least one client per system (e.g. ‘100’)</a:t>
            </a:r>
          </a:p>
          <a:p>
            <a:pPr lvl="1"/>
            <a:r>
              <a:rPr lang="en-US" sz="2400" dirty="0"/>
              <a:t>Business transactions occur within a client</a:t>
            </a:r>
          </a:p>
          <a:p>
            <a:pPr lvl="1"/>
            <a:r>
              <a:rPr lang="en-US" sz="2400" dirty="0"/>
              <a:t>Data Table view: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215763" y="3703476"/>
            <a:ext cx="5716587" cy="2546350"/>
            <a:chOff x="1185881" y="3703476"/>
            <a:chExt cx="5716587" cy="2546350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882918" y="4081301"/>
              <a:ext cx="3355975" cy="2168525"/>
            </a:xfrm>
            <a:custGeom>
              <a:avLst/>
              <a:gdLst>
                <a:gd name="T0" fmla="*/ 0 w 3168"/>
                <a:gd name="T1" fmla="*/ 0 h 1872"/>
                <a:gd name="T2" fmla="*/ 0 w 3168"/>
                <a:gd name="T3" fmla="*/ 1261 h 1872"/>
                <a:gd name="T4" fmla="*/ 448 w 3168"/>
                <a:gd name="T5" fmla="*/ 1366 h 1872"/>
                <a:gd name="T6" fmla="*/ 801 w 3168"/>
                <a:gd name="T7" fmla="*/ 1191 h 1872"/>
                <a:gd name="T8" fmla="*/ 1313 w 3168"/>
                <a:gd name="T9" fmla="*/ 1366 h 1872"/>
                <a:gd name="T10" fmla="*/ 1794 w 3168"/>
                <a:gd name="T11" fmla="*/ 1226 h 1872"/>
                <a:gd name="T12" fmla="*/ 2050 w 3168"/>
                <a:gd name="T13" fmla="*/ 1296 h 1872"/>
                <a:gd name="T14" fmla="*/ 1986 w 3168"/>
                <a:gd name="T15" fmla="*/ 911 h 1872"/>
                <a:gd name="T16" fmla="*/ 2114 w 3168"/>
                <a:gd name="T17" fmla="*/ 315 h 1872"/>
                <a:gd name="T18" fmla="*/ 1922 w 3168"/>
                <a:gd name="T19" fmla="*/ 0 h 1872"/>
                <a:gd name="T20" fmla="*/ 0 w 3168"/>
                <a:gd name="T21" fmla="*/ 0 h 1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8"/>
                <a:gd name="T34" fmla="*/ 0 h 1872"/>
                <a:gd name="T35" fmla="*/ 3168 w 3168"/>
                <a:gd name="T36" fmla="*/ 1872 h 18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8" h="1872">
                  <a:moveTo>
                    <a:pt x="0" y="0"/>
                  </a:moveTo>
                  <a:lnTo>
                    <a:pt x="0" y="1728"/>
                  </a:lnTo>
                  <a:lnTo>
                    <a:pt x="672" y="1872"/>
                  </a:lnTo>
                  <a:lnTo>
                    <a:pt x="1200" y="1632"/>
                  </a:lnTo>
                  <a:lnTo>
                    <a:pt x="1968" y="1872"/>
                  </a:lnTo>
                  <a:lnTo>
                    <a:pt x="2688" y="1680"/>
                  </a:lnTo>
                  <a:lnTo>
                    <a:pt x="3072" y="1776"/>
                  </a:lnTo>
                  <a:lnTo>
                    <a:pt x="2976" y="1248"/>
                  </a:lnTo>
                  <a:lnTo>
                    <a:pt x="3168" y="432"/>
                  </a:lnTo>
                  <a:lnTo>
                    <a:pt x="2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492518" y="4081301"/>
              <a:ext cx="0" cy="2139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5319731" y="4081301"/>
              <a:ext cx="0" cy="2066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713306" y="4081301"/>
              <a:ext cx="0" cy="2079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094181" y="4081301"/>
              <a:ext cx="0" cy="191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2882918" y="4414676"/>
              <a:ext cx="3262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2882918" y="4748051"/>
              <a:ext cx="3325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2882918" y="5075076"/>
              <a:ext cx="3259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882918" y="5406864"/>
              <a:ext cx="3170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2882918" y="5745001"/>
              <a:ext cx="3190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82918" y="6083139"/>
              <a:ext cx="1042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4484706" y="6083139"/>
              <a:ext cx="1038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5946793" y="6083139"/>
              <a:ext cx="182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5929331" y="4081301"/>
              <a:ext cx="0" cy="2001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713306" y="5076664"/>
              <a:ext cx="606425" cy="330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980006" y="5248114"/>
              <a:ext cx="60325" cy="650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5029218" y="4100351"/>
              <a:ext cx="1190625" cy="1138238"/>
            </a:xfrm>
            <a:custGeom>
              <a:avLst/>
              <a:gdLst>
                <a:gd name="T0" fmla="*/ 0 w 750"/>
                <a:gd name="T1" fmla="*/ 717 h 717"/>
                <a:gd name="T2" fmla="*/ 147 w 750"/>
                <a:gd name="T3" fmla="*/ 448 h 717"/>
                <a:gd name="T4" fmla="*/ 375 w 750"/>
                <a:gd name="T5" fmla="*/ 202 h 717"/>
                <a:gd name="T6" fmla="*/ 750 w 750"/>
                <a:gd name="T7" fmla="*/ 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0"/>
                <a:gd name="T13" fmla="*/ 0 h 717"/>
                <a:gd name="T14" fmla="*/ 750 w 750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0" h="717">
                  <a:moveTo>
                    <a:pt x="0" y="717"/>
                  </a:moveTo>
                  <a:cubicBezTo>
                    <a:pt x="24" y="673"/>
                    <a:pt x="84" y="534"/>
                    <a:pt x="147" y="448"/>
                  </a:cubicBezTo>
                  <a:cubicBezTo>
                    <a:pt x="210" y="362"/>
                    <a:pt x="275" y="277"/>
                    <a:pt x="375" y="202"/>
                  </a:cubicBezTo>
                  <a:cubicBezTo>
                    <a:pt x="475" y="127"/>
                    <a:pt x="672" y="42"/>
                    <a:pt x="75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6223018" y="3930489"/>
              <a:ext cx="679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Field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2871806" y="4133689"/>
              <a:ext cx="6762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Arial" charset="0"/>
                </a:rPr>
                <a:t>Mandt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2924101" y="4427284"/>
              <a:ext cx="4794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charset="0"/>
                </a:rPr>
                <a:t>201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924101" y="4751134"/>
              <a:ext cx="4841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charset="0"/>
                </a:rPr>
                <a:t>202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924101" y="5079746"/>
              <a:ext cx="4841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charset="0"/>
                </a:rPr>
                <a:t>203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2924101" y="5413121"/>
              <a:ext cx="4841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charset="0"/>
                </a:rPr>
                <a:t>204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2924101" y="5754434"/>
              <a:ext cx="4841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" charset="0"/>
                </a:rPr>
                <a:t>205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3617931" y="3703476"/>
              <a:ext cx="2214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Column (attribute)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1752618" y="4902039"/>
              <a:ext cx="11715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Arial" charset="0"/>
                </a:rPr>
                <a:t>Row</a:t>
              </a:r>
            </a:p>
            <a:p>
              <a:pPr algn="ctr" eaLnBrk="1" hangingPunct="1"/>
              <a:r>
                <a:rPr lang="en-US" sz="2000">
                  <a:latin typeface="Arial" charset="0"/>
                </a:rPr>
                <a:t>(Record)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1185881" y="4359114"/>
              <a:ext cx="8350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Client</a:t>
              </a: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2170131" y="4260689"/>
              <a:ext cx="696912" cy="290513"/>
            </a:xfrm>
            <a:custGeom>
              <a:avLst/>
              <a:gdLst>
                <a:gd name="T0" fmla="*/ 0 w 439"/>
                <a:gd name="T1" fmla="*/ 183 h 183"/>
                <a:gd name="T2" fmla="*/ 156 w 439"/>
                <a:gd name="T3" fmla="*/ 155 h 183"/>
                <a:gd name="T4" fmla="*/ 229 w 439"/>
                <a:gd name="T5" fmla="*/ 46 h 183"/>
                <a:gd name="T6" fmla="*/ 439 w 439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183"/>
                <a:gd name="T14" fmla="*/ 439 w 439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183">
                  <a:moveTo>
                    <a:pt x="0" y="183"/>
                  </a:moveTo>
                  <a:cubicBezTo>
                    <a:pt x="26" y="178"/>
                    <a:pt x="118" y="178"/>
                    <a:pt x="156" y="155"/>
                  </a:cubicBezTo>
                  <a:cubicBezTo>
                    <a:pt x="194" y="132"/>
                    <a:pt x="182" y="72"/>
                    <a:pt x="229" y="46"/>
                  </a:cubicBezTo>
                  <a:cubicBezTo>
                    <a:pt x="276" y="20"/>
                    <a:pt x="395" y="10"/>
                    <a:pt x="43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330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Landscape: Instance and Clients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b="1" dirty="0"/>
              <a:t>SAP Clients</a:t>
            </a:r>
          </a:p>
          <a:p>
            <a:pPr lvl="1"/>
            <a:r>
              <a:rPr lang="en-US" sz="2400" dirty="0"/>
              <a:t>Clients have two types of data:</a:t>
            </a:r>
          </a:p>
          <a:p>
            <a:pPr lvl="2"/>
            <a:r>
              <a:rPr lang="en-US" sz="2000" dirty="0"/>
              <a:t>Client dependent – separate and unrelated</a:t>
            </a:r>
          </a:p>
          <a:p>
            <a:pPr lvl="2"/>
            <a:r>
              <a:rPr lang="en-US" sz="2000" dirty="0"/>
              <a:t>Client independent – same for all clients in system (e.g. currency, units of measure, system parameters)</a:t>
            </a:r>
          </a:p>
          <a:p>
            <a:pPr lvl="1"/>
            <a:r>
              <a:rPr lang="en-US" sz="2400" dirty="0"/>
              <a:t>Single logical database (linked to system / instance) may contain several clients</a:t>
            </a:r>
          </a:p>
          <a:p>
            <a:pPr lvl="1"/>
            <a:r>
              <a:rPr lang="en-US" sz="2400" dirty="0"/>
              <a:t>Client typically represents a logical grouping of multiple companies</a:t>
            </a: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982828" y="5295329"/>
            <a:ext cx="3664994" cy="1458084"/>
            <a:chOff x="4982828" y="5295329"/>
            <a:chExt cx="3664994" cy="1458084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957445" y="5511678"/>
              <a:ext cx="2259721" cy="1241735"/>
            </a:xfrm>
            <a:custGeom>
              <a:avLst/>
              <a:gdLst>
                <a:gd name="T0" fmla="*/ 0 w 3168"/>
                <a:gd name="T1" fmla="*/ 0 h 1872"/>
                <a:gd name="T2" fmla="*/ 0 w 3168"/>
                <a:gd name="T3" fmla="*/ 1261 h 1872"/>
                <a:gd name="T4" fmla="*/ 448 w 3168"/>
                <a:gd name="T5" fmla="*/ 1366 h 1872"/>
                <a:gd name="T6" fmla="*/ 801 w 3168"/>
                <a:gd name="T7" fmla="*/ 1191 h 1872"/>
                <a:gd name="T8" fmla="*/ 1313 w 3168"/>
                <a:gd name="T9" fmla="*/ 1366 h 1872"/>
                <a:gd name="T10" fmla="*/ 1794 w 3168"/>
                <a:gd name="T11" fmla="*/ 1226 h 1872"/>
                <a:gd name="T12" fmla="*/ 2050 w 3168"/>
                <a:gd name="T13" fmla="*/ 1296 h 1872"/>
                <a:gd name="T14" fmla="*/ 1986 w 3168"/>
                <a:gd name="T15" fmla="*/ 911 h 1872"/>
                <a:gd name="T16" fmla="*/ 2114 w 3168"/>
                <a:gd name="T17" fmla="*/ 315 h 1872"/>
                <a:gd name="T18" fmla="*/ 1922 w 3168"/>
                <a:gd name="T19" fmla="*/ 0 h 1872"/>
                <a:gd name="T20" fmla="*/ 0 w 3168"/>
                <a:gd name="T21" fmla="*/ 0 h 1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8"/>
                <a:gd name="T34" fmla="*/ 0 h 1872"/>
                <a:gd name="T35" fmla="*/ 3168 w 3168"/>
                <a:gd name="T36" fmla="*/ 1872 h 18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8" h="1872">
                  <a:moveTo>
                    <a:pt x="0" y="0"/>
                  </a:moveTo>
                  <a:lnTo>
                    <a:pt x="0" y="1728"/>
                  </a:lnTo>
                  <a:lnTo>
                    <a:pt x="672" y="1872"/>
                  </a:lnTo>
                  <a:lnTo>
                    <a:pt x="1200" y="1632"/>
                  </a:lnTo>
                  <a:lnTo>
                    <a:pt x="1968" y="1872"/>
                  </a:lnTo>
                  <a:lnTo>
                    <a:pt x="2688" y="1680"/>
                  </a:lnTo>
                  <a:lnTo>
                    <a:pt x="3072" y="1776"/>
                  </a:lnTo>
                  <a:lnTo>
                    <a:pt x="2976" y="1248"/>
                  </a:lnTo>
                  <a:lnTo>
                    <a:pt x="3168" y="432"/>
                  </a:lnTo>
                  <a:lnTo>
                    <a:pt x="2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367915" y="5511678"/>
              <a:ext cx="0" cy="122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7598255" y="5511678"/>
              <a:ext cx="0" cy="11835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189923" y="5511678"/>
              <a:ext cx="0" cy="119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6773040" y="5511678"/>
              <a:ext cx="0" cy="1098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5957445" y="5702574"/>
              <a:ext cx="21966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5957445" y="5893471"/>
              <a:ext cx="2239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5957445" y="6080731"/>
              <a:ext cx="2194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5957445" y="6270718"/>
              <a:ext cx="213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5957445" y="6464342"/>
              <a:ext cx="2148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957445" y="6657965"/>
              <a:ext cx="702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7035997" y="6657965"/>
              <a:ext cx="6990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8020483" y="6657965"/>
              <a:ext cx="1229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8008725" y="5511678"/>
              <a:ext cx="0" cy="1146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189923" y="6081640"/>
              <a:ext cx="408332" cy="18907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7369504" y="6179815"/>
              <a:ext cx="40620" cy="3727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7402640" y="5522586"/>
              <a:ext cx="801699" cy="651774"/>
            </a:xfrm>
            <a:custGeom>
              <a:avLst/>
              <a:gdLst>
                <a:gd name="T0" fmla="*/ 0 w 750"/>
                <a:gd name="T1" fmla="*/ 717 h 717"/>
                <a:gd name="T2" fmla="*/ 147 w 750"/>
                <a:gd name="T3" fmla="*/ 448 h 717"/>
                <a:gd name="T4" fmla="*/ 375 w 750"/>
                <a:gd name="T5" fmla="*/ 202 h 717"/>
                <a:gd name="T6" fmla="*/ 750 w 750"/>
                <a:gd name="T7" fmla="*/ 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0"/>
                <a:gd name="T13" fmla="*/ 0 h 717"/>
                <a:gd name="T14" fmla="*/ 750 w 750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0" h="717">
                  <a:moveTo>
                    <a:pt x="0" y="717"/>
                  </a:moveTo>
                  <a:cubicBezTo>
                    <a:pt x="24" y="673"/>
                    <a:pt x="84" y="534"/>
                    <a:pt x="147" y="448"/>
                  </a:cubicBezTo>
                  <a:cubicBezTo>
                    <a:pt x="210" y="362"/>
                    <a:pt x="275" y="277"/>
                    <a:pt x="375" y="202"/>
                  </a:cubicBezTo>
                  <a:cubicBezTo>
                    <a:pt x="475" y="127"/>
                    <a:pt x="672" y="42"/>
                    <a:pt x="75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5915063" y="5452030"/>
              <a:ext cx="410043" cy="18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 err="1">
                  <a:latin typeface="Arial" charset="0"/>
                </a:rPr>
                <a:t>Mandt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977845" y="5673557"/>
              <a:ext cx="284478" cy="17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</a:rPr>
                <a:t>201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5977845" y="5861726"/>
              <a:ext cx="284478" cy="17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</a:rPr>
                <a:t>202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5977845" y="6052623"/>
              <a:ext cx="284478" cy="17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</a:rPr>
                <a:t>203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5977845" y="6248064"/>
              <a:ext cx="284478" cy="17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</a:rPr>
                <a:t>204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6452360" y="5295329"/>
              <a:ext cx="913208" cy="18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" charset="0"/>
                </a:rPr>
                <a:t>Column (attribute)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224123" y="5981647"/>
              <a:ext cx="7333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100" dirty="0">
                  <a:latin typeface="Arial" charset="0"/>
                </a:rPr>
                <a:t>Row</a:t>
              </a:r>
            </a:p>
            <a:p>
              <a:pPr algn="ctr" eaLnBrk="1" hangingPunct="1"/>
              <a:r>
                <a:rPr lang="en-US" sz="1100" dirty="0">
                  <a:latin typeface="Arial" charset="0"/>
                </a:rPr>
                <a:t>(Record)</a:t>
              </a: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4982828" y="5616592"/>
              <a:ext cx="5453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Arial" charset="0"/>
                </a:rPr>
                <a:t>Client</a:t>
              </a: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5477495" y="5614399"/>
              <a:ext cx="469261" cy="166352"/>
            </a:xfrm>
            <a:custGeom>
              <a:avLst/>
              <a:gdLst>
                <a:gd name="T0" fmla="*/ 0 w 439"/>
                <a:gd name="T1" fmla="*/ 183 h 183"/>
                <a:gd name="T2" fmla="*/ 156 w 439"/>
                <a:gd name="T3" fmla="*/ 155 h 183"/>
                <a:gd name="T4" fmla="*/ 229 w 439"/>
                <a:gd name="T5" fmla="*/ 46 h 183"/>
                <a:gd name="T6" fmla="*/ 439 w 439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9"/>
                <a:gd name="T13" fmla="*/ 0 h 183"/>
                <a:gd name="T14" fmla="*/ 439 w 439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9" h="183">
                  <a:moveTo>
                    <a:pt x="0" y="183"/>
                  </a:moveTo>
                  <a:cubicBezTo>
                    <a:pt x="26" y="178"/>
                    <a:pt x="118" y="178"/>
                    <a:pt x="156" y="155"/>
                  </a:cubicBezTo>
                  <a:cubicBezTo>
                    <a:pt x="194" y="132"/>
                    <a:pt x="182" y="72"/>
                    <a:pt x="229" y="46"/>
                  </a:cubicBezTo>
                  <a:cubicBezTo>
                    <a:pt x="276" y="20"/>
                    <a:pt x="395" y="10"/>
                    <a:pt x="43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8157402" y="5352319"/>
              <a:ext cx="4904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Arial" charset="0"/>
                </a:rPr>
                <a:t>Field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5969568" y="6440805"/>
              <a:ext cx="37723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dirty="0">
                  <a:latin typeface="Arial" charset="0"/>
                </a:rPr>
                <a:t>205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14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chemeClr val="tx2"/>
                </a:solidFill>
              </a:rPr>
              <a:t>© 2008 by SAP AG. All rights reserved.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F63C74CB-8310-CC4E-A7AC-07336BA46880}" type="slidenum">
              <a:rPr lang="en-US">
                <a:cs typeface="ＭＳ Ｐゴシック" charset="0"/>
              </a:rPr>
              <a:pPr/>
              <a:t>24</a:t>
            </a:fld>
            <a:endParaRPr lang="en-US">
              <a:cs typeface="ＭＳ Ｐゴシック" charset="0"/>
            </a:endParaRPr>
          </a:p>
        </p:txBody>
      </p:sp>
      <p:grpSp>
        <p:nvGrpSpPr>
          <p:cNvPr id="43011" name="Group 52"/>
          <p:cNvGrpSpPr>
            <a:grpSpLocks/>
          </p:cNvGrpSpPr>
          <p:nvPr/>
        </p:nvGrpSpPr>
        <p:grpSpPr bwMode="auto">
          <a:xfrm>
            <a:off x="1071563" y="1722438"/>
            <a:ext cx="7137400" cy="4408487"/>
            <a:chOff x="504" y="1405"/>
            <a:chExt cx="4496" cy="2777"/>
          </a:xfrm>
        </p:grpSpPr>
        <p:sp>
          <p:nvSpPr>
            <p:cNvPr id="43013" name="Rectangle 3"/>
            <p:cNvSpPr>
              <a:spLocks noChangeArrowheads="1"/>
            </p:cNvSpPr>
            <p:nvPr/>
          </p:nvSpPr>
          <p:spPr bwMode="auto">
            <a:xfrm>
              <a:off x="504" y="1405"/>
              <a:ext cx="4496" cy="2777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3014" name="Rectangle 31"/>
            <p:cNvSpPr>
              <a:spLocks noChangeArrowheads="1"/>
            </p:cNvSpPr>
            <p:nvPr/>
          </p:nvSpPr>
          <p:spPr bwMode="auto">
            <a:xfrm>
              <a:off x="631" y="1409"/>
              <a:ext cx="115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SAP 5 Server</a:t>
              </a:r>
            </a:p>
          </p:txBody>
        </p:sp>
        <p:grpSp>
          <p:nvGrpSpPr>
            <p:cNvPr id="43015" name="Group 33"/>
            <p:cNvGrpSpPr>
              <a:grpSpLocks/>
            </p:cNvGrpSpPr>
            <p:nvPr/>
          </p:nvGrpSpPr>
          <p:grpSpPr bwMode="auto">
            <a:xfrm>
              <a:off x="616" y="1769"/>
              <a:ext cx="1288" cy="2296"/>
              <a:chOff x="760" y="1742"/>
              <a:chExt cx="1288" cy="2296"/>
            </a:xfrm>
          </p:grpSpPr>
          <p:sp>
            <p:nvSpPr>
              <p:cNvPr id="43034" name="Rectangle 5"/>
              <p:cNvSpPr>
                <a:spLocks noChangeArrowheads="1"/>
              </p:cNvSpPr>
              <p:nvPr/>
            </p:nvSpPr>
            <p:spPr bwMode="auto">
              <a:xfrm>
                <a:off x="760" y="1742"/>
                <a:ext cx="1288" cy="22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 sz="1800" b="1">
                    <a:latin typeface="Arial" charset="0"/>
                  </a:rPr>
                  <a:t>Client 501</a:t>
                </a:r>
              </a:p>
            </p:txBody>
          </p:sp>
          <p:sp>
            <p:nvSpPr>
              <p:cNvPr id="43035" name="Rectangle 6"/>
              <p:cNvSpPr>
                <a:spLocks noChangeArrowheads="1"/>
              </p:cNvSpPr>
              <p:nvPr/>
            </p:nvSpPr>
            <p:spPr bwMode="auto">
              <a:xfrm>
                <a:off x="848" y="2190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01 Global Bike</a:t>
                </a:r>
              </a:p>
            </p:txBody>
          </p:sp>
          <p:sp>
            <p:nvSpPr>
              <p:cNvPr id="43036" name="Rectangle 7"/>
              <p:cNvSpPr>
                <a:spLocks noChangeArrowheads="1"/>
              </p:cNvSpPr>
              <p:nvPr/>
            </p:nvSpPr>
            <p:spPr bwMode="auto">
              <a:xfrm>
                <a:off x="848" y="2582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02 Global Bike</a:t>
                </a:r>
              </a:p>
            </p:txBody>
          </p:sp>
          <p:sp>
            <p:nvSpPr>
              <p:cNvPr id="43037" name="Rectangle 8"/>
              <p:cNvSpPr>
                <a:spLocks noChangeArrowheads="1"/>
              </p:cNvSpPr>
              <p:nvPr/>
            </p:nvSpPr>
            <p:spPr bwMode="auto">
              <a:xfrm>
                <a:off x="856" y="2966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03 Global Bike</a:t>
                </a:r>
              </a:p>
            </p:txBody>
          </p:sp>
          <p:sp>
            <p:nvSpPr>
              <p:cNvPr id="43038" name="Oval 9"/>
              <p:cNvSpPr>
                <a:spLocks noChangeArrowheads="1"/>
              </p:cNvSpPr>
              <p:nvPr/>
            </p:nvSpPr>
            <p:spPr bwMode="auto">
              <a:xfrm>
                <a:off x="1408" y="330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39" name="Oval 10"/>
              <p:cNvSpPr>
                <a:spLocks noChangeArrowheads="1"/>
              </p:cNvSpPr>
              <p:nvPr/>
            </p:nvSpPr>
            <p:spPr bwMode="auto">
              <a:xfrm>
                <a:off x="1408" y="339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40" name="Oval 11"/>
              <p:cNvSpPr>
                <a:spLocks noChangeArrowheads="1"/>
              </p:cNvSpPr>
              <p:nvPr/>
            </p:nvSpPr>
            <p:spPr bwMode="auto">
              <a:xfrm>
                <a:off x="1408" y="349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41" name="Rectangle 12"/>
              <p:cNvSpPr>
                <a:spLocks noChangeArrowheads="1"/>
              </p:cNvSpPr>
              <p:nvPr/>
            </p:nvSpPr>
            <p:spPr bwMode="auto">
              <a:xfrm>
                <a:off x="888" y="3614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99 Global Bike</a:t>
                </a:r>
              </a:p>
            </p:txBody>
          </p:sp>
        </p:grpSp>
        <p:grpSp>
          <p:nvGrpSpPr>
            <p:cNvPr id="43016" name="Group 34"/>
            <p:cNvGrpSpPr>
              <a:grpSpLocks/>
            </p:cNvGrpSpPr>
            <p:nvPr/>
          </p:nvGrpSpPr>
          <p:grpSpPr bwMode="auto">
            <a:xfrm>
              <a:off x="2080" y="1766"/>
              <a:ext cx="1288" cy="2296"/>
              <a:chOff x="760" y="1742"/>
              <a:chExt cx="1288" cy="2296"/>
            </a:xfrm>
          </p:grpSpPr>
          <p:sp>
            <p:nvSpPr>
              <p:cNvPr id="43026" name="Rectangle 35"/>
              <p:cNvSpPr>
                <a:spLocks noChangeArrowheads="1"/>
              </p:cNvSpPr>
              <p:nvPr/>
            </p:nvSpPr>
            <p:spPr bwMode="auto">
              <a:xfrm>
                <a:off x="760" y="1742"/>
                <a:ext cx="1288" cy="22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 sz="1800" b="1">
                    <a:latin typeface="Arial" charset="0"/>
                  </a:rPr>
                  <a:t>Client 502</a:t>
                </a:r>
              </a:p>
            </p:txBody>
          </p:sp>
          <p:sp>
            <p:nvSpPr>
              <p:cNvPr id="43027" name="Rectangle 36"/>
              <p:cNvSpPr>
                <a:spLocks noChangeArrowheads="1"/>
              </p:cNvSpPr>
              <p:nvPr/>
            </p:nvSpPr>
            <p:spPr bwMode="auto">
              <a:xfrm>
                <a:off x="848" y="2190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01 Global Bike</a:t>
                </a:r>
              </a:p>
            </p:txBody>
          </p:sp>
          <p:sp>
            <p:nvSpPr>
              <p:cNvPr id="43028" name="Rectangle 37"/>
              <p:cNvSpPr>
                <a:spLocks noChangeArrowheads="1"/>
              </p:cNvSpPr>
              <p:nvPr/>
            </p:nvSpPr>
            <p:spPr bwMode="auto">
              <a:xfrm>
                <a:off x="848" y="2582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02 Global Bike</a:t>
                </a:r>
              </a:p>
            </p:txBody>
          </p:sp>
          <p:sp>
            <p:nvSpPr>
              <p:cNvPr id="43029" name="Rectangle 38"/>
              <p:cNvSpPr>
                <a:spLocks noChangeArrowheads="1"/>
              </p:cNvSpPr>
              <p:nvPr/>
            </p:nvSpPr>
            <p:spPr bwMode="auto">
              <a:xfrm>
                <a:off x="856" y="2966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03 Global Bike</a:t>
                </a:r>
              </a:p>
            </p:txBody>
          </p:sp>
          <p:sp>
            <p:nvSpPr>
              <p:cNvPr id="43030" name="Oval 39"/>
              <p:cNvSpPr>
                <a:spLocks noChangeArrowheads="1"/>
              </p:cNvSpPr>
              <p:nvPr/>
            </p:nvSpPr>
            <p:spPr bwMode="auto">
              <a:xfrm>
                <a:off x="1408" y="330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31" name="Oval 40"/>
              <p:cNvSpPr>
                <a:spLocks noChangeArrowheads="1"/>
              </p:cNvSpPr>
              <p:nvPr/>
            </p:nvSpPr>
            <p:spPr bwMode="auto">
              <a:xfrm>
                <a:off x="1408" y="339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32" name="Oval 41"/>
              <p:cNvSpPr>
                <a:spLocks noChangeArrowheads="1"/>
              </p:cNvSpPr>
              <p:nvPr/>
            </p:nvSpPr>
            <p:spPr bwMode="auto">
              <a:xfrm>
                <a:off x="1408" y="349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33" name="Rectangle 42"/>
              <p:cNvSpPr>
                <a:spLocks noChangeArrowheads="1"/>
              </p:cNvSpPr>
              <p:nvPr/>
            </p:nvSpPr>
            <p:spPr bwMode="auto">
              <a:xfrm>
                <a:off x="888" y="3614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99 Global Bike</a:t>
                </a:r>
              </a:p>
            </p:txBody>
          </p:sp>
        </p:grpSp>
        <p:grpSp>
          <p:nvGrpSpPr>
            <p:cNvPr id="43017" name="Group 43"/>
            <p:cNvGrpSpPr>
              <a:grpSpLocks/>
            </p:cNvGrpSpPr>
            <p:nvPr/>
          </p:nvGrpSpPr>
          <p:grpSpPr bwMode="auto">
            <a:xfrm>
              <a:off x="3553" y="1763"/>
              <a:ext cx="1288" cy="2296"/>
              <a:chOff x="760" y="1742"/>
              <a:chExt cx="1288" cy="2296"/>
            </a:xfrm>
          </p:grpSpPr>
          <p:sp>
            <p:nvSpPr>
              <p:cNvPr id="43018" name="Rectangle 44"/>
              <p:cNvSpPr>
                <a:spLocks noChangeArrowheads="1"/>
              </p:cNvSpPr>
              <p:nvPr/>
            </p:nvSpPr>
            <p:spPr bwMode="auto">
              <a:xfrm>
                <a:off x="760" y="1742"/>
                <a:ext cx="1288" cy="22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r>
                  <a:rPr lang="en-US" sz="1800" b="1">
                    <a:latin typeface="Arial" charset="0"/>
                  </a:rPr>
                  <a:t>Client 503</a:t>
                </a:r>
              </a:p>
            </p:txBody>
          </p:sp>
          <p:sp>
            <p:nvSpPr>
              <p:cNvPr id="43019" name="Rectangle 45"/>
              <p:cNvSpPr>
                <a:spLocks noChangeArrowheads="1"/>
              </p:cNvSpPr>
              <p:nvPr/>
            </p:nvSpPr>
            <p:spPr bwMode="auto">
              <a:xfrm>
                <a:off x="848" y="2190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01 Global Bike</a:t>
                </a:r>
              </a:p>
            </p:txBody>
          </p:sp>
          <p:sp>
            <p:nvSpPr>
              <p:cNvPr id="43020" name="Rectangle 46"/>
              <p:cNvSpPr>
                <a:spLocks noChangeArrowheads="1"/>
              </p:cNvSpPr>
              <p:nvPr/>
            </p:nvSpPr>
            <p:spPr bwMode="auto">
              <a:xfrm>
                <a:off x="848" y="2582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02 Global Bike</a:t>
                </a:r>
              </a:p>
            </p:txBody>
          </p:sp>
          <p:sp>
            <p:nvSpPr>
              <p:cNvPr id="43021" name="Rectangle 47"/>
              <p:cNvSpPr>
                <a:spLocks noChangeArrowheads="1"/>
              </p:cNvSpPr>
              <p:nvPr/>
            </p:nvSpPr>
            <p:spPr bwMode="auto">
              <a:xfrm>
                <a:off x="856" y="2966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03 Global Bike</a:t>
                </a:r>
              </a:p>
            </p:txBody>
          </p:sp>
          <p:sp>
            <p:nvSpPr>
              <p:cNvPr id="43022" name="Oval 48"/>
              <p:cNvSpPr>
                <a:spLocks noChangeArrowheads="1"/>
              </p:cNvSpPr>
              <p:nvPr/>
            </p:nvSpPr>
            <p:spPr bwMode="auto">
              <a:xfrm>
                <a:off x="1408" y="330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23" name="Oval 49"/>
              <p:cNvSpPr>
                <a:spLocks noChangeArrowheads="1"/>
              </p:cNvSpPr>
              <p:nvPr/>
            </p:nvSpPr>
            <p:spPr bwMode="auto">
              <a:xfrm>
                <a:off x="1408" y="339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24" name="Oval 50"/>
              <p:cNvSpPr>
                <a:spLocks noChangeArrowheads="1"/>
              </p:cNvSpPr>
              <p:nvPr/>
            </p:nvSpPr>
            <p:spPr bwMode="auto">
              <a:xfrm>
                <a:off x="1408" y="349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3025" name="Rectangle 51"/>
              <p:cNvSpPr>
                <a:spLocks noChangeArrowheads="1"/>
              </p:cNvSpPr>
              <p:nvPr/>
            </p:nvSpPr>
            <p:spPr bwMode="auto">
              <a:xfrm>
                <a:off x="888" y="3614"/>
                <a:ext cx="1056" cy="280"/>
              </a:xfrm>
              <a:prstGeom prst="rect">
                <a:avLst/>
              </a:prstGeom>
              <a:gradFill rotWithShape="0">
                <a:gsLst>
                  <a:gs pos="0">
                    <a:srgbClr val="2F4776"/>
                  </a:gs>
                  <a:gs pos="50000">
                    <a:srgbClr val="6699FF"/>
                  </a:gs>
                  <a:gs pos="100000">
                    <a:srgbClr val="2F47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 dirty="0">
                    <a:latin typeface="Arial" charset="0"/>
                  </a:rPr>
                  <a:t>99 Global Bike</a:t>
                </a:r>
              </a:p>
            </p:txBody>
          </p:sp>
        </p:grpSp>
      </p:grpSp>
      <p:sp>
        <p:nvSpPr>
          <p:cNvPr id="36" name="Title 35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ea typeface="+mj-ea"/>
                <a:cs typeface="+mj-cs"/>
              </a:rPr>
              <a:t>Client setup for a hypothetical company </a:t>
            </a:r>
          </a:p>
        </p:txBody>
      </p:sp>
    </p:spTree>
    <p:extLst>
      <p:ext uri="{BB962C8B-B14F-4D97-AF65-F5344CB8AC3E}">
        <p14:creationId xmlns:p14="http://schemas.microsoft.com/office/powerpoint/2010/main" val="2514822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SAP Landscape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6" y="1564333"/>
            <a:ext cx="7924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76200" y="76200"/>
            <a:ext cx="39624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705600" y="76200"/>
            <a:ext cx="23622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81600" y="76200"/>
            <a:ext cx="13716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800100" y="4648200"/>
            <a:ext cx="7620000" cy="2057400"/>
          </a:xfrm>
          <a:prstGeom prst="trapezoid">
            <a:avLst/>
          </a:prstGeom>
          <a:effectLst>
            <a:glow rad="101600">
              <a:schemeClr val="accent4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ISC framework in the ERP environment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Entity level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Automated application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Manual and semi-automated business process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Authorizations and access protection (confidentiality, integrity)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IT General controls (change management, operation, security)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Automated testing and monitoring of business processes, KPIs, etc. </a:t>
            </a:r>
          </a:p>
        </p:txBody>
      </p:sp>
      <p:sp>
        <p:nvSpPr>
          <p:cNvPr id="6" name="Manual Operation 5"/>
          <p:cNvSpPr/>
          <p:nvPr/>
        </p:nvSpPr>
        <p:spPr>
          <a:xfrm>
            <a:off x="152400" y="533400"/>
            <a:ext cx="8915400" cy="3565438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04835" y="2791361"/>
            <a:ext cx="1838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Product quality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Delivery (OTD)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Unused capacity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Excess Costs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Lower Sales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9929" y="3776246"/>
            <a:ext cx="140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Errors &amp; Fraud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2819400"/>
            <a:ext cx="18261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Completeness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Existence, rights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Valuation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6" name="Process 15"/>
          <p:cNvSpPr/>
          <p:nvPr/>
        </p:nvSpPr>
        <p:spPr>
          <a:xfrm>
            <a:off x="1066800" y="2438400"/>
            <a:ext cx="74676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3848100" y="2590800"/>
            <a:ext cx="1524000" cy="9906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2480846"/>
            <a:ext cx="846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Contain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381500" y="4114800"/>
            <a:ext cx="457200" cy="5334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381500" y="2438400"/>
            <a:ext cx="457200" cy="4572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4191000"/>
            <a:ext cx="134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Minimized by</a:t>
            </a:r>
          </a:p>
        </p:txBody>
      </p:sp>
      <p:sp>
        <p:nvSpPr>
          <p:cNvPr id="21" name="Process 20"/>
          <p:cNvSpPr/>
          <p:nvPr/>
        </p:nvSpPr>
        <p:spPr>
          <a:xfrm>
            <a:off x="304800" y="1219200"/>
            <a:ext cx="86106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43000" y="1981200"/>
            <a:ext cx="1066800" cy="304800"/>
            <a:chOff x="1219200" y="1981200"/>
            <a:chExt cx="1066800" cy="304800"/>
          </a:xfrm>
        </p:grpSpPr>
        <p:sp>
          <p:nvSpPr>
            <p:cNvPr id="24" name="Pentagon 23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Procurement</a:t>
              </a:r>
            </a:p>
          </p:txBody>
        </p:sp>
        <p:sp>
          <p:nvSpPr>
            <p:cNvPr id="25" name="Pentagon 24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72400" y="1981200"/>
            <a:ext cx="304800" cy="304800"/>
            <a:chOff x="1219200" y="1981200"/>
            <a:chExt cx="1066800" cy="304800"/>
          </a:xfrm>
        </p:grpSpPr>
        <p:sp>
          <p:nvSpPr>
            <p:cNvPr id="38" name="Pentagon 37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39" name="Pentagon 38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09800" y="1981200"/>
            <a:ext cx="914400" cy="304800"/>
            <a:chOff x="1219200" y="1981200"/>
            <a:chExt cx="1066800" cy="304800"/>
          </a:xfrm>
        </p:grpSpPr>
        <p:sp>
          <p:nvSpPr>
            <p:cNvPr id="41" name="Pentagon 40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42" name="Pentagon 41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0400" y="1981200"/>
            <a:ext cx="990600" cy="304800"/>
            <a:chOff x="1219200" y="1981200"/>
            <a:chExt cx="1066800" cy="304800"/>
          </a:xfrm>
        </p:grpSpPr>
        <p:sp>
          <p:nvSpPr>
            <p:cNvPr id="44" name="Pentagon 43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Order to $$</a:t>
              </a:r>
            </a:p>
          </p:txBody>
        </p:sp>
        <p:sp>
          <p:nvSpPr>
            <p:cNvPr id="45" name="Pentagon 44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15000" y="1981200"/>
            <a:ext cx="685800" cy="304800"/>
            <a:chOff x="1219200" y="1981200"/>
            <a:chExt cx="1066800" cy="304800"/>
          </a:xfrm>
        </p:grpSpPr>
        <p:sp>
          <p:nvSpPr>
            <p:cNvPr id="47" name="Pentagon 46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Quality</a:t>
              </a:r>
            </a:p>
          </p:txBody>
        </p:sp>
        <p:sp>
          <p:nvSpPr>
            <p:cNvPr id="48" name="Pentagon 47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00800" y="1981200"/>
            <a:ext cx="838200" cy="304800"/>
            <a:chOff x="1219200" y="1981200"/>
            <a:chExt cx="1066800" cy="304800"/>
          </a:xfrm>
        </p:grpSpPr>
        <p:sp>
          <p:nvSpPr>
            <p:cNvPr id="50" name="Pentagon 49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</a:rPr>
                <a:t>Logistics</a:t>
              </a:r>
            </a:p>
          </p:txBody>
        </p:sp>
        <p:sp>
          <p:nvSpPr>
            <p:cNvPr id="51" name="Pentagon 50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67200" y="1981200"/>
            <a:ext cx="914400" cy="304800"/>
            <a:chOff x="1219200" y="1981200"/>
            <a:chExt cx="1066800" cy="304800"/>
          </a:xfrm>
        </p:grpSpPr>
        <p:sp>
          <p:nvSpPr>
            <p:cNvPr id="53" name="Pentagon 52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Finance</a:t>
              </a:r>
            </a:p>
          </p:txBody>
        </p:sp>
        <p:sp>
          <p:nvSpPr>
            <p:cNvPr id="54" name="Pentagon 53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57800" y="1981200"/>
            <a:ext cx="381000" cy="304800"/>
            <a:chOff x="1219200" y="1981200"/>
            <a:chExt cx="1066800" cy="304800"/>
          </a:xfrm>
        </p:grpSpPr>
        <p:sp>
          <p:nvSpPr>
            <p:cNvPr id="56" name="Pentagon 55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IT</a:t>
              </a:r>
            </a:p>
          </p:txBody>
        </p:sp>
        <p:sp>
          <p:nvSpPr>
            <p:cNvPr id="57" name="Pentagon 56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15200" y="1981200"/>
            <a:ext cx="457200" cy="304800"/>
            <a:chOff x="1219200" y="1981200"/>
            <a:chExt cx="1066800" cy="304800"/>
          </a:xfrm>
        </p:grpSpPr>
        <p:sp>
          <p:nvSpPr>
            <p:cNvPr id="59" name="Pentagon 58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HR</a:t>
              </a:r>
            </a:p>
          </p:txBody>
        </p:sp>
        <p:sp>
          <p:nvSpPr>
            <p:cNvPr id="60" name="Pentagon 59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712108" y="1566446"/>
            <a:ext cx="1795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Business Processes</a:t>
            </a:r>
          </a:p>
        </p:txBody>
      </p:sp>
      <p:sp>
        <p:nvSpPr>
          <p:cNvPr id="63" name="Document 62"/>
          <p:cNvSpPr/>
          <p:nvPr/>
        </p:nvSpPr>
        <p:spPr>
          <a:xfrm>
            <a:off x="457200" y="685800"/>
            <a:ext cx="1066800" cy="4572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Balance Sheet</a:t>
            </a:r>
          </a:p>
        </p:txBody>
      </p:sp>
      <p:sp>
        <p:nvSpPr>
          <p:cNvPr id="64" name="Document 63"/>
          <p:cNvSpPr/>
          <p:nvPr/>
        </p:nvSpPr>
        <p:spPr>
          <a:xfrm>
            <a:off x="1676400" y="723900"/>
            <a:ext cx="1066800" cy="3810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 &amp; L</a:t>
            </a:r>
          </a:p>
        </p:txBody>
      </p:sp>
      <p:sp>
        <p:nvSpPr>
          <p:cNvPr id="65" name="Document 64"/>
          <p:cNvSpPr/>
          <p:nvPr/>
        </p:nvSpPr>
        <p:spPr>
          <a:xfrm>
            <a:off x="2895600" y="723900"/>
            <a:ext cx="1066800" cy="3810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7400" y="1185446"/>
            <a:ext cx="135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Arise through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86400" y="1219200"/>
            <a:ext cx="287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Must be observed / achieved in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257800" y="723900"/>
            <a:ext cx="11430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FDA etc.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81800" y="723900"/>
            <a:ext cx="1981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Performance &amp; Policies</a:t>
            </a:r>
          </a:p>
        </p:txBody>
      </p:sp>
      <p:sp>
        <p:nvSpPr>
          <p:cNvPr id="73" name="Process 72"/>
          <p:cNvSpPr/>
          <p:nvPr/>
        </p:nvSpPr>
        <p:spPr>
          <a:xfrm>
            <a:off x="4152900" y="457200"/>
            <a:ext cx="914400" cy="838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Process 73"/>
          <p:cNvSpPr/>
          <p:nvPr/>
        </p:nvSpPr>
        <p:spPr>
          <a:xfrm>
            <a:off x="5295900" y="76200"/>
            <a:ext cx="1143000" cy="3810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Other </a:t>
            </a:r>
            <a:r>
              <a:rPr lang="en-US" sz="1600" dirty="0" err="1">
                <a:solidFill>
                  <a:srgbClr val="000000"/>
                </a:solidFill>
              </a:rPr>
              <a:t>Reg’s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6" name="Process 75"/>
          <p:cNvSpPr/>
          <p:nvPr/>
        </p:nvSpPr>
        <p:spPr>
          <a:xfrm>
            <a:off x="6858000" y="76200"/>
            <a:ext cx="1981200" cy="3810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Organization’s Objectives &amp; Policies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181600" y="1219200"/>
            <a:ext cx="1371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781800" y="1219200"/>
            <a:ext cx="2133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781800" y="2438400"/>
            <a:ext cx="1752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5181600" y="2438400"/>
            <a:ext cx="1371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Process 61"/>
          <p:cNvSpPr/>
          <p:nvPr/>
        </p:nvSpPr>
        <p:spPr>
          <a:xfrm>
            <a:off x="152400" y="190500"/>
            <a:ext cx="3810000" cy="1524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External Financial Reporting regulations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04800" y="1219200"/>
            <a:ext cx="37338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066800" y="2438400"/>
            <a:ext cx="29718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Down Arrow 85"/>
          <p:cNvSpPr/>
          <p:nvPr/>
        </p:nvSpPr>
        <p:spPr>
          <a:xfrm>
            <a:off x="3581400" y="1219200"/>
            <a:ext cx="304800" cy="3810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8305800" y="1219200"/>
            <a:ext cx="304800" cy="3810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858400">
            <a:off x="1160390" y="322438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Assertions</a:t>
            </a:r>
          </a:p>
        </p:txBody>
      </p:sp>
      <p:sp>
        <p:nvSpPr>
          <p:cNvPr id="83" name="Cloud 82"/>
          <p:cNvSpPr/>
          <p:nvPr/>
        </p:nvSpPr>
        <p:spPr>
          <a:xfrm>
            <a:off x="777639" y="5873133"/>
            <a:ext cx="8129671" cy="321372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3696849" y="1524000"/>
            <a:ext cx="1926692" cy="2367686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7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Security:  SAP Authorization Concept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27</a:t>
            </a:fld>
            <a:endParaRPr lang="en-US"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961" y="4228353"/>
            <a:ext cx="4536198" cy="2522256"/>
            <a:chOff x="246548" y="3999312"/>
            <a:chExt cx="4838332" cy="2631769"/>
          </a:xfrm>
        </p:grpSpPr>
        <p:sp>
          <p:nvSpPr>
            <p:cNvPr id="4" name="Can 3"/>
            <p:cNvSpPr/>
            <p:nvPr/>
          </p:nvSpPr>
          <p:spPr>
            <a:xfrm rot="5400000" flipH="1">
              <a:off x="-280591" y="4526451"/>
              <a:ext cx="2143056" cy="1088777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rot="5400000" flipH="1">
              <a:off x="766108" y="4572914"/>
              <a:ext cx="1638578" cy="995851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5400000" flipH="1">
              <a:off x="943210" y="4145823"/>
              <a:ext cx="669158" cy="1850033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H="1">
              <a:off x="2064513" y="4931968"/>
              <a:ext cx="96688" cy="277743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609476" y="4868376"/>
              <a:ext cx="1047033" cy="384337"/>
              <a:chOff x="3700153" y="3324401"/>
              <a:chExt cx="1669123" cy="63217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5560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41934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2749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728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7662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133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015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13824" y="3324401"/>
                <a:ext cx="213671" cy="632178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 flipV="1">
              <a:off x="2518562" y="4643583"/>
              <a:ext cx="2306638" cy="549257"/>
              <a:chOff x="4438006" y="3459166"/>
              <a:chExt cx="3755236" cy="1028367"/>
            </a:xfrm>
          </p:grpSpPr>
          <p:sp>
            <p:nvSpPr>
              <p:cNvPr id="18" name="Trapezoid 17"/>
              <p:cNvSpPr/>
              <p:nvPr/>
            </p:nvSpPr>
            <p:spPr>
              <a:xfrm>
                <a:off x="4438006" y="3459166"/>
                <a:ext cx="3755236" cy="349318"/>
              </a:xfrm>
              <a:prstGeom prst="trapezoid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4642841" y="3671934"/>
                <a:ext cx="382351" cy="17864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5060180" y="3685590"/>
                <a:ext cx="443760" cy="224338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20"/>
              <p:cNvSpPr/>
              <p:nvPr/>
            </p:nvSpPr>
            <p:spPr>
              <a:xfrm>
                <a:off x="5131851" y="3567716"/>
                <a:ext cx="300419" cy="38232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ie 21"/>
              <p:cNvSpPr/>
              <p:nvPr/>
            </p:nvSpPr>
            <p:spPr>
              <a:xfrm>
                <a:off x="5676901" y="3617320"/>
                <a:ext cx="792013" cy="382328"/>
              </a:xfrm>
              <a:prstGeom prst="pi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>
                <a:off x="6281075" y="3567716"/>
                <a:ext cx="758030" cy="91981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16200000" flipV="1">
              <a:off x="4111173" y="5773486"/>
              <a:ext cx="1361249" cy="353941"/>
              <a:chOff x="4438006" y="3459166"/>
              <a:chExt cx="3755236" cy="1028367"/>
            </a:xfrm>
          </p:grpSpPr>
          <p:sp>
            <p:nvSpPr>
              <p:cNvPr id="25" name="Trapezoid 24"/>
              <p:cNvSpPr/>
              <p:nvPr/>
            </p:nvSpPr>
            <p:spPr>
              <a:xfrm>
                <a:off x="4438006" y="3459166"/>
                <a:ext cx="3755236" cy="349318"/>
              </a:xfrm>
              <a:prstGeom prst="trapezoid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4642841" y="3671934"/>
                <a:ext cx="382351" cy="17864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5060180" y="3685590"/>
                <a:ext cx="443760" cy="224338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131851" y="3567716"/>
                <a:ext cx="300419" cy="38232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ie 28"/>
              <p:cNvSpPr/>
              <p:nvPr/>
            </p:nvSpPr>
            <p:spPr>
              <a:xfrm>
                <a:off x="5676901" y="3617320"/>
                <a:ext cx="792013" cy="382328"/>
              </a:xfrm>
              <a:prstGeom prst="pi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Triangle 29"/>
              <p:cNvSpPr/>
              <p:nvPr/>
            </p:nvSpPr>
            <p:spPr>
              <a:xfrm>
                <a:off x="6281075" y="3567716"/>
                <a:ext cx="758030" cy="91981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4568641" y="4943700"/>
              <a:ext cx="516239" cy="5003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 rot="16902787" flipV="1">
              <a:off x="3745175" y="5710740"/>
              <a:ext cx="1410603" cy="390157"/>
              <a:chOff x="4438006" y="3459166"/>
              <a:chExt cx="3755236" cy="1028367"/>
            </a:xfrm>
          </p:grpSpPr>
          <p:sp>
            <p:nvSpPr>
              <p:cNvPr id="35" name="Trapezoid 34"/>
              <p:cNvSpPr/>
              <p:nvPr/>
            </p:nvSpPr>
            <p:spPr>
              <a:xfrm>
                <a:off x="4438006" y="3459166"/>
                <a:ext cx="3755236" cy="349318"/>
              </a:xfrm>
              <a:prstGeom prst="trapezoid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4642841" y="3671934"/>
                <a:ext cx="382351" cy="17864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5060180" y="3685590"/>
                <a:ext cx="443760" cy="224338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rapezoid 37"/>
              <p:cNvSpPr/>
              <p:nvPr/>
            </p:nvSpPr>
            <p:spPr>
              <a:xfrm>
                <a:off x="5131851" y="3567716"/>
                <a:ext cx="300419" cy="38232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ie 38"/>
              <p:cNvSpPr/>
              <p:nvPr/>
            </p:nvSpPr>
            <p:spPr>
              <a:xfrm>
                <a:off x="5676901" y="3617320"/>
                <a:ext cx="792013" cy="382328"/>
              </a:xfrm>
              <a:prstGeom prst="pi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>
                <a:off x="6281075" y="3567716"/>
                <a:ext cx="758030" cy="91981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33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Key Information Technology Risks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412" y="2196362"/>
            <a:ext cx="3137647" cy="31376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System Security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Information Security Administration</a:t>
            </a:r>
          </a:p>
          <a:p>
            <a:r>
              <a:rPr lang="en-US" sz="2000" dirty="0"/>
              <a:t>Data Migration</a:t>
            </a:r>
          </a:p>
          <a:p>
            <a:r>
              <a:rPr lang="en-US" sz="2000" dirty="0"/>
              <a:t>Data Interface</a:t>
            </a:r>
          </a:p>
          <a:p>
            <a:r>
              <a:rPr lang="en-US" sz="2000" dirty="0"/>
              <a:t>Instance Profile Security</a:t>
            </a:r>
          </a:p>
          <a:p>
            <a:r>
              <a:rPr lang="en-US" sz="2000" dirty="0"/>
              <a:t>Change Management</a:t>
            </a:r>
          </a:p>
          <a:p>
            <a:r>
              <a:rPr lang="en-US" sz="2000" dirty="0"/>
              <a:t>Transport Security </a:t>
            </a:r>
          </a:p>
          <a:p>
            <a:r>
              <a:rPr lang="en-US" sz="2000" dirty="0"/>
              <a:t>Table Security</a:t>
            </a:r>
          </a:p>
          <a:p>
            <a:r>
              <a:rPr lang="en-US" sz="2000" dirty="0"/>
              <a:t>Data Dictionary, Program and Development Security</a:t>
            </a:r>
          </a:p>
          <a:p>
            <a:r>
              <a:rPr lang="en-US" sz="2000" dirty="0"/>
              <a:t>Logs and Traces</a:t>
            </a:r>
          </a:p>
          <a:p>
            <a:r>
              <a:rPr lang="en-US" sz="2000" dirty="0"/>
              <a:t>Firefighter access</a:t>
            </a:r>
          </a:p>
          <a:p>
            <a:r>
              <a:rPr lang="en-US" sz="2000" dirty="0"/>
              <a:t>Powerful User ID’s and Profiles</a:t>
            </a:r>
          </a:p>
          <a:p>
            <a:r>
              <a:rPr lang="en-US" sz="2000" dirty="0"/>
              <a:t>Background Processing (Batch vs. foreground: real-time)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672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SAP Environment Security </a:t>
            </a:r>
            <a:r>
              <a:rPr lang="en-US" sz="4000" dirty="0"/>
              <a:t>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7" y="1617133"/>
            <a:ext cx="6695722" cy="4439323"/>
          </a:xfrm>
          <a:prstGeom prst="rect">
            <a:avLst/>
          </a:prstGeom>
          <a:ln w="635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8614" y="1876778"/>
            <a:ext cx="1449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Network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613" y="3116548"/>
            <a:ext cx="1836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SAP</a:t>
            </a:r>
          </a:p>
          <a:p>
            <a:pPr algn="ctr"/>
            <a:r>
              <a:rPr lang="en-US" sz="2800" dirty="0"/>
              <a:t>Application</a:t>
            </a:r>
          </a:p>
          <a:p>
            <a:pPr algn="ctr"/>
            <a:r>
              <a:rPr lang="en-US" sz="2800" dirty="0"/>
              <a:t>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8614" y="4478965"/>
            <a:ext cx="16466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Operating </a:t>
            </a:r>
          </a:p>
          <a:p>
            <a:r>
              <a:rPr lang="en-US" sz="2800" dirty="0"/>
              <a:t>System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3083" y="1876778"/>
            <a:ext cx="1992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Workstation</a:t>
            </a:r>
          </a:p>
          <a:p>
            <a:r>
              <a:rPr lang="en-US" sz="2800" dirty="0"/>
              <a:t>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0175" y="4909853"/>
            <a:ext cx="1556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>
                <a:solidFill>
                  <a:schemeClr val="bg1"/>
                </a:solidFill>
              </a:rPr>
              <a:t>DataBase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Security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7854" y="4535409"/>
            <a:ext cx="893096" cy="1263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71429" l="14839" r="84194">
                        <a14:foregroundMark x1="39355" y1="7143" x2="39355" y2="7143"/>
                      </a14:backgroundRemoval>
                    </a14:imgEffect>
                    <a14:imgEffect>
                      <a14:artisticMarker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425" t="22646" r="14868" b="30014"/>
          <a:stretch/>
        </p:blipFill>
        <p:spPr>
          <a:xfrm rot="16200000">
            <a:off x="4165325" y="5842816"/>
            <a:ext cx="926085" cy="52494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646862" y="2192129"/>
            <a:ext cx="404075" cy="665070"/>
          </a:xfrm>
          <a:custGeom>
            <a:avLst/>
            <a:gdLst>
              <a:gd name="connsiteX0" fmla="*/ 0 w 404075"/>
              <a:gd name="connsiteY0" fmla="*/ 15707 h 665070"/>
              <a:gd name="connsiteX1" fmla="*/ 187606 w 404075"/>
              <a:gd name="connsiteY1" fmla="*/ 15707 h 665070"/>
              <a:gd name="connsiteX2" fmla="*/ 274194 w 404075"/>
              <a:gd name="connsiteY2" fmla="*/ 44567 h 665070"/>
              <a:gd name="connsiteX3" fmla="*/ 331919 w 404075"/>
              <a:gd name="connsiteY3" fmla="*/ 116719 h 665070"/>
              <a:gd name="connsiteX4" fmla="*/ 375213 w 404075"/>
              <a:gd name="connsiteY4" fmla="*/ 131149 h 665070"/>
              <a:gd name="connsiteX5" fmla="*/ 404075 w 404075"/>
              <a:gd name="connsiteY5" fmla="*/ 275452 h 665070"/>
              <a:gd name="connsiteX6" fmla="*/ 389644 w 404075"/>
              <a:gd name="connsiteY6" fmla="*/ 491907 h 665070"/>
              <a:gd name="connsiteX7" fmla="*/ 375213 w 404075"/>
              <a:gd name="connsiteY7" fmla="*/ 535198 h 665070"/>
              <a:gd name="connsiteX8" fmla="*/ 346350 w 404075"/>
              <a:gd name="connsiteY8" fmla="*/ 564058 h 665070"/>
              <a:gd name="connsiteX9" fmla="*/ 389644 w 404075"/>
              <a:gd name="connsiteY9" fmla="*/ 636210 h 665070"/>
              <a:gd name="connsiteX10" fmla="*/ 360781 w 404075"/>
              <a:gd name="connsiteY10" fmla="*/ 665070 h 6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075" h="665070">
                <a:moveTo>
                  <a:pt x="0" y="15707"/>
                </a:moveTo>
                <a:cubicBezTo>
                  <a:pt x="91132" y="-2518"/>
                  <a:pt x="77944" y="-7790"/>
                  <a:pt x="187606" y="15707"/>
                </a:cubicBezTo>
                <a:cubicBezTo>
                  <a:pt x="217354" y="22081"/>
                  <a:pt x="274194" y="44567"/>
                  <a:pt x="274194" y="44567"/>
                </a:cubicBezTo>
                <a:cubicBezTo>
                  <a:pt x="287304" y="64231"/>
                  <a:pt x="309070" y="103011"/>
                  <a:pt x="331919" y="116719"/>
                </a:cubicBezTo>
                <a:cubicBezTo>
                  <a:pt x="344963" y="124545"/>
                  <a:pt x="360782" y="126339"/>
                  <a:pt x="375213" y="131149"/>
                </a:cubicBezTo>
                <a:cubicBezTo>
                  <a:pt x="392984" y="184460"/>
                  <a:pt x="404075" y="209126"/>
                  <a:pt x="404075" y="275452"/>
                </a:cubicBezTo>
                <a:cubicBezTo>
                  <a:pt x="404075" y="347764"/>
                  <a:pt x="397630" y="420037"/>
                  <a:pt x="389644" y="491907"/>
                </a:cubicBezTo>
                <a:cubicBezTo>
                  <a:pt x="387964" y="507025"/>
                  <a:pt x="383039" y="522155"/>
                  <a:pt x="375213" y="535198"/>
                </a:cubicBezTo>
                <a:cubicBezTo>
                  <a:pt x="368213" y="546864"/>
                  <a:pt x="355971" y="554438"/>
                  <a:pt x="346350" y="564058"/>
                </a:cubicBezTo>
                <a:cubicBezTo>
                  <a:pt x="363627" y="581333"/>
                  <a:pt x="395889" y="604989"/>
                  <a:pt x="389644" y="636210"/>
                </a:cubicBezTo>
                <a:cubicBezTo>
                  <a:pt x="386975" y="649551"/>
                  <a:pt x="360781" y="665070"/>
                  <a:pt x="360781" y="66507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31887" y="2811835"/>
            <a:ext cx="1443132" cy="2279987"/>
          </a:xfrm>
          <a:custGeom>
            <a:avLst/>
            <a:gdLst>
              <a:gd name="connsiteX0" fmla="*/ 7 w 1443132"/>
              <a:gd name="connsiteY0" fmla="*/ 2279987 h 2279987"/>
              <a:gd name="connsiteX1" fmla="*/ 28870 w 1443132"/>
              <a:gd name="connsiteY1" fmla="*/ 2005812 h 2279987"/>
              <a:gd name="connsiteX2" fmla="*/ 86595 w 1443132"/>
              <a:gd name="connsiteY2" fmla="*/ 1933660 h 2279987"/>
              <a:gd name="connsiteX3" fmla="*/ 173182 w 1443132"/>
              <a:gd name="connsiteY3" fmla="*/ 1904799 h 2279987"/>
              <a:gd name="connsiteX4" fmla="*/ 259770 w 1443132"/>
              <a:gd name="connsiteY4" fmla="*/ 1875939 h 2279987"/>
              <a:gd name="connsiteX5" fmla="*/ 303064 w 1443132"/>
              <a:gd name="connsiteY5" fmla="*/ 1861509 h 2279987"/>
              <a:gd name="connsiteX6" fmla="*/ 360789 w 1443132"/>
              <a:gd name="connsiteY6" fmla="*/ 1847078 h 2279987"/>
              <a:gd name="connsiteX7" fmla="*/ 447376 w 1443132"/>
              <a:gd name="connsiteY7" fmla="*/ 1818218 h 2279987"/>
              <a:gd name="connsiteX8" fmla="*/ 591689 w 1443132"/>
              <a:gd name="connsiteY8" fmla="*/ 1803787 h 2279987"/>
              <a:gd name="connsiteX9" fmla="*/ 620551 w 1443132"/>
              <a:gd name="connsiteY9" fmla="*/ 1717206 h 2279987"/>
              <a:gd name="connsiteX10" fmla="*/ 634982 w 1443132"/>
              <a:gd name="connsiteY10" fmla="*/ 1673915 h 2279987"/>
              <a:gd name="connsiteX11" fmla="*/ 678276 w 1443132"/>
              <a:gd name="connsiteY11" fmla="*/ 1515181 h 2279987"/>
              <a:gd name="connsiteX12" fmla="*/ 692707 w 1443132"/>
              <a:gd name="connsiteY12" fmla="*/ 1471890 h 2279987"/>
              <a:gd name="connsiteX13" fmla="*/ 721570 w 1443132"/>
              <a:gd name="connsiteY13" fmla="*/ 1443030 h 2279987"/>
              <a:gd name="connsiteX14" fmla="*/ 779295 w 1443132"/>
              <a:gd name="connsiteY14" fmla="*/ 1370878 h 2279987"/>
              <a:gd name="connsiteX15" fmla="*/ 837020 w 1443132"/>
              <a:gd name="connsiteY15" fmla="*/ 1356448 h 2279987"/>
              <a:gd name="connsiteX16" fmla="*/ 1010195 w 1443132"/>
              <a:gd name="connsiteY16" fmla="*/ 1370878 h 2279987"/>
              <a:gd name="connsiteX17" fmla="*/ 1053488 w 1443132"/>
              <a:gd name="connsiteY17" fmla="*/ 1385309 h 2279987"/>
              <a:gd name="connsiteX18" fmla="*/ 1356545 w 1443132"/>
              <a:gd name="connsiteY18" fmla="*/ 1370878 h 2279987"/>
              <a:gd name="connsiteX19" fmla="*/ 1443132 w 1443132"/>
              <a:gd name="connsiteY19" fmla="*/ 1197715 h 2279987"/>
              <a:gd name="connsiteX20" fmla="*/ 1428701 w 1443132"/>
              <a:gd name="connsiteY20" fmla="*/ 808097 h 2279987"/>
              <a:gd name="connsiteX21" fmla="*/ 1385407 w 1443132"/>
              <a:gd name="connsiteY21" fmla="*/ 663794 h 2279987"/>
              <a:gd name="connsiteX22" fmla="*/ 1342113 w 1443132"/>
              <a:gd name="connsiteY22" fmla="*/ 649363 h 2279987"/>
              <a:gd name="connsiteX23" fmla="*/ 1298820 w 1443132"/>
              <a:gd name="connsiteY23" fmla="*/ 663794 h 2279987"/>
              <a:gd name="connsiteX24" fmla="*/ 851451 w 1443132"/>
              <a:gd name="connsiteY24" fmla="*/ 663794 h 2279987"/>
              <a:gd name="connsiteX25" fmla="*/ 764864 w 1443132"/>
              <a:gd name="connsiteY25" fmla="*/ 634933 h 2279987"/>
              <a:gd name="connsiteX26" fmla="*/ 721570 w 1443132"/>
              <a:gd name="connsiteY26" fmla="*/ 620503 h 2279987"/>
              <a:gd name="connsiteX27" fmla="*/ 692707 w 1443132"/>
              <a:gd name="connsiteY27" fmla="*/ 577212 h 2279987"/>
              <a:gd name="connsiteX28" fmla="*/ 649414 w 1443132"/>
              <a:gd name="connsiteY28" fmla="*/ 562782 h 2279987"/>
              <a:gd name="connsiteX29" fmla="*/ 620551 w 1443132"/>
              <a:gd name="connsiteY29" fmla="*/ 533921 h 2279987"/>
              <a:gd name="connsiteX30" fmla="*/ 606120 w 1443132"/>
              <a:gd name="connsiteY30" fmla="*/ 490630 h 2279987"/>
              <a:gd name="connsiteX31" fmla="*/ 577257 w 1443132"/>
              <a:gd name="connsiteY31" fmla="*/ 317466 h 2279987"/>
              <a:gd name="connsiteX32" fmla="*/ 562826 w 1443132"/>
              <a:gd name="connsiteY32" fmla="*/ 259745 h 2279987"/>
              <a:gd name="connsiteX33" fmla="*/ 548395 w 1443132"/>
              <a:gd name="connsiteY33" fmla="*/ 216454 h 2279987"/>
              <a:gd name="connsiteX34" fmla="*/ 360789 w 1443132"/>
              <a:gd name="connsiteY34" fmla="*/ 202024 h 2279987"/>
              <a:gd name="connsiteX35" fmla="*/ 230907 w 1443132"/>
              <a:gd name="connsiteY35" fmla="*/ 158733 h 2279987"/>
              <a:gd name="connsiteX36" fmla="*/ 187614 w 1443132"/>
              <a:gd name="connsiteY36" fmla="*/ 144303 h 2279987"/>
              <a:gd name="connsiteX37" fmla="*/ 86595 w 1443132"/>
              <a:gd name="connsiteY37" fmla="*/ 129873 h 2279987"/>
              <a:gd name="connsiteX38" fmla="*/ 43301 w 1443132"/>
              <a:gd name="connsiteY38" fmla="*/ 57721 h 2279987"/>
              <a:gd name="connsiteX39" fmla="*/ 7 w 1443132"/>
              <a:gd name="connsiteY39" fmla="*/ 0 h 227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3132" h="2279987">
                <a:moveTo>
                  <a:pt x="7" y="2279987"/>
                </a:moveTo>
                <a:cubicBezTo>
                  <a:pt x="1331" y="2258803"/>
                  <a:pt x="-7175" y="2077897"/>
                  <a:pt x="28870" y="2005812"/>
                </a:cubicBezTo>
                <a:cubicBezTo>
                  <a:pt x="35669" y="1992215"/>
                  <a:pt x="68697" y="1942608"/>
                  <a:pt x="86595" y="1933660"/>
                </a:cubicBezTo>
                <a:cubicBezTo>
                  <a:pt x="113807" y="1920055"/>
                  <a:pt x="144320" y="1914419"/>
                  <a:pt x="173182" y="1904799"/>
                </a:cubicBezTo>
                <a:lnTo>
                  <a:pt x="259770" y="1875939"/>
                </a:lnTo>
                <a:cubicBezTo>
                  <a:pt x="274201" y="1871129"/>
                  <a:pt x="288306" y="1865198"/>
                  <a:pt x="303064" y="1861509"/>
                </a:cubicBezTo>
                <a:cubicBezTo>
                  <a:pt x="322306" y="1856699"/>
                  <a:pt x="341792" y="1852777"/>
                  <a:pt x="360789" y="1847078"/>
                </a:cubicBezTo>
                <a:cubicBezTo>
                  <a:pt x="389929" y="1838336"/>
                  <a:pt x="417104" y="1821245"/>
                  <a:pt x="447376" y="1818218"/>
                </a:cubicBezTo>
                <a:lnTo>
                  <a:pt x="591689" y="1803787"/>
                </a:lnTo>
                <a:lnTo>
                  <a:pt x="620551" y="1717206"/>
                </a:lnTo>
                <a:cubicBezTo>
                  <a:pt x="625361" y="1702776"/>
                  <a:pt x="631999" y="1688831"/>
                  <a:pt x="634982" y="1673915"/>
                </a:cubicBezTo>
                <a:cubicBezTo>
                  <a:pt x="655381" y="1571932"/>
                  <a:pt x="641658" y="1625031"/>
                  <a:pt x="678276" y="1515181"/>
                </a:cubicBezTo>
                <a:cubicBezTo>
                  <a:pt x="683086" y="1500751"/>
                  <a:pt x="681951" y="1482645"/>
                  <a:pt x="692707" y="1471890"/>
                </a:cubicBezTo>
                <a:cubicBezTo>
                  <a:pt x="702328" y="1462270"/>
                  <a:pt x="713070" y="1453654"/>
                  <a:pt x="721570" y="1443030"/>
                </a:cubicBezTo>
                <a:cubicBezTo>
                  <a:pt x="735167" y="1426035"/>
                  <a:pt x="756064" y="1382493"/>
                  <a:pt x="779295" y="1370878"/>
                </a:cubicBezTo>
                <a:cubicBezTo>
                  <a:pt x="797035" y="1362009"/>
                  <a:pt x="817778" y="1361258"/>
                  <a:pt x="837020" y="1356448"/>
                </a:cubicBezTo>
                <a:cubicBezTo>
                  <a:pt x="894745" y="1361258"/>
                  <a:pt x="952778" y="1363223"/>
                  <a:pt x="1010195" y="1370878"/>
                </a:cubicBezTo>
                <a:cubicBezTo>
                  <a:pt x="1025273" y="1372888"/>
                  <a:pt x="1038276" y="1385309"/>
                  <a:pt x="1053488" y="1385309"/>
                </a:cubicBezTo>
                <a:cubicBezTo>
                  <a:pt x="1154621" y="1385309"/>
                  <a:pt x="1255526" y="1375688"/>
                  <a:pt x="1356545" y="1370878"/>
                </a:cubicBezTo>
                <a:cubicBezTo>
                  <a:pt x="1452752" y="1274677"/>
                  <a:pt x="1423891" y="1332399"/>
                  <a:pt x="1443132" y="1197715"/>
                </a:cubicBezTo>
                <a:cubicBezTo>
                  <a:pt x="1438322" y="1067842"/>
                  <a:pt x="1437069" y="937789"/>
                  <a:pt x="1428701" y="808097"/>
                </a:cubicBezTo>
                <a:cubicBezTo>
                  <a:pt x="1427455" y="788792"/>
                  <a:pt x="1388999" y="664991"/>
                  <a:pt x="1385407" y="663794"/>
                </a:cubicBezTo>
                <a:lnTo>
                  <a:pt x="1342113" y="649363"/>
                </a:lnTo>
                <a:cubicBezTo>
                  <a:pt x="1327682" y="654173"/>
                  <a:pt x="1313956" y="662280"/>
                  <a:pt x="1298820" y="663794"/>
                </a:cubicBezTo>
                <a:cubicBezTo>
                  <a:pt x="1061209" y="687554"/>
                  <a:pt x="1073283" y="679638"/>
                  <a:pt x="851451" y="663794"/>
                </a:cubicBezTo>
                <a:lnTo>
                  <a:pt x="764864" y="634933"/>
                </a:lnTo>
                <a:lnTo>
                  <a:pt x="721570" y="620503"/>
                </a:lnTo>
                <a:cubicBezTo>
                  <a:pt x="711949" y="606073"/>
                  <a:pt x="706250" y="588046"/>
                  <a:pt x="692707" y="577212"/>
                </a:cubicBezTo>
                <a:cubicBezTo>
                  <a:pt x="680829" y="567710"/>
                  <a:pt x="662458" y="570608"/>
                  <a:pt x="649414" y="562782"/>
                </a:cubicBezTo>
                <a:cubicBezTo>
                  <a:pt x="637747" y="555782"/>
                  <a:pt x="630172" y="543541"/>
                  <a:pt x="620551" y="533921"/>
                </a:cubicBezTo>
                <a:cubicBezTo>
                  <a:pt x="615741" y="519491"/>
                  <a:pt x="609103" y="505546"/>
                  <a:pt x="606120" y="490630"/>
                </a:cubicBezTo>
                <a:cubicBezTo>
                  <a:pt x="545888" y="189485"/>
                  <a:pt x="628887" y="549780"/>
                  <a:pt x="577257" y="317466"/>
                </a:cubicBezTo>
                <a:cubicBezTo>
                  <a:pt x="572954" y="298106"/>
                  <a:pt x="568275" y="278814"/>
                  <a:pt x="562826" y="259745"/>
                </a:cubicBezTo>
                <a:cubicBezTo>
                  <a:pt x="558647" y="245119"/>
                  <a:pt x="563021" y="220633"/>
                  <a:pt x="548395" y="216454"/>
                </a:cubicBezTo>
                <a:cubicBezTo>
                  <a:pt x="488088" y="199225"/>
                  <a:pt x="423324" y="206834"/>
                  <a:pt x="360789" y="202024"/>
                </a:cubicBezTo>
                <a:lnTo>
                  <a:pt x="230907" y="158733"/>
                </a:lnTo>
                <a:cubicBezTo>
                  <a:pt x="216476" y="153923"/>
                  <a:pt x="202673" y="146454"/>
                  <a:pt x="187614" y="144303"/>
                </a:cubicBezTo>
                <a:lnTo>
                  <a:pt x="86595" y="129873"/>
                </a:lnTo>
                <a:cubicBezTo>
                  <a:pt x="61534" y="54692"/>
                  <a:pt x="88580" y="114317"/>
                  <a:pt x="43301" y="57721"/>
                </a:cubicBezTo>
                <a:cubicBezTo>
                  <a:pt x="-21962" y="-23853"/>
                  <a:pt x="39502" y="39489"/>
                  <a:pt x="7" y="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03800" y="5060950"/>
            <a:ext cx="6350" cy="31750"/>
          </a:xfrm>
          <a:custGeom>
            <a:avLst/>
            <a:gdLst>
              <a:gd name="connsiteX0" fmla="*/ 0 w 6350"/>
              <a:gd name="connsiteY0" fmla="*/ 31750 h 31750"/>
              <a:gd name="connsiteX1" fmla="*/ 6350 w 6350"/>
              <a:gd name="connsiteY1" fmla="*/ 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1750">
                <a:moveTo>
                  <a:pt x="0" y="31750"/>
                </a:moveTo>
                <a:lnTo>
                  <a:pt x="635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74950" y="2190750"/>
            <a:ext cx="2152650" cy="2889250"/>
          </a:xfrm>
          <a:custGeom>
            <a:avLst/>
            <a:gdLst>
              <a:gd name="connsiteX0" fmla="*/ 1466850 w 2152650"/>
              <a:gd name="connsiteY0" fmla="*/ 2889250 h 2889250"/>
              <a:gd name="connsiteX1" fmla="*/ 1479550 w 2152650"/>
              <a:gd name="connsiteY1" fmla="*/ 2819400 h 2889250"/>
              <a:gd name="connsiteX2" fmla="*/ 1492250 w 2152650"/>
              <a:gd name="connsiteY2" fmla="*/ 2781300 h 2889250"/>
              <a:gd name="connsiteX3" fmla="*/ 1485900 w 2152650"/>
              <a:gd name="connsiteY3" fmla="*/ 2711450 h 2889250"/>
              <a:gd name="connsiteX4" fmla="*/ 1479550 w 2152650"/>
              <a:gd name="connsiteY4" fmla="*/ 2692400 h 2889250"/>
              <a:gd name="connsiteX5" fmla="*/ 1441450 w 2152650"/>
              <a:gd name="connsiteY5" fmla="*/ 2667000 h 2889250"/>
              <a:gd name="connsiteX6" fmla="*/ 1403350 w 2152650"/>
              <a:gd name="connsiteY6" fmla="*/ 2641600 h 2889250"/>
              <a:gd name="connsiteX7" fmla="*/ 1384300 w 2152650"/>
              <a:gd name="connsiteY7" fmla="*/ 2628900 h 2889250"/>
              <a:gd name="connsiteX8" fmla="*/ 1365250 w 2152650"/>
              <a:gd name="connsiteY8" fmla="*/ 2622550 h 2889250"/>
              <a:gd name="connsiteX9" fmla="*/ 1225550 w 2152650"/>
              <a:gd name="connsiteY9" fmla="*/ 2609850 h 2889250"/>
              <a:gd name="connsiteX10" fmla="*/ 1200150 w 2152650"/>
              <a:gd name="connsiteY10" fmla="*/ 2597150 h 2889250"/>
              <a:gd name="connsiteX11" fmla="*/ 1162050 w 2152650"/>
              <a:gd name="connsiteY11" fmla="*/ 2584450 h 2889250"/>
              <a:gd name="connsiteX12" fmla="*/ 1143000 w 2152650"/>
              <a:gd name="connsiteY12" fmla="*/ 2571750 h 2889250"/>
              <a:gd name="connsiteX13" fmla="*/ 1079500 w 2152650"/>
              <a:gd name="connsiteY13" fmla="*/ 2565400 h 2889250"/>
              <a:gd name="connsiteX14" fmla="*/ 1041400 w 2152650"/>
              <a:gd name="connsiteY14" fmla="*/ 2552700 h 2889250"/>
              <a:gd name="connsiteX15" fmla="*/ 1016000 w 2152650"/>
              <a:gd name="connsiteY15" fmla="*/ 2546350 h 2889250"/>
              <a:gd name="connsiteX16" fmla="*/ 958850 w 2152650"/>
              <a:gd name="connsiteY16" fmla="*/ 2527300 h 2889250"/>
              <a:gd name="connsiteX17" fmla="*/ 939800 w 2152650"/>
              <a:gd name="connsiteY17" fmla="*/ 2520950 h 2889250"/>
              <a:gd name="connsiteX18" fmla="*/ 920750 w 2152650"/>
              <a:gd name="connsiteY18" fmla="*/ 2514600 h 2889250"/>
              <a:gd name="connsiteX19" fmla="*/ 901700 w 2152650"/>
              <a:gd name="connsiteY19" fmla="*/ 2501900 h 2889250"/>
              <a:gd name="connsiteX20" fmla="*/ 863600 w 2152650"/>
              <a:gd name="connsiteY20" fmla="*/ 2489200 h 2889250"/>
              <a:gd name="connsiteX21" fmla="*/ 844550 w 2152650"/>
              <a:gd name="connsiteY21" fmla="*/ 2482850 h 2889250"/>
              <a:gd name="connsiteX22" fmla="*/ 825500 w 2152650"/>
              <a:gd name="connsiteY22" fmla="*/ 2470150 h 2889250"/>
              <a:gd name="connsiteX23" fmla="*/ 819150 w 2152650"/>
              <a:gd name="connsiteY23" fmla="*/ 2451100 h 2889250"/>
              <a:gd name="connsiteX24" fmla="*/ 806450 w 2152650"/>
              <a:gd name="connsiteY24" fmla="*/ 2197100 h 2889250"/>
              <a:gd name="connsiteX25" fmla="*/ 800100 w 2152650"/>
              <a:gd name="connsiteY25" fmla="*/ 2171700 h 2889250"/>
              <a:gd name="connsiteX26" fmla="*/ 781050 w 2152650"/>
              <a:gd name="connsiteY26" fmla="*/ 2159000 h 2889250"/>
              <a:gd name="connsiteX27" fmla="*/ 762000 w 2152650"/>
              <a:gd name="connsiteY27" fmla="*/ 2139950 h 2889250"/>
              <a:gd name="connsiteX28" fmla="*/ 730250 w 2152650"/>
              <a:gd name="connsiteY28" fmla="*/ 2133600 h 2889250"/>
              <a:gd name="connsiteX29" fmla="*/ 692150 w 2152650"/>
              <a:gd name="connsiteY29" fmla="*/ 2120900 h 2889250"/>
              <a:gd name="connsiteX30" fmla="*/ 596900 w 2152650"/>
              <a:gd name="connsiteY30" fmla="*/ 2089150 h 2889250"/>
              <a:gd name="connsiteX31" fmla="*/ 577850 w 2152650"/>
              <a:gd name="connsiteY31" fmla="*/ 2082800 h 2889250"/>
              <a:gd name="connsiteX32" fmla="*/ 558800 w 2152650"/>
              <a:gd name="connsiteY32" fmla="*/ 2076450 h 2889250"/>
              <a:gd name="connsiteX33" fmla="*/ 438150 w 2152650"/>
              <a:gd name="connsiteY33" fmla="*/ 2070100 h 2889250"/>
              <a:gd name="connsiteX34" fmla="*/ 330200 w 2152650"/>
              <a:gd name="connsiteY34" fmla="*/ 2076450 h 2889250"/>
              <a:gd name="connsiteX35" fmla="*/ 292100 w 2152650"/>
              <a:gd name="connsiteY35" fmla="*/ 2089150 h 2889250"/>
              <a:gd name="connsiteX36" fmla="*/ 260350 w 2152650"/>
              <a:gd name="connsiteY36" fmla="*/ 2095500 h 2889250"/>
              <a:gd name="connsiteX37" fmla="*/ 196850 w 2152650"/>
              <a:gd name="connsiteY37" fmla="*/ 2089150 h 2889250"/>
              <a:gd name="connsiteX38" fmla="*/ 177800 w 2152650"/>
              <a:gd name="connsiteY38" fmla="*/ 2076450 h 2889250"/>
              <a:gd name="connsiteX39" fmla="*/ 158750 w 2152650"/>
              <a:gd name="connsiteY39" fmla="*/ 2070100 h 2889250"/>
              <a:gd name="connsiteX40" fmla="*/ 107950 w 2152650"/>
              <a:gd name="connsiteY40" fmla="*/ 2063750 h 2889250"/>
              <a:gd name="connsiteX41" fmla="*/ 63500 w 2152650"/>
              <a:gd name="connsiteY41" fmla="*/ 2051050 h 2889250"/>
              <a:gd name="connsiteX42" fmla="*/ 57150 w 2152650"/>
              <a:gd name="connsiteY42" fmla="*/ 2032000 h 2889250"/>
              <a:gd name="connsiteX43" fmla="*/ 25400 w 2152650"/>
              <a:gd name="connsiteY43" fmla="*/ 2000250 h 2889250"/>
              <a:gd name="connsiteX44" fmla="*/ 12700 w 2152650"/>
              <a:gd name="connsiteY44" fmla="*/ 1949450 h 2889250"/>
              <a:gd name="connsiteX45" fmla="*/ 0 w 2152650"/>
              <a:gd name="connsiteY45" fmla="*/ 1905000 h 2889250"/>
              <a:gd name="connsiteX46" fmla="*/ 6350 w 2152650"/>
              <a:gd name="connsiteY46" fmla="*/ 1644650 h 2889250"/>
              <a:gd name="connsiteX47" fmla="*/ 19050 w 2152650"/>
              <a:gd name="connsiteY47" fmla="*/ 1612900 h 2889250"/>
              <a:gd name="connsiteX48" fmla="*/ 25400 w 2152650"/>
              <a:gd name="connsiteY48" fmla="*/ 1581150 h 2889250"/>
              <a:gd name="connsiteX49" fmla="*/ 31750 w 2152650"/>
              <a:gd name="connsiteY49" fmla="*/ 1562100 h 2889250"/>
              <a:gd name="connsiteX50" fmla="*/ 38100 w 2152650"/>
              <a:gd name="connsiteY50" fmla="*/ 1536700 h 2889250"/>
              <a:gd name="connsiteX51" fmla="*/ 50800 w 2152650"/>
              <a:gd name="connsiteY51" fmla="*/ 1498600 h 2889250"/>
              <a:gd name="connsiteX52" fmla="*/ 38100 w 2152650"/>
              <a:gd name="connsiteY52" fmla="*/ 1428750 h 2889250"/>
              <a:gd name="connsiteX53" fmla="*/ 25400 w 2152650"/>
              <a:gd name="connsiteY53" fmla="*/ 1549400 h 2889250"/>
              <a:gd name="connsiteX54" fmla="*/ 44450 w 2152650"/>
              <a:gd name="connsiteY54" fmla="*/ 1403350 h 2889250"/>
              <a:gd name="connsiteX55" fmla="*/ 50800 w 2152650"/>
              <a:gd name="connsiteY55" fmla="*/ 1384300 h 2889250"/>
              <a:gd name="connsiteX56" fmla="*/ 69850 w 2152650"/>
              <a:gd name="connsiteY56" fmla="*/ 1346200 h 2889250"/>
              <a:gd name="connsiteX57" fmla="*/ 88900 w 2152650"/>
              <a:gd name="connsiteY57" fmla="*/ 1333500 h 2889250"/>
              <a:gd name="connsiteX58" fmla="*/ 120650 w 2152650"/>
              <a:gd name="connsiteY58" fmla="*/ 1308100 h 2889250"/>
              <a:gd name="connsiteX59" fmla="*/ 139700 w 2152650"/>
              <a:gd name="connsiteY59" fmla="*/ 1295400 h 2889250"/>
              <a:gd name="connsiteX60" fmla="*/ 158750 w 2152650"/>
              <a:gd name="connsiteY60" fmla="*/ 1289050 h 2889250"/>
              <a:gd name="connsiteX61" fmla="*/ 292100 w 2152650"/>
              <a:gd name="connsiteY61" fmla="*/ 1276350 h 2889250"/>
              <a:gd name="connsiteX62" fmla="*/ 444500 w 2152650"/>
              <a:gd name="connsiteY62" fmla="*/ 1282700 h 2889250"/>
              <a:gd name="connsiteX63" fmla="*/ 520700 w 2152650"/>
              <a:gd name="connsiteY63" fmla="*/ 1295400 h 2889250"/>
              <a:gd name="connsiteX64" fmla="*/ 666750 w 2152650"/>
              <a:gd name="connsiteY64" fmla="*/ 1282700 h 2889250"/>
              <a:gd name="connsiteX65" fmla="*/ 723900 w 2152650"/>
              <a:gd name="connsiteY65" fmla="*/ 1257300 h 2889250"/>
              <a:gd name="connsiteX66" fmla="*/ 762000 w 2152650"/>
              <a:gd name="connsiteY66" fmla="*/ 1244600 h 2889250"/>
              <a:gd name="connsiteX67" fmla="*/ 806450 w 2152650"/>
              <a:gd name="connsiteY67" fmla="*/ 1187450 h 2889250"/>
              <a:gd name="connsiteX68" fmla="*/ 812800 w 2152650"/>
              <a:gd name="connsiteY68" fmla="*/ 1168400 h 2889250"/>
              <a:gd name="connsiteX69" fmla="*/ 825500 w 2152650"/>
              <a:gd name="connsiteY69" fmla="*/ 1149350 h 2889250"/>
              <a:gd name="connsiteX70" fmla="*/ 838200 w 2152650"/>
              <a:gd name="connsiteY70" fmla="*/ 1111250 h 2889250"/>
              <a:gd name="connsiteX71" fmla="*/ 850900 w 2152650"/>
              <a:gd name="connsiteY71" fmla="*/ 1092200 h 2889250"/>
              <a:gd name="connsiteX72" fmla="*/ 869950 w 2152650"/>
              <a:gd name="connsiteY72" fmla="*/ 1035050 h 2889250"/>
              <a:gd name="connsiteX73" fmla="*/ 876300 w 2152650"/>
              <a:gd name="connsiteY73" fmla="*/ 1016000 h 2889250"/>
              <a:gd name="connsiteX74" fmla="*/ 882650 w 2152650"/>
              <a:gd name="connsiteY74" fmla="*/ 889000 h 2889250"/>
              <a:gd name="connsiteX75" fmla="*/ 933450 w 2152650"/>
              <a:gd name="connsiteY75" fmla="*/ 850900 h 2889250"/>
              <a:gd name="connsiteX76" fmla="*/ 1009650 w 2152650"/>
              <a:gd name="connsiteY76" fmla="*/ 838200 h 2889250"/>
              <a:gd name="connsiteX77" fmla="*/ 1054100 w 2152650"/>
              <a:gd name="connsiteY77" fmla="*/ 831850 h 2889250"/>
              <a:gd name="connsiteX78" fmla="*/ 1073150 w 2152650"/>
              <a:gd name="connsiteY78" fmla="*/ 825500 h 2889250"/>
              <a:gd name="connsiteX79" fmla="*/ 1111250 w 2152650"/>
              <a:gd name="connsiteY79" fmla="*/ 800100 h 2889250"/>
              <a:gd name="connsiteX80" fmla="*/ 1225550 w 2152650"/>
              <a:gd name="connsiteY80" fmla="*/ 762000 h 2889250"/>
              <a:gd name="connsiteX81" fmla="*/ 1263650 w 2152650"/>
              <a:gd name="connsiteY81" fmla="*/ 749300 h 2889250"/>
              <a:gd name="connsiteX82" fmla="*/ 1282700 w 2152650"/>
              <a:gd name="connsiteY82" fmla="*/ 742950 h 2889250"/>
              <a:gd name="connsiteX83" fmla="*/ 1308100 w 2152650"/>
              <a:gd name="connsiteY83" fmla="*/ 736600 h 2889250"/>
              <a:gd name="connsiteX84" fmla="*/ 1346200 w 2152650"/>
              <a:gd name="connsiteY84" fmla="*/ 723900 h 2889250"/>
              <a:gd name="connsiteX85" fmla="*/ 1409700 w 2152650"/>
              <a:gd name="connsiteY85" fmla="*/ 704850 h 2889250"/>
              <a:gd name="connsiteX86" fmla="*/ 1428750 w 2152650"/>
              <a:gd name="connsiteY86" fmla="*/ 692150 h 2889250"/>
              <a:gd name="connsiteX87" fmla="*/ 1466850 w 2152650"/>
              <a:gd name="connsiteY87" fmla="*/ 679450 h 2889250"/>
              <a:gd name="connsiteX88" fmla="*/ 1479550 w 2152650"/>
              <a:gd name="connsiteY88" fmla="*/ 660400 h 2889250"/>
              <a:gd name="connsiteX89" fmla="*/ 1492250 w 2152650"/>
              <a:gd name="connsiteY89" fmla="*/ 565150 h 2889250"/>
              <a:gd name="connsiteX90" fmla="*/ 1504950 w 2152650"/>
              <a:gd name="connsiteY90" fmla="*/ 495300 h 2889250"/>
              <a:gd name="connsiteX91" fmla="*/ 1492250 w 2152650"/>
              <a:gd name="connsiteY91" fmla="*/ 444500 h 2889250"/>
              <a:gd name="connsiteX92" fmla="*/ 1479550 w 2152650"/>
              <a:gd name="connsiteY92" fmla="*/ 425450 h 2889250"/>
              <a:gd name="connsiteX93" fmla="*/ 1460500 w 2152650"/>
              <a:gd name="connsiteY93" fmla="*/ 419100 h 2889250"/>
              <a:gd name="connsiteX94" fmla="*/ 1479550 w 2152650"/>
              <a:gd name="connsiteY94" fmla="*/ 457200 h 2889250"/>
              <a:gd name="connsiteX95" fmla="*/ 1498600 w 2152650"/>
              <a:gd name="connsiteY95" fmla="*/ 469900 h 2889250"/>
              <a:gd name="connsiteX96" fmla="*/ 1511300 w 2152650"/>
              <a:gd name="connsiteY96" fmla="*/ 488950 h 2889250"/>
              <a:gd name="connsiteX97" fmla="*/ 1498600 w 2152650"/>
              <a:gd name="connsiteY97" fmla="*/ 450850 h 2889250"/>
              <a:gd name="connsiteX98" fmla="*/ 1492250 w 2152650"/>
              <a:gd name="connsiteY98" fmla="*/ 431800 h 2889250"/>
              <a:gd name="connsiteX99" fmla="*/ 1485900 w 2152650"/>
              <a:gd name="connsiteY99" fmla="*/ 412750 h 2889250"/>
              <a:gd name="connsiteX100" fmla="*/ 1466850 w 2152650"/>
              <a:gd name="connsiteY100" fmla="*/ 400050 h 2889250"/>
              <a:gd name="connsiteX101" fmla="*/ 1454150 w 2152650"/>
              <a:gd name="connsiteY101" fmla="*/ 361950 h 2889250"/>
              <a:gd name="connsiteX102" fmla="*/ 1447800 w 2152650"/>
              <a:gd name="connsiteY102" fmla="*/ 342900 h 2889250"/>
              <a:gd name="connsiteX103" fmla="*/ 1441450 w 2152650"/>
              <a:gd name="connsiteY103" fmla="*/ 311150 h 2889250"/>
              <a:gd name="connsiteX104" fmla="*/ 1447800 w 2152650"/>
              <a:gd name="connsiteY104" fmla="*/ 222250 h 2889250"/>
              <a:gd name="connsiteX105" fmla="*/ 1454150 w 2152650"/>
              <a:gd name="connsiteY105" fmla="*/ 203200 h 2889250"/>
              <a:gd name="connsiteX106" fmla="*/ 1473200 w 2152650"/>
              <a:gd name="connsiteY106" fmla="*/ 190500 h 2889250"/>
              <a:gd name="connsiteX107" fmla="*/ 1498600 w 2152650"/>
              <a:gd name="connsiteY107" fmla="*/ 152400 h 2889250"/>
              <a:gd name="connsiteX108" fmla="*/ 1511300 w 2152650"/>
              <a:gd name="connsiteY108" fmla="*/ 133350 h 2889250"/>
              <a:gd name="connsiteX109" fmla="*/ 1549400 w 2152650"/>
              <a:gd name="connsiteY109" fmla="*/ 107950 h 2889250"/>
              <a:gd name="connsiteX110" fmla="*/ 1574800 w 2152650"/>
              <a:gd name="connsiteY110" fmla="*/ 69850 h 2889250"/>
              <a:gd name="connsiteX111" fmla="*/ 1593850 w 2152650"/>
              <a:gd name="connsiteY111" fmla="*/ 25400 h 2889250"/>
              <a:gd name="connsiteX112" fmla="*/ 1612900 w 2152650"/>
              <a:gd name="connsiteY112" fmla="*/ 12700 h 2889250"/>
              <a:gd name="connsiteX113" fmla="*/ 1631950 w 2152650"/>
              <a:gd name="connsiteY113" fmla="*/ 6350 h 2889250"/>
              <a:gd name="connsiteX114" fmla="*/ 1879600 w 2152650"/>
              <a:gd name="connsiteY114" fmla="*/ 0 h 2889250"/>
              <a:gd name="connsiteX115" fmla="*/ 2032000 w 2152650"/>
              <a:gd name="connsiteY115" fmla="*/ 6350 h 2889250"/>
              <a:gd name="connsiteX116" fmla="*/ 2051050 w 2152650"/>
              <a:gd name="connsiteY116" fmla="*/ 19050 h 2889250"/>
              <a:gd name="connsiteX117" fmla="*/ 2089150 w 2152650"/>
              <a:gd name="connsiteY117" fmla="*/ 31750 h 2889250"/>
              <a:gd name="connsiteX118" fmla="*/ 2108200 w 2152650"/>
              <a:gd name="connsiteY118" fmla="*/ 38100 h 2889250"/>
              <a:gd name="connsiteX119" fmla="*/ 2127250 w 2152650"/>
              <a:gd name="connsiteY119" fmla="*/ 44450 h 2889250"/>
              <a:gd name="connsiteX120" fmla="*/ 2152650 w 2152650"/>
              <a:gd name="connsiteY120" fmla="*/ 4445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152650" h="2889250">
                <a:moveTo>
                  <a:pt x="1466850" y="2889250"/>
                </a:moveTo>
                <a:cubicBezTo>
                  <a:pt x="1471083" y="2865967"/>
                  <a:pt x="1474130" y="2842436"/>
                  <a:pt x="1479550" y="2819400"/>
                </a:cubicBezTo>
                <a:cubicBezTo>
                  <a:pt x="1482616" y="2806369"/>
                  <a:pt x="1492250" y="2781300"/>
                  <a:pt x="1492250" y="2781300"/>
                </a:cubicBezTo>
                <a:cubicBezTo>
                  <a:pt x="1490133" y="2758017"/>
                  <a:pt x="1489206" y="2734594"/>
                  <a:pt x="1485900" y="2711450"/>
                </a:cubicBezTo>
                <a:cubicBezTo>
                  <a:pt x="1484953" y="2704824"/>
                  <a:pt x="1484283" y="2697133"/>
                  <a:pt x="1479550" y="2692400"/>
                </a:cubicBezTo>
                <a:cubicBezTo>
                  <a:pt x="1468757" y="2681607"/>
                  <a:pt x="1452243" y="2677793"/>
                  <a:pt x="1441450" y="2667000"/>
                </a:cubicBezTo>
                <a:cubicBezTo>
                  <a:pt x="1405338" y="2630888"/>
                  <a:pt x="1440109" y="2659980"/>
                  <a:pt x="1403350" y="2641600"/>
                </a:cubicBezTo>
                <a:cubicBezTo>
                  <a:pt x="1396524" y="2638187"/>
                  <a:pt x="1391126" y="2632313"/>
                  <a:pt x="1384300" y="2628900"/>
                </a:cubicBezTo>
                <a:cubicBezTo>
                  <a:pt x="1378313" y="2625907"/>
                  <a:pt x="1371744" y="2624173"/>
                  <a:pt x="1365250" y="2622550"/>
                </a:cubicBezTo>
                <a:cubicBezTo>
                  <a:pt x="1315703" y="2610163"/>
                  <a:pt x="1285668" y="2613386"/>
                  <a:pt x="1225550" y="2609850"/>
                </a:cubicBezTo>
                <a:cubicBezTo>
                  <a:pt x="1217083" y="2605617"/>
                  <a:pt x="1208939" y="2600666"/>
                  <a:pt x="1200150" y="2597150"/>
                </a:cubicBezTo>
                <a:cubicBezTo>
                  <a:pt x="1187721" y="2592178"/>
                  <a:pt x="1173189" y="2591876"/>
                  <a:pt x="1162050" y="2584450"/>
                </a:cubicBezTo>
                <a:cubicBezTo>
                  <a:pt x="1155700" y="2580217"/>
                  <a:pt x="1150436" y="2573466"/>
                  <a:pt x="1143000" y="2571750"/>
                </a:cubicBezTo>
                <a:cubicBezTo>
                  <a:pt x="1122273" y="2566967"/>
                  <a:pt x="1100667" y="2567517"/>
                  <a:pt x="1079500" y="2565400"/>
                </a:cubicBezTo>
                <a:cubicBezTo>
                  <a:pt x="1066800" y="2561167"/>
                  <a:pt x="1054387" y="2555947"/>
                  <a:pt x="1041400" y="2552700"/>
                </a:cubicBezTo>
                <a:cubicBezTo>
                  <a:pt x="1032933" y="2550583"/>
                  <a:pt x="1024359" y="2548858"/>
                  <a:pt x="1016000" y="2546350"/>
                </a:cubicBezTo>
                <a:lnTo>
                  <a:pt x="958850" y="2527300"/>
                </a:lnTo>
                <a:lnTo>
                  <a:pt x="939800" y="2520950"/>
                </a:lnTo>
                <a:cubicBezTo>
                  <a:pt x="933450" y="2518833"/>
                  <a:pt x="926319" y="2518313"/>
                  <a:pt x="920750" y="2514600"/>
                </a:cubicBezTo>
                <a:cubicBezTo>
                  <a:pt x="914400" y="2510367"/>
                  <a:pt x="908674" y="2505000"/>
                  <a:pt x="901700" y="2501900"/>
                </a:cubicBezTo>
                <a:cubicBezTo>
                  <a:pt x="889467" y="2496463"/>
                  <a:pt x="876300" y="2493433"/>
                  <a:pt x="863600" y="2489200"/>
                </a:cubicBezTo>
                <a:cubicBezTo>
                  <a:pt x="857250" y="2487083"/>
                  <a:pt x="850119" y="2486563"/>
                  <a:pt x="844550" y="2482850"/>
                </a:cubicBezTo>
                <a:lnTo>
                  <a:pt x="825500" y="2470150"/>
                </a:lnTo>
                <a:cubicBezTo>
                  <a:pt x="823383" y="2463800"/>
                  <a:pt x="819616" y="2457777"/>
                  <a:pt x="819150" y="2451100"/>
                </a:cubicBezTo>
                <a:cubicBezTo>
                  <a:pt x="813250" y="2366533"/>
                  <a:pt x="827010" y="2279341"/>
                  <a:pt x="806450" y="2197100"/>
                </a:cubicBezTo>
                <a:cubicBezTo>
                  <a:pt x="804333" y="2188633"/>
                  <a:pt x="804941" y="2178962"/>
                  <a:pt x="800100" y="2171700"/>
                </a:cubicBezTo>
                <a:cubicBezTo>
                  <a:pt x="795867" y="2165350"/>
                  <a:pt x="786913" y="2163886"/>
                  <a:pt x="781050" y="2159000"/>
                </a:cubicBezTo>
                <a:cubicBezTo>
                  <a:pt x="774151" y="2153251"/>
                  <a:pt x="770032" y="2143966"/>
                  <a:pt x="762000" y="2139950"/>
                </a:cubicBezTo>
                <a:cubicBezTo>
                  <a:pt x="752347" y="2135123"/>
                  <a:pt x="740663" y="2136440"/>
                  <a:pt x="730250" y="2133600"/>
                </a:cubicBezTo>
                <a:cubicBezTo>
                  <a:pt x="717335" y="2130078"/>
                  <a:pt x="704850" y="2125133"/>
                  <a:pt x="692150" y="2120900"/>
                </a:cubicBezTo>
                <a:lnTo>
                  <a:pt x="596900" y="2089150"/>
                </a:lnTo>
                <a:lnTo>
                  <a:pt x="577850" y="2082800"/>
                </a:lnTo>
                <a:cubicBezTo>
                  <a:pt x="571500" y="2080683"/>
                  <a:pt x="565484" y="2076802"/>
                  <a:pt x="558800" y="2076450"/>
                </a:cubicBezTo>
                <a:lnTo>
                  <a:pt x="438150" y="2070100"/>
                </a:lnTo>
                <a:cubicBezTo>
                  <a:pt x="402167" y="2072217"/>
                  <a:pt x="365943" y="2071788"/>
                  <a:pt x="330200" y="2076450"/>
                </a:cubicBezTo>
                <a:cubicBezTo>
                  <a:pt x="316925" y="2078181"/>
                  <a:pt x="305227" y="2086525"/>
                  <a:pt x="292100" y="2089150"/>
                </a:cubicBezTo>
                <a:lnTo>
                  <a:pt x="260350" y="2095500"/>
                </a:lnTo>
                <a:cubicBezTo>
                  <a:pt x="239183" y="2093383"/>
                  <a:pt x="217577" y="2093933"/>
                  <a:pt x="196850" y="2089150"/>
                </a:cubicBezTo>
                <a:cubicBezTo>
                  <a:pt x="189414" y="2087434"/>
                  <a:pt x="184626" y="2079863"/>
                  <a:pt x="177800" y="2076450"/>
                </a:cubicBezTo>
                <a:cubicBezTo>
                  <a:pt x="171813" y="2073457"/>
                  <a:pt x="165336" y="2071297"/>
                  <a:pt x="158750" y="2070100"/>
                </a:cubicBezTo>
                <a:cubicBezTo>
                  <a:pt x="141960" y="2067047"/>
                  <a:pt x="124783" y="2066555"/>
                  <a:pt x="107950" y="2063750"/>
                </a:cubicBezTo>
                <a:cubicBezTo>
                  <a:pt x="92003" y="2061092"/>
                  <a:pt x="78599" y="2056083"/>
                  <a:pt x="63500" y="2051050"/>
                </a:cubicBezTo>
                <a:cubicBezTo>
                  <a:pt x="61383" y="2044700"/>
                  <a:pt x="61331" y="2037227"/>
                  <a:pt x="57150" y="2032000"/>
                </a:cubicBezTo>
                <a:cubicBezTo>
                  <a:pt x="23283" y="1989667"/>
                  <a:pt x="50800" y="2051050"/>
                  <a:pt x="25400" y="2000250"/>
                </a:cubicBezTo>
                <a:cubicBezTo>
                  <a:pt x="18592" y="1986633"/>
                  <a:pt x="15598" y="1962492"/>
                  <a:pt x="12700" y="1949450"/>
                </a:cubicBezTo>
                <a:cubicBezTo>
                  <a:pt x="7384" y="1925530"/>
                  <a:pt x="7071" y="1926214"/>
                  <a:pt x="0" y="1905000"/>
                </a:cubicBezTo>
                <a:cubicBezTo>
                  <a:pt x="2117" y="1818217"/>
                  <a:pt x="701" y="1731275"/>
                  <a:pt x="6350" y="1644650"/>
                </a:cubicBezTo>
                <a:cubicBezTo>
                  <a:pt x="7092" y="1633276"/>
                  <a:pt x="15775" y="1623818"/>
                  <a:pt x="19050" y="1612900"/>
                </a:cubicBezTo>
                <a:cubicBezTo>
                  <a:pt x="22151" y="1602562"/>
                  <a:pt x="22782" y="1591621"/>
                  <a:pt x="25400" y="1581150"/>
                </a:cubicBezTo>
                <a:cubicBezTo>
                  <a:pt x="27023" y="1574656"/>
                  <a:pt x="29911" y="1568536"/>
                  <a:pt x="31750" y="1562100"/>
                </a:cubicBezTo>
                <a:cubicBezTo>
                  <a:pt x="34148" y="1553709"/>
                  <a:pt x="35592" y="1545059"/>
                  <a:pt x="38100" y="1536700"/>
                </a:cubicBezTo>
                <a:cubicBezTo>
                  <a:pt x="41947" y="1523878"/>
                  <a:pt x="50800" y="1498600"/>
                  <a:pt x="50800" y="1498600"/>
                </a:cubicBezTo>
                <a:cubicBezTo>
                  <a:pt x="49831" y="1482127"/>
                  <a:pt x="48184" y="1317829"/>
                  <a:pt x="38100" y="1428750"/>
                </a:cubicBezTo>
                <a:cubicBezTo>
                  <a:pt x="27103" y="1549720"/>
                  <a:pt x="43315" y="1495656"/>
                  <a:pt x="25400" y="1549400"/>
                </a:cubicBezTo>
                <a:cubicBezTo>
                  <a:pt x="32536" y="1428086"/>
                  <a:pt x="20351" y="1475646"/>
                  <a:pt x="44450" y="1403350"/>
                </a:cubicBezTo>
                <a:lnTo>
                  <a:pt x="50800" y="1384300"/>
                </a:lnTo>
                <a:cubicBezTo>
                  <a:pt x="55965" y="1368806"/>
                  <a:pt x="57540" y="1358510"/>
                  <a:pt x="69850" y="1346200"/>
                </a:cubicBezTo>
                <a:cubicBezTo>
                  <a:pt x="75246" y="1340804"/>
                  <a:pt x="82550" y="1337733"/>
                  <a:pt x="88900" y="1333500"/>
                </a:cubicBezTo>
                <a:cubicBezTo>
                  <a:pt x="110309" y="1301387"/>
                  <a:pt x="89978" y="1323436"/>
                  <a:pt x="120650" y="1308100"/>
                </a:cubicBezTo>
                <a:cubicBezTo>
                  <a:pt x="127476" y="1304687"/>
                  <a:pt x="132874" y="1298813"/>
                  <a:pt x="139700" y="1295400"/>
                </a:cubicBezTo>
                <a:cubicBezTo>
                  <a:pt x="145687" y="1292407"/>
                  <a:pt x="152256" y="1290673"/>
                  <a:pt x="158750" y="1289050"/>
                </a:cubicBezTo>
                <a:cubicBezTo>
                  <a:pt x="206434" y="1277129"/>
                  <a:pt x="234244" y="1279966"/>
                  <a:pt x="292100" y="1276350"/>
                </a:cubicBezTo>
                <a:lnTo>
                  <a:pt x="444500" y="1282700"/>
                </a:lnTo>
                <a:cubicBezTo>
                  <a:pt x="496487" y="1285851"/>
                  <a:pt x="487592" y="1284364"/>
                  <a:pt x="520700" y="1295400"/>
                </a:cubicBezTo>
                <a:cubicBezTo>
                  <a:pt x="589932" y="1291756"/>
                  <a:pt x="615311" y="1298132"/>
                  <a:pt x="666750" y="1282700"/>
                </a:cubicBezTo>
                <a:cubicBezTo>
                  <a:pt x="783095" y="1247796"/>
                  <a:pt x="653232" y="1288708"/>
                  <a:pt x="723900" y="1257300"/>
                </a:cubicBezTo>
                <a:cubicBezTo>
                  <a:pt x="736133" y="1251863"/>
                  <a:pt x="762000" y="1244600"/>
                  <a:pt x="762000" y="1244600"/>
                </a:cubicBezTo>
                <a:cubicBezTo>
                  <a:pt x="778437" y="1228163"/>
                  <a:pt x="798855" y="1210236"/>
                  <a:pt x="806450" y="1187450"/>
                </a:cubicBezTo>
                <a:cubicBezTo>
                  <a:pt x="808567" y="1181100"/>
                  <a:pt x="809807" y="1174387"/>
                  <a:pt x="812800" y="1168400"/>
                </a:cubicBezTo>
                <a:cubicBezTo>
                  <a:pt x="816213" y="1161574"/>
                  <a:pt x="822400" y="1156324"/>
                  <a:pt x="825500" y="1149350"/>
                </a:cubicBezTo>
                <a:cubicBezTo>
                  <a:pt x="830937" y="1137117"/>
                  <a:pt x="830774" y="1122389"/>
                  <a:pt x="838200" y="1111250"/>
                </a:cubicBezTo>
                <a:cubicBezTo>
                  <a:pt x="842433" y="1104900"/>
                  <a:pt x="847800" y="1099174"/>
                  <a:pt x="850900" y="1092200"/>
                </a:cubicBezTo>
                <a:lnTo>
                  <a:pt x="869950" y="1035050"/>
                </a:lnTo>
                <a:lnTo>
                  <a:pt x="876300" y="1016000"/>
                </a:lnTo>
                <a:cubicBezTo>
                  <a:pt x="878417" y="973667"/>
                  <a:pt x="877393" y="931059"/>
                  <a:pt x="882650" y="889000"/>
                </a:cubicBezTo>
                <a:cubicBezTo>
                  <a:pt x="886712" y="856501"/>
                  <a:pt x="907052" y="859699"/>
                  <a:pt x="933450" y="850900"/>
                </a:cubicBezTo>
                <a:cubicBezTo>
                  <a:pt x="972169" y="837994"/>
                  <a:pt x="941594" y="846707"/>
                  <a:pt x="1009650" y="838200"/>
                </a:cubicBezTo>
                <a:cubicBezTo>
                  <a:pt x="1024502" y="836344"/>
                  <a:pt x="1039283" y="833967"/>
                  <a:pt x="1054100" y="831850"/>
                </a:cubicBezTo>
                <a:cubicBezTo>
                  <a:pt x="1060450" y="829733"/>
                  <a:pt x="1067299" y="828751"/>
                  <a:pt x="1073150" y="825500"/>
                </a:cubicBezTo>
                <a:cubicBezTo>
                  <a:pt x="1086493" y="818087"/>
                  <a:pt x="1096770" y="804927"/>
                  <a:pt x="1111250" y="800100"/>
                </a:cubicBezTo>
                <a:lnTo>
                  <a:pt x="1225550" y="762000"/>
                </a:lnTo>
                <a:lnTo>
                  <a:pt x="1263650" y="749300"/>
                </a:lnTo>
                <a:cubicBezTo>
                  <a:pt x="1270000" y="747183"/>
                  <a:pt x="1276206" y="744573"/>
                  <a:pt x="1282700" y="742950"/>
                </a:cubicBezTo>
                <a:cubicBezTo>
                  <a:pt x="1291167" y="740833"/>
                  <a:pt x="1299741" y="739108"/>
                  <a:pt x="1308100" y="736600"/>
                </a:cubicBezTo>
                <a:cubicBezTo>
                  <a:pt x="1320922" y="732753"/>
                  <a:pt x="1333213" y="727147"/>
                  <a:pt x="1346200" y="723900"/>
                </a:cubicBezTo>
                <a:cubicBezTo>
                  <a:pt x="1360399" y="720350"/>
                  <a:pt x="1400424" y="711034"/>
                  <a:pt x="1409700" y="704850"/>
                </a:cubicBezTo>
                <a:cubicBezTo>
                  <a:pt x="1416050" y="700617"/>
                  <a:pt x="1421776" y="695250"/>
                  <a:pt x="1428750" y="692150"/>
                </a:cubicBezTo>
                <a:cubicBezTo>
                  <a:pt x="1440983" y="686713"/>
                  <a:pt x="1466850" y="679450"/>
                  <a:pt x="1466850" y="679450"/>
                </a:cubicBezTo>
                <a:cubicBezTo>
                  <a:pt x="1471083" y="673100"/>
                  <a:pt x="1476137" y="667226"/>
                  <a:pt x="1479550" y="660400"/>
                </a:cubicBezTo>
                <a:cubicBezTo>
                  <a:pt x="1492612" y="634276"/>
                  <a:pt x="1490477" y="582884"/>
                  <a:pt x="1492250" y="565150"/>
                </a:cubicBezTo>
                <a:cubicBezTo>
                  <a:pt x="1497379" y="513863"/>
                  <a:pt x="1494008" y="528125"/>
                  <a:pt x="1504950" y="495300"/>
                </a:cubicBezTo>
                <a:cubicBezTo>
                  <a:pt x="1502535" y="483224"/>
                  <a:pt x="1498759" y="457517"/>
                  <a:pt x="1492250" y="444500"/>
                </a:cubicBezTo>
                <a:cubicBezTo>
                  <a:pt x="1488837" y="437674"/>
                  <a:pt x="1485509" y="430218"/>
                  <a:pt x="1479550" y="425450"/>
                </a:cubicBezTo>
                <a:cubicBezTo>
                  <a:pt x="1474323" y="421269"/>
                  <a:pt x="1466850" y="421217"/>
                  <a:pt x="1460500" y="419100"/>
                </a:cubicBezTo>
                <a:cubicBezTo>
                  <a:pt x="1465665" y="434594"/>
                  <a:pt x="1467240" y="444890"/>
                  <a:pt x="1479550" y="457200"/>
                </a:cubicBezTo>
                <a:cubicBezTo>
                  <a:pt x="1484946" y="462596"/>
                  <a:pt x="1492250" y="465667"/>
                  <a:pt x="1498600" y="469900"/>
                </a:cubicBezTo>
                <a:cubicBezTo>
                  <a:pt x="1502833" y="476250"/>
                  <a:pt x="1511300" y="496582"/>
                  <a:pt x="1511300" y="488950"/>
                </a:cubicBezTo>
                <a:cubicBezTo>
                  <a:pt x="1511300" y="475563"/>
                  <a:pt x="1502833" y="463550"/>
                  <a:pt x="1498600" y="450850"/>
                </a:cubicBezTo>
                <a:lnTo>
                  <a:pt x="1492250" y="431800"/>
                </a:lnTo>
                <a:cubicBezTo>
                  <a:pt x="1490133" y="425450"/>
                  <a:pt x="1491469" y="416463"/>
                  <a:pt x="1485900" y="412750"/>
                </a:cubicBezTo>
                <a:lnTo>
                  <a:pt x="1466850" y="400050"/>
                </a:lnTo>
                <a:lnTo>
                  <a:pt x="1454150" y="361950"/>
                </a:lnTo>
                <a:cubicBezTo>
                  <a:pt x="1452033" y="355600"/>
                  <a:pt x="1449113" y="349464"/>
                  <a:pt x="1447800" y="342900"/>
                </a:cubicBezTo>
                <a:lnTo>
                  <a:pt x="1441450" y="311150"/>
                </a:lnTo>
                <a:cubicBezTo>
                  <a:pt x="1443567" y="281517"/>
                  <a:pt x="1444329" y="251755"/>
                  <a:pt x="1447800" y="222250"/>
                </a:cubicBezTo>
                <a:cubicBezTo>
                  <a:pt x="1448582" y="215602"/>
                  <a:pt x="1449969" y="208427"/>
                  <a:pt x="1454150" y="203200"/>
                </a:cubicBezTo>
                <a:cubicBezTo>
                  <a:pt x="1458918" y="197241"/>
                  <a:pt x="1466850" y="194733"/>
                  <a:pt x="1473200" y="190500"/>
                </a:cubicBezTo>
                <a:lnTo>
                  <a:pt x="1498600" y="152400"/>
                </a:lnTo>
                <a:cubicBezTo>
                  <a:pt x="1502833" y="146050"/>
                  <a:pt x="1504950" y="137583"/>
                  <a:pt x="1511300" y="133350"/>
                </a:cubicBezTo>
                <a:lnTo>
                  <a:pt x="1549400" y="107950"/>
                </a:lnTo>
                <a:cubicBezTo>
                  <a:pt x="1557867" y="95250"/>
                  <a:pt x="1569973" y="84330"/>
                  <a:pt x="1574800" y="69850"/>
                </a:cubicBezTo>
                <a:cubicBezTo>
                  <a:pt x="1579211" y="56616"/>
                  <a:pt x="1585131" y="35862"/>
                  <a:pt x="1593850" y="25400"/>
                </a:cubicBezTo>
                <a:cubicBezTo>
                  <a:pt x="1598736" y="19537"/>
                  <a:pt x="1606074" y="16113"/>
                  <a:pt x="1612900" y="12700"/>
                </a:cubicBezTo>
                <a:cubicBezTo>
                  <a:pt x="1618887" y="9707"/>
                  <a:pt x="1625264" y="6668"/>
                  <a:pt x="1631950" y="6350"/>
                </a:cubicBezTo>
                <a:cubicBezTo>
                  <a:pt x="1714434" y="2422"/>
                  <a:pt x="1797050" y="2117"/>
                  <a:pt x="1879600" y="0"/>
                </a:cubicBezTo>
                <a:cubicBezTo>
                  <a:pt x="1930400" y="2117"/>
                  <a:pt x="1981467" y="735"/>
                  <a:pt x="2032000" y="6350"/>
                </a:cubicBezTo>
                <a:cubicBezTo>
                  <a:pt x="2039585" y="7193"/>
                  <a:pt x="2044076" y="15950"/>
                  <a:pt x="2051050" y="19050"/>
                </a:cubicBezTo>
                <a:cubicBezTo>
                  <a:pt x="2063283" y="24487"/>
                  <a:pt x="2076450" y="27517"/>
                  <a:pt x="2089150" y="31750"/>
                </a:cubicBezTo>
                <a:lnTo>
                  <a:pt x="2108200" y="38100"/>
                </a:lnTo>
                <a:cubicBezTo>
                  <a:pt x="2114550" y="40217"/>
                  <a:pt x="2120557" y="44450"/>
                  <a:pt x="2127250" y="44450"/>
                </a:cubicBezTo>
                <a:lnTo>
                  <a:pt x="2152650" y="4445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327816" y="4332157"/>
            <a:ext cx="2622481" cy="2297916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Business Function vs. Process</a:t>
            </a:r>
            <a:endParaRPr lang="en-US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</a:t>
            </a:fld>
            <a:endParaRPr lang="en-US">
              <a:cs typeface="ＭＳ Ｐゴシック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05859"/>
            <a:ext cx="8153400" cy="1797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Function</a:t>
            </a:r>
            <a:r>
              <a:rPr lang="en-US" sz="1800" dirty="0"/>
              <a:t> </a:t>
            </a:r>
          </a:p>
          <a:p>
            <a:pPr marL="400050" lvl="1" indent="0">
              <a:buNone/>
            </a:pPr>
            <a:r>
              <a:rPr lang="en-US" sz="2000" dirty="0"/>
              <a:t>‘An operation / group who perform related tasks routinely to achieve a part of an organization’s mission .’</a:t>
            </a:r>
          </a:p>
          <a:p>
            <a:pPr marL="400050" lvl="1" indent="0" algn="r">
              <a:buNone/>
            </a:pPr>
            <a:r>
              <a:rPr lang="en-US" sz="1100" dirty="0"/>
              <a:t>Business Dictionary</a:t>
            </a:r>
            <a:br>
              <a:rPr lang="en-US" sz="1100" dirty="0"/>
            </a:br>
            <a:endParaRPr lang="en-US" sz="1100" dirty="0"/>
          </a:p>
          <a:p>
            <a:pPr marL="400050" lvl="1" indent="0" algn="r">
              <a:buNone/>
            </a:pPr>
            <a:endParaRPr lang="en-US" sz="1400" dirty="0">
              <a:latin typeface="Perpetua" charset="0"/>
            </a:endParaRPr>
          </a:p>
          <a:p>
            <a:pPr marL="400050" lvl="1" indent="0" algn="r">
              <a:buNone/>
            </a:pPr>
            <a:endParaRPr lang="en-US" sz="1400" dirty="0">
              <a:latin typeface="Perpetu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66" y="2511150"/>
            <a:ext cx="1947582" cy="118426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6807" y="4020293"/>
            <a:ext cx="8153400" cy="3117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Process</a:t>
            </a:r>
            <a:r>
              <a:rPr lang="en-US" sz="1800" dirty="0"/>
              <a:t> 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sz="1800" dirty="0"/>
              <a:t>‘A series of logically related activities / tasks performed together to produce a defined set of results.’</a:t>
            </a:r>
          </a:p>
          <a:p>
            <a:pPr marL="400050" lvl="1" indent="0" algn="r">
              <a:buFont typeface="Arial" pitchFamily="34" charset="0"/>
              <a:buNone/>
            </a:pPr>
            <a:r>
              <a:rPr lang="en-US" sz="1050" dirty="0"/>
              <a:t>Business Dictionary</a:t>
            </a:r>
            <a:br>
              <a:rPr lang="en-US" sz="1050" dirty="0"/>
            </a:br>
            <a:endParaRPr lang="en-US" sz="1050" dirty="0"/>
          </a:p>
          <a:p>
            <a:pPr marL="400050" lvl="1" indent="0" algn="r">
              <a:buFont typeface="Arial" pitchFamily="34" charset="0"/>
              <a:buNone/>
            </a:pPr>
            <a:endParaRPr lang="en-US" sz="1400" dirty="0">
              <a:latin typeface="Perpetua" charset="0"/>
            </a:endParaRPr>
          </a:p>
          <a:p>
            <a:pPr marL="400050" lvl="1" indent="0" algn="r">
              <a:buFont typeface="Arial" pitchFamily="34" charset="0"/>
              <a:buNone/>
            </a:pPr>
            <a:endParaRPr lang="en-US" sz="1400" dirty="0">
              <a:latin typeface="Perpetu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4233" y="5006411"/>
            <a:ext cx="3090131" cy="14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37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Security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43" y="1074603"/>
            <a:ext cx="8305800" cy="5333999"/>
          </a:xfrm>
        </p:spPr>
        <p:txBody>
          <a:bodyPr>
            <a:noAutofit/>
          </a:bodyPr>
          <a:lstStyle/>
          <a:p>
            <a:r>
              <a:rPr lang="en-US" sz="2800" b="1" u="sng" dirty="0"/>
              <a:t>Transaction (T-code)</a:t>
            </a:r>
            <a:r>
              <a:rPr lang="en-US" sz="2800" b="1" dirty="0"/>
              <a:t>: </a:t>
            </a:r>
            <a:r>
              <a:rPr lang="en-US" sz="2400" dirty="0"/>
              <a:t>used to access SAP Functions</a:t>
            </a:r>
            <a:br>
              <a:rPr lang="en-US" sz="2400" dirty="0"/>
            </a:br>
            <a:r>
              <a:rPr lang="en-US" sz="2400" dirty="0"/>
              <a:t>or run programs.  Each function &amp; program in SAP has a</a:t>
            </a:r>
            <a:br>
              <a:rPr lang="en-US" sz="2400" dirty="0"/>
            </a:br>
            <a:r>
              <a:rPr lang="en-US" sz="2400" dirty="0"/>
              <a:t>t-code assigned to it (e.g. VA01, ME23N, S_ALR_87012291) </a:t>
            </a:r>
          </a:p>
          <a:p>
            <a:endParaRPr lang="en-US" sz="1800" dirty="0"/>
          </a:p>
          <a:p>
            <a:r>
              <a:rPr lang="en-US" sz="2400" dirty="0"/>
              <a:t>T-code Insights</a:t>
            </a:r>
          </a:p>
          <a:p>
            <a:pPr lvl="1"/>
            <a:r>
              <a:rPr lang="en-US" sz="2000" dirty="0"/>
              <a:t>All transactions and names stored in table TSTC</a:t>
            </a:r>
          </a:p>
          <a:p>
            <a:pPr lvl="1"/>
            <a:r>
              <a:rPr lang="en-US" sz="2000" dirty="0"/>
              <a:t>Some common structures:      M E 2 3 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S_ALR… : System Report</a:t>
            </a:r>
          </a:p>
          <a:p>
            <a:pPr lvl="1"/>
            <a:r>
              <a:rPr lang="en-US" sz="2000" dirty="0"/>
              <a:t>Z…; Y…. : Custom transaction (non-SAP development)  Typically company has naming convention</a:t>
            </a:r>
          </a:p>
          <a:p>
            <a:pPr lvl="1"/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54947" y="3991747"/>
            <a:ext cx="2418527" cy="707085"/>
            <a:chOff x="6229136" y="4251487"/>
            <a:chExt cx="2418527" cy="707085"/>
          </a:xfrm>
        </p:grpSpPr>
        <p:sp>
          <p:nvSpPr>
            <p:cNvPr id="7" name="Rounded Rectangular Callout 6"/>
            <p:cNvSpPr/>
            <p:nvPr/>
          </p:nvSpPr>
          <p:spPr>
            <a:xfrm rot="10800000">
              <a:off x="6229136" y="4251487"/>
              <a:ext cx="2418527" cy="707085"/>
            </a:xfrm>
            <a:prstGeom prst="wedgeRoundRectCallout">
              <a:avLst>
                <a:gd name="adj1" fmla="val 87650"/>
                <a:gd name="adj2" fmla="val 93113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0156" y="4286415"/>
              <a:ext cx="22886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– New version </a:t>
              </a:r>
            </a:p>
            <a:p>
              <a:r>
                <a:rPr lang="en-US" dirty="0"/>
                <a:t>Of existing transaction</a:t>
              </a:r>
            </a:p>
          </p:txBody>
        </p:sp>
      </p:grpSp>
      <p:sp>
        <p:nvSpPr>
          <p:cNvPr id="9" name="Rounded Rectangular Callout 8"/>
          <p:cNvSpPr/>
          <p:nvPr/>
        </p:nvSpPr>
        <p:spPr>
          <a:xfrm rot="10800000">
            <a:off x="917258" y="4345289"/>
            <a:ext cx="1853546" cy="707085"/>
          </a:xfrm>
          <a:prstGeom prst="wedgeRoundRectCallout">
            <a:avLst>
              <a:gd name="adj1" fmla="val -129800"/>
              <a:gd name="adj2" fmla="val 1257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03000" y="4348321"/>
            <a:ext cx="2093204" cy="1200330"/>
            <a:chOff x="4135930" y="4579201"/>
            <a:chExt cx="2093204" cy="1200330"/>
          </a:xfrm>
        </p:grpSpPr>
        <p:sp>
          <p:nvSpPr>
            <p:cNvPr id="10" name="Rounded Rectangular Callout 9"/>
            <p:cNvSpPr/>
            <p:nvPr/>
          </p:nvSpPr>
          <p:spPr>
            <a:xfrm rot="10800000">
              <a:off x="4135930" y="4579201"/>
              <a:ext cx="2093204" cy="1200329"/>
            </a:xfrm>
            <a:prstGeom prst="wedgeRoundRectCallout">
              <a:avLst>
                <a:gd name="adj1" fmla="val 1129"/>
                <a:gd name="adj2" fmla="val 9837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3650" y="4579202"/>
              <a:ext cx="18977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– Create</a:t>
              </a:r>
            </a:p>
            <a:p>
              <a:r>
                <a:rPr lang="en-US" dirty="0"/>
                <a:t>2 – Change</a:t>
              </a:r>
            </a:p>
            <a:p>
              <a:r>
                <a:rPr lang="en-US" dirty="0"/>
                <a:t>3 – Display</a:t>
              </a:r>
            </a:p>
            <a:p>
              <a:r>
                <a:rPr lang="en-US" dirty="0"/>
                <a:t>4, 5 Group Display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31688" y="4406044"/>
            <a:ext cx="170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Consult German </a:t>
            </a:r>
          </a:p>
          <a:p>
            <a:r>
              <a:rPr lang="en-US" dirty="0"/>
              <a:t>Dictionary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562" y="-2270"/>
            <a:ext cx="1495438" cy="18542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62" y="-8947"/>
            <a:ext cx="684297" cy="6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2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588" y="1417638"/>
            <a:ext cx="4833057" cy="4123921"/>
          </a:xfrm>
          <a:prstGeom prst="rect">
            <a:avLst/>
          </a:prstGeom>
          <a:solidFill>
            <a:schemeClr val="tx2">
              <a:lumMod val="60000"/>
              <a:lumOff val="40000"/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Security: Lock Concept</a:t>
            </a:r>
          </a:p>
        </p:txBody>
      </p:sp>
      <p:sp>
        <p:nvSpPr>
          <p:cNvPr id="16" name="Can 15"/>
          <p:cNvSpPr/>
          <p:nvPr/>
        </p:nvSpPr>
        <p:spPr>
          <a:xfrm rot="16200000">
            <a:off x="2380976" y="2789589"/>
            <a:ext cx="3525013" cy="1735669"/>
          </a:xfrm>
          <a:prstGeom prst="can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1529387" y="2863657"/>
            <a:ext cx="2695221" cy="1587532"/>
          </a:xfrm>
          <a:prstGeom prst="can">
            <a:avLst/>
          </a:prstGeom>
          <a:solidFill>
            <a:schemeClr val="accent6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2817038" y="2182813"/>
            <a:ext cx="1100666" cy="2949222"/>
          </a:xfrm>
          <a:prstGeom prst="can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59083" y="3429000"/>
            <a:ext cx="154134" cy="456847"/>
          </a:xfrm>
          <a:prstGeom prst="rect">
            <a:avLst/>
          </a:prstGeom>
          <a:gradFill flip="none" rotWithShape="1">
            <a:gsLst>
              <a:gs pos="46000">
                <a:schemeClr val="bg1">
                  <a:lumMod val="85000"/>
                </a:schemeClr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28500" y="4392423"/>
            <a:ext cx="27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Core: </a:t>
            </a:r>
            <a:r>
              <a:rPr lang="en-US" b="1" dirty="0">
                <a:solidFill>
                  <a:srgbClr val="008000"/>
                </a:solidFill>
              </a:rPr>
              <a:t>Authorization Checks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5675" y="636653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SAP Terminology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59396" y="1884833"/>
            <a:ext cx="273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Lock: </a:t>
            </a:r>
            <a:r>
              <a:rPr lang="en-US" b="1" dirty="0">
                <a:solidFill>
                  <a:srgbClr val="008000"/>
                </a:solidFill>
              </a:rPr>
              <a:t>Authorization Object</a:t>
            </a:r>
          </a:p>
        </p:txBody>
      </p:sp>
      <p:cxnSp>
        <p:nvCxnSpPr>
          <p:cNvPr id="25" name="Straight Arrow Connector 24"/>
          <p:cNvCxnSpPr>
            <a:stCxn id="22" idx="2"/>
          </p:cNvCxnSpPr>
          <p:nvPr/>
        </p:nvCxnSpPr>
        <p:spPr>
          <a:xfrm flipH="1">
            <a:off x="3804816" y="2254165"/>
            <a:ext cx="2921000" cy="271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  <a:endCxn id="18" idx="3"/>
          </p:cNvCxnSpPr>
          <p:nvPr/>
        </p:nvCxnSpPr>
        <p:spPr>
          <a:xfrm flipH="1" flipV="1">
            <a:off x="4432759" y="3640490"/>
            <a:ext cx="2084872" cy="751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763636" y="3324401"/>
            <a:ext cx="1669123" cy="632178"/>
            <a:chOff x="3700153" y="3324401"/>
            <a:chExt cx="1669123" cy="63217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05" y="3324401"/>
              <a:ext cx="213671" cy="6321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1934" y="3324401"/>
              <a:ext cx="213671" cy="63217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495" y="3324401"/>
              <a:ext cx="213671" cy="6321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285" y="3324401"/>
              <a:ext cx="213671" cy="63217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7662" y="3324401"/>
              <a:ext cx="213671" cy="63217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33" y="3324401"/>
              <a:ext cx="213671" cy="63217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153" y="3324401"/>
              <a:ext cx="213671" cy="63217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824" y="3324401"/>
              <a:ext cx="213671" cy="63217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433779" y="5647382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Tumblers: </a:t>
            </a:r>
            <a:r>
              <a:rPr lang="en-US" b="1" dirty="0">
                <a:solidFill>
                  <a:srgbClr val="008000"/>
                </a:solidFill>
              </a:rPr>
              <a:t>Authorization Fields </a:t>
            </a:r>
          </a:p>
        </p:txBody>
      </p:sp>
      <p:cxnSp>
        <p:nvCxnSpPr>
          <p:cNvPr id="35" name="Straight Arrow Connector 34"/>
          <p:cNvCxnSpPr>
            <a:stCxn id="34" idx="0"/>
            <a:endCxn id="28" idx="2"/>
          </p:cNvCxnSpPr>
          <p:nvPr/>
        </p:nvCxnSpPr>
        <p:spPr>
          <a:xfrm flipV="1">
            <a:off x="2994463" y="3956579"/>
            <a:ext cx="303351" cy="16908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92759" y="1391982"/>
            <a:ext cx="257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Transactions &amp; Programs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67" y="-14941"/>
            <a:ext cx="851647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0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Security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175613"/>
            <a:ext cx="8305800" cy="5333999"/>
          </a:xfrm>
        </p:spPr>
        <p:txBody>
          <a:bodyPr>
            <a:noAutofit/>
          </a:bodyPr>
          <a:lstStyle/>
          <a:p>
            <a:r>
              <a:rPr lang="en-US" sz="2800" b="1" u="sng" dirty="0"/>
              <a:t>Authorization Object</a:t>
            </a:r>
            <a:r>
              <a:rPr lang="en-US" sz="2800" b="1" dirty="0"/>
              <a:t>: </a:t>
            </a:r>
            <a:r>
              <a:rPr lang="en-US" sz="2400" dirty="0"/>
              <a:t>Logical template (‘lock’)</a:t>
            </a:r>
          </a:p>
          <a:p>
            <a:pPr lvl="1"/>
            <a:r>
              <a:rPr lang="en-US" sz="2000" dirty="0"/>
              <a:t>Implements access restrictions in SAP</a:t>
            </a:r>
          </a:p>
          <a:p>
            <a:pPr lvl="1"/>
            <a:r>
              <a:rPr lang="en-US" sz="2000" dirty="0"/>
              <a:t>Contains 1+ fields </a:t>
            </a:r>
          </a:p>
          <a:p>
            <a:pPr lvl="1"/>
            <a:r>
              <a:rPr lang="en-US" sz="2000" dirty="0"/>
              <a:t>Referenced by authority-check statements coded in programs</a:t>
            </a:r>
          </a:p>
          <a:p>
            <a:pPr lvl="1"/>
            <a:r>
              <a:rPr lang="en-US" sz="2000" dirty="0"/>
              <a:t>Often many objects referenced by same program</a:t>
            </a:r>
          </a:p>
          <a:p>
            <a:pPr lvl="1"/>
            <a:r>
              <a:rPr lang="en-US" sz="2000" dirty="0"/>
              <a:t>Objects are </a:t>
            </a:r>
            <a:r>
              <a:rPr lang="en-US" sz="2000" b="1" dirty="0" err="1"/>
              <a:t>AND</a:t>
            </a:r>
            <a:r>
              <a:rPr lang="en-US" sz="2000" dirty="0" err="1"/>
              <a:t>ed</a:t>
            </a:r>
            <a:r>
              <a:rPr lang="en-US" sz="2000" dirty="0"/>
              <a:t> together</a:t>
            </a:r>
          </a:p>
          <a:p>
            <a:pPr lvl="1"/>
            <a:r>
              <a:rPr lang="en-US" sz="2000" dirty="0"/>
              <a:t>More than 900 SAP Supplied authorization objects</a:t>
            </a:r>
          </a:p>
          <a:p>
            <a:pPr lvl="1"/>
            <a:r>
              <a:rPr lang="en-US" sz="2000" dirty="0"/>
              <a:t>Examples: </a:t>
            </a:r>
          </a:p>
          <a:p>
            <a:pPr lvl="2"/>
            <a:r>
              <a:rPr lang="en-US" sz="1600" dirty="0"/>
              <a:t>V_VBAK_AAT: Sales Document: </a:t>
            </a:r>
            <a:r>
              <a:rPr lang="en-US" sz="1600" dirty="0" err="1"/>
              <a:t>Auth</a:t>
            </a:r>
            <a:r>
              <a:rPr lang="en-US" sz="1600" dirty="0"/>
              <a:t> for Sales Document Types</a:t>
            </a:r>
          </a:p>
          <a:p>
            <a:pPr lvl="2"/>
            <a:r>
              <a:rPr lang="en-US" sz="1600" dirty="0"/>
              <a:t>V_VBAK_VKO: Sales Document: </a:t>
            </a:r>
            <a:r>
              <a:rPr lang="en-US" sz="1600" dirty="0" err="1"/>
              <a:t>Auth</a:t>
            </a:r>
            <a:r>
              <a:rPr lang="en-US" sz="1600" dirty="0"/>
              <a:t> for Sales Area</a:t>
            </a:r>
          </a:p>
          <a:p>
            <a:pPr lvl="2"/>
            <a:r>
              <a:rPr lang="en-US" sz="1600" dirty="0"/>
              <a:t>F_BKPF_BES: Account Authorization for G/L Accounts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37716" y="4496120"/>
            <a:ext cx="3294766" cy="2445585"/>
            <a:chOff x="6755432" y="4776438"/>
            <a:chExt cx="3294766" cy="2147123"/>
          </a:xfrm>
        </p:grpSpPr>
        <p:sp>
          <p:nvSpPr>
            <p:cNvPr id="4" name="Rectangle 3"/>
            <p:cNvSpPr/>
            <p:nvPr/>
          </p:nvSpPr>
          <p:spPr>
            <a:xfrm>
              <a:off x="6762394" y="4789383"/>
              <a:ext cx="2622714" cy="208078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 rot="16200000">
              <a:off x="7087515" y="5448559"/>
              <a:ext cx="1778596" cy="941881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6200000">
              <a:off x="6609584" y="5488752"/>
              <a:ext cx="1359912" cy="861493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 rot="16200000">
              <a:off x="7277969" y="5119284"/>
              <a:ext cx="555357" cy="1600429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91423" y="5804245"/>
              <a:ext cx="83643" cy="230509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11344" y="6290353"/>
              <a:ext cx="1458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Core:</a:t>
              </a:r>
              <a:r>
                <a:rPr lang="en-US" b="1" dirty="0">
                  <a:solidFill>
                    <a:srgbClr val="008000"/>
                  </a:solidFill>
                </a:rPr>
                <a:t> Checks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636643" y="5025113"/>
              <a:ext cx="1413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Lock:</a:t>
              </a:r>
              <a:r>
                <a:rPr lang="en-US" b="1" dirty="0">
                  <a:solidFill>
                    <a:srgbClr val="008000"/>
                  </a:solidFill>
                </a:rPr>
                <a:t> Object</a:t>
              </a: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flipH="1" flipV="1">
              <a:off x="7793038" y="5348567"/>
              <a:ext cx="1550383" cy="458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0"/>
              <a:endCxn id="14" idx="3"/>
            </p:cNvCxnSpPr>
            <p:nvPr/>
          </p:nvCxnSpPr>
          <p:spPr>
            <a:xfrm flipH="1" flipV="1">
              <a:off x="8133792" y="5910955"/>
              <a:ext cx="1107041" cy="3793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7228023" y="5751468"/>
              <a:ext cx="905769" cy="318974"/>
              <a:chOff x="3700153" y="3324401"/>
              <a:chExt cx="1669123" cy="63217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5560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41934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2749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728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7662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133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015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13824" y="3324401"/>
                <a:ext cx="213671" cy="632178"/>
              </a:xfrm>
              <a:prstGeom prst="rect">
                <a:avLst/>
              </a:prstGeom>
            </p:spPr>
          </p:pic>
        </p:grpSp>
        <p:cxnSp>
          <p:nvCxnSpPr>
            <p:cNvPr id="22" name="Straight Arrow Connector 21"/>
            <p:cNvCxnSpPr>
              <a:endCxn id="16" idx="2"/>
            </p:cNvCxnSpPr>
            <p:nvPr/>
          </p:nvCxnSpPr>
          <p:spPr>
            <a:xfrm flipV="1">
              <a:off x="7353284" y="6070442"/>
              <a:ext cx="164617" cy="853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755432" y="4776438"/>
              <a:ext cx="1398967" cy="186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Transactions &amp; Programs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7" y="-14941"/>
            <a:ext cx="851647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08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Security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362029"/>
            <a:ext cx="8305800" cy="5333999"/>
          </a:xfrm>
        </p:spPr>
        <p:txBody>
          <a:bodyPr>
            <a:noAutofit/>
          </a:bodyPr>
          <a:lstStyle/>
          <a:p>
            <a:r>
              <a:rPr lang="en-US" sz="2800" b="1" u="sng" dirty="0"/>
              <a:t>Authority Check</a:t>
            </a:r>
            <a:r>
              <a:rPr lang="en-US" sz="2800" b="1" dirty="0"/>
              <a:t>: </a:t>
            </a:r>
            <a:r>
              <a:rPr lang="en-US" sz="2800" dirty="0"/>
              <a:t>(the lock ‘core’)</a:t>
            </a:r>
            <a:endParaRPr lang="en-US" sz="2800" b="1" dirty="0"/>
          </a:p>
          <a:p>
            <a:pPr lvl="1"/>
            <a:r>
              <a:rPr lang="en-US" sz="2000" dirty="0"/>
              <a:t>Program statement(s)</a:t>
            </a:r>
          </a:p>
          <a:p>
            <a:pPr lvl="1"/>
            <a:r>
              <a:rPr lang="en-US" sz="2000" dirty="0"/>
              <a:t>Checks the user’s authorizations buffer for fields and values (based on the referenced authorization object)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800" b="1" u="sng" dirty="0"/>
              <a:t>Authorization Field</a:t>
            </a:r>
            <a:r>
              <a:rPr lang="en-US" sz="2400" b="1" dirty="0"/>
              <a:t>: </a:t>
            </a:r>
            <a:r>
              <a:rPr lang="en-US" sz="2400" dirty="0"/>
              <a:t>(the lock ‘tumblers’)</a:t>
            </a:r>
            <a:endParaRPr lang="en-US" sz="2400" b="1" dirty="0"/>
          </a:p>
          <a:p>
            <a:pPr lvl="1"/>
            <a:r>
              <a:rPr lang="en-US" sz="1800" dirty="0"/>
              <a:t>1-10 fields used in each object / check.   </a:t>
            </a:r>
          </a:p>
          <a:p>
            <a:pPr lvl="1"/>
            <a:r>
              <a:rPr lang="en-US" sz="1800" dirty="0"/>
              <a:t>Examples:</a:t>
            </a:r>
          </a:p>
          <a:p>
            <a:pPr lvl="2"/>
            <a:r>
              <a:rPr lang="en-US" sz="1400" dirty="0"/>
              <a:t>Activity: function to be performed (create, change, display, etc.)</a:t>
            </a:r>
          </a:p>
          <a:p>
            <a:pPr lvl="2"/>
            <a:r>
              <a:rPr lang="en-US" sz="1400" dirty="0"/>
              <a:t>Document type (e.g. sales, purchasing, production, …)</a:t>
            </a:r>
          </a:p>
          <a:p>
            <a:pPr lvl="2"/>
            <a:r>
              <a:rPr lang="en-US" sz="1400" dirty="0"/>
              <a:t>Enterprise Hierarchy node (e.g. company, sales org / area, plant, etc.)</a:t>
            </a:r>
          </a:p>
          <a:p>
            <a:pPr lvl="2"/>
            <a:r>
              <a:rPr lang="en-US" sz="1400" dirty="0"/>
              <a:t>Account type (e.g. customer, vendor) 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35797" y="1712681"/>
            <a:ext cx="1465549" cy="1222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413689" y="2935512"/>
            <a:ext cx="2667400" cy="987798"/>
            <a:chOff x="6194778" y="3429000"/>
            <a:chExt cx="2949222" cy="1100666"/>
          </a:xfrm>
        </p:grpSpPr>
        <p:sp>
          <p:nvSpPr>
            <p:cNvPr id="15" name="Can 14"/>
            <p:cNvSpPr/>
            <p:nvPr/>
          </p:nvSpPr>
          <p:spPr>
            <a:xfrm rot="16200000">
              <a:off x="7119056" y="2504722"/>
              <a:ext cx="1100666" cy="2949222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1101" y="3750909"/>
              <a:ext cx="154134" cy="456847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065654" y="3646310"/>
              <a:ext cx="1669123" cy="632178"/>
              <a:chOff x="3700153" y="3324401"/>
              <a:chExt cx="1669123" cy="63217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5560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41934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2749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7285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27662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4133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00153" y="3324401"/>
                <a:ext cx="213671" cy="63217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13824" y="3324401"/>
                <a:ext cx="213671" cy="632178"/>
              </a:xfrm>
              <a:prstGeom prst="rect">
                <a:avLst/>
              </a:prstGeom>
            </p:spPr>
          </p:pic>
        </p:grpSp>
      </p:grpSp>
      <p:cxnSp>
        <p:nvCxnSpPr>
          <p:cNvPr id="29" name="Straight Arrow Connector 28"/>
          <p:cNvCxnSpPr>
            <a:endCxn id="22" idx="2"/>
          </p:cNvCxnSpPr>
          <p:nvPr/>
        </p:nvCxnSpPr>
        <p:spPr>
          <a:xfrm flipV="1">
            <a:off x="6413689" y="3697889"/>
            <a:ext cx="1270790" cy="414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7" y="-14941"/>
            <a:ext cx="851647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0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/>
              <a:t>SAP 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46952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Transaction: </a:t>
            </a:r>
            <a:r>
              <a:rPr lang="en-US" sz="2000" b="1" dirty="0"/>
              <a:t>SUIM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Select Role: ‘</a:t>
            </a:r>
            <a:r>
              <a:rPr lang="en-US" sz="2000" b="1" dirty="0"/>
              <a:t>Z_BPI</a:t>
            </a:r>
            <a:r>
              <a:rPr lang="en-US" sz="2000" dirty="0"/>
              <a:t>’</a:t>
            </a:r>
          </a:p>
          <a:p>
            <a:pPr lvl="2"/>
            <a:r>
              <a:rPr lang="en-US" sz="2000" dirty="0"/>
              <a:t>– </a:t>
            </a:r>
            <a:r>
              <a:rPr lang="en-US" sz="2000" b="1" dirty="0"/>
              <a:t>Authorizations</a:t>
            </a:r>
            <a:r>
              <a:rPr lang="en-US" sz="2000" dirty="0"/>
              <a:t> tab </a:t>
            </a:r>
          </a:p>
        </p:txBody>
      </p:sp>
      <p:pic>
        <p:nvPicPr>
          <p:cNvPr id="4" name="Content Placeholder 3" descr="Screen Shot 2015-03-05 at 10.13.47 AM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594" y="2791621"/>
            <a:ext cx="5224112" cy="3215260"/>
          </a:xfrm>
        </p:spPr>
      </p:pic>
      <p:sp>
        <p:nvSpPr>
          <p:cNvPr id="5" name="Alternate Process 4"/>
          <p:cNvSpPr/>
          <p:nvPr/>
        </p:nvSpPr>
        <p:spPr>
          <a:xfrm>
            <a:off x="5296268" y="4992884"/>
            <a:ext cx="1731750" cy="447339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7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065"/>
          </a:xfrm>
        </p:spPr>
        <p:txBody>
          <a:bodyPr/>
          <a:lstStyle/>
          <a:p>
            <a:r>
              <a:rPr lang="en-US" dirty="0"/>
              <a:t>SAP Example</a:t>
            </a:r>
          </a:p>
        </p:txBody>
      </p:sp>
      <p:pic>
        <p:nvPicPr>
          <p:cNvPr id="7" name="Content Placeholder 6" descr="Screen Shot 2015-03-05 at 10.06.33 AM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874376"/>
            <a:ext cx="8229600" cy="4525963"/>
          </a:xfrm>
        </p:spPr>
      </p:pic>
      <p:sp>
        <p:nvSpPr>
          <p:cNvPr id="8" name="Rectangle 7"/>
          <p:cNvSpPr/>
          <p:nvPr/>
        </p:nvSpPr>
        <p:spPr>
          <a:xfrm>
            <a:off x="457200" y="116649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Transaction: SUIM  - Select Role: ‘Z_BPI’ – Authorizations tab </a:t>
            </a:r>
          </a:p>
        </p:txBody>
      </p:sp>
      <p:sp>
        <p:nvSpPr>
          <p:cNvPr id="9" name="Alternate Process 8"/>
          <p:cNvSpPr/>
          <p:nvPr/>
        </p:nvSpPr>
        <p:spPr>
          <a:xfrm>
            <a:off x="5108662" y="3376690"/>
            <a:ext cx="3578138" cy="577213"/>
          </a:xfrm>
          <a:prstGeom prst="flowChartAlternateProcess">
            <a:avLst/>
          </a:prstGeom>
          <a:noFill/>
          <a:ln w="57150" cmpd="sng">
            <a:solidFill>
              <a:srgbClr val="F84D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1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91442" y="1693254"/>
            <a:ext cx="3644217" cy="5056037"/>
          </a:xfrm>
          <a:prstGeom prst="rect">
            <a:avLst/>
          </a:prstGeom>
          <a:solidFill>
            <a:schemeClr val="tx2">
              <a:lumMod val="60000"/>
              <a:lumOff val="40000"/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Security: Key Concept</a:t>
            </a: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617102" y="1871319"/>
            <a:ext cx="3118557" cy="3525013"/>
            <a:chOff x="3527778" y="1666494"/>
            <a:chExt cx="3118557" cy="3525013"/>
          </a:xfrm>
        </p:grpSpPr>
        <p:sp>
          <p:nvSpPr>
            <p:cNvPr id="16" name="Can 15"/>
            <p:cNvSpPr/>
            <p:nvPr/>
          </p:nvSpPr>
          <p:spPr>
            <a:xfrm rot="16200000">
              <a:off x="4015994" y="2561166"/>
              <a:ext cx="3525013" cy="1735669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 rot="16200000">
              <a:off x="3164405" y="2635234"/>
              <a:ext cx="2695221" cy="1587532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 rot="16200000">
              <a:off x="4452056" y="1954390"/>
              <a:ext cx="1100666" cy="2949222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94101" y="3200577"/>
              <a:ext cx="154134" cy="456847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36917" y="436261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Authorization Values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5675" y="618187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SAP Terminology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9114" y="5766875"/>
            <a:ext cx="27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Core: </a:t>
            </a:r>
            <a:r>
              <a:rPr lang="en-US" b="1" dirty="0">
                <a:solidFill>
                  <a:srgbClr val="008000"/>
                </a:solidFill>
              </a:rPr>
              <a:t>Authorization Checks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3342" y="1232972"/>
            <a:ext cx="273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Lock: </a:t>
            </a:r>
            <a:r>
              <a:rPr lang="en-US" b="1" dirty="0">
                <a:solidFill>
                  <a:srgbClr val="008000"/>
                </a:solidFill>
              </a:rPr>
              <a:t>Authorization Object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9465" y="1872638"/>
            <a:ext cx="9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Slot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1639762" y="1602304"/>
            <a:ext cx="491016" cy="500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0"/>
            <a:endCxn id="14" idx="4"/>
          </p:cNvCxnSpPr>
          <p:nvPr/>
        </p:nvCxnSpPr>
        <p:spPr>
          <a:xfrm flipV="1">
            <a:off x="2028245" y="4184158"/>
            <a:ext cx="232803" cy="1582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17" idx="2"/>
          </p:cNvCxnSpPr>
          <p:nvPr/>
        </p:nvCxnSpPr>
        <p:spPr>
          <a:xfrm flipH="1">
            <a:off x="3592269" y="2241970"/>
            <a:ext cx="366467" cy="1163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15124" y="250715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 flipH="1">
            <a:off x="7337778" y="2876486"/>
            <a:ext cx="1049216" cy="582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flipV="1">
            <a:off x="4470193" y="2953678"/>
            <a:ext cx="3677118" cy="903447"/>
            <a:chOff x="4438006" y="3459166"/>
            <a:chExt cx="3755236" cy="1028367"/>
          </a:xfrm>
        </p:grpSpPr>
        <p:sp>
          <p:nvSpPr>
            <p:cNvPr id="27" name="Trapezoid 26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apezoid 36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ie 37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4642841" y="3405402"/>
            <a:ext cx="1925408" cy="909437"/>
          </a:xfrm>
          <a:prstGeom prst="downArrow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297" y="6396997"/>
            <a:ext cx="27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Transactions &amp; Programs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86402" y="3232575"/>
            <a:ext cx="1400168" cy="615724"/>
            <a:chOff x="3700153" y="3324401"/>
            <a:chExt cx="1669123" cy="63217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05" y="3324401"/>
              <a:ext cx="213671" cy="6321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1934" y="3324401"/>
              <a:ext cx="213671" cy="63217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495" y="3324401"/>
              <a:ext cx="213671" cy="63217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285" y="3324401"/>
              <a:ext cx="213671" cy="6321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7662" y="3324401"/>
              <a:ext cx="213671" cy="6321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33" y="3324401"/>
              <a:ext cx="213671" cy="63217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153" y="3324401"/>
              <a:ext cx="213671" cy="63217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824" y="3324401"/>
              <a:ext cx="213671" cy="632178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67" y="-14941"/>
            <a:ext cx="851647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6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91442" y="3588072"/>
            <a:ext cx="3358551" cy="3249424"/>
          </a:xfrm>
          <a:prstGeom prst="rect">
            <a:avLst/>
          </a:prstGeom>
          <a:solidFill>
            <a:schemeClr val="tx2">
              <a:lumMod val="60000"/>
              <a:lumOff val="40000"/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63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SAP Security Terminology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63" y="1262193"/>
            <a:ext cx="8305800" cy="5333999"/>
          </a:xfrm>
        </p:spPr>
        <p:txBody>
          <a:bodyPr>
            <a:noAutofit/>
          </a:bodyPr>
          <a:lstStyle/>
          <a:p>
            <a:r>
              <a:rPr lang="en-US" sz="2800" b="1" u="sng" dirty="0"/>
              <a:t>Authorization Values</a:t>
            </a:r>
            <a:r>
              <a:rPr lang="en-US" sz="2800" b="1" dirty="0"/>
              <a:t>: </a:t>
            </a:r>
          </a:p>
          <a:p>
            <a:pPr lvl="1"/>
            <a:r>
              <a:rPr lang="en-US" sz="2000" dirty="0"/>
              <a:t>Collection of fields &amp; values (‘keys’) referencing authorization objects </a:t>
            </a:r>
          </a:p>
          <a:p>
            <a:pPr lvl="1"/>
            <a:r>
              <a:rPr lang="en-US" sz="2000" dirty="0"/>
              <a:t>Contained in user’s assigned authorization roles / profiles</a:t>
            </a:r>
          </a:p>
          <a:p>
            <a:pPr lvl="1"/>
            <a:r>
              <a:rPr lang="en-US" sz="2000" dirty="0"/>
              <a:t>May or may not match values checked by an authorization check statement</a:t>
            </a:r>
          </a:p>
          <a:p>
            <a:pPr lvl="1"/>
            <a:r>
              <a:rPr lang="en-US" sz="2000" dirty="0"/>
              <a:t>Values for same fields are </a:t>
            </a:r>
            <a:r>
              <a:rPr lang="en-US" sz="2000" b="1" dirty="0" err="1"/>
              <a:t>OR</a:t>
            </a:r>
            <a:r>
              <a:rPr lang="en-US" sz="2000" dirty="0" err="1"/>
              <a:t>ed</a:t>
            </a:r>
            <a:r>
              <a:rPr lang="en-US" sz="2000" dirty="0"/>
              <a:t> together</a:t>
            </a:r>
          </a:p>
          <a:p>
            <a:pPr lvl="1"/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1398670" y="3952567"/>
            <a:ext cx="2095897" cy="2519846"/>
            <a:chOff x="3527778" y="1666494"/>
            <a:chExt cx="3118557" cy="3525013"/>
          </a:xfrm>
        </p:grpSpPr>
        <p:sp>
          <p:nvSpPr>
            <p:cNvPr id="5" name="Can 4"/>
            <p:cNvSpPr/>
            <p:nvPr/>
          </p:nvSpPr>
          <p:spPr>
            <a:xfrm rot="16200000">
              <a:off x="4015994" y="2561166"/>
              <a:ext cx="3525013" cy="1735669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 rot="16200000">
              <a:off x="3164405" y="2635234"/>
              <a:ext cx="2695221" cy="1587532"/>
            </a:xfrm>
            <a:prstGeom prst="can">
              <a:avLst/>
            </a:prstGeom>
            <a:solidFill>
              <a:schemeClr val="accent6">
                <a:lumMod val="40000"/>
                <a:lumOff val="60000"/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 rot="16200000">
              <a:off x="4452056" y="1954390"/>
              <a:ext cx="1100666" cy="2949222"/>
            </a:xfrm>
            <a:prstGeom prst="can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94101" y="3200577"/>
              <a:ext cx="154134" cy="456847"/>
            </a:xfrm>
            <a:prstGeom prst="rect">
              <a:avLst/>
            </a:prstGeom>
            <a:gradFill flip="none" rotWithShape="1">
              <a:gsLst>
                <a:gs pos="4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75767" y="594792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Authorization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9352" y="643288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SAP Terminology</a:t>
            </a:r>
          </a:p>
        </p:txBody>
      </p:sp>
      <p:grpSp>
        <p:nvGrpSpPr>
          <p:cNvPr id="11" name="Group 10"/>
          <p:cNvGrpSpPr/>
          <p:nvPr/>
        </p:nvGrpSpPr>
        <p:grpSpPr>
          <a:xfrm flipV="1">
            <a:off x="3645919" y="4466519"/>
            <a:ext cx="3677118" cy="903447"/>
            <a:chOff x="4438006" y="3459166"/>
            <a:chExt cx="3755236" cy="1028367"/>
          </a:xfrm>
        </p:grpSpPr>
        <p:sp>
          <p:nvSpPr>
            <p:cNvPr id="12" name="Trapezoid 11"/>
            <p:cNvSpPr/>
            <p:nvPr/>
          </p:nvSpPr>
          <p:spPr>
            <a:xfrm>
              <a:off x="4438006" y="3459166"/>
              <a:ext cx="3755236" cy="349318"/>
            </a:xfrm>
            <a:prstGeom prst="trapezoid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4642841" y="3671934"/>
              <a:ext cx="382351" cy="1786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>
              <a:off x="5060180" y="3685590"/>
              <a:ext cx="443760" cy="22433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5131851" y="3567716"/>
              <a:ext cx="300419" cy="3823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ie 15"/>
            <p:cNvSpPr/>
            <p:nvPr/>
          </p:nvSpPr>
          <p:spPr>
            <a:xfrm>
              <a:off x="5676901" y="3617320"/>
              <a:ext cx="792013" cy="382328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>
              <a:off x="6281075" y="3567716"/>
              <a:ext cx="758030" cy="91981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own Arrow Callout 17"/>
          <p:cNvSpPr/>
          <p:nvPr/>
        </p:nvSpPr>
        <p:spPr>
          <a:xfrm>
            <a:off x="3630713" y="4938717"/>
            <a:ext cx="2088147" cy="909437"/>
          </a:xfrm>
          <a:prstGeom prst="downArrow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7509" y="5850943"/>
            <a:ext cx="277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Core: </a:t>
            </a:r>
            <a:r>
              <a:rPr lang="en-US" b="1" dirty="0">
                <a:solidFill>
                  <a:srgbClr val="008000"/>
                </a:solidFill>
              </a:rPr>
              <a:t>Authorization Checks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88" y="3588072"/>
            <a:ext cx="273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Lock: </a:t>
            </a:r>
            <a:r>
              <a:rPr lang="en-US" b="1" dirty="0">
                <a:solidFill>
                  <a:srgbClr val="008000"/>
                </a:solidFill>
              </a:rPr>
              <a:t>Authorization Object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6671" y="3616803"/>
            <a:ext cx="9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Slot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1438208" y="3957404"/>
            <a:ext cx="491016" cy="500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0"/>
            <a:endCxn id="7" idx="4"/>
          </p:cNvCxnSpPr>
          <p:nvPr/>
        </p:nvCxnSpPr>
        <p:spPr>
          <a:xfrm flipV="1">
            <a:off x="1776640" y="5605894"/>
            <a:ext cx="726881" cy="245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2"/>
          </p:cNvCxnSpPr>
          <p:nvPr/>
        </p:nvCxnSpPr>
        <p:spPr>
          <a:xfrm flipH="1">
            <a:off x="3380558" y="3986135"/>
            <a:ext cx="535384" cy="957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75539" y="418400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7298193" y="4553337"/>
            <a:ext cx="1049216" cy="582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890936" y="4971090"/>
            <a:ext cx="1173818" cy="460821"/>
            <a:chOff x="3700153" y="3324401"/>
            <a:chExt cx="1669123" cy="6321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05" y="3324401"/>
              <a:ext cx="213671" cy="63217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1934" y="3324401"/>
              <a:ext cx="213671" cy="63217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7495" y="3324401"/>
              <a:ext cx="213671" cy="63217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7285" y="3324401"/>
              <a:ext cx="213671" cy="63217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7662" y="3324401"/>
              <a:ext cx="213671" cy="63217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41333" y="3324401"/>
              <a:ext cx="213671" cy="63217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00153" y="3324401"/>
              <a:ext cx="213671" cy="63217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13824" y="3324401"/>
              <a:ext cx="213671" cy="632178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27297" y="6449920"/>
            <a:ext cx="27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Transaction / Program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67" y="-14941"/>
            <a:ext cx="851647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08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76200" y="76200"/>
            <a:ext cx="39624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705600" y="76200"/>
            <a:ext cx="23622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81600" y="76200"/>
            <a:ext cx="1371600" cy="67818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800100" y="4648200"/>
            <a:ext cx="7620000" cy="2057400"/>
          </a:xfrm>
          <a:prstGeom prst="trapezoid">
            <a:avLst/>
          </a:prstGeom>
          <a:effectLst>
            <a:glow rad="101600">
              <a:schemeClr val="accent4">
                <a:lumMod val="20000"/>
                <a:lumOff val="8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ISC framework in the ERP environment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Entity level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Automated application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Manual and semi-automated business process controls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Authorizations and access protection (confidentiality, integrity)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IT General controls (change management, operation, security)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Automated testing and monitoring of business processes, KPIs, etc. </a:t>
            </a:r>
          </a:p>
        </p:txBody>
      </p:sp>
      <p:sp>
        <p:nvSpPr>
          <p:cNvPr id="6" name="Manual Operation 5"/>
          <p:cNvSpPr/>
          <p:nvPr/>
        </p:nvSpPr>
        <p:spPr>
          <a:xfrm>
            <a:off x="152400" y="533400"/>
            <a:ext cx="8915400" cy="3565438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04835" y="2791361"/>
            <a:ext cx="1838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Product quality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Delivery (OTD)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Unused capacity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Excess Costs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Lower Sales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9929" y="3776246"/>
            <a:ext cx="140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Errors &amp; Fraud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2819400"/>
            <a:ext cx="18261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Completeness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Existence, rights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Accuracy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Valuation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6" name="Process 15"/>
          <p:cNvSpPr/>
          <p:nvPr/>
        </p:nvSpPr>
        <p:spPr>
          <a:xfrm>
            <a:off x="1066800" y="2438400"/>
            <a:ext cx="74676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3848100" y="2590800"/>
            <a:ext cx="1524000" cy="9906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1">
                <a:lumMod val="40000"/>
                <a:lumOff val="60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2480846"/>
            <a:ext cx="846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Contain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381500" y="4114800"/>
            <a:ext cx="457200" cy="5334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381500" y="2438400"/>
            <a:ext cx="457200" cy="4572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43200" y="4191000"/>
            <a:ext cx="1340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Minimized by</a:t>
            </a:r>
          </a:p>
        </p:txBody>
      </p:sp>
      <p:sp>
        <p:nvSpPr>
          <p:cNvPr id="21" name="Process 20"/>
          <p:cNvSpPr/>
          <p:nvPr/>
        </p:nvSpPr>
        <p:spPr>
          <a:xfrm>
            <a:off x="304800" y="1219200"/>
            <a:ext cx="8610600" cy="3810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43000" y="1981200"/>
            <a:ext cx="1066800" cy="304800"/>
            <a:chOff x="1219200" y="1981200"/>
            <a:chExt cx="1066800" cy="304800"/>
          </a:xfrm>
        </p:grpSpPr>
        <p:sp>
          <p:nvSpPr>
            <p:cNvPr id="24" name="Pentagon 23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Procurement</a:t>
              </a:r>
            </a:p>
          </p:txBody>
        </p:sp>
        <p:sp>
          <p:nvSpPr>
            <p:cNvPr id="25" name="Pentagon 24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72400" y="1981200"/>
            <a:ext cx="304800" cy="304800"/>
            <a:chOff x="1219200" y="1981200"/>
            <a:chExt cx="1066800" cy="304800"/>
          </a:xfrm>
        </p:grpSpPr>
        <p:sp>
          <p:nvSpPr>
            <p:cNvPr id="38" name="Pentagon 37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39" name="Pentagon 38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09800" y="1981200"/>
            <a:ext cx="914400" cy="304800"/>
            <a:chOff x="1219200" y="1981200"/>
            <a:chExt cx="1066800" cy="304800"/>
          </a:xfrm>
        </p:grpSpPr>
        <p:sp>
          <p:nvSpPr>
            <p:cNvPr id="41" name="Pentagon 40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42" name="Pentagon 41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200400" y="1981200"/>
            <a:ext cx="990600" cy="304800"/>
            <a:chOff x="1219200" y="1981200"/>
            <a:chExt cx="1066800" cy="304800"/>
          </a:xfrm>
        </p:grpSpPr>
        <p:sp>
          <p:nvSpPr>
            <p:cNvPr id="44" name="Pentagon 43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Order to $$</a:t>
              </a:r>
            </a:p>
          </p:txBody>
        </p:sp>
        <p:sp>
          <p:nvSpPr>
            <p:cNvPr id="45" name="Pentagon 44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15000" y="1981200"/>
            <a:ext cx="685800" cy="304800"/>
            <a:chOff x="1219200" y="1981200"/>
            <a:chExt cx="1066800" cy="304800"/>
          </a:xfrm>
        </p:grpSpPr>
        <p:sp>
          <p:nvSpPr>
            <p:cNvPr id="47" name="Pentagon 46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Quality</a:t>
              </a:r>
            </a:p>
          </p:txBody>
        </p:sp>
        <p:sp>
          <p:nvSpPr>
            <p:cNvPr id="48" name="Pentagon 47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00800" y="1981200"/>
            <a:ext cx="838200" cy="304800"/>
            <a:chOff x="1219200" y="1981200"/>
            <a:chExt cx="1066800" cy="304800"/>
          </a:xfrm>
        </p:grpSpPr>
        <p:sp>
          <p:nvSpPr>
            <p:cNvPr id="50" name="Pentagon 49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rgbClr val="000000"/>
                  </a:solidFill>
                </a:rPr>
                <a:t>Logistics</a:t>
              </a:r>
            </a:p>
          </p:txBody>
        </p:sp>
        <p:sp>
          <p:nvSpPr>
            <p:cNvPr id="51" name="Pentagon 50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67200" y="1981200"/>
            <a:ext cx="914400" cy="304800"/>
            <a:chOff x="1219200" y="1981200"/>
            <a:chExt cx="1066800" cy="304800"/>
          </a:xfrm>
        </p:grpSpPr>
        <p:sp>
          <p:nvSpPr>
            <p:cNvPr id="53" name="Pentagon 52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Finance</a:t>
              </a:r>
            </a:p>
          </p:txBody>
        </p:sp>
        <p:sp>
          <p:nvSpPr>
            <p:cNvPr id="54" name="Pentagon 53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57800" y="1981200"/>
            <a:ext cx="381000" cy="304800"/>
            <a:chOff x="1219200" y="1981200"/>
            <a:chExt cx="1066800" cy="304800"/>
          </a:xfrm>
        </p:grpSpPr>
        <p:sp>
          <p:nvSpPr>
            <p:cNvPr id="56" name="Pentagon 55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IT</a:t>
              </a:r>
            </a:p>
          </p:txBody>
        </p:sp>
        <p:sp>
          <p:nvSpPr>
            <p:cNvPr id="57" name="Pentagon 56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15200" y="1981200"/>
            <a:ext cx="457200" cy="304800"/>
            <a:chOff x="1219200" y="1981200"/>
            <a:chExt cx="1066800" cy="304800"/>
          </a:xfrm>
        </p:grpSpPr>
        <p:sp>
          <p:nvSpPr>
            <p:cNvPr id="59" name="Pentagon 58"/>
            <p:cNvSpPr/>
            <p:nvPr/>
          </p:nvSpPr>
          <p:spPr>
            <a:xfrm>
              <a:off x="1219200" y="1981200"/>
              <a:ext cx="1066800" cy="304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00" dirty="0">
                  <a:solidFill>
                    <a:srgbClr val="000000"/>
                  </a:solidFill>
                </a:rPr>
                <a:t>HR</a:t>
              </a:r>
            </a:p>
          </p:txBody>
        </p:sp>
        <p:sp>
          <p:nvSpPr>
            <p:cNvPr id="60" name="Pentagon 59"/>
            <p:cNvSpPr/>
            <p:nvPr/>
          </p:nvSpPr>
          <p:spPr>
            <a:xfrm>
              <a:off x="1219200" y="1981200"/>
              <a:ext cx="76200" cy="304800"/>
            </a:xfrm>
            <a:prstGeom prst="homePlat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712108" y="1566446"/>
            <a:ext cx="1795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Business Processes</a:t>
            </a:r>
          </a:p>
        </p:txBody>
      </p:sp>
      <p:sp>
        <p:nvSpPr>
          <p:cNvPr id="63" name="Document 62"/>
          <p:cNvSpPr/>
          <p:nvPr/>
        </p:nvSpPr>
        <p:spPr>
          <a:xfrm>
            <a:off x="457200" y="685800"/>
            <a:ext cx="1066800" cy="4572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Balance Sheet</a:t>
            </a:r>
          </a:p>
        </p:txBody>
      </p:sp>
      <p:sp>
        <p:nvSpPr>
          <p:cNvPr id="64" name="Document 63"/>
          <p:cNvSpPr/>
          <p:nvPr/>
        </p:nvSpPr>
        <p:spPr>
          <a:xfrm>
            <a:off x="1676400" y="723900"/>
            <a:ext cx="1066800" cy="3810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 &amp; L</a:t>
            </a:r>
          </a:p>
        </p:txBody>
      </p:sp>
      <p:sp>
        <p:nvSpPr>
          <p:cNvPr id="65" name="Document 64"/>
          <p:cNvSpPr/>
          <p:nvPr/>
        </p:nvSpPr>
        <p:spPr>
          <a:xfrm>
            <a:off x="2895600" y="723900"/>
            <a:ext cx="1066800" cy="3810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Notes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57400" y="1185446"/>
            <a:ext cx="135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Arise through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86400" y="1219200"/>
            <a:ext cx="287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Must be observed / achieved in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257800" y="723900"/>
            <a:ext cx="11430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FDA etc.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81800" y="723900"/>
            <a:ext cx="1981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Performance &amp; Policies</a:t>
            </a:r>
          </a:p>
        </p:txBody>
      </p:sp>
      <p:sp>
        <p:nvSpPr>
          <p:cNvPr id="73" name="Process 72"/>
          <p:cNvSpPr/>
          <p:nvPr/>
        </p:nvSpPr>
        <p:spPr>
          <a:xfrm>
            <a:off x="4152900" y="457200"/>
            <a:ext cx="914400" cy="83820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Process 73"/>
          <p:cNvSpPr/>
          <p:nvPr/>
        </p:nvSpPr>
        <p:spPr>
          <a:xfrm>
            <a:off x="5295900" y="76200"/>
            <a:ext cx="1143000" cy="3810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Other </a:t>
            </a:r>
            <a:r>
              <a:rPr lang="en-US" sz="1600" dirty="0" err="1">
                <a:solidFill>
                  <a:srgbClr val="000000"/>
                </a:solidFill>
              </a:rPr>
              <a:t>Reg’s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6" name="Process 75"/>
          <p:cNvSpPr/>
          <p:nvPr/>
        </p:nvSpPr>
        <p:spPr>
          <a:xfrm>
            <a:off x="6858000" y="76200"/>
            <a:ext cx="1981200" cy="3810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Organization’s Objectives &amp; Policies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181600" y="1219200"/>
            <a:ext cx="1371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781800" y="1219200"/>
            <a:ext cx="2133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781800" y="2438400"/>
            <a:ext cx="1752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5181600" y="2438400"/>
            <a:ext cx="13716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Process 61"/>
          <p:cNvSpPr/>
          <p:nvPr/>
        </p:nvSpPr>
        <p:spPr>
          <a:xfrm>
            <a:off x="152400" y="190500"/>
            <a:ext cx="3810000" cy="152400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External Financial Reporting regulations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04800" y="1219200"/>
            <a:ext cx="37338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066800" y="2438400"/>
            <a:ext cx="2971800" cy="381000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Down Arrow 85"/>
          <p:cNvSpPr/>
          <p:nvPr/>
        </p:nvSpPr>
        <p:spPr>
          <a:xfrm>
            <a:off x="3581400" y="1219200"/>
            <a:ext cx="304800" cy="3810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8305800" y="1219200"/>
            <a:ext cx="304800" cy="381000"/>
          </a:xfrm>
          <a:prstGeom prst="downArrow">
            <a:avLst/>
          </a:prstGeom>
          <a:solidFill>
            <a:schemeClr val="tx1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858400">
            <a:off x="1160390" y="322438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Assertions</a:t>
            </a:r>
          </a:p>
        </p:txBody>
      </p:sp>
      <p:sp>
        <p:nvSpPr>
          <p:cNvPr id="71" name="Cloud 70"/>
          <p:cNvSpPr/>
          <p:nvPr/>
        </p:nvSpPr>
        <p:spPr>
          <a:xfrm>
            <a:off x="3270954" y="2133599"/>
            <a:ext cx="2966157" cy="2240845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709528" y="1492954"/>
            <a:ext cx="8129671" cy="1230489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loud 82"/>
          <p:cNvSpPr/>
          <p:nvPr/>
        </p:nvSpPr>
        <p:spPr>
          <a:xfrm>
            <a:off x="633329" y="4848576"/>
            <a:ext cx="8129671" cy="1230489"/>
          </a:xfrm>
          <a:prstGeom prst="cloud">
            <a:avLst/>
          </a:prstGeom>
          <a:solidFill>
            <a:srgbClr val="FFFF6E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3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38664"/>
            <a:ext cx="7772400" cy="1143000"/>
          </a:xfrm>
        </p:spPr>
        <p:txBody>
          <a:bodyPr>
            <a:noAutofit/>
          </a:bodyPr>
          <a:lstStyle/>
          <a:p>
            <a:r>
              <a:rPr lang="en-US" sz="4800" dirty="0"/>
              <a:t>Financial Accounting and</a:t>
            </a:r>
            <a:br>
              <a:rPr lang="en-US" sz="4800" dirty="0"/>
            </a:br>
            <a:r>
              <a:rPr lang="en-US" sz="4800" dirty="0"/>
              <a:t>SAP System Controls</a:t>
            </a:r>
            <a:endParaRPr lang="en-US" sz="4800" dirty="0">
              <a:latin typeface="Franklin Gothic Book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39B9360-126E-954B-A972-7DEACC085569}" type="slidenum">
              <a:rPr lang="en-US">
                <a:cs typeface="ＭＳ Ｐゴシック" charset="0"/>
              </a:rPr>
              <a:pPr/>
              <a:t>39</a:t>
            </a:fld>
            <a:endParaRPr lang="en-US"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242" r="5000" b="11081"/>
          <a:stretch/>
        </p:blipFill>
        <p:spPr>
          <a:xfrm>
            <a:off x="0" y="4645915"/>
            <a:ext cx="3331882" cy="22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1409" y="1905000"/>
            <a:ext cx="5126872" cy="889000"/>
          </a:xfrm>
          <a:prstGeom prst="rect">
            <a:avLst/>
          </a:prstGeom>
          <a:solidFill>
            <a:srgbClr val="EDFD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Marketing / Sales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8299" y="2067278"/>
            <a:ext cx="34100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Customers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18506" y="2098634"/>
            <a:ext cx="258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Supplier</a:t>
            </a:r>
          </a:p>
          <a:p>
            <a:pPr algn="ctr"/>
            <a:r>
              <a:rPr lang="en-US" dirty="0"/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1409" y="2807549"/>
            <a:ext cx="5126872" cy="1708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Supply Chain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1409" y="4556760"/>
            <a:ext cx="5126872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Finance / HR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4928" y="4965983"/>
            <a:ext cx="1446343" cy="49388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Accounts Receivable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4928" y="4557327"/>
            <a:ext cx="1446343" cy="33923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Billing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32405" y="4965983"/>
            <a:ext cx="1446343" cy="49388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Accounts Payable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3611" y="3352800"/>
            <a:ext cx="1505136" cy="1119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Procurement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3583" y="3352800"/>
            <a:ext cx="2034751" cy="1119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Conversion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4927" y="3352800"/>
            <a:ext cx="1505136" cy="1119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Warehouse Distribution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4927" y="2314223"/>
            <a:ext cx="1328754" cy="465666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Customer Service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648200" y="3048000"/>
            <a:ext cx="858885" cy="469019"/>
            <a:chOff x="669" y="864"/>
            <a:chExt cx="898" cy="480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72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 err="1">
                  <a:latin typeface="Tahoma" charset="0"/>
                </a:rPr>
                <a:t>Reqmts</a:t>
              </a:r>
              <a:endParaRPr lang="en-US" sz="1200" dirty="0">
                <a:latin typeface="Tahoma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53200" y="4724400"/>
            <a:ext cx="914399" cy="533400"/>
            <a:chOff x="6553200" y="4724400"/>
            <a:chExt cx="914399" cy="53340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6556068" y="4724400"/>
              <a:ext cx="911531" cy="53340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6719021" y="4796598"/>
              <a:ext cx="672379" cy="46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Invoice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Verify</a:t>
              </a: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6553200" y="4750782"/>
              <a:ext cx="2209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38400" y="3229753"/>
            <a:ext cx="1752600" cy="469019"/>
            <a:chOff x="2438400" y="3229753"/>
            <a:chExt cx="1752600" cy="469019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442642" y="3229753"/>
              <a:ext cx="1265542" cy="469019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477216" y="3352800"/>
              <a:ext cx="1713784" cy="276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Goods Receipt</a:t>
              </a: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2438400" y="3256135"/>
              <a:ext cx="32663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27715" y="2819400"/>
            <a:ext cx="858885" cy="762000"/>
            <a:chOff x="8251639" y="1905000"/>
            <a:chExt cx="858885" cy="762000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8254508" y="1905000"/>
              <a:ext cx="856016" cy="627798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8305800" y="2049665"/>
              <a:ext cx="797673" cy="617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Purchase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Order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8251639" y="1940314"/>
              <a:ext cx="2209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457200" y="644652"/>
            <a:ext cx="8229600" cy="563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Procurement at GBI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33400"/>
            <a:ext cx="1828800" cy="7863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791200" y="3918857"/>
            <a:ext cx="790304" cy="576943"/>
            <a:chOff x="6400800" y="3309257"/>
            <a:chExt cx="790304" cy="576943"/>
          </a:xfrm>
        </p:grpSpPr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6400800" y="3309257"/>
              <a:ext cx="782684" cy="576943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6419288" y="3352800"/>
              <a:ext cx="7718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Vendor / 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Sourcing</a:t>
              </a:r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 flipH="1">
              <a:off x="6427389" y="3352800"/>
              <a:ext cx="20201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41" name="Straight Arrow Connector 40"/>
          <p:cNvCxnSpPr>
            <a:stCxn id="16" idx="7"/>
            <a:endCxn id="48" idx="1"/>
          </p:cNvCxnSpPr>
          <p:nvPr/>
        </p:nvCxnSpPr>
        <p:spPr>
          <a:xfrm>
            <a:off x="5507085" y="3517019"/>
            <a:ext cx="310704" cy="44538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0"/>
          </p:cNvCxnSpPr>
          <p:nvPr/>
        </p:nvCxnSpPr>
        <p:spPr>
          <a:xfrm flipV="1">
            <a:off x="6195596" y="3429000"/>
            <a:ext cx="433804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486400" y="3124200"/>
            <a:ext cx="7620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86600" y="3124200"/>
            <a:ext cx="762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endCxn id="28" idx="5"/>
          </p:cNvCxnSpPr>
          <p:nvPr/>
        </p:nvCxnSpPr>
        <p:spPr>
          <a:xfrm rot="10800000" flipV="1">
            <a:off x="3656074" y="2438399"/>
            <a:ext cx="4268727" cy="817735"/>
          </a:xfrm>
          <a:prstGeom prst="bentConnector3">
            <a:avLst>
              <a:gd name="adj1" fmla="val 99581"/>
            </a:avLst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Arrow Connector 6151"/>
          <p:cNvCxnSpPr/>
          <p:nvPr/>
        </p:nvCxnSpPr>
        <p:spPr>
          <a:xfrm>
            <a:off x="7086600" y="3429000"/>
            <a:ext cx="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4" name="Straight Arrow Connector 6153"/>
          <p:cNvCxnSpPr>
            <a:stCxn id="28" idx="7"/>
            <a:endCxn id="24" idx="1"/>
          </p:cNvCxnSpPr>
          <p:nvPr/>
        </p:nvCxnSpPr>
        <p:spPr>
          <a:xfrm>
            <a:off x="3708184" y="3698772"/>
            <a:ext cx="2847884" cy="105563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7" name="Straight Arrow Connector 6156"/>
          <p:cNvCxnSpPr>
            <a:endCxn id="24" idx="6"/>
          </p:cNvCxnSpPr>
          <p:nvPr/>
        </p:nvCxnSpPr>
        <p:spPr>
          <a:xfrm flipH="1">
            <a:off x="7467599" y="4343400"/>
            <a:ext cx="381001" cy="44323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60" name="Straight Arrow Connector 6159"/>
          <p:cNvCxnSpPr/>
          <p:nvPr/>
        </p:nvCxnSpPr>
        <p:spPr>
          <a:xfrm flipH="1">
            <a:off x="5181600" y="5029200"/>
            <a:ext cx="13716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64" name="Elbow Connector 6163"/>
          <p:cNvCxnSpPr>
            <a:stCxn id="21" idx="2"/>
          </p:cNvCxnSpPr>
          <p:nvPr/>
        </p:nvCxnSpPr>
        <p:spPr>
          <a:xfrm rot="5400000" flipH="1" flipV="1">
            <a:off x="6090307" y="3688139"/>
            <a:ext cx="645832" cy="3175553"/>
          </a:xfrm>
          <a:prstGeom prst="bentConnector4">
            <a:avLst>
              <a:gd name="adj1" fmla="val -35396"/>
              <a:gd name="adj2" fmla="val 99544"/>
            </a:avLst>
          </a:prstGeom>
          <a:ln w="317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343400" y="5181600"/>
            <a:ext cx="869406" cy="469019"/>
            <a:chOff x="669" y="864"/>
            <a:chExt cx="909" cy="480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81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Payment</a:t>
              </a: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6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Company Code: Core SAP Definition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277" y="1352915"/>
            <a:ext cx="7839371" cy="5333999"/>
          </a:xfrm>
        </p:spPr>
        <p:txBody>
          <a:bodyPr>
            <a:noAutofit/>
          </a:bodyPr>
          <a:lstStyle/>
          <a:p>
            <a:r>
              <a:rPr lang="en-US" sz="2800" b="1" u="sng" dirty="0"/>
              <a:t>Company</a:t>
            </a:r>
            <a:r>
              <a:rPr lang="en-US" sz="2800" b="1" dirty="0"/>
              <a:t>: </a:t>
            </a:r>
            <a:r>
              <a:rPr lang="en-US" sz="2400" dirty="0"/>
              <a:t>central organizational unit of external accounting within SAP</a:t>
            </a:r>
          </a:p>
          <a:p>
            <a:pPr lvl="1"/>
            <a:r>
              <a:rPr lang="en-US" sz="2000" dirty="0"/>
              <a:t>Definition:</a:t>
            </a:r>
          </a:p>
          <a:p>
            <a:pPr lvl="2"/>
            <a:r>
              <a:rPr lang="en-US" sz="1600" dirty="0"/>
              <a:t>Usually corresponds to a legally independent company</a:t>
            </a:r>
          </a:p>
          <a:p>
            <a:pPr lvl="2"/>
            <a:r>
              <a:rPr lang="en-US" sz="1600" dirty="0"/>
              <a:t>Should be depicted from a tax law, commercial or other financial accounting view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Configuration:</a:t>
            </a:r>
          </a:p>
          <a:p>
            <a:pPr lvl="2"/>
            <a:r>
              <a:rPr lang="en-US" sz="1600" dirty="0"/>
              <a:t>Defined / stored in table T001</a:t>
            </a:r>
          </a:p>
          <a:p>
            <a:pPr lvl="2"/>
            <a:r>
              <a:rPr lang="en-US" sz="1600" dirty="0"/>
              <a:t>Each company has exactly one domestic currency</a:t>
            </a:r>
          </a:p>
          <a:p>
            <a:pPr lvl="2"/>
            <a:r>
              <a:rPr lang="en-US" sz="1600" dirty="0"/>
              <a:t>Active company or not</a:t>
            </a:r>
          </a:p>
          <a:p>
            <a:pPr lvl="2"/>
            <a:r>
              <a:rPr lang="en-US" sz="1600" dirty="0"/>
              <a:t>Do NOT delete company codes</a:t>
            </a:r>
            <a:br>
              <a:rPr lang="en-US" sz="1600" dirty="0"/>
            </a:br>
            <a:endParaRPr lang="en-US" sz="1600" dirty="0"/>
          </a:p>
          <a:p>
            <a:pPr lvl="2"/>
            <a:r>
              <a:rPr lang="en-US" sz="1600" dirty="0"/>
              <a:t>BUKRS – technical name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00" y="3957738"/>
            <a:ext cx="2260800" cy="2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3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Critical Master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17" y="1205495"/>
            <a:ext cx="7944168" cy="5333999"/>
          </a:xfrm>
        </p:spPr>
        <p:txBody>
          <a:bodyPr>
            <a:noAutofit/>
          </a:bodyPr>
          <a:lstStyle/>
          <a:p>
            <a:r>
              <a:rPr lang="en-US" sz="2400" dirty="0"/>
              <a:t>Chart of Accounts </a:t>
            </a:r>
          </a:p>
          <a:p>
            <a:pPr lvl="1"/>
            <a:r>
              <a:rPr lang="en-US" sz="2000" dirty="0"/>
              <a:t>Centrally defined but individual company differences are possible:</a:t>
            </a:r>
          </a:p>
          <a:p>
            <a:pPr lvl="2"/>
            <a:r>
              <a:rPr lang="en-US" sz="1600" dirty="0"/>
              <a:t>Nature of the company (e.g. holding company vs. operating company)</a:t>
            </a:r>
          </a:p>
          <a:p>
            <a:pPr lvl="2"/>
            <a:r>
              <a:rPr lang="en-US" sz="1600" dirty="0"/>
              <a:t>Country</a:t>
            </a:r>
          </a:p>
          <a:p>
            <a:pPr lvl="1"/>
            <a:r>
              <a:rPr lang="en-US" sz="2000" dirty="0"/>
              <a:t>Currency:</a:t>
            </a:r>
          </a:p>
          <a:p>
            <a:pPr lvl="2"/>
            <a:r>
              <a:rPr lang="en-US" sz="1600" dirty="0"/>
              <a:t>Business transactions can be entered in foreign currencies based on exchange rates defined</a:t>
            </a:r>
          </a:p>
          <a:p>
            <a:pPr lvl="2"/>
            <a:r>
              <a:rPr lang="en-US" sz="1600" dirty="0"/>
              <a:t>Need policies about definitions / maintenance</a:t>
            </a:r>
          </a:p>
          <a:p>
            <a:pPr lvl="2"/>
            <a:r>
              <a:rPr lang="en-US" sz="1600" dirty="0"/>
              <a:t>Commonly imported from central banks</a:t>
            </a:r>
          </a:p>
          <a:p>
            <a:pPr lvl="2"/>
            <a:r>
              <a:rPr lang="en-US" sz="1600" dirty="0"/>
              <a:t>Monthly exchange rates are common – some countries (e.g. Brazil) require daily rates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2000" dirty="0"/>
              <a:t>Finance views of core master data:</a:t>
            </a:r>
            <a:endParaRPr lang="en-US" dirty="0"/>
          </a:p>
          <a:p>
            <a:pPr lvl="2"/>
            <a:r>
              <a:rPr lang="en-US" sz="1600" dirty="0"/>
              <a:t>Materials   	(e.g. valuation)</a:t>
            </a:r>
          </a:p>
          <a:p>
            <a:pPr lvl="2"/>
            <a:r>
              <a:rPr lang="en-US" sz="1600" dirty="0"/>
              <a:t>Customers   	(Pay from information, Credit)</a:t>
            </a:r>
          </a:p>
          <a:p>
            <a:pPr lvl="2"/>
            <a:r>
              <a:rPr lang="en-US" sz="1600" dirty="0"/>
              <a:t>Vendors	(Payment information)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18" y="4805898"/>
            <a:ext cx="2700901" cy="166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242" r="5000" b="11081"/>
          <a:stretch/>
        </p:blipFill>
        <p:spPr>
          <a:xfrm>
            <a:off x="0" y="6006353"/>
            <a:ext cx="1282766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92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Transaction Data Timing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17" y="1205495"/>
            <a:ext cx="7944168" cy="5333999"/>
          </a:xfrm>
        </p:spPr>
        <p:txBody>
          <a:bodyPr>
            <a:noAutofit/>
          </a:bodyPr>
          <a:lstStyle/>
          <a:p>
            <a:r>
              <a:rPr lang="en-US" sz="2400" dirty="0"/>
              <a:t>Real-Time</a:t>
            </a:r>
          </a:p>
          <a:p>
            <a:pPr lvl="1"/>
            <a:r>
              <a:rPr lang="en-US" sz="2000" dirty="0"/>
              <a:t>Routine Transactions (as result of business processes)</a:t>
            </a:r>
          </a:p>
          <a:p>
            <a:pPr lvl="2"/>
            <a:r>
              <a:rPr lang="en-US" sz="1600" dirty="0"/>
              <a:t>Posted ‘real-time’ </a:t>
            </a:r>
          </a:p>
          <a:p>
            <a:pPr lvl="2"/>
            <a:r>
              <a:rPr lang="en-US" sz="1600" dirty="0"/>
              <a:t>But What is timing from event occurring vs. when entered in system?</a:t>
            </a:r>
          </a:p>
          <a:p>
            <a:pPr lvl="1"/>
            <a:r>
              <a:rPr lang="en-US" sz="2000" dirty="0"/>
              <a:t>Captured in fiscal year posting periods (usually only 1 period ‘open’ for real-time events at a time)</a:t>
            </a:r>
          </a:p>
          <a:p>
            <a:pPr lvl="1"/>
            <a:r>
              <a:rPr lang="en-US" sz="2000" dirty="0"/>
              <a:t>Important to verify for _______ assertion claim?</a:t>
            </a:r>
          </a:p>
          <a:p>
            <a:pPr lvl="1"/>
            <a:r>
              <a:rPr lang="en-US" sz="2000" dirty="0"/>
              <a:t>Control focus: application controls</a:t>
            </a:r>
          </a:p>
          <a:p>
            <a:r>
              <a:rPr lang="en-US" sz="2400" dirty="0"/>
              <a:t>Manual postings</a:t>
            </a:r>
          </a:p>
          <a:p>
            <a:pPr lvl="1"/>
            <a:r>
              <a:rPr lang="en-US" sz="2000" dirty="0"/>
              <a:t>Non-routine: Accounting / Finance entered based on own judgment / expert opinion</a:t>
            </a:r>
          </a:p>
          <a:p>
            <a:pPr lvl="1"/>
            <a:r>
              <a:rPr lang="en-US" sz="2000" dirty="0"/>
              <a:t>SAP has tools for Recurring entries (e.g. monthly rent payments)</a:t>
            </a:r>
          </a:p>
          <a:p>
            <a:pPr lvl="1"/>
            <a:r>
              <a:rPr lang="en-US" sz="2000" dirty="0"/>
              <a:t>Closing entries (later) </a:t>
            </a:r>
          </a:p>
          <a:p>
            <a:pPr lvl="1"/>
            <a:r>
              <a:rPr lang="en-US" sz="2000" dirty="0"/>
              <a:t>Control focus: Substantive audit (check individual</a:t>
            </a:r>
            <a:br>
              <a:rPr lang="en-US" sz="2000" dirty="0"/>
            </a:br>
            <a:r>
              <a:rPr lang="en-US" sz="2000" dirty="0"/>
              <a:t>transactions)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181"/>
          <a:stretch/>
        </p:blipFill>
        <p:spPr>
          <a:xfrm>
            <a:off x="6839793" y="2970975"/>
            <a:ext cx="2304205" cy="153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242" r="5000" b="11081"/>
          <a:stretch/>
        </p:blipFill>
        <p:spPr>
          <a:xfrm>
            <a:off x="0" y="6104106"/>
            <a:ext cx="1135529" cy="7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6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Document Parking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691" y="1205495"/>
            <a:ext cx="7558094" cy="5333999"/>
          </a:xfrm>
        </p:spPr>
        <p:txBody>
          <a:bodyPr>
            <a:noAutofit/>
          </a:bodyPr>
          <a:lstStyle/>
          <a:p>
            <a:r>
              <a:rPr lang="en-US" sz="2400" dirty="0"/>
              <a:t>Used to enter / store (park) incomplete documents in SAP </a:t>
            </a:r>
          </a:p>
          <a:p>
            <a:pPr lvl="1"/>
            <a:r>
              <a:rPr lang="en-US" sz="2000" dirty="0"/>
              <a:t>Parked documents are not posted documents</a:t>
            </a:r>
          </a:p>
          <a:p>
            <a:pPr lvl="1"/>
            <a:r>
              <a:rPr lang="en-US" sz="2000" dirty="0"/>
              <a:t>Bypass extensive entry checks</a:t>
            </a:r>
          </a:p>
          <a:p>
            <a:pPr lvl="1"/>
            <a:r>
              <a:rPr lang="en-US" sz="2000" dirty="0"/>
              <a:t>Complete / check / post at later date</a:t>
            </a:r>
          </a:p>
          <a:p>
            <a:pPr lvl="1"/>
            <a:r>
              <a:rPr lang="en-US" sz="2000" dirty="0"/>
              <a:t>Values in parked documents can be used in some reports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Examples</a:t>
            </a:r>
          </a:p>
          <a:p>
            <a:pPr lvl="1"/>
            <a:r>
              <a:rPr lang="en-US" sz="2000" dirty="0"/>
              <a:t>Vendor invoices missing needed information (e.g. PO  #)</a:t>
            </a:r>
          </a:p>
          <a:p>
            <a:pPr lvl="1"/>
            <a:r>
              <a:rPr lang="en-US" sz="2000" dirty="0"/>
              <a:t>3 way match is incomplete</a:t>
            </a:r>
          </a:p>
          <a:p>
            <a:pPr lvl="1"/>
            <a:r>
              <a:rPr lang="en-US" sz="2000" dirty="0"/>
              <a:t>Customer payments missing needed information (e.g. invoice #’s payment linked to) or incorrect taxes</a:t>
            </a:r>
          </a:p>
          <a:p>
            <a:pPr lvl="1"/>
            <a:r>
              <a:rPr lang="en-US" sz="2000" dirty="0"/>
              <a:t>Customer payments pending payment discount approval</a:t>
            </a:r>
          </a:p>
          <a:p>
            <a:pPr lvl="1"/>
            <a:r>
              <a:rPr lang="en-US" sz="2000" dirty="0"/>
              <a:t>… 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632" r="16779"/>
          <a:stretch/>
        </p:blipFill>
        <p:spPr>
          <a:xfrm>
            <a:off x="8238416" y="0"/>
            <a:ext cx="905584" cy="13398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883" y="3076046"/>
            <a:ext cx="3277475" cy="2394047"/>
            <a:chOff x="10883" y="2703214"/>
            <a:chExt cx="3277475" cy="2394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67" b="96833" l="13602" r="98467"/>
                      </a14:imgEffect>
                    </a14:imgLayer>
                  </a14:imgProps>
                </a:ext>
              </a:extLst>
            </a:blip>
            <a:srcRect l="13149" t="9540" b="3309"/>
            <a:stretch/>
          </p:blipFill>
          <p:spPr>
            <a:xfrm>
              <a:off x="10883" y="2703214"/>
              <a:ext cx="2075615" cy="23940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67" b="96833" l="13602" r="98467"/>
                      </a14:imgEffect>
                    </a14:imgLayer>
                  </a14:imgProps>
                </a:ext>
              </a:extLst>
            </a:blip>
            <a:srcRect l="47760" t="26463" b="64206"/>
            <a:stretch/>
          </p:blipFill>
          <p:spPr>
            <a:xfrm rot="10800000" flipV="1">
              <a:off x="2039890" y="3169040"/>
              <a:ext cx="1248468" cy="25632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t="3242" r="5000" b="11081"/>
          <a:stretch/>
        </p:blipFill>
        <p:spPr>
          <a:xfrm>
            <a:off x="0" y="6006353"/>
            <a:ext cx="1282766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87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Document Parking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691" y="1205495"/>
            <a:ext cx="7558094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Used to enter / store (park) incomplete documents in SAP </a:t>
            </a:r>
          </a:p>
          <a:p>
            <a:pPr lvl="1"/>
            <a:endParaRPr lang="en-US" sz="2000" dirty="0"/>
          </a:p>
          <a:p>
            <a:r>
              <a:rPr lang="en-US" sz="2400" dirty="0"/>
              <a:t>Risks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r>
              <a:rPr lang="en-US" sz="2400" dirty="0"/>
              <a:t>Recommended Controls</a:t>
            </a:r>
          </a:p>
          <a:p>
            <a:pPr lvl="1"/>
            <a:r>
              <a:rPr lang="en-US" sz="2000" dirty="0"/>
              <a:t>  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1652" y="3169040"/>
            <a:ext cx="3277475" cy="2394047"/>
            <a:chOff x="10883" y="2703214"/>
            <a:chExt cx="3277475" cy="23940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67" b="96833" l="13602" r="98467"/>
                      </a14:imgEffect>
                    </a14:imgLayer>
                  </a14:imgProps>
                </a:ext>
              </a:extLst>
            </a:blip>
            <a:srcRect l="13149" t="9540" b="3309"/>
            <a:stretch/>
          </p:blipFill>
          <p:spPr>
            <a:xfrm>
              <a:off x="10883" y="2703214"/>
              <a:ext cx="2075615" cy="2394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67" b="96833" l="13602" r="98467"/>
                      </a14:imgEffect>
                    </a14:imgLayer>
                  </a14:imgProps>
                </a:ext>
              </a:extLst>
            </a:blip>
            <a:srcRect l="47760" t="26463" b="64206"/>
            <a:stretch/>
          </p:blipFill>
          <p:spPr>
            <a:xfrm rot="10800000" flipV="1">
              <a:off x="2039890" y="3169040"/>
              <a:ext cx="1248468" cy="25632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5717" r="15862"/>
          <a:stretch/>
        </p:blipFill>
        <p:spPr>
          <a:xfrm>
            <a:off x="8016659" y="5239517"/>
            <a:ext cx="1127342" cy="1647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3242" r="5000" b="11081"/>
          <a:stretch/>
        </p:blipFill>
        <p:spPr>
          <a:xfrm>
            <a:off x="0" y="6006353"/>
            <a:ext cx="1282766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9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Document Parking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691" y="1205495"/>
            <a:ext cx="7558094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Used to enter / store (park) incomplete documents in SAP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2400" dirty="0"/>
              <a:t>Risks</a:t>
            </a:r>
          </a:p>
          <a:p>
            <a:pPr lvl="1"/>
            <a:r>
              <a:rPr lang="en-US" sz="2000" dirty="0"/>
              <a:t>Occurrence / Existence assertions unclear (does transaction really exist?)</a:t>
            </a:r>
          </a:p>
          <a:p>
            <a:pPr lvl="1"/>
            <a:r>
              <a:rPr lang="en-US" sz="2000" dirty="0"/>
              <a:t>Incorrect transactions included in results</a:t>
            </a:r>
          </a:p>
          <a:p>
            <a:pPr lvl="1"/>
            <a:r>
              <a:rPr lang="en-US" sz="2000" dirty="0"/>
              <a:t>If uncontrolled, continued eroding validity of data / assertions</a:t>
            </a:r>
            <a:r>
              <a:rPr lang="en-US" sz="1600" dirty="0"/>
              <a:t> </a:t>
            </a:r>
          </a:p>
          <a:p>
            <a:pPr lvl="1"/>
            <a:endParaRPr lang="en-US" sz="1600" dirty="0"/>
          </a:p>
          <a:p>
            <a:r>
              <a:rPr lang="en-US" sz="2000" dirty="0"/>
              <a:t>Recommended Controls</a:t>
            </a:r>
          </a:p>
          <a:p>
            <a:pPr lvl="1"/>
            <a:r>
              <a:rPr lang="en-US" sz="1800" dirty="0"/>
              <a:t>Parking policy: when allowed, how resolved</a:t>
            </a:r>
          </a:p>
          <a:p>
            <a:pPr lvl="1"/>
            <a:r>
              <a:rPr lang="en-US" sz="1800" dirty="0"/>
              <a:t>Configuration to trigger workflow (rules based)</a:t>
            </a:r>
          </a:p>
          <a:p>
            <a:pPr lvl="1"/>
            <a:r>
              <a:rPr lang="en-US" sz="1800" dirty="0"/>
              <a:t>Active monitoring of parked documents (#, value, aging) to assure in control (not growing, not becoming older) </a:t>
            </a:r>
          </a:p>
          <a:p>
            <a:pPr lvl="1"/>
            <a:r>
              <a:rPr lang="en-US" sz="1800" dirty="0"/>
              <a:t>Audit and decision making of select entries (e.g. high value, oldest)</a:t>
            </a:r>
          </a:p>
          <a:p>
            <a:pPr lvl="1"/>
            <a:r>
              <a:rPr lang="en-US" sz="1800" dirty="0"/>
              <a:t>Segregation of duties</a:t>
            </a:r>
          </a:p>
          <a:p>
            <a:pPr lvl="1"/>
            <a:r>
              <a:rPr lang="en-US" sz="1800" dirty="0"/>
              <a:t>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367106"/>
            <a:ext cx="3277475" cy="2394047"/>
            <a:chOff x="10883" y="2703214"/>
            <a:chExt cx="3277475" cy="23940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67" b="96833" l="13602" r="98467"/>
                      </a14:imgEffect>
                    </a14:imgLayer>
                  </a14:imgProps>
                </a:ext>
              </a:extLst>
            </a:blip>
            <a:srcRect l="13149" t="9540" b="3309"/>
            <a:stretch/>
          </p:blipFill>
          <p:spPr>
            <a:xfrm>
              <a:off x="10883" y="2703214"/>
              <a:ext cx="2075615" cy="2394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67" b="96833" l="13602" r="98467"/>
                      </a14:imgEffect>
                    </a14:imgLayer>
                  </a14:imgProps>
                </a:ext>
              </a:extLst>
            </a:blip>
            <a:srcRect l="47760" t="26463" b="64206"/>
            <a:stretch/>
          </p:blipFill>
          <p:spPr>
            <a:xfrm rot="10800000" flipV="1">
              <a:off x="2039890" y="3169040"/>
              <a:ext cx="1248468" cy="25632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5717" r="15862"/>
          <a:stretch/>
        </p:blipFill>
        <p:spPr>
          <a:xfrm>
            <a:off x="8187258" y="3856234"/>
            <a:ext cx="956742" cy="1398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3242" r="5000" b="11081"/>
          <a:stretch/>
        </p:blipFill>
        <p:spPr>
          <a:xfrm>
            <a:off x="0" y="6006353"/>
            <a:ext cx="1282766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27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Document Parking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691" y="1205495"/>
            <a:ext cx="7558094" cy="533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2400" dirty="0"/>
              <a:t>Configuration </a:t>
            </a:r>
          </a:p>
          <a:p>
            <a:pPr lvl="1"/>
            <a:r>
              <a:rPr lang="en-US" sz="2000" dirty="0"/>
              <a:t>Trigger workflow (rules based)</a:t>
            </a:r>
          </a:p>
          <a:p>
            <a:pPr lvl="1"/>
            <a:r>
              <a:rPr lang="en-US" sz="2000" dirty="0"/>
              <a:t>Financial Accounting (New) -&gt; .. Global Settings (New) -&gt; Document -&gt; Document Parking …</a:t>
            </a:r>
            <a:endParaRPr lang="en-US" sz="1800" dirty="0"/>
          </a:p>
        </p:txBody>
      </p:sp>
      <p:pic>
        <p:nvPicPr>
          <p:cNvPr id="4" name="Picture 3" descr="Screen Shot 2015-03-08 at 10.55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97" y="2814284"/>
            <a:ext cx="5555059" cy="3443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82" y="1"/>
            <a:ext cx="1110717" cy="1666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242" r="5000" b="11081"/>
          <a:stretch/>
        </p:blipFill>
        <p:spPr>
          <a:xfrm>
            <a:off x="0" y="6006353"/>
            <a:ext cx="1282766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834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Reconciliation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17" y="1205495"/>
            <a:ext cx="7944168" cy="5333999"/>
          </a:xfrm>
        </p:spPr>
        <p:txBody>
          <a:bodyPr>
            <a:noAutofit/>
          </a:bodyPr>
          <a:lstStyle/>
          <a:p>
            <a:r>
              <a:rPr lang="en-US" sz="2400" dirty="0"/>
              <a:t>Consistency Checks </a:t>
            </a:r>
          </a:p>
          <a:p>
            <a:pPr lvl="1"/>
            <a:r>
              <a:rPr lang="en-US" sz="2000" dirty="0"/>
              <a:t>SAP standard transactions</a:t>
            </a:r>
          </a:p>
          <a:p>
            <a:pPr lvl="2"/>
            <a:r>
              <a:rPr lang="en-US" sz="1600" dirty="0"/>
              <a:t>Sum of documents matches vendor, customer &amp; G/L account totals</a:t>
            </a:r>
          </a:p>
          <a:p>
            <a:pPr lvl="2"/>
            <a:r>
              <a:rPr lang="en-US" sz="1600" dirty="0"/>
              <a:t>Results maintained on ‘logs’</a:t>
            </a:r>
          </a:p>
          <a:p>
            <a:pPr lvl="2"/>
            <a:r>
              <a:rPr lang="en-US" sz="1600" dirty="0"/>
              <a:t>Manufacture</a:t>
            </a:r>
          </a:p>
          <a:p>
            <a:r>
              <a:rPr lang="en-US" sz="2400" dirty="0"/>
              <a:t>Balance Confirmations:</a:t>
            </a:r>
          </a:p>
          <a:p>
            <a:pPr lvl="1"/>
            <a:r>
              <a:rPr lang="en-US" sz="2000" dirty="0"/>
              <a:t>Validate vs. external data</a:t>
            </a:r>
          </a:p>
          <a:p>
            <a:pPr lvl="2"/>
            <a:r>
              <a:rPr lang="en-US" sz="1600" dirty="0"/>
              <a:t>Bank statements / balances</a:t>
            </a:r>
          </a:p>
          <a:p>
            <a:pPr lvl="2"/>
            <a:r>
              <a:rPr lang="en-US" sz="1600" dirty="0"/>
              <a:t>Balance confirmation letters to business partners (vendors and customers)</a:t>
            </a:r>
          </a:p>
          <a:p>
            <a:pPr lvl="1"/>
            <a:r>
              <a:rPr lang="en-US" sz="2000" dirty="0"/>
              <a:t>Compare G/L balances and Ledgers</a:t>
            </a:r>
          </a:p>
          <a:p>
            <a:pPr lvl="2"/>
            <a:r>
              <a:rPr lang="en-US" sz="1600" dirty="0"/>
              <a:t>Standard SAP transactions / reports</a:t>
            </a:r>
          </a:p>
          <a:p>
            <a:pPr lvl="2"/>
            <a:r>
              <a:rPr lang="en-US" sz="1600" dirty="0"/>
              <a:t>Relatively low risk due to direct postings of activity</a:t>
            </a:r>
          </a:p>
          <a:p>
            <a:pPr lvl="2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948" t="10762" r="15413" b="30525"/>
          <a:stretch/>
        </p:blipFill>
        <p:spPr>
          <a:xfrm>
            <a:off x="7929688" y="5168622"/>
            <a:ext cx="1214369" cy="168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716" y="2420470"/>
            <a:ext cx="1705341" cy="155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242" r="5000" b="11081"/>
          <a:stretch/>
        </p:blipFill>
        <p:spPr>
          <a:xfrm>
            <a:off x="0" y="6006353"/>
            <a:ext cx="1282766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63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62" y="5537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Finance: Other Controls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5" y="5146131"/>
            <a:ext cx="2734235" cy="17118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17" y="1205495"/>
            <a:ext cx="7944168" cy="5333999"/>
          </a:xfrm>
        </p:spPr>
        <p:txBody>
          <a:bodyPr>
            <a:noAutofit/>
          </a:bodyPr>
          <a:lstStyle/>
          <a:p>
            <a:r>
              <a:rPr lang="en-US" sz="2400" dirty="0"/>
              <a:t>Account Determination</a:t>
            </a:r>
          </a:p>
          <a:p>
            <a:pPr lvl="1"/>
            <a:r>
              <a:rPr lang="en-US" sz="2000" dirty="0"/>
              <a:t>Configured rules to define which G/L accounts are posted with transactions</a:t>
            </a:r>
          </a:p>
          <a:p>
            <a:pPr lvl="1"/>
            <a:r>
              <a:rPr lang="en-US" sz="2000" dirty="0"/>
              <a:t>Also Master data (e.g. customer reconciliation account)</a:t>
            </a:r>
          </a:p>
          <a:p>
            <a:r>
              <a:rPr lang="en-US" sz="2400" dirty="0"/>
              <a:t>Foreign Currencies</a:t>
            </a:r>
          </a:p>
          <a:p>
            <a:pPr lvl="1"/>
            <a:r>
              <a:rPr lang="en-US" sz="2000" dirty="0"/>
              <a:t>Maintain</a:t>
            </a:r>
          </a:p>
          <a:p>
            <a:pPr lvl="2"/>
            <a:r>
              <a:rPr lang="en-US" sz="1600" dirty="0"/>
              <a:t> Manually or automated input from Central Banks</a:t>
            </a:r>
          </a:p>
          <a:p>
            <a:pPr lvl="2"/>
            <a:r>
              <a:rPr lang="en-US" sz="1600" dirty="0"/>
              <a:t>Frequency?  Some countries require daily</a:t>
            </a:r>
          </a:p>
          <a:p>
            <a:pPr lvl="1"/>
            <a:r>
              <a:rPr lang="en-US" sz="2000" dirty="0"/>
              <a:t>Handling rounding, differences, dates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242" r="5000" b="11081"/>
          <a:stretch/>
        </p:blipFill>
        <p:spPr>
          <a:xfrm>
            <a:off x="0" y="6006353"/>
            <a:ext cx="1282766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Breakout Activity – Rules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 into teams – max of 5 people / team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Diversity a must. 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Assignment – return via WebEx Notes or Word Document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How: WebEx breakout?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Time: assigned  today 20 min (including break)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 back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on-time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5" b="99340" l="376" r="100000">
                        <a14:foregroundMark x1="50376" y1="44554" x2="2256" y2="87789"/>
                        <a14:foregroundMark x1="33083" y1="21122" x2="3571" y2="38284"/>
                        <a14:foregroundMark x1="62030" y1="21947" x2="44173" y2="3960"/>
                        <a14:foregroundMark x1="68703" y1="12541" x2="95113" y2="34488"/>
                        <a14:foregroundMark x1="16071" y1="51815" x2="20583" y2="6270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30" y="0"/>
            <a:ext cx="2862781" cy="16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7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1409" y="1905000"/>
            <a:ext cx="5126872" cy="889000"/>
          </a:xfrm>
          <a:prstGeom prst="rect">
            <a:avLst/>
          </a:prstGeom>
          <a:solidFill>
            <a:srgbClr val="EDFD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Marketing / Sales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8299" y="2067278"/>
            <a:ext cx="34100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Customers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7343" y="2098634"/>
            <a:ext cx="258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Supplier</a:t>
            </a:r>
          </a:p>
          <a:p>
            <a:pPr algn="ctr"/>
            <a:r>
              <a:rPr lang="en-US" dirty="0"/>
              <a:t>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1409" y="2807549"/>
            <a:ext cx="5126872" cy="1708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Supply Chain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1409" y="4556760"/>
            <a:ext cx="5126872" cy="88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Finance / HR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4928" y="4965983"/>
            <a:ext cx="1446343" cy="49388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Accounts Receivable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4928" y="4557327"/>
            <a:ext cx="1446343" cy="33923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Billing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32405" y="4965983"/>
            <a:ext cx="1446343" cy="493889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Accounts Payable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3611" y="3230318"/>
            <a:ext cx="1505136" cy="1241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Procurement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3583" y="3230318"/>
            <a:ext cx="2034751" cy="1241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Conversion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4927" y="3230318"/>
            <a:ext cx="1505136" cy="1241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Warehouse Distribution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74927" y="2314223"/>
            <a:ext cx="1328754" cy="465666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Customer Service</a:t>
            </a: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103850" y="2144891"/>
            <a:ext cx="858885" cy="469019"/>
            <a:chOff x="669" y="864"/>
            <a:chExt cx="898" cy="480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69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Inquiry</a:t>
              </a: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645779" y="5093549"/>
            <a:ext cx="869406" cy="469019"/>
            <a:chOff x="669" y="864"/>
            <a:chExt cx="909" cy="480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810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Payment</a:t>
              </a: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3038275" y="4316873"/>
            <a:ext cx="858885" cy="469019"/>
            <a:chOff x="669" y="864"/>
            <a:chExt cx="898" cy="48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70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Invoice</a:t>
              </a: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3029667" y="3031065"/>
            <a:ext cx="867492" cy="561255"/>
            <a:chOff x="660" y="864"/>
            <a:chExt cx="907" cy="480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660" y="936"/>
              <a:ext cx="90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Delivery / </a:t>
              </a:r>
            </a:p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Shipment</a:t>
              </a: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3038275" y="2184966"/>
            <a:ext cx="858885" cy="469019"/>
            <a:chOff x="669" y="864"/>
            <a:chExt cx="898" cy="480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72" y="864"/>
              <a:ext cx="895" cy="480"/>
            </a:xfrm>
            <a:custGeom>
              <a:avLst/>
              <a:gdLst>
                <a:gd name="T0" fmla="*/ 0 w 680"/>
                <a:gd name="T1" fmla="*/ 480 h 480"/>
                <a:gd name="T2" fmla="*/ 0 w 680"/>
                <a:gd name="T3" fmla="*/ 27 h 480"/>
                <a:gd name="T4" fmla="*/ 27 w 680"/>
                <a:gd name="T5" fmla="*/ 0 h 480"/>
                <a:gd name="T6" fmla="*/ 198 w 680"/>
                <a:gd name="T7" fmla="*/ 0 h 480"/>
                <a:gd name="T8" fmla="*/ 227 w 680"/>
                <a:gd name="T9" fmla="*/ 27 h 480"/>
                <a:gd name="T10" fmla="*/ 652 w 680"/>
                <a:gd name="T11" fmla="*/ 27 h 480"/>
                <a:gd name="T12" fmla="*/ 680 w 680"/>
                <a:gd name="T13" fmla="*/ 56 h 480"/>
                <a:gd name="T14" fmla="*/ 680 w 680"/>
                <a:gd name="T15" fmla="*/ 480 h 480"/>
                <a:gd name="T16" fmla="*/ 0 w 680"/>
                <a:gd name="T17" fmla="*/ 48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0" h="480">
                  <a:moveTo>
                    <a:pt x="0" y="480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198" y="0"/>
                  </a:lnTo>
                  <a:lnTo>
                    <a:pt x="227" y="27"/>
                  </a:lnTo>
                  <a:lnTo>
                    <a:pt x="652" y="27"/>
                  </a:lnTo>
                  <a:lnTo>
                    <a:pt x="680" y="56"/>
                  </a:lnTo>
                  <a:lnTo>
                    <a:pt x="680" y="48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FFCC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768" y="1008"/>
              <a:ext cx="59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latin typeface="Tahoma" charset="0"/>
                </a:rPr>
                <a:t>Order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669" y="891"/>
              <a:ext cx="23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1199406" y="1594555"/>
            <a:ext cx="0" cy="3527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513673" y="1594556"/>
            <a:ext cx="13497" cy="5502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187647" y="1580445"/>
            <a:ext cx="3363040" cy="14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892190" y="2398889"/>
            <a:ext cx="211660" cy="14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2"/>
          </p:cNvCxnSpPr>
          <p:nvPr/>
        </p:nvCxnSpPr>
        <p:spPr>
          <a:xfrm>
            <a:off x="3417983" y="2602198"/>
            <a:ext cx="34811" cy="428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52794" y="3687440"/>
            <a:ext cx="16077" cy="672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093082" y="4801653"/>
            <a:ext cx="1394523" cy="306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8452"/>
            <a:ext cx="8229600" cy="5638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Order to Cash at GBI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57200"/>
            <a:ext cx="1828800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2076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Breakout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6380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Finance and Accounting Processes</a:t>
            </a:r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Could go Wrong?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______________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5" b="99340" l="376" r="100000">
                        <a14:foregroundMark x1="50376" y1="44554" x2="2256" y2="87789"/>
                        <a14:foregroundMark x1="33083" y1="21122" x2="3571" y2="38284"/>
                        <a14:foregroundMark x1="62030" y1="21947" x2="44173" y2="3960"/>
                        <a14:foregroundMark x1="68703" y1="12541" x2="95113" y2="34488"/>
                        <a14:foregroundMark x1="16071" y1="51815" x2="20583" y2="6270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219" y="0"/>
            <a:ext cx="2862781" cy="1631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601" t="9692" r="25327" b="12776"/>
          <a:stretch/>
        </p:blipFill>
        <p:spPr>
          <a:xfrm>
            <a:off x="6479364" y="2285999"/>
            <a:ext cx="2664636" cy="218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939" t="11547" r="5024" b="16123"/>
          <a:stretch/>
        </p:blipFill>
        <p:spPr>
          <a:xfrm>
            <a:off x="6809035" y="5229411"/>
            <a:ext cx="2334965" cy="16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0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678385"/>
            <a:ext cx="6248400" cy="5570015"/>
          </a:xfrm>
        </p:spPr>
      </p:pic>
    </p:spTree>
    <p:extLst>
      <p:ext uri="{BB962C8B-B14F-4D97-AF65-F5344CB8AC3E}">
        <p14:creationId xmlns:p14="http://schemas.microsoft.com/office/powerpoint/2010/main" val="2377638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" b="-913"/>
          <a:stretch/>
        </p:blipFill>
        <p:spPr>
          <a:xfrm>
            <a:off x="2652891" y="1665110"/>
            <a:ext cx="3793067" cy="4995334"/>
          </a:xfrm>
        </p:spPr>
      </p:pic>
    </p:spTree>
    <p:extLst>
      <p:ext uri="{BB962C8B-B14F-4D97-AF65-F5344CB8AC3E}">
        <p14:creationId xmlns:p14="http://schemas.microsoft.com/office/powerpoint/2010/main" val="564339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Remaining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32350"/>
            <a:ext cx="8598648" cy="541019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Exercise 3: Journal Entries</a:t>
            </a:r>
            <a:r>
              <a:rPr lang="en-US" sz="2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      	</a:t>
            </a:r>
            <a:r>
              <a:rPr lang="en-US" sz="2000" u="sng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Due:</a:t>
            </a: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October 27</a:t>
            </a:r>
            <a:b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</a:br>
            <a:endParaRPr lang="en-US" sz="20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Exercise 4: Segregation of Duties</a:t>
            </a: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	</a:t>
            </a:r>
            <a:r>
              <a:rPr lang="en-US" sz="2000" u="sng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Due:</a:t>
            </a: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November 10</a:t>
            </a:r>
          </a:p>
          <a:p>
            <a:pPr marL="0" indent="0">
              <a:buNone/>
            </a:pPr>
            <a:endParaRPr lang="en-US" sz="2000" i="1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Final Case: Risk / Control Matrix</a:t>
            </a: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	</a:t>
            </a:r>
            <a:r>
              <a:rPr lang="en-US" sz="2000" u="sng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Due:</a:t>
            </a: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December 15</a:t>
            </a:r>
          </a:p>
          <a:p>
            <a:endParaRPr lang="en-US" sz="2000" i="1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sz="2400" dirty="0"/>
              <a:t>Work for these will be completed by 2-3 person Teams</a:t>
            </a:r>
          </a:p>
          <a:p>
            <a:pPr lvl="1"/>
            <a:r>
              <a:rPr lang="en-US" sz="2400" dirty="0"/>
              <a:t>Tried to pair those with some accounting background with someone who does not</a:t>
            </a:r>
          </a:p>
          <a:p>
            <a:pPr lvl="1"/>
            <a:r>
              <a:rPr lang="en-US" sz="2400" dirty="0"/>
              <a:t>One (1) submission by each team</a:t>
            </a:r>
          </a:p>
          <a:p>
            <a:pPr lvl="1"/>
            <a:r>
              <a:rPr lang="en-US" sz="2400" dirty="0"/>
              <a:t>Share the grade</a:t>
            </a:r>
          </a:p>
          <a:p>
            <a:pPr lvl="1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25" y="381001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9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Journal Entries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r>
              <a:rPr lang="en-US" sz="2800" dirty="0"/>
              <a:t>Primary learning objectives are:</a:t>
            </a:r>
          </a:p>
          <a:p>
            <a:pPr lvl="1"/>
            <a:r>
              <a:rPr lang="en-US" sz="2400" dirty="0"/>
              <a:t>Experience concepts of beginning financial accounting</a:t>
            </a:r>
          </a:p>
          <a:p>
            <a:pPr lvl="1"/>
            <a:r>
              <a:rPr lang="en-US" sz="2400" dirty="0"/>
              <a:t>Work with a manual accounting information system</a:t>
            </a:r>
          </a:p>
          <a:p>
            <a:pPr lvl="1"/>
            <a:r>
              <a:rPr lang="en-US" sz="2400" dirty="0"/>
              <a:t>Experience how an ERP system handles the steps of the accounting cycle </a:t>
            </a:r>
          </a:p>
          <a:p>
            <a:pPr lvl="1"/>
            <a:r>
              <a:rPr lang="en-US" sz="2400"/>
              <a:t>Investigate related application controls in an ERP system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25" y="381001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4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2350"/>
            <a:ext cx="8305800" cy="54101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Agenda</a:t>
            </a:r>
          </a:p>
          <a:p>
            <a:pPr lvl="1"/>
            <a:r>
              <a:rPr lang="en-US" b="1" dirty="0"/>
              <a:t>This Class </a:t>
            </a:r>
            <a:r>
              <a:rPr lang="en-US" b="1" i="1" dirty="0"/>
              <a:t>(October 17)</a:t>
            </a:r>
            <a:r>
              <a:rPr lang="en-US" b="1" dirty="0"/>
              <a:t>: Tasks 1 - 3 (Manual steps)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dirty="0"/>
              <a:t>Next Class </a:t>
            </a:r>
            <a:r>
              <a:rPr lang="en-US" i="1" dirty="0"/>
              <a:t>(October 24)</a:t>
            </a:r>
            <a:r>
              <a:rPr lang="en-US" dirty="0"/>
              <a:t>:  Tasks 4 - 6 (SAP steps)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Due October 26 </a:t>
            </a:r>
            <a:r>
              <a:rPr lang="en-US" sz="2400" i="1" dirty="0"/>
              <a:t>11:59 PM</a:t>
            </a:r>
            <a:r>
              <a:rPr lang="en-US" i="1" dirty="0"/>
              <a:t>: </a:t>
            </a:r>
            <a:r>
              <a:rPr lang="en-US" dirty="0"/>
              <a:t>Assignment Submission sheet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0" y="3810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106" y="1234387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344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942" y="1332878"/>
            <a:ext cx="7670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Task 1</a:t>
            </a:r>
            <a:r>
              <a:rPr lang="en-US" sz="2400" dirty="0"/>
              <a:t>: In SAP ERP system , review the chart of accounts for GBI. </a:t>
            </a:r>
            <a:br>
              <a:rPr lang="en-US" sz="2400" dirty="0"/>
            </a:br>
            <a:endParaRPr lang="en-US" sz="2400" dirty="0"/>
          </a:p>
          <a:p>
            <a:pPr marL="400050" lvl="1" indent="0">
              <a:buNone/>
            </a:pPr>
            <a:r>
              <a:rPr lang="en-US" sz="2400" i="1" u="sng" dirty="0"/>
              <a:t>Accounting 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Financial Accounting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General Ledger 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Information System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General Ledger reports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</a:t>
            </a:r>
            <a:r>
              <a:rPr lang="en-US" sz="2400" i="1" u="sng" dirty="0"/>
              <a:t>Master Data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 </a:t>
            </a:r>
            <a:r>
              <a:rPr lang="en-US" sz="2400" i="1" u="sng" dirty="0"/>
              <a:t>Chart of Accounts</a:t>
            </a:r>
            <a:r>
              <a:rPr lang="en-US" sz="16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i="1" u="sng" dirty="0"/>
              <a:t>  </a:t>
            </a:r>
            <a:r>
              <a:rPr lang="en-US" sz="2400" i="1" u="sng" dirty="0"/>
              <a:t>Chart of Account</a:t>
            </a:r>
            <a:r>
              <a:rPr lang="en-US" sz="2400" i="1" dirty="0"/>
              <a:t>s  (</a:t>
            </a:r>
            <a:r>
              <a:rPr lang="en-US" sz="2400" b="1" i="1" dirty="0"/>
              <a:t>S_ALR_87012326</a:t>
            </a:r>
            <a:r>
              <a:rPr lang="en-US" sz="2400" i="1" dirty="0"/>
              <a:t>)  </a:t>
            </a:r>
            <a:br>
              <a:rPr lang="en-US" sz="2400" i="1" dirty="0"/>
            </a:br>
            <a:r>
              <a:rPr lang="en-US" sz="2400" dirty="0"/>
              <a:t> </a:t>
            </a:r>
          </a:p>
          <a:p>
            <a:pPr marL="400050" lvl="1" indent="0">
              <a:buNone/>
            </a:pPr>
            <a:r>
              <a:rPr lang="en-US" sz="2400" dirty="0"/>
              <a:t>Examine the </a:t>
            </a:r>
            <a:r>
              <a:rPr lang="en-US" sz="2400" b="1" dirty="0"/>
              <a:t>GLXX</a:t>
            </a:r>
            <a:r>
              <a:rPr lang="en-US" sz="2400" dirty="0"/>
              <a:t> chart of accounts(</a:t>
            </a:r>
            <a:r>
              <a:rPr lang="en-US" sz="2400" b="1" dirty="0"/>
              <a:t>XX</a:t>
            </a:r>
            <a:r>
              <a:rPr lang="en-US" sz="2400" dirty="0"/>
              <a:t> is your assigned SAP student login ID#.)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256" y="-8009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068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b="1" i="1" dirty="0"/>
              <a:t>Task 2:  </a:t>
            </a:r>
            <a:r>
              <a:rPr lang="en-US" dirty="0"/>
              <a:t>Record the daily transactions</a:t>
            </a:r>
          </a:p>
          <a:p>
            <a:pPr lvl="1"/>
            <a:r>
              <a:rPr lang="en-US" dirty="0"/>
              <a:t>Record if appropriate, (some events may not involve journal entries)</a:t>
            </a:r>
          </a:p>
          <a:p>
            <a:pPr lvl="1"/>
            <a:r>
              <a:rPr lang="en-US" dirty="0"/>
              <a:t>Record into Excel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Review the post of these journal entries into t-accounts (Excel automation) and the calculated account balances using cell formulas in Excel.  </a:t>
            </a:r>
          </a:p>
          <a:p>
            <a:pPr lvl="1"/>
            <a:r>
              <a:rPr lang="en-US" sz="2400" dirty="0"/>
              <a:t>Review t-account balance flow into your Excel worksheet as a trial balance. Assure validity of links within spreadsheet that expedites the process and minimize risk of an error in data entry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45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r>
              <a:rPr lang="en-US" b="1" i="1" dirty="0"/>
              <a:t>Task 3:  </a:t>
            </a:r>
            <a:r>
              <a:rPr lang="en-US" dirty="0"/>
              <a:t>Record the adjusting entry transactions</a:t>
            </a:r>
          </a:p>
          <a:p>
            <a:pPr lvl="1"/>
            <a:r>
              <a:rPr lang="en-US" dirty="0"/>
              <a:t>Based on the Month-end Adjustment Checklist, Record the needed journal entries into Excel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Review the post of these journal entries into t-accounts (Excel automation) and the calculated account balances using cell formulas in Excel.  </a:t>
            </a:r>
          </a:p>
          <a:p>
            <a:pPr lvl="1"/>
            <a:r>
              <a:rPr lang="en-US" sz="2400" dirty="0"/>
              <a:t>Review t-account balance flow into your Excel worksheet as a trial balance. Assure validity of links within spreadsheet that expedites the process and minimize risk of an error in data entry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643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Many Flavors of Sales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394"/>
            <a:ext cx="8229600" cy="48984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 Orders</a:t>
            </a:r>
          </a:p>
          <a:p>
            <a:r>
              <a:rPr lang="en-US" dirty="0"/>
              <a:t>Free of Charge (samples, compensation)</a:t>
            </a:r>
          </a:p>
          <a:p>
            <a:r>
              <a:rPr lang="en-US" dirty="0"/>
              <a:t>Services / Not delivery related</a:t>
            </a:r>
          </a:p>
          <a:p>
            <a:r>
              <a:rPr lang="en-US" dirty="0"/>
              <a:t>Consignment</a:t>
            </a:r>
          </a:p>
          <a:p>
            <a:r>
              <a:rPr lang="en-US" dirty="0"/>
              <a:t>Miscellaneous Sales (Assets, RM’s, Leases, etc.)</a:t>
            </a:r>
          </a:p>
          <a:p>
            <a:r>
              <a:rPr lang="en-US" dirty="0"/>
              <a:t>Returns</a:t>
            </a:r>
          </a:p>
          <a:p>
            <a:r>
              <a:rPr lang="en-US" dirty="0"/>
              <a:t>Debit memo</a:t>
            </a:r>
          </a:p>
          <a:p>
            <a:r>
              <a:rPr lang="en-US" dirty="0"/>
              <a:t>Credit Memo</a:t>
            </a:r>
          </a:p>
          <a:p>
            <a:r>
              <a:rPr lang="en-US" dirty="0"/>
              <a:t>Rebate Settlement</a:t>
            </a:r>
          </a:p>
          <a:p>
            <a:r>
              <a:rPr lang="en-US" dirty="0"/>
              <a:t>Special country / tax scenarios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728" y="4967177"/>
            <a:ext cx="2659205" cy="189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98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6380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Task 4</a:t>
            </a:r>
            <a:r>
              <a:rPr lang="en-US" sz="2400" dirty="0"/>
              <a:t>: Use SAP ERP system to make all above entries using the general ledger system in SAP.  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i="1" dirty="0"/>
              <a:t>Instructions for using the SAP ERP system start on page 15 of this document)</a:t>
            </a:r>
            <a:r>
              <a:rPr lang="en-US" sz="800" dirty="0"/>
              <a:t> </a:t>
            </a:r>
            <a:br>
              <a:rPr lang="en-US" sz="800" dirty="0"/>
            </a:br>
            <a:endParaRPr lang="en-US" sz="800" dirty="0"/>
          </a:p>
          <a:p>
            <a:pPr marL="514350" indent="-514350">
              <a:buFont typeface="+mj-lt"/>
              <a:buAutoNum type="alphaLcParenR"/>
            </a:pPr>
            <a:r>
              <a:rPr lang="en-US" sz="2400" i="1" u="sng" dirty="0"/>
              <a:t>Accounting</a:t>
            </a:r>
            <a:r>
              <a:rPr lang="en-US" sz="1800" i="1" u="sng" dirty="0"/>
              <a:t>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u="sng" dirty="0"/>
              <a:t> </a:t>
            </a:r>
            <a:r>
              <a:rPr lang="en-US" sz="2400" i="1" u="sng" dirty="0"/>
              <a:t>Financial Accounting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General Ledger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Posting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Enter G/L Account Document</a:t>
            </a:r>
            <a:r>
              <a:rPr lang="en-US" sz="2400" dirty="0"/>
              <a:t> (</a:t>
            </a:r>
            <a:r>
              <a:rPr lang="en-US" sz="2400" b="1" dirty="0"/>
              <a:t>FB50</a:t>
            </a:r>
            <a:r>
              <a:rPr lang="en-US" sz="2400" dirty="0"/>
              <a:t>)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Record beginning account balances in the SAP general ledger.  Enter as one composite journal entry (first journal entry). Use journal entry date of January 1.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Be sure to compare to Excel spreadsheet to make sure the entries are correct.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256" y="-8009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745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Step 4</a:t>
            </a:r>
            <a:r>
              <a:rPr lang="en-US" sz="2800" dirty="0"/>
              <a:t>: Using SAP general ledger system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lphaLcParenR" startAt="2"/>
            </a:pPr>
            <a:r>
              <a:rPr lang="en-US" sz="2400" i="1" u="sng" dirty="0"/>
              <a:t>Accounting</a:t>
            </a:r>
            <a:r>
              <a:rPr lang="en-US" sz="1800" i="1" u="sng" dirty="0"/>
              <a:t>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u="sng" dirty="0"/>
              <a:t> </a:t>
            </a:r>
            <a:r>
              <a:rPr lang="en-US" sz="2400" i="1" u="sng" dirty="0"/>
              <a:t>Financial Accounting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General Ledger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Posting </a:t>
            </a:r>
            <a:r>
              <a:rPr lang="en-US" sz="1800" i="1" u="sng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u="sng" dirty="0"/>
              <a:t> Enter G/L Account Document</a:t>
            </a:r>
            <a:r>
              <a:rPr lang="en-US" sz="2400" dirty="0"/>
              <a:t> (</a:t>
            </a:r>
            <a:r>
              <a:rPr lang="en-US" sz="2400" b="1" dirty="0"/>
              <a:t>FB50</a:t>
            </a:r>
            <a:r>
              <a:rPr lang="en-US" sz="2400" dirty="0"/>
              <a:t>)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Record the daily and month-end transactions for January in the SAP general ledger</a:t>
            </a:r>
          </a:p>
          <a:p>
            <a:pPr lvl="2" indent="-342900">
              <a:buFont typeface="Wingdings" charset="2"/>
              <a:buChar char="§"/>
            </a:pPr>
            <a:r>
              <a:rPr lang="en-US" sz="2000" dirty="0"/>
              <a:t>Do each journal entry as a separate entry, not as one giant composite entry</a:t>
            </a:r>
          </a:p>
          <a:p>
            <a:pPr lvl="2" indent="-342900">
              <a:buFont typeface="Wingdings" charset="2"/>
              <a:buChar char="§"/>
            </a:pPr>
            <a:r>
              <a:rPr lang="en-US" sz="2000" dirty="0"/>
              <a:t>Use appropriate dates – this allows for a good audit trail.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00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Task 5</a:t>
            </a:r>
            <a:r>
              <a:rPr lang="en-US" sz="2800" dirty="0"/>
              <a:t>: Using SAP General / Ledger system </a:t>
            </a:r>
            <a:br>
              <a:rPr lang="en-US" sz="2800" dirty="0"/>
            </a:br>
            <a:endParaRPr lang="en-US" sz="2800" dirty="0"/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Display the trial balance.   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Compare this balance to your manual entries. </a:t>
            </a:r>
          </a:p>
          <a:p>
            <a:pPr marL="857250" lvl="1" indent="-4572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If the trial balance does not match your manual entries, research the errors and make necessary corrections.       </a:t>
            </a:r>
            <a:r>
              <a:rPr lang="en-US" sz="2000" dirty="0"/>
              <a:t>	</a:t>
            </a:r>
            <a:br>
              <a:rPr lang="en-US" sz="2000" dirty="0"/>
            </a:br>
            <a:endParaRPr lang="en-US" sz="2000" dirty="0"/>
          </a:p>
          <a:p>
            <a:pPr marL="914400" lvl="1" indent="-514350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964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Task 5</a:t>
            </a:r>
            <a:r>
              <a:rPr lang="en-US" sz="2800" dirty="0"/>
              <a:t>: SAP General / Ledger system: </a:t>
            </a:r>
            <a:br>
              <a:rPr lang="en-US" sz="2800" dirty="0"/>
            </a:br>
            <a:r>
              <a:rPr lang="en-US" sz="2400" dirty="0"/>
              <a:t>	</a:t>
            </a:r>
            <a:br>
              <a:rPr lang="en-US" sz="2400" dirty="0"/>
            </a:br>
            <a:r>
              <a:rPr lang="en-US" sz="2400" dirty="0"/>
              <a:t>Options for viewing the journal entries:</a:t>
            </a:r>
          </a:p>
          <a:p>
            <a:pPr marL="914400" lvl="1" indent="-514350"/>
            <a:r>
              <a:rPr lang="en-US" sz="2000" b="1" i="1" dirty="0"/>
              <a:t>Document Journal: </a:t>
            </a:r>
            <a:r>
              <a:rPr lang="en-US" sz="2000" i="1" u="sng" dirty="0"/>
              <a:t>Information System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General Report Selection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Financial Accounting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Ledger Reports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Document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Compact Document Journal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Compact Document Journal</a:t>
            </a:r>
            <a:r>
              <a:rPr lang="en-US" sz="2000" b="1" i="1" dirty="0"/>
              <a:t>  </a:t>
            </a:r>
            <a:r>
              <a:rPr lang="en-US" sz="2000" b="1" dirty="0"/>
              <a:t>(S_ALR_87012289)</a:t>
            </a:r>
            <a:br>
              <a:rPr lang="en-US" sz="2000" b="1" dirty="0"/>
            </a:br>
            <a:endParaRPr lang="en-US" sz="2000" dirty="0"/>
          </a:p>
          <a:p>
            <a:pPr marL="914400" lvl="1" indent="-514350"/>
            <a:r>
              <a:rPr lang="en-US" sz="2000" b="1" i="1" dirty="0"/>
              <a:t>Source Document Drill Down: </a:t>
            </a:r>
            <a:r>
              <a:rPr lang="en-US" sz="2000" i="1" u="sng" dirty="0"/>
              <a:t>Accounting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Financial Accounting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General Ledger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Account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Display/Change Line Items</a:t>
            </a:r>
            <a:r>
              <a:rPr lang="en-US" sz="2000" b="1" i="1" dirty="0"/>
              <a:t>  </a:t>
            </a:r>
            <a:r>
              <a:rPr lang="en-US" sz="2000" b="1" dirty="0"/>
              <a:t>(FBL3N)</a:t>
            </a:r>
            <a:br>
              <a:rPr lang="en-US" sz="2000" b="1" dirty="0"/>
            </a:br>
            <a:endParaRPr lang="en-US" sz="2000" b="1" dirty="0"/>
          </a:p>
          <a:p>
            <a:pPr marL="914400" lvl="1" indent="-514350"/>
            <a:r>
              <a:rPr lang="en-US" sz="2000" b="1" i="1" dirty="0"/>
              <a:t>Line Item Journal: </a:t>
            </a:r>
            <a:r>
              <a:rPr lang="en-US" sz="2000" i="1" u="sng" dirty="0"/>
              <a:t>Information System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General Report Selection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Financial Accounting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Ledger Reports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Document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General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Line Item Journal  </a:t>
            </a:r>
            <a:r>
              <a:rPr lang="en-US" sz="2000" i="1" u="sng" dirty="0">
                <a:sym typeface="Wingdings"/>
              </a:rPr>
              <a:t></a:t>
            </a:r>
            <a:r>
              <a:rPr lang="en-US" sz="2000" i="1" u="sng" dirty="0"/>
              <a:t>  Line Item Journal  </a:t>
            </a:r>
            <a:r>
              <a:rPr lang="en-US" sz="2000" b="1" dirty="0"/>
              <a:t>(S_ALR_87012291)</a:t>
            </a:r>
            <a:endParaRPr lang="en-US" sz="2000" dirty="0"/>
          </a:p>
          <a:p>
            <a:pPr marL="914400" lvl="1" indent="-514350"/>
            <a:endParaRPr lang="en-US" sz="2000" dirty="0"/>
          </a:p>
          <a:p>
            <a:pPr marL="914400" lvl="1" indent="-514350"/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80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Exercise 3: Journal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5906"/>
            <a:ext cx="8305800" cy="541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Task 6</a:t>
            </a:r>
            <a:r>
              <a:rPr lang="en-US" sz="2800" dirty="0"/>
              <a:t>: Using SAP general ledger system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400" dirty="0"/>
              <a:t>Review the Balance Sheet and Profit and Loss Statement:</a:t>
            </a:r>
            <a:br>
              <a:rPr lang="en-US" sz="2400" dirty="0"/>
            </a:br>
            <a:endParaRPr lang="en-US" sz="2400" dirty="0"/>
          </a:p>
          <a:p>
            <a:pPr marL="400050" lvl="1" indent="0">
              <a:buNone/>
            </a:pPr>
            <a:r>
              <a:rPr lang="en-US" sz="2400" i="1" u="sng" dirty="0"/>
              <a:t>Accounting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Financial Accounting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General Ledger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Information System 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General Ledger Reports 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Balance Sheet/ Profit and Loss Statement/Cash Flow 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General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Actual /Actual Comparisons </a:t>
            </a:r>
            <a:r>
              <a:rPr lang="en-US" sz="2400" i="1" u="sng" dirty="0">
                <a:sym typeface="Wingdings"/>
              </a:rPr>
              <a:t></a:t>
            </a:r>
            <a:r>
              <a:rPr lang="en-US" sz="2400" i="1" u="sng" dirty="0"/>
              <a:t>  Balance Sheet/ Profit and Loss Statement</a:t>
            </a:r>
            <a:r>
              <a:rPr lang="en-US" sz="2400" b="1" i="1" dirty="0"/>
              <a:t>  (S_ALR_87012284)</a:t>
            </a:r>
            <a:r>
              <a:rPr lang="en-US" sz="2400" dirty="0"/>
              <a:t>   </a:t>
            </a:r>
            <a:br>
              <a:rPr lang="en-US" sz="2000" dirty="0"/>
            </a:br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How do these statements match your manual trial balances? 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Print or save in Excel or Word format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152400"/>
            <a:ext cx="1295400" cy="653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675" y="870874"/>
            <a:ext cx="1518898" cy="6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4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644"/>
            <a:ext cx="8229600" cy="825996"/>
          </a:xfrm>
        </p:spPr>
        <p:txBody>
          <a:bodyPr/>
          <a:lstStyle/>
          <a:p>
            <a:r>
              <a:rPr lang="en-US" dirty="0"/>
              <a:t>Participation Grades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7073" y="1854181"/>
            <a:ext cx="854700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Easiest method to </a:t>
            </a:r>
            <a:br>
              <a:rPr lang="en-US" sz="2400" dirty="0"/>
            </a:br>
            <a:r>
              <a:rPr lang="en-US" sz="2400" dirty="0"/>
              <a:t>accumulate Grade points</a:t>
            </a:r>
          </a:p>
          <a:p>
            <a:r>
              <a:rPr lang="en-US" sz="2400" dirty="0"/>
              <a:t>Points for:</a:t>
            </a:r>
          </a:p>
          <a:p>
            <a:pPr lvl="1"/>
            <a:r>
              <a:rPr lang="en-US" sz="1800" dirty="0"/>
              <a:t>Attend and participate in Class</a:t>
            </a:r>
          </a:p>
          <a:p>
            <a:pPr lvl="1"/>
            <a:r>
              <a:rPr lang="en-US" sz="1800" dirty="0"/>
              <a:t>Blog posts (each week) </a:t>
            </a:r>
          </a:p>
          <a:p>
            <a:r>
              <a:rPr lang="en-US" sz="2400" dirty="0"/>
              <a:t>Blog Post Expectations</a:t>
            </a:r>
          </a:p>
          <a:p>
            <a:pPr lvl="1"/>
            <a:r>
              <a:rPr lang="en-US" sz="1800" dirty="0"/>
              <a:t>Substantive comments (not just an</a:t>
            </a:r>
            <a:br>
              <a:rPr lang="en-US" sz="1800" dirty="0"/>
            </a:br>
            <a:r>
              <a:rPr lang="en-US" sz="1800" dirty="0"/>
              <a:t>I agree reply)</a:t>
            </a:r>
          </a:p>
          <a:p>
            <a:pPr lvl="1"/>
            <a:r>
              <a:rPr lang="en-US" sz="1800" dirty="0"/>
              <a:t>More than 1 -2 sentences</a:t>
            </a:r>
          </a:p>
          <a:p>
            <a:pPr lvl="1"/>
            <a:r>
              <a:rPr lang="en-US" sz="1800" dirty="0"/>
              <a:t>Include your own original thoughts, experiences, etc.</a:t>
            </a:r>
          </a:p>
          <a:p>
            <a:pPr lvl="1"/>
            <a:r>
              <a:rPr lang="en-US" sz="1800" dirty="0"/>
              <a:t>Focused on topic of question </a:t>
            </a:r>
          </a:p>
          <a:p>
            <a:r>
              <a:rPr lang="en-US" sz="2200" dirty="0"/>
              <a:t>Blog Posts have been improving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572000" y="1102800"/>
          <a:ext cx="43053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3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163"/>
            <a:ext cx="8229600" cy="913037"/>
          </a:xfrm>
        </p:spPr>
        <p:txBody>
          <a:bodyPr/>
          <a:lstStyle/>
          <a:p>
            <a:pPr algn="l"/>
            <a:r>
              <a:rPr lang="en-US" dirty="0"/>
              <a:t>Inventory: Quantities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075" y="2034669"/>
            <a:ext cx="2374061" cy="25319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929"/>
            <a:ext cx="8229600" cy="5094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Inventory Record Accuracy (IRA):  </a:t>
            </a:r>
            <a:r>
              <a:rPr lang="en-US" dirty="0"/>
              <a:t>Does Physical inventory match system records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/>
              <a:t>Material / Batch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/>
              <a:t>Quantity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/>
              <a:t>Location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Methods:  Physical Counting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Periodic (e.g. yearly, quarterly, …)  Frequency can depend on risk (e.g. value)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Complete Count?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If ‘miss’ someone else Adjusts Records based on Count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7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163"/>
            <a:ext cx="8229600" cy="913037"/>
          </a:xfrm>
        </p:spPr>
        <p:txBody>
          <a:bodyPr/>
          <a:lstStyle/>
          <a:p>
            <a:pPr algn="l"/>
            <a:r>
              <a:rPr lang="en-US" dirty="0"/>
              <a:t>Inventory: Quantities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1929"/>
            <a:ext cx="8229600" cy="50948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Inventory Record Accuracy (IRA):  </a:t>
            </a:r>
            <a:r>
              <a:rPr lang="en-US" dirty="0"/>
              <a:t>Does Physical inventory match system records</a:t>
            </a:r>
            <a:endParaRPr lang="en-US" sz="1300" dirty="0"/>
          </a:p>
          <a:p>
            <a:pPr marL="0" indent="0">
              <a:buNone/>
            </a:pPr>
            <a:br>
              <a:rPr lang="en-US" sz="1300" dirty="0"/>
            </a:br>
            <a:r>
              <a:rPr lang="en-US" dirty="0"/>
              <a:t>Methods: Cycle Counting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b="1" dirty="0"/>
              <a:t>Continuous</a:t>
            </a:r>
            <a:r>
              <a:rPr lang="en-US" dirty="0"/>
              <a:t> counting of sections of inventory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Hit or Miss based on tolerances (e.g. zero for package, +/- for bulk)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If ‘miss’ someone else Adjusts Records based on Count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Root cause analysis of reason and correction for ‘miss’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Track IRA % (# Hits / # checks)</a:t>
            </a:r>
          </a:p>
          <a:p>
            <a:pPr marL="1257300" lvl="2" indent="-457200">
              <a:buFont typeface="Wingdings" charset="2"/>
              <a:buChar char="§"/>
            </a:pPr>
            <a:r>
              <a:rPr lang="en-US" dirty="0"/>
              <a:t>Acceptable alternative for full physical counts</a:t>
            </a:r>
            <a:br>
              <a:rPr lang="en-US" dirty="0"/>
            </a:br>
            <a:endParaRPr lang="en-US" sz="1300" dirty="0"/>
          </a:p>
          <a:p>
            <a:pPr marL="0" indent="0">
              <a:buNone/>
            </a:pPr>
            <a:r>
              <a:rPr lang="en-US" sz="3000" dirty="0"/>
              <a:t>Common Issue: </a:t>
            </a:r>
            <a:r>
              <a:rPr lang="en-US" sz="2600" dirty="0"/>
              <a:t>timing of physical moves vs. system recording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585" y="1"/>
            <a:ext cx="2137323" cy="14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Environment Favorable to Fraud</a:t>
            </a:r>
            <a:br>
              <a:rPr lang="en-US" dirty="0"/>
            </a:br>
            <a:r>
              <a:rPr lang="en-US" sz="1800" dirty="0"/>
              <a:t>Framework for spotting high-risk situations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92332"/>
            <a:ext cx="6702778" cy="479778"/>
          </a:xfrm>
        </p:spPr>
      </p:pic>
      <p:grpSp>
        <p:nvGrpSpPr>
          <p:cNvPr id="9" name="Group 8"/>
          <p:cNvGrpSpPr/>
          <p:nvPr/>
        </p:nvGrpSpPr>
        <p:grpSpPr>
          <a:xfrm>
            <a:off x="5529105" y="2153956"/>
            <a:ext cx="2758136" cy="3345843"/>
            <a:chOff x="4992887" y="2041068"/>
            <a:chExt cx="2758136" cy="3345843"/>
          </a:xfrm>
        </p:grpSpPr>
        <p:sp>
          <p:nvSpPr>
            <p:cNvPr id="13" name="Isosceles Triangle 12"/>
            <p:cNvSpPr/>
            <p:nvPr/>
          </p:nvSpPr>
          <p:spPr>
            <a:xfrm>
              <a:off x="5231368" y="2190749"/>
              <a:ext cx="2188041" cy="234244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racked"/>
                </a:rPr>
                <a:t>Fraud</a:t>
              </a:r>
            </a:p>
          </p:txBody>
        </p:sp>
        <p:sp>
          <p:nvSpPr>
            <p:cNvPr id="7" name="Oval 6"/>
            <p:cNvSpPr/>
            <p:nvPr/>
          </p:nvSpPr>
          <p:spPr>
            <a:xfrm rot="17814441">
              <a:off x="4243587" y="2910414"/>
              <a:ext cx="2175934" cy="67733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Opportunity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115655" y="4667238"/>
              <a:ext cx="2534103" cy="71967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Rationalization</a:t>
              </a:r>
            </a:p>
          </p:txBody>
        </p:sp>
        <p:sp>
          <p:nvSpPr>
            <p:cNvPr id="12" name="Oval 11"/>
            <p:cNvSpPr/>
            <p:nvPr/>
          </p:nvSpPr>
          <p:spPr>
            <a:xfrm rot="3965193">
              <a:off x="6124135" y="2948283"/>
              <a:ext cx="2534103" cy="71967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Incentive / Pressure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7692" y="5848880"/>
            <a:ext cx="153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Fraud Triangle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81753" y="1681118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Perceived </a:t>
            </a:r>
            <a:r>
              <a:rPr lang="en-US" b="1" dirty="0"/>
              <a:t>opportunity</a:t>
            </a:r>
            <a:r>
              <a:rPr lang="en-US" sz="1600" i="1" dirty="0"/>
              <a:t> (I can do it / conceal it and not get caught)</a:t>
            </a:r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Poor internal controls</a:t>
            </a:r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Lack of oversight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Incentive or Pressure </a:t>
            </a:r>
            <a:r>
              <a:rPr lang="en-US" i="1" dirty="0"/>
              <a:t>(Financial or emotional force pushing to commit fraud) </a:t>
            </a:r>
            <a:endParaRPr lang="en-US" dirty="0"/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Meet expectations</a:t>
            </a:r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Avoid criticism</a:t>
            </a:r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Cover a mistake</a:t>
            </a:r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Personal failures, needs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Rationalization</a:t>
            </a:r>
            <a:r>
              <a:rPr lang="en-US" dirty="0"/>
              <a:t> </a:t>
            </a:r>
            <a:r>
              <a:rPr lang="en-US" i="1" dirty="0"/>
              <a:t>(Personal justification for dishonest actions)</a:t>
            </a:r>
            <a:endParaRPr lang="en-US" dirty="0"/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Low compensation</a:t>
            </a:r>
          </a:p>
          <a:p>
            <a:pPr marL="742950" lvl="1" indent="-285750">
              <a:buSzPct val="80000"/>
              <a:buFont typeface="Wingdings" charset="2"/>
              <a:buChar char="Ø"/>
            </a:pPr>
            <a:r>
              <a:rPr lang="en-US" dirty="0"/>
              <a:t>Company is profitable</a:t>
            </a:r>
          </a:p>
        </p:txBody>
      </p:sp>
    </p:spTree>
    <p:extLst>
      <p:ext uri="{BB962C8B-B14F-4D97-AF65-F5344CB8AC3E}">
        <p14:creationId xmlns:p14="http://schemas.microsoft.com/office/powerpoint/2010/main" val="291478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87915</TotalTime>
  <Words>2576</Words>
  <Application>Microsoft Macintosh PowerPoint</Application>
  <PresentationFormat>On-screen Show (4:3)</PresentationFormat>
  <Paragraphs>722</Paragraphs>
  <Slides>65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ＭＳ Ｐゴシック</vt:lpstr>
      <vt:lpstr>新細明體</vt:lpstr>
      <vt:lpstr>Arial</vt:lpstr>
      <vt:lpstr>Calibri</vt:lpstr>
      <vt:lpstr>Cracked</vt:lpstr>
      <vt:lpstr>Franklin Gothic Book</vt:lpstr>
      <vt:lpstr>Lucida Grande</vt:lpstr>
      <vt:lpstr>Perpetua</vt:lpstr>
      <vt:lpstr>Tahoma</vt:lpstr>
      <vt:lpstr>Times New Roman</vt:lpstr>
      <vt:lpstr>Wingdings</vt:lpstr>
      <vt:lpstr>Office Theme</vt:lpstr>
      <vt:lpstr>MIS 5121:Business Process, ERP Systems &amp; Controls Week 7: General I/T vs. SAP System Controls,     Security Authorizations 1,      Financial Accounting and Controlling Controls</vt:lpstr>
      <vt:lpstr>Video: Record the Class</vt:lpstr>
      <vt:lpstr>Business Function vs. Process</vt:lpstr>
      <vt:lpstr>PowerPoint Presentation</vt:lpstr>
      <vt:lpstr>Order to Cash at GBI</vt:lpstr>
      <vt:lpstr>The Many Flavors of Sales Order</vt:lpstr>
      <vt:lpstr>Inventory: Quantities</vt:lpstr>
      <vt:lpstr>Inventory: Quantities</vt:lpstr>
      <vt:lpstr>Environment Favorable to Fraud Framework for spotting high-risk situations</vt:lpstr>
      <vt:lpstr>Questions Re: Exam 1</vt:lpstr>
      <vt:lpstr>Class Logistics</vt:lpstr>
      <vt:lpstr>Discussion</vt:lpstr>
      <vt:lpstr>General Computer vs. SAP System Controls</vt:lpstr>
      <vt:lpstr>Key Information Technology Risks</vt:lpstr>
      <vt:lpstr>SAP Environment Security Components</vt:lpstr>
      <vt:lpstr>Enterprise Security Architecture</vt:lpstr>
      <vt:lpstr>SAP R/3 Layer View</vt:lpstr>
      <vt:lpstr>Our Exercises: who’s in Charge?</vt:lpstr>
      <vt:lpstr>Enterprise Security Architecture</vt:lpstr>
      <vt:lpstr>SAP Landscape: Instance and Clients</vt:lpstr>
      <vt:lpstr>Minimum Rec’d SAP Landscape</vt:lpstr>
      <vt:lpstr>SAP Landscape: Instance and Clients</vt:lpstr>
      <vt:lpstr>SAP Landscape: Instance and Clients</vt:lpstr>
      <vt:lpstr>Client setup for a hypothetical company </vt:lpstr>
      <vt:lpstr>Typical SAP Landscape</vt:lpstr>
      <vt:lpstr>PowerPoint Presentation</vt:lpstr>
      <vt:lpstr>Security:  SAP Authorization Concept</vt:lpstr>
      <vt:lpstr>Key Information Technology Risks</vt:lpstr>
      <vt:lpstr>SAP Environment Security Components</vt:lpstr>
      <vt:lpstr>SAP Security Terminology</vt:lpstr>
      <vt:lpstr>SAP Security: Lock Concept</vt:lpstr>
      <vt:lpstr>SAP Security Terminology</vt:lpstr>
      <vt:lpstr>SAP Security Terminology</vt:lpstr>
      <vt:lpstr>SAP Example</vt:lpstr>
      <vt:lpstr>SAP Example</vt:lpstr>
      <vt:lpstr>SAP Security: Key Concept</vt:lpstr>
      <vt:lpstr>SAP Security Terminology</vt:lpstr>
      <vt:lpstr>PowerPoint Presentation</vt:lpstr>
      <vt:lpstr>Financial Accounting and SAP System Controls</vt:lpstr>
      <vt:lpstr>Company Code: Core SAP Definition</vt:lpstr>
      <vt:lpstr>Finance: Critical Master Data</vt:lpstr>
      <vt:lpstr>Finance: Transaction Data Timing</vt:lpstr>
      <vt:lpstr>Finance: Document Parking</vt:lpstr>
      <vt:lpstr>Finance: Document Parking</vt:lpstr>
      <vt:lpstr>Finance: Document Parking</vt:lpstr>
      <vt:lpstr>Finance: Document Parking</vt:lpstr>
      <vt:lpstr>Finance: Reconciliation</vt:lpstr>
      <vt:lpstr>Finance: Other Controls</vt:lpstr>
      <vt:lpstr>Breakout Activity – Rules </vt:lpstr>
      <vt:lpstr>Breakout Question</vt:lpstr>
      <vt:lpstr>PowerPoint Presentation</vt:lpstr>
      <vt:lpstr>Report Back</vt:lpstr>
      <vt:lpstr>Remaining Exercises</vt:lpstr>
      <vt:lpstr>Journal Entries Exercise</vt:lpstr>
      <vt:lpstr>Exercise 3: Journal Entries</vt:lpstr>
      <vt:lpstr>Exercise 3: Journal Entries</vt:lpstr>
      <vt:lpstr>Exercise 3: Journal Entries</vt:lpstr>
      <vt:lpstr>Exercise 3: Journal Entries</vt:lpstr>
      <vt:lpstr>Extra Slides</vt:lpstr>
      <vt:lpstr>Exercise 3: Journal Entries</vt:lpstr>
      <vt:lpstr>Exercise 3: Journal Entries</vt:lpstr>
      <vt:lpstr>Exercise 3: Journal Entries</vt:lpstr>
      <vt:lpstr>Exercise 3: Journal Entries</vt:lpstr>
      <vt:lpstr>Exercise 3: Journal Entries</vt:lpstr>
      <vt:lpstr>Participation Grades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James Baranello</cp:lastModifiedBy>
  <cp:revision>717</cp:revision>
  <cp:lastPrinted>2017-10-16T02:32:55Z</cp:lastPrinted>
  <dcterms:created xsi:type="dcterms:W3CDTF">2011-09-06T14:24:06Z</dcterms:created>
  <dcterms:modified xsi:type="dcterms:W3CDTF">2018-10-08T23:42:06Z</dcterms:modified>
</cp:coreProperties>
</file>