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84" r:id="rId2"/>
    <p:sldId id="840" r:id="rId3"/>
    <p:sldId id="835" r:id="rId4"/>
    <p:sldId id="850" r:id="rId5"/>
    <p:sldId id="851" r:id="rId6"/>
    <p:sldId id="639" r:id="rId7"/>
    <p:sldId id="734" r:id="rId8"/>
    <p:sldId id="735" r:id="rId9"/>
    <p:sldId id="843" r:id="rId10"/>
    <p:sldId id="844" r:id="rId11"/>
    <p:sldId id="845" r:id="rId12"/>
    <p:sldId id="846" r:id="rId13"/>
    <p:sldId id="847" r:id="rId14"/>
    <p:sldId id="774" r:id="rId15"/>
    <p:sldId id="736" r:id="rId16"/>
    <p:sldId id="776" r:id="rId17"/>
    <p:sldId id="777" r:id="rId18"/>
    <p:sldId id="779" r:id="rId19"/>
    <p:sldId id="778" r:id="rId20"/>
    <p:sldId id="780" r:id="rId21"/>
    <p:sldId id="781" r:id="rId22"/>
    <p:sldId id="783" r:id="rId23"/>
    <p:sldId id="841" r:id="rId24"/>
    <p:sldId id="848" r:id="rId25"/>
    <p:sldId id="786" r:id="rId26"/>
    <p:sldId id="782" r:id="rId27"/>
    <p:sldId id="806" r:id="rId28"/>
    <p:sldId id="785" r:id="rId29"/>
    <p:sldId id="787" r:id="rId30"/>
    <p:sldId id="788" r:id="rId31"/>
    <p:sldId id="789" r:id="rId32"/>
    <p:sldId id="790" r:id="rId33"/>
    <p:sldId id="791" r:id="rId34"/>
    <p:sldId id="817" r:id="rId35"/>
    <p:sldId id="807" r:id="rId36"/>
    <p:sldId id="809" r:id="rId37"/>
    <p:sldId id="811" r:id="rId38"/>
    <p:sldId id="812" r:id="rId39"/>
    <p:sldId id="810" r:id="rId40"/>
    <p:sldId id="808" r:id="rId41"/>
    <p:sldId id="813" r:id="rId42"/>
    <p:sldId id="814" r:id="rId43"/>
    <p:sldId id="815" r:id="rId44"/>
    <p:sldId id="836" r:id="rId45"/>
    <p:sldId id="837" r:id="rId46"/>
    <p:sldId id="838" r:id="rId47"/>
    <p:sldId id="839" r:id="rId48"/>
    <p:sldId id="385" r:id="rId49"/>
    <p:sldId id="818" r:id="rId50"/>
    <p:sldId id="470" r:id="rId51"/>
    <p:sldId id="697" r:id="rId52"/>
    <p:sldId id="819" r:id="rId53"/>
    <p:sldId id="348" r:id="rId54"/>
    <p:sldId id="849" r:id="rId55"/>
    <p:sldId id="820" r:id="rId56"/>
    <p:sldId id="82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EAF"/>
    <a:srgbClr val="F84DAD"/>
    <a:srgbClr val="60A2F5"/>
    <a:srgbClr val="4CD410"/>
    <a:srgbClr val="FFF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5" autoAdjust="0"/>
    <p:restoredTop sz="85000" autoAdjust="0"/>
  </p:normalViewPr>
  <p:slideViewPr>
    <p:cSldViewPr snapToGrid="0" snapToObjects="1">
      <p:cViewPr varScale="1">
        <p:scale>
          <a:sx n="80" d="100"/>
          <a:sy n="80" d="100"/>
        </p:scale>
        <p:origin x="21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326B3-E039-4645-A366-DD6DDC0B1C9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8CC3-B811-CF42-9F91-B40E63B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3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3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Logon and follow along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6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RFC:</a:t>
            </a:r>
            <a:r>
              <a:rPr lang="en-US" baseline="0" dirty="0"/>
              <a:t> Remote Function Call   SAP Proprietary interface over TCP/IP, CPI-C</a:t>
            </a:r>
          </a:p>
          <a:p>
            <a:r>
              <a:rPr lang="en-US" baseline="0" dirty="0"/>
              <a:t>CPIC: Common Programming Interface for Communications   IBM SNA  now in X/Open C210</a:t>
            </a:r>
          </a:p>
          <a:p>
            <a:r>
              <a:rPr lang="en-US" baseline="0" dirty="0"/>
              <a:t>ALE: Application Link Enabling:  Exchange of business data between loosely-coupled R/3 applications</a:t>
            </a:r>
          </a:p>
          <a:p>
            <a:r>
              <a:rPr lang="en-US" baseline="0" dirty="0"/>
              <a:t>TMS: Transportation Management System</a:t>
            </a:r>
          </a:p>
          <a:p>
            <a:r>
              <a:rPr lang="en-US" baseline="0" dirty="0"/>
              <a:t>CUA: Central User Administration – user accounts in central client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4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0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Use Inventory as working example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45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Logon and follow along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9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Logon and follow along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5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9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Logon and use transaction</a:t>
            </a:r>
            <a:r>
              <a:rPr lang="en-US" baseline="0" dirty="0"/>
              <a:t> SUIM</a:t>
            </a:r>
          </a:p>
          <a:p>
            <a:r>
              <a:rPr lang="en-US" baseline="0" dirty="0"/>
              <a:t>User Info… System  -&gt;  Roles -&gt; by Role Name</a:t>
            </a:r>
          </a:p>
          <a:p>
            <a:r>
              <a:rPr lang="en-US" baseline="0" dirty="0"/>
              <a:t>Select Z_BPI  then hit Display Details Icon (Puzzle pieces)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32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Authorizations</a:t>
            </a:r>
            <a:r>
              <a:rPr lang="en-US" baseline="0" dirty="0"/>
              <a:t> Tab -&gt; Display Authorization Data (eyeglasses)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7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023" y="3457600"/>
            <a:ext cx="8231777" cy="2590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MIS 5121:</a:t>
            </a:r>
            <a:r>
              <a:rPr lang="en-US" sz="2800" dirty="0"/>
              <a:t> Business Process, ERP Systems &amp; Controls</a:t>
            </a:r>
            <a:br>
              <a:rPr lang="en-US" sz="3600" dirty="0"/>
            </a:br>
            <a:r>
              <a:rPr lang="en-US" sz="3200" dirty="0"/>
              <a:t>Week 9:</a:t>
            </a:r>
            <a:r>
              <a:rPr lang="en-US" sz="3200" i="1" dirty="0"/>
              <a:t> Security: User Management, Segregation of Duties (SOD)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9436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Baranello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James.Baranello@temple.edu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54" y="6083030"/>
            <a:ext cx="2273277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"/>
            <a:ext cx="7772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SAP Security Terminology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175613"/>
            <a:ext cx="8305800" cy="5333999"/>
          </a:xfrm>
        </p:spPr>
        <p:txBody>
          <a:bodyPr>
            <a:noAutofit/>
          </a:bodyPr>
          <a:lstStyle/>
          <a:p>
            <a:r>
              <a:rPr lang="en-US" sz="2800" b="1" u="sng" dirty="0"/>
              <a:t>Authorization Object</a:t>
            </a:r>
            <a:r>
              <a:rPr lang="en-US" sz="2800" b="1" dirty="0"/>
              <a:t>: </a:t>
            </a:r>
            <a:r>
              <a:rPr lang="en-US" sz="2400" dirty="0"/>
              <a:t>Logical template (‘lock’)</a:t>
            </a:r>
          </a:p>
          <a:p>
            <a:pPr lvl="1"/>
            <a:r>
              <a:rPr lang="en-US" sz="2000" dirty="0"/>
              <a:t>Implements access restrictions in SAP</a:t>
            </a:r>
          </a:p>
          <a:p>
            <a:pPr lvl="1"/>
            <a:r>
              <a:rPr lang="en-US" sz="2000" dirty="0"/>
              <a:t>Contains 1+ fields </a:t>
            </a:r>
          </a:p>
          <a:p>
            <a:pPr lvl="1"/>
            <a:r>
              <a:rPr lang="en-US" sz="2000" dirty="0"/>
              <a:t>Referenced by authority-check statements coded in programs</a:t>
            </a:r>
          </a:p>
          <a:p>
            <a:pPr lvl="1"/>
            <a:r>
              <a:rPr lang="en-US" sz="2000" dirty="0"/>
              <a:t>Often many objects referenced by same program</a:t>
            </a:r>
          </a:p>
          <a:p>
            <a:pPr lvl="1"/>
            <a:r>
              <a:rPr lang="en-US" sz="2000" dirty="0"/>
              <a:t>Objects are </a:t>
            </a:r>
            <a:r>
              <a:rPr lang="en-US" sz="2000" b="1" dirty="0" err="1"/>
              <a:t>AND</a:t>
            </a:r>
            <a:r>
              <a:rPr lang="en-US" sz="2000" dirty="0" err="1"/>
              <a:t>ed</a:t>
            </a:r>
            <a:r>
              <a:rPr lang="en-US" sz="2000" dirty="0"/>
              <a:t> together</a:t>
            </a:r>
          </a:p>
          <a:p>
            <a:pPr lvl="1"/>
            <a:r>
              <a:rPr lang="en-US" sz="2000" dirty="0"/>
              <a:t>More than 900 SAP Supplied authorization objects</a:t>
            </a:r>
          </a:p>
          <a:p>
            <a:pPr lvl="1"/>
            <a:r>
              <a:rPr lang="en-US" sz="2000" dirty="0"/>
              <a:t>Examples: </a:t>
            </a:r>
          </a:p>
          <a:p>
            <a:pPr lvl="2"/>
            <a:r>
              <a:rPr lang="en-US" sz="1600" dirty="0"/>
              <a:t>V_VBAK_AAT: Sales Document: </a:t>
            </a:r>
            <a:r>
              <a:rPr lang="en-US" sz="1600" dirty="0" err="1"/>
              <a:t>Auth</a:t>
            </a:r>
            <a:r>
              <a:rPr lang="en-US" sz="1600" dirty="0"/>
              <a:t> for Sales Document Types</a:t>
            </a:r>
          </a:p>
          <a:p>
            <a:pPr lvl="2"/>
            <a:r>
              <a:rPr lang="en-US" sz="1600" dirty="0"/>
              <a:t>V_VBAK_VKO: Sales Document: </a:t>
            </a:r>
            <a:r>
              <a:rPr lang="en-US" sz="1600" dirty="0" err="1"/>
              <a:t>Auth</a:t>
            </a:r>
            <a:r>
              <a:rPr lang="en-US" sz="1600" dirty="0"/>
              <a:t> for Sales Area</a:t>
            </a:r>
          </a:p>
          <a:p>
            <a:pPr lvl="2"/>
            <a:r>
              <a:rPr lang="en-US" sz="1600" dirty="0"/>
              <a:t>F_BKPF_BES: Account Authorization for G/L Accounts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537716" y="4496120"/>
            <a:ext cx="3294766" cy="2445585"/>
            <a:chOff x="6755432" y="4776438"/>
            <a:chExt cx="3294766" cy="2147123"/>
          </a:xfrm>
        </p:grpSpPr>
        <p:sp>
          <p:nvSpPr>
            <p:cNvPr id="4" name="Rectangle 3"/>
            <p:cNvSpPr/>
            <p:nvPr/>
          </p:nvSpPr>
          <p:spPr>
            <a:xfrm>
              <a:off x="6762394" y="4789383"/>
              <a:ext cx="2622714" cy="20807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 rot="16200000">
              <a:off x="7087515" y="5448559"/>
              <a:ext cx="1778596" cy="941881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 rot="16200000">
              <a:off x="6609584" y="5488752"/>
              <a:ext cx="1359912" cy="861493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 rot="16200000">
              <a:off x="7277969" y="5119284"/>
              <a:ext cx="555357" cy="1600429"/>
            </a:xfrm>
            <a:prstGeom prst="can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91423" y="5804245"/>
              <a:ext cx="83643" cy="230509"/>
            </a:xfrm>
            <a:prstGeom prst="rect">
              <a:avLst/>
            </a:prstGeom>
            <a:gradFill flip="none" rotWithShape="1">
              <a:gsLst>
                <a:gs pos="46000">
                  <a:schemeClr val="bg1">
                    <a:lumMod val="85000"/>
                  </a:schemeClr>
                </a:gs>
                <a:gs pos="100000">
                  <a:srgbClr val="0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11344" y="6290353"/>
              <a:ext cx="145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Core:</a:t>
              </a:r>
              <a:r>
                <a:rPr lang="en-US" b="1" dirty="0">
                  <a:solidFill>
                    <a:srgbClr val="008000"/>
                  </a:solidFill>
                </a:rPr>
                <a:t> Checks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36643" y="5025113"/>
              <a:ext cx="1413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Lock:</a:t>
              </a:r>
              <a:r>
                <a:rPr lang="en-US" b="1" dirty="0">
                  <a:solidFill>
                    <a:srgbClr val="008000"/>
                  </a:solidFill>
                </a:rPr>
                <a:t> Object</a:t>
              </a:r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>
            <a:xfrm flipH="1" flipV="1">
              <a:off x="7793038" y="5348567"/>
              <a:ext cx="1550383" cy="458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0"/>
              <a:endCxn id="14" idx="3"/>
            </p:cNvCxnSpPr>
            <p:nvPr/>
          </p:nvCxnSpPr>
          <p:spPr>
            <a:xfrm flipH="1" flipV="1">
              <a:off x="8133792" y="5910955"/>
              <a:ext cx="1107041" cy="3793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7228023" y="5751468"/>
              <a:ext cx="905769" cy="318974"/>
              <a:chOff x="3700153" y="3324401"/>
              <a:chExt cx="1669123" cy="63217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5560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41934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2749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728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27662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41333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00153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13824" y="3324401"/>
                <a:ext cx="213671" cy="632178"/>
              </a:xfrm>
              <a:prstGeom prst="rect">
                <a:avLst/>
              </a:prstGeom>
            </p:spPr>
          </p:pic>
        </p:grpSp>
        <p:cxnSp>
          <p:nvCxnSpPr>
            <p:cNvPr id="22" name="Straight Arrow Connector 21"/>
            <p:cNvCxnSpPr>
              <a:endCxn id="16" idx="2"/>
            </p:cNvCxnSpPr>
            <p:nvPr/>
          </p:nvCxnSpPr>
          <p:spPr>
            <a:xfrm flipV="1">
              <a:off x="7353284" y="6070442"/>
              <a:ext cx="164617" cy="8531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755432" y="4776438"/>
              <a:ext cx="1398967" cy="186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Transactions &amp;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1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SAP Security Terminology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362029"/>
            <a:ext cx="8305800" cy="5333999"/>
          </a:xfrm>
        </p:spPr>
        <p:txBody>
          <a:bodyPr>
            <a:noAutofit/>
          </a:bodyPr>
          <a:lstStyle/>
          <a:p>
            <a:r>
              <a:rPr lang="en-US" sz="2800" b="1" u="sng" dirty="0"/>
              <a:t>Authority Check</a:t>
            </a:r>
            <a:r>
              <a:rPr lang="en-US" sz="2800" b="1" dirty="0"/>
              <a:t>: </a:t>
            </a:r>
            <a:r>
              <a:rPr lang="en-US" sz="2800" dirty="0"/>
              <a:t>(the lock ‘core’)</a:t>
            </a:r>
            <a:endParaRPr lang="en-US" sz="2800" b="1" dirty="0"/>
          </a:p>
          <a:p>
            <a:pPr lvl="1"/>
            <a:r>
              <a:rPr lang="en-US" sz="2000" dirty="0"/>
              <a:t>Program statement(s)</a:t>
            </a:r>
          </a:p>
          <a:p>
            <a:pPr lvl="1"/>
            <a:r>
              <a:rPr lang="en-US" sz="2000" dirty="0"/>
              <a:t>Checks the user’s authorizations buffer for fields and values (based on the referenced authorization object)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sz="2800" b="1" u="sng" dirty="0"/>
              <a:t>Authorization Field</a:t>
            </a:r>
            <a:r>
              <a:rPr lang="en-US" sz="2400" b="1" dirty="0"/>
              <a:t>: </a:t>
            </a:r>
            <a:r>
              <a:rPr lang="en-US" sz="2400" dirty="0"/>
              <a:t>(the lock ‘tumblers’)</a:t>
            </a:r>
            <a:endParaRPr lang="en-US" sz="2400" b="1" dirty="0"/>
          </a:p>
          <a:p>
            <a:pPr lvl="1"/>
            <a:r>
              <a:rPr lang="en-US" sz="1800" dirty="0"/>
              <a:t>1-10 fields used in each object / check.   </a:t>
            </a:r>
          </a:p>
          <a:p>
            <a:pPr lvl="1"/>
            <a:r>
              <a:rPr lang="en-US" sz="1800" dirty="0"/>
              <a:t>Examples:</a:t>
            </a:r>
          </a:p>
          <a:p>
            <a:pPr lvl="2"/>
            <a:r>
              <a:rPr lang="en-US" sz="1400" dirty="0"/>
              <a:t>Activity: function to be performed (create, change, display, etc.)</a:t>
            </a:r>
          </a:p>
          <a:p>
            <a:pPr lvl="2"/>
            <a:r>
              <a:rPr lang="en-US" sz="1400" dirty="0"/>
              <a:t>Document type (e.g. sales, purchasing, production, …)</a:t>
            </a:r>
          </a:p>
          <a:p>
            <a:pPr lvl="2"/>
            <a:r>
              <a:rPr lang="en-US" sz="1400" dirty="0"/>
              <a:t>Enterprise Hierarchy node (e.g. company, sales org / area, plant, etc.)</a:t>
            </a:r>
          </a:p>
          <a:p>
            <a:pPr lvl="2"/>
            <a:r>
              <a:rPr lang="en-US" sz="1400" dirty="0"/>
              <a:t>Account type (e.g. customer, vendor) 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735797" y="1712681"/>
            <a:ext cx="1465549" cy="12228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413689" y="2935512"/>
            <a:ext cx="2667400" cy="987798"/>
            <a:chOff x="6194778" y="3429000"/>
            <a:chExt cx="2949222" cy="1100666"/>
          </a:xfrm>
        </p:grpSpPr>
        <p:sp>
          <p:nvSpPr>
            <p:cNvPr id="15" name="Can 14"/>
            <p:cNvSpPr/>
            <p:nvPr/>
          </p:nvSpPr>
          <p:spPr>
            <a:xfrm rot="16200000">
              <a:off x="7119056" y="2504722"/>
              <a:ext cx="1100666" cy="2949222"/>
            </a:xfrm>
            <a:prstGeom prst="can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61101" y="3750909"/>
              <a:ext cx="154134" cy="456847"/>
            </a:xfrm>
            <a:prstGeom prst="rect">
              <a:avLst/>
            </a:prstGeom>
            <a:gradFill flip="none" rotWithShape="1">
              <a:gsLst>
                <a:gs pos="46000">
                  <a:schemeClr val="bg1">
                    <a:lumMod val="85000"/>
                  </a:schemeClr>
                </a:gs>
                <a:gs pos="100000">
                  <a:srgbClr val="0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065654" y="3646310"/>
              <a:ext cx="1669123" cy="632178"/>
              <a:chOff x="3700153" y="3324401"/>
              <a:chExt cx="1669123" cy="63217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5560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41934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2749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728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27662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41333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00153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13824" y="3324401"/>
                <a:ext cx="213671" cy="632178"/>
              </a:xfrm>
              <a:prstGeom prst="rect">
                <a:avLst/>
              </a:prstGeom>
            </p:spPr>
          </p:pic>
        </p:grpSp>
      </p:grpSp>
      <p:cxnSp>
        <p:nvCxnSpPr>
          <p:cNvPr id="29" name="Straight Arrow Connector 28"/>
          <p:cNvCxnSpPr>
            <a:endCxn id="22" idx="2"/>
          </p:cNvCxnSpPr>
          <p:nvPr/>
        </p:nvCxnSpPr>
        <p:spPr>
          <a:xfrm flipV="1">
            <a:off x="6413689" y="3697889"/>
            <a:ext cx="1270790" cy="414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26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065"/>
          </a:xfrm>
        </p:spPr>
        <p:txBody>
          <a:bodyPr/>
          <a:lstStyle/>
          <a:p>
            <a:r>
              <a:rPr lang="en-US" dirty="0"/>
              <a:t>SAP 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469526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Transaction: </a:t>
            </a:r>
            <a:r>
              <a:rPr lang="en-US" sz="2000" b="1" dirty="0"/>
              <a:t>SUIM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Select Role: ‘</a:t>
            </a:r>
            <a:r>
              <a:rPr lang="en-US" sz="2000" b="1" dirty="0"/>
              <a:t>Z_BPI</a:t>
            </a:r>
            <a:r>
              <a:rPr lang="en-US" sz="2000" dirty="0"/>
              <a:t>’</a:t>
            </a:r>
          </a:p>
          <a:p>
            <a:pPr lvl="2"/>
            <a:r>
              <a:rPr lang="en-US" sz="2000" dirty="0"/>
              <a:t>– </a:t>
            </a:r>
            <a:r>
              <a:rPr lang="en-US" sz="2000" b="1" dirty="0"/>
              <a:t>Authorizations</a:t>
            </a:r>
            <a:r>
              <a:rPr lang="en-US" sz="2000" dirty="0"/>
              <a:t> tab </a:t>
            </a:r>
          </a:p>
        </p:txBody>
      </p:sp>
      <p:pic>
        <p:nvPicPr>
          <p:cNvPr id="4" name="Content Placeholder 3" descr="Screen Shot 2015-03-05 at 10.13.47 AM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594" y="2791621"/>
            <a:ext cx="5224112" cy="3215260"/>
          </a:xfrm>
        </p:spPr>
      </p:pic>
      <p:sp>
        <p:nvSpPr>
          <p:cNvPr id="5" name="Alternate Process 4"/>
          <p:cNvSpPr/>
          <p:nvPr/>
        </p:nvSpPr>
        <p:spPr>
          <a:xfrm>
            <a:off x="5296268" y="4992884"/>
            <a:ext cx="1731750" cy="447339"/>
          </a:xfrm>
          <a:prstGeom prst="flowChartAlternateProcess">
            <a:avLst/>
          </a:prstGeom>
          <a:noFill/>
          <a:ln w="57150" cmpd="sng">
            <a:solidFill>
              <a:srgbClr val="F84D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3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065"/>
          </a:xfrm>
        </p:spPr>
        <p:txBody>
          <a:bodyPr/>
          <a:lstStyle/>
          <a:p>
            <a:r>
              <a:rPr lang="en-US" dirty="0"/>
              <a:t>SAP Example</a:t>
            </a:r>
          </a:p>
        </p:txBody>
      </p:sp>
      <p:pic>
        <p:nvPicPr>
          <p:cNvPr id="7" name="Content Placeholder 6" descr="Screen Shot 2015-03-05 at 10.06.33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874376"/>
            <a:ext cx="8229600" cy="4525963"/>
          </a:xfrm>
        </p:spPr>
      </p:pic>
      <p:sp>
        <p:nvSpPr>
          <p:cNvPr id="8" name="Rectangle 7"/>
          <p:cNvSpPr/>
          <p:nvPr/>
        </p:nvSpPr>
        <p:spPr>
          <a:xfrm>
            <a:off x="457200" y="116649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Transaction: SUIM  - Select Role: ‘Z_BPI’ – Authorizations tab </a:t>
            </a:r>
          </a:p>
        </p:txBody>
      </p:sp>
      <p:sp>
        <p:nvSpPr>
          <p:cNvPr id="9" name="Alternate Process 8"/>
          <p:cNvSpPr/>
          <p:nvPr/>
        </p:nvSpPr>
        <p:spPr>
          <a:xfrm>
            <a:off x="5108662" y="3376690"/>
            <a:ext cx="3578138" cy="577213"/>
          </a:xfrm>
          <a:prstGeom prst="flowChartAlternateProcess">
            <a:avLst/>
          </a:prstGeom>
          <a:noFill/>
          <a:ln w="57150" cmpd="sng">
            <a:solidFill>
              <a:srgbClr val="F84D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0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User Administration </a:t>
            </a:r>
            <a:r>
              <a:rPr lang="en-US" sz="3600" dirty="0"/>
              <a:t>– SU01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User Master Record</a:t>
            </a:r>
          </a:p>
          <a:p>
            <a:r>
              <a:rPr lang="en-US" dirty="0"/>
              <a:t>Key: User ID </a:t>
            </a:r>
            <a:r>
              <a:rPr lang="en-US" sz="2800" i="1" dirty="0"/>
              <a:t>(Same as for other Systems?)</a:t>
            </a:r>
            <a:endParaRPr lang="en-US" i="1" dirty="0"/>
          </a:p>
          <a:p>
            <a:r>
              <a:rPr lang="en-US" dirty="0"/>
              <a:t>Contains privileges of the user</a:t>
            </a:r>
          </a:p>
          <a:p>
            <a:r>
              <a:rPr lang="en-US" dirty="0"/>
              <a:t>Roles (and related profiles) assigned</a:t>
            </a:r>
          </a:p>
          <a:p>
            <a:r>
              <a:rPr lang="en-US" dirty="0"/>
              <a:t>During SAP logon all assigned authorizations loaded from master record into User Buffer</a:t>
            </a:r>
          </a:p>
          <a:p>
            <a:r>
              <a:rPr lang="en-US" dirty="0"/>
              <a:t>Other Data:</a:t>
            </a:r>
          </a:p>
          <a:p>
            <a:pPr lvl="1"/>
            <a:r>
              <a:rPr lang="en-US" dirty="0"/>
              <a:t>Address, Contact Info</a:t>
            </a:r>
          </a:p>
          <a:p>
            <a:pPr lvl="1"/>
            <a:r>
              <a:rPr lang="en-US" dirty="0"/>
              <a:t>Default Date format, decimal format</a:t>
            </a:r>
          </a:p>
          <a:p>
            <a:pPr lvl="1"/>
            <a:r>
              <a:rPr lang="en-US" dirty="0"/>
              <a:t>User Parameter data (can be used to prepopulate Data)</a:t>
            </a:r>
          </a:p>
          <a:p>
            <a:pPr lvl="1"/>
            <a:r>
              <a:rPr lang="en-US" dirty="0"/>
              <a:t>User Groups</a:t>
            </a:r>
          </a:p>
          <a:p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566527" y="564148"/>
            <a:ext cx="1747351" cy="2072104"/>
            <a:chOff x="620543" y="2464884"/>
            <a:chExt cx="1507444" cy="20499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543" y="2464884"/>
              <a:ext cx="1507444" cy="15074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85670" y="3968338"/>
              <a:ext cx="1131280" cy="5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User 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65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Create user ID – SU01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78" y="2975769"/>
            <a:ext cx="3112168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/>
              <a:t>Complete as many fields as possible (per user administration standards)</a:t>
            </a:r>
          </a:p>
          <a:p>
            <a:pPr>
              <a:buFont typeface="Wingdings" charset="2"/>
              <a:buChar char="§"/>
            </a:pPr>
            <a:r>
              <a:rPr lang="en-US" sz="2000" dirty="0"/>
              <a:t>Certain fields may be required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463675" y="3899497"/>
            <a:ext cx="1920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rgbClr val="FF0000"/>
                </a:solidFill>
              </a:rPr>
              <a:t>Menu</a:t>
            </a:r>
            <a:r>
              <a:rPr lang="en-US" sz="1400" i="1" u="sng" dirty="0">
                <a:solidFill>
                  <a:srgbClr val="FF0000"/>
                </a:solidFill>
              </a:rPr>
              <a:t> </a:t>
            </a:r>
            <a:r>
              <a:rPr lang="en-US" sz="1400" i="1" u="sng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i="1" u="sng" dirty="0">
                <a:solidFill>
                  <a:srgbClr val="FF0000"/>
                </a:solidFill>
              </a:rPr>
              <a:t> </a:t>
            </a:r>
            <a:r>
              <a:rPr lang="en-US" i="1" u="sng" dirty="0">
                <a:solidFill>
                  <a:srgbClr val="FF0000"/>
                </a:solidFill>
              </a:rPr>
              <a:t>Role </a:t>
            </a:r>
            <a:r>
              <a:rPr lang="en-US" sz="1400" i="1" u="sng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u="sng" dirty="0">
                <a:solidFill>
                  <a:srgbClr val="FF0000"/>
                </a:solidFill>
              </a:rPr>
              <a:t> Create </a:t>
            </a:r>
            <a:r>
              <a:rPr lang="en-US" sz="1400" i="1" u="sng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u="sng" dirty="0">
                <a:solidFill>
                  <a:srgbClr val="FF0000"/>
                </a:solidFill>
              </a:rPr>
              <a:t> Role (F5)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-503237" y="4545828"/>
            <a:ext cx="1087437" cy="692923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5-03-17 at 4.0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9" y="992498"/>
            <a:ext cx="5117212" cy="1534134"/>
          </a:xfrm>
          <a:prstGeom prst="rect">
            <a:avLst/>
          </a:prstGeom>
        </p:spPr>
      </p:pic>
      <p:pic>
        <p:nvPicPr>
          <p:cNvPr id="6" name="Picture 5" descr="Screen Shot 2015-03-17 at 4.05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368" y="1938648"/>
            <a:ext cx="5574632" cy="4919352"/>
          </a:xfrm>
          <a:prstGeom prst="rect">
            <a:avLst/>
          </a:prstGeom>
        </p:spPr>
      </p:pic>
      <p:sp>
        <p:nvSpPr>
          <p:cNvPr id="15" name="Alternate Process 14"/>
          <p:cNvSpPr/>
          <p:nvPr/>
        </p:nvSpPr>
        <p:spPr>
          <a:xfrm>
            <a:off x="4559726" y="1283371"/>
            <a:ext cx="676801" cy="317596"/>
          </a:xfrm>
          <a:prstGeom prst="flowChartAlternateProcess">
            <a:avLst/>
          </a:prstGeom>
          <a:noFill/>
          <a:ln w="57150" cmpd="sng">
            <a:solidFill>
              <a:srgbClr val="F84D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50783" y="1960885"/>
            <a:ext cx="2318585" cy="1341115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Create user ID – SU01: User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26" y="1490243"/>
            <a:ext cx="7831223" cy="475280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u="sng" dirty="0"/>
              <a:t>Dialog</a:t>
            </a:r>
            <a:r>
              <a:rPr lang="en-US" sz="2400" dirty="0"/>
              <a:t> (A): Normal type user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Password enabled (check, change</a:t>
            </a:r>
            <a:br>
              <a:rPr lang="en-US" sz="1800" dirty="0"/>
            </a:br>
            <a:r>
              <a:rPr lang="en-US" sz="1800" dirty="0"/>
              <a:t>expired, …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Multiple logons checked and </a:t>
            </a:r>
            <a:br>
              <a:rPr lang="en-US" sz="1800" dirty="0"/>
            </a:br>
            <a:r>
              <a:rPr lang="en-US" sz="1800" dirty="0"/>
              <a:t>logged</a:t>
            </a:r>
          </a:p>
          <a:p>
            <a:pPr>
              <a:buFont typeface="Wingdings" charset="2"/>
              <a:buChar char="§"/>
            </a:pPr>
            <a:r>
              <a:rPr lang="en-US" sz="2400" u="sng" dirty="0"/>
              <a:t>System</a:t>
            </a:r>
            <a:r>
              <a:rPr lang="en-US" sz="2400" dirty="0"/>
              <a:t> (B): e.g. Batch User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Communication without dialog in one system or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Background processing in one system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Excluded from general password validity settings (change, expiration, etc.)</a:t>
            </a:r>
            <a:br>
              <a:rPr lang="en-US" sz="1800" dirty="0"/>
            </a:br>
            <a:endParaRPr lang="en-US" sz="1800" dirty="0"/>
          </a:p>
          <a:p>
            <a:pPr>
              <a:buFont typeface="Wingdings" charset="2"/>
              <a:buChar char="§"/>
            </a:pPr>
            <a:r>
              <a:rPr lang="en-US" sz="2400" u="sng" dirty="0"/>
              <a:t>Communication</a:t>
            </a:r>
            <a:r>
              <a:rPr lang="en-US" sz="2400" dirty="0"/>
              <a:t> (C): Communication between systems (without dialog)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RFC or CPIC service users.  E.g. ALE, Workflow, TMS, CUA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493789" y="1165726"/>
            <a:ext cx="4648200" cy="2133600"/>
            <a:chOff x="4320005" y="1165726"/>
            <a:chExt cx="4648200" cy="2133600"/>
          </a:xfrm>
        </p:grpSpPr>
        <p:pic>
          <p:nvPicPr>
            <p:cNvPr id="4" name="Picture 3" descr="Screen Shot 2015-03-17 at 4.19.4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05" y="1165726"/>
              <a:ext cx="4648200" cy="2133600"/>
            </a:xfrm>
            <a:prstGeom prst="rect">
              <a:avLst/>
            </a:prstGeom>
          </p:spPr>
        </p:pic>
        <p:sp>
          <p:nvSpPr>
            <p:cNvPr id="15" name="Alternate Process 14"/>
            <p:cNvSpPr/>
            <p:nvPr/>
          </p:nvSpPr>
          <p:spPr>
            <a:xfrm>
              <a:off x="4320005" y="1904664"/>
              <a:ext cx="907048" cy="317596"/>
            </a:xfrm>
            <a:prstGeom prst="flowChartAlternateProcess">
              <a:avLst/>
            </a:prstGeom>
            <a:noFill/>
            <a:ln w="57150" cmpd="sng">
              <a:solidFill>
                <a:srgbClr val="F84DA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443" y="5839160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9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Create user ID – SU01: User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41" y="1490243"/>
            <a:ext cx="7831223" cy="4752809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400" u="sng" dirty="0"/>
              <a:t>Reference</a:t>
            </a:r>
            <a:r>
              <a:rPr lang="en-US" sz="2400" dirty="0"/>
              <a:t> (L):  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General user</a:t>
            </a:r>
            <a:br>
              <a:rPr lang="en-US" sz="1800" dirty="0"/>
            </a:br>
            <a:r>
              <a:rPr lang="en-US" sz="1800" dirty="0"/>
              <a:t>not assigned to person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Cannot log on using Reference User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Used to equip Internet users with</a:t>
            </a:r>
            <a:br>
              <a:rPr lang="en-US" sz="1800" dirty="0"/>
            </a:br>
            <a:r>
              <a:rPr lang="en-US" sz="1800" dirty="0"/>
              <a:t>identical authorizations</a:t>
            </a:r>
          </a:p>
          <a:p>
            <a:pPr>
              <a:buFont typeface="Wingdings" charset="2"/>
              <a:buChar char="§"/>
            </a:pPr>
            <a:r>
              <a:rPr lang="en-US" sz="2400" u="sng" dirty="0"/>
              <a:t>Service</a:t>
            </a:r>
            <a:r>
              <a:rPr lang="en-US" sz="2400" dirty="0"/>
              <a:t> (S): </a:t>
            </a:r>
            <a:endParaRPr lang="en-US" sz="1800" dirty="0"/>
          </a:p>
          <a:p>
            <a:pPr lvl="1">
              <a:buFont typeface="Wingdings" charset="2"/>
              <a:buChar char="§"/>
            </a:pPr>
            <a:r>
              <a:rPr lang="en-US" sz="1800" dirty="0"/>
              <a:t>Required for dialog-free communication between central components of SAP via PI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Used by Java components of PI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PI (Process Integration) is SAP </a:t>
            </a:r>
            <a:r>
              <a:rPr lang="en-US" sz="1800" dirty="0" err="1"/>
              <a:t>Netweaver</a:t>
            </a:r>
            <a:r>
              <a:rPr lang="en-US" sz="1800" dirty="0"/>
              <a:t> integration tool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Used between SAP modules (e.g.  ECC, GTS, CRM, SRM, …) and non-SAP applications</a:t>
            </a:r>
          </a:p>
          <a:p>
            <a:pPr lvl="1">
              <a:buFont typeface="Wingdings" charset="2"/>
              <a:buChar char="§"/>
            </a:pPr>
            <a:r>
              <a:rPr lang="en-US" sz="1800" dirty="0"/>
              <a:t>Generally this user is assigned very restricted authorizations</a:t>
            </a:r>
            <a:br>
              <a:rPr lang="en-US" sz="1800" dirty="0"/>
            </a:br>
            <a:endParaRPr lang="en-US" sz="1800" dirty="0"/>
          </a:p>
          <a:p>
            <a:pPr>
              <a:buFont typeface="Wingdings" charset="2"/>
              <a:buChar char="§"/>
            </a:pP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503448" y="1165726"/>
            <a:ext cx="4648200" cy="2133600"/>
            <a:chOff x="4320005" y="1165726"/>
            <a:chExt cx="4648200" cy="2133600"/>
          </a:xfrm>
        </p:grpSpPr>
        <p:pic>
          <p:nvPicPr>
            <p:cNvPr id="4" name="Picture 3" descr="Screen Shot 2015-03-17 at 4.19.4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05" y="1165726"/>
              <a:ext cx="4648200" cy="2133600"/>
            </a:xfrm>
            <a:prstGeom prst="rect">
              <a:avLst/>
            </a:prstGeom>
          </p:spPr>
        </p:pic>
        <p:sp>
          <p:nvSpPr>
            <p:cNvPr id="15" name="Alternate Process 14"/>
            <p:cNvSpPr/>
            <p:nvPr/>
          </p:nvSpPr>
          <p:spPr>
            <a:xfrm>
              <a:off x="4320005" y="1895010"/>
              <a:ext cx="858773" cy="317596"/>
            </a:xfrm>
            <a:prstGeom prst="flowChartAlternateProcess">
              <a:avLst/>
            </a:prstGeom>
            <a:noFill/>
            <a:ln w="57150" cmpd="sng">
              <a:solidFill>
                <a:srgbClr val="F84DA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Create user ID – SU01: Logon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51" y="1490243"/>
            <a:ext cx="3112168" cy="4752809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000" u="sng" dirty="0"/>
              <a:t>Alias</a:t>
            </a:r>
            <a:r>
              <a:rPr lang="en-US" sz="2000" dirty="0"/>
              <a:t>: Reference for internet applications  / users.  Max 40 characters 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000" u="sng" dirty="0"/>
              <a:t>Password</a:t>
            </a:r>
            <a:r>
              <a:rPr lang="en-US" sz="2000" dirty="0"/>
              <a:t>: Initial password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000" u="sng" dirty="0"/>
              <a:t>User Group</a:t>
            </a:r>
            <a:r>
              <a:rPr lang="en-US" sz="2000" dirty="0"/>
              <a:t>: Department, country, …Can be used for security and in SUIM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000" u="sng" dirty="0"/>
              <a:t>Validity Period</a:t>
            </a:r>
            <a:r>
              <a:rPr lang="en-US" sz="2000" dirty="0"/>
              <a:t>: For temporary users (e.g. contractors)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82216" y="1490244"/>
            <a:ext cx="5562600" cy="4559300"/>
            <a:chOff x="2539332" y="1877929"/>
            <a:chExt cx="5562600" cy="4559300"/>
          </a:xfrm>
        </p:grpSpPr>
        <p:pic>
          <p:nvPicPr>
            <p:cNvPr id="5" name="Picture 4" descr="Screen Shot 2015-03-17 at 4.13.1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9332" y="1877929"/>
              <a:ext cx="5562600" cy="4559300"/>
            </a:xfrm>
            <a:prstGeom prst="rect">
              <a:avLst/>
            </a:prstGeom>
          </p:spPr>
        </p:pic>
        <p:sp>
          <p:nvSpPr>
            <p:cNvPr id="15" name="Alternate Process 14"/>
            <p:cNvSpPr/>
            <p:nvPr/>
          </p:nvSpPr>
          <p:spPr>
            <a:xfrm>
              <a:off x="3450147" y="1877929"/>
              <a:ext cx="1349116" cy="317596"/>
            </a:xfrm>
            <a:prstGeom prst="flowChartAlternateProcess">
              <a:avLst/>
            </a:prstGeom>
            <a:noFill/>
            <a:ln w="57150" cmpd="sng">
              <a:solidFill>
                <a:srgbClr val="F84DA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007" y="5839221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32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Create user ID – SU01: Defaults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51" y="1490243"/>
            <a:ext cx="3112168" cy="475280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2000" dirty="0"/>
              <a:t>Complete fields per User Administration Standards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000" u="sng" dirty="0"/>
              <a:t>Formatting</a:t>
            </a:r>
            <a:r>
              <a:rPr lang="en-US" sz="2000" dirty="0"/>
              <a:t>: Changes what appears on screen, not what’s stored in system (display format only)</a:t>
            </a:r>
          </a:p>
          <a:p>
            <a:pPr lvl="1">
              <a:buFont typeface="Wingdings" charset="2"/>
              <a:buChar char="§"/>
            </a:pPr>
            <a:r>
              <a:rPr lang="en-US" sz="1600" dirty="0"/>
              <a:t>Language</a:t>
            </a:r>
          </a:p>
          <a:p>
            <a:pPr lvl="1">
              <a:buFont typeface="Wingdings" charset="2"/>
              <a:buChar char="§"/>
            </a:pPr>
            <a:r>
              <a:rPr lang="en-US" sz="1600" dirty="0"/>
              <a:t>Decimal Notation</a:t>
            </a:r>
          </a:p>
          <a:p>
            <a:pPr lvl="1">
              <a:buFont typeface="Wingdings" charset="2"/>
              <a:buChar char="§"/>
            </a:pPr>
            <a:r>
              <a:rPr lang="en-US" sz="1600" dirty="0"/>
              <a:t>Date Format</a:t>
            </a:r>
          </a:p>
          <a:p>
            <a:pPr lvl="1">
              <a:buFont typeface="Wingdings" charset="2"/>
              <a:buChar char="§"/>
            </a:pPr>
            <a:r>
              <a:rPr lang="en-US" sz="1600" dirty="0"/>
              <a:t>Time Format</a:t>
            </a:r>
            <a:br>
              <a:rPr lang="en-US" sz="1600" dirty="0"/>
            </a:br>
            <a:endParaRPr lang="en-US" sz="1600" dirty="0"/>
          </a:p>
          <a:p>
            <a:pPr>
              <a:buFont typeface="Wingdings" charset="2"/>
              <a:buChar char="§"/>
            </a:pPr>
            <a:r>
              <a:rPr lang="en-US" sz="2000" u="sng" dirty="0"/>
              <a:t>Output Device</a:t>
            </a:r>
            <a:r>
              <a:rPr lang="en-US" sz="2000" dirty="0"/>
              <a:t>: Default printer / output parameters</a:t>
            </a:r>
            <a:br>
              <a:rPr lang="en-US" sz="2000" dirty="0"/>
            </a:br>
            <a:r>
              <a:rPr lang="en-US" sz="2000" dirty="0"/>
              <a:t>LOCL – uses PC’s default printer (can be formatting issues)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000" u="sng" dirty="0"/>
              <a:t>Time Zone</a:t>
            </a:r>
            <a:r>
              <a:rPr lang="en-US" sz="2000" dirty="0"/>
              <a:t>: Display only? Note system time zone</a:t>
            </a:r>
          </a:p>
        </p:txBody>
      </p:sp>
      <p:pic>
        <p:nvPicPr>
          <p:cNvPr id="6" name="Picture 5" descr="Screen Shot 2015-03-18 at 10.43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700" y="1184266"/>
            <a:ext cx="5575300" cy="5257800"/>
          </a:xfrm>
          <a:prstGeom prst="rect">
            <a:avLst/>
          </a:prstGeom>
        </p:spPr>
      </p:pic>
      <p:sp>
        <p:nvSpPr>
          <p:cNvPr id="15" name="Alternate Process 14"/>
          <p:cNvSpPr/>
          <p:nvPr/>
        </p:nvSpPr>
        <p:spPr>
          <a:xfrm>
            <a:off x="6395587" y="1184266"/>
            <a:ext cx="1083302" cy="317596"/>
          </a:xfrm>
          <a:prstGeom prst="flowChartAlternateProcess">
            <a:avLst/>
          </a:prstGeom>
          <a:noFill/>
          <a:ln w="57150" cmpd="sng">
            <a:solidFill>
              <a:srgbClr val="F84D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4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Record the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662" y="3114675"/>
            <a:ext cx="1069975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4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Create user ID – SU01: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4" y="3953746"/>
            <a:ext cx="7732890" cy="475280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/>
              <a:t>Parameters: Screen independent data</a:t>
            </a:r>
          </a:p>
          <a:p>
            <a:pPr>
              <a:buFont typeface="Wingdings" charset="2"/>
              <a:buChar char="§"/>
            </a:pPr>
            <a:r>
              <a:rPr lang="en-US" sz="2000" dirty="0"/>
              <a:t>Usually linked to a field (e.g. plant, sales org, …)</a:t>
            </a:r>
          </a:p>
          <a:p>
            <a:pPr>
              <a:buFont typeface="Wingdings" charset="2"/>
              <a:buChar char="§"/>
            </a:pPr>
            <a:r>
              <a:rPr lang="en-US" sz="2000" dirty="0"/>
              <a:t>Useful to automatically provide a default value for a field </a:t>
            </a:r>
          </a:p>
          <a:p>
            <a:pPr>
              <a:buFont typeface="Wingdings" charset="2"/>
              <a:buChar char="§"/>
            </a:pPr>
            <a:r>
              <a:rPr lang="en-US" sz="2000" dirty="0"/>
              <a:t>Also used to manage via user settings how SAP works (e.g. ability to save OTC variants</a:t>
            </a:r>
          </a:p>
        </p:txBody>
      </p:sp>
      <p:pic>
        <p:nvPicPr>
          <p:cNvPr id="4" name="Picture 3" descr="Screen Shot 2015-03-18 at 10.43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24" y="1342208"/>
            <a:ext cx="8255000" cy="2315554"/>
          </a:xfrm>
          <a:prstGeom prst="rect">
            <a:avLst/>
          </a:prstGeom>
        </p:spPr>
      </p:pic>
      <p:sp>
        <p:nvSpPr>
          <p:cNvPr id="15" name="Alternate Process 14"/>
          <p:cNvSpPr/>
          <p:nvPr/>
        </p:nvSpPr>
        <p:spPr>
          <a:xfrm>
            <a:off x="3587477" y="1342208"/>
            <a:ext cx="1083302" cy="317596"/>
          </a:xfrm>
          <a:prstGeom prst="flowChartAlternateProcess">
            <a:avLst/>
          </a:prstGeom>
          <a:noFill/>
          <a:ln w="57150" cmpd="sng">
            <a:solidFill>
              <a:srgbClr val="F84D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13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Parameters: Most fields Have one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80530" y="1213555"/>
            <a:ext cx="7445022" cy="5522406"/>
            <a:chOff x="880530" y="1213555"/>
            <a:chExt cx="7445022" cy="5522406"/>
          </a:xfrm>
        </p:grpSpPr>
        <p:pic>
          <p:nvPicPr>
            <p:cNvPr id="9" name="Picture 8" descr="Screen Shot 2015-03-18 at 10.47.1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530" y="1213555"/>
              <a:ext cx="7445022" cy="5522406"/>
            </a:xfrm>
            <a:prstGeom prst="rect">
              <a:avLst/>
            </a:prstGeom>
          </p:spPr>
        </p:pic>
        <p:sp>
          <p:nvSpPr>
            <p:cNvPr id="15" name="Alternate Process 14"/>
            <p:cNvSpPr/>
            <p:nvPr/>
          </p:nvSpPr>
          <p:spPr>
            <a:xfrm>
              <a:off x="5469898" y="5519068"/>
              <a:ext cx="1994879" cy="317596"/>
            </a:xfrm>
            <a:prstGeom prst="flowChartAlternateProcess">
              <a:avLst/>
            </a:prstGeom>
            <a:noFill/>
            <a:ln w="57150" cmpd="sng">
              <a:solidFill>
                <a:srgbClr val="F84DA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626556" y="1594556"/>
              <a:ext cx="239888" cy="324555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626556" y="2081389"/>
              <a:ext cx="272344" cy="966611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lternate Process 15"/>
            <p:cNvSpPr/>
            <p:nvPr/>
          </p:nvSpPr>
          <p:spPr>
            <a:xfrm>
              <a:off x="4987299" y="1922591"/>
              <a:ext cx="482600" cy="317596"/>
            </a:xfrm>
            <a:prstGeom prst="flowChartAlternateProcess">
              <a:avLst/>
            </a:prstGeom>
            <a:noFill/>
            <a:ln w="57150" cmpd="sng">
              <a:solidFill>
                <a:srgbClr val="F84DA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5215898" y="1340556"/>
              <a:ext cx="254001" cy="578556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177798" y="2233789"/>
              <a:ext cx="239888" cy="966611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4472025">
              <a:off x="3118713" y="2440001"/>
              <a:ext cx="1015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F1 - Help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5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Create user ID – SU01: Roles /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2" y="3652842"/>
            <a:ext cx="3268133" cy="297763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1800" dirty="0"/>
              <a:t>Security Repository for User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Note: Effective dates for Roles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Profiles tab auto-populated based on Roles Assigned</a:t>
            </a:r>
          </a:p>
          <a:p>
            <a:pPr>
              <a:buFont typeface="Wingdings" charset="2"/>
              <a:buChar char="§"/>
            </a:pPr>
            <a:r>
              <a:rPr lang="en-US" sz="1800" dirty="0"/>
              <a:t>Details from these tabs pulled into User Buffer during Logon</a:t>
            </a:r>
          </a:p>
        </p:txBody>
      </p:sp>
      <p:pic>
        <p:nvPicPr>
          <p:cNvPr id="6" name="Picture 5" descr="Screen Shot 2015-03-18 at 10.44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202" y="3621985"/>
            <a:ext cx="4718674" cy="30084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200" y="1659804"/>
            <a:ext cx="8229600" cy="1962181"/>
            <a:chOff x="457200" y="1659804"/>
            <a:chExt cx="8229600" cy="1962181"/>
          </a:xfrm>
        </p:grpSpPr>
        <p:pic>
          <p:nvPicPr>
            <p:cNvPr id="5" name="Picture 4" descr="Screen Shot 2015-03-18 at 10.43.59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673915"/>
              <a:ext cx="8229600" cy="1948070"/>
            </a:xfrm>
            <a:prstGeom prst="rect">
              <a:avLst/>
            </a:prstGeom>
          </p:spPr>
        </p:pic>
        <p:sp>
          <p:nvSpPr>
            <p:cNvPr id="15" name="Alternate Process 14"/>
            <p:cNvSpPr/>
            <p:nvPr/>
          </p:nvSpPr>
          <p:spPr>
            <a:xfrm>
              <a:off x="4307143" y="1659804"/>
              <a:ext cx="702301" cy="317596"/>
            </a:xfrm>
            <a:prstGeom prst="flowChartAlternateProcess">
              <a:avLst/>
            </a:prstGeom>
            <a:noFill/>
            <a:ln w="57150" cmpd="sng">
              <a:solidFill>
                <a:srgbClr val="F84DA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lternate Process 8"/>
          <p:cNvSpPr/>
          <p:nvPr/>
        </p:nvSpPr>
        <p:spPr>
          <a:xfrm>
            <a:off x="7903575" y="3621985"/>
            <a:ext cx="702301" cy="317596"/>
          </a:xfrm>
          <a:prstGeom prst="flowChartAlternateProcess">
            <a:avLst/>
          </a:prstGeom>
          <a:noFill/>
          <a:ln w="57150" cmpd="sng">
            <a:solidFill>
              <a:srgbClr val="F84D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5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Leftover Question: SAP Roles vs.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14" y="1490937"/>
            <a:ext cx="7326745" cy="467729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Profiles:      </a:t>
            </a:r>
            <a:r>
              <a:rPr lang="en-US" sz="1800" dirty="0"/>
              <a:t>(e.g. T-I3550199 - Profile for role SAP_AUDITOR_ADMIN)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Only contain the authorization objects and values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Means of assigning authorizations prior to 4.0 versions that introduced Roles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Assignable to users in user master record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Max 150 authorizations in user master record</a:t>
            </a:r>
          </a:p>
          <a:p>
            <a:pPr lvl="1">
              <a:buFont typeface="Wingdings" charset="2"/>
              <a:buChar char="§"/>
            </a:pP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400" dirty="0"/>
              <a:t>Roles:            </a:t>
            </a:r>
            <a:r>
              <a:rPr lang="en-US" sz="2000" dirty="0"/>
              <a:t>(</a:t>
            </a:r>
            <a:r>
              <a:rPr lang="en-US" sz="1800" dirty="0"/>
              <a:t>e.g. SAP_AUDITOR_ADMIN - AIS - Administration)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Includes assignment of transactions and related </a:t>
            </a:r>
            <a:r>
              <a:rPr lang="en-US" sz="2000" dirty="0" err="1"/>
              <a:t>auth</a:t>
            </a:r>
            <a:r>
              <a:rPr lang="en-US" sz="2000" dirty="0"/>
              <a:t> objects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During role creation (PFCG) when you select transactions, the related profiles are system generated (not directly assignable) to pull the </a:t>
            </a:r>
            <a:r>
              <a:rPr lang="en-US" sz="2000" dirty="0" err="1"/>
              <a:t>auth</a:t>
            </a:r>
            <a:r>
              <a:rPr lang="en-US" sz="2000" dirty="0"/>
              <a:t> objects to the role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Can be assigned to users</a:t>
            </a:r>
          </a:p>
        </p:txBody>
      </p:sp>
    </p:spTree>
    <p:extLst>
      <p:ext uri="{BB962C8B-B14F-4D97-AF65-F5344CB8AC3E}">
        <p14:creationId xmlns:p14="http://schemas.microsoft.com/office/powerpoint/2010/main" val="744295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4658429" y="1060149"/>
            <a:ext cx="4213411" cy="2971945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806695" y="1004489"/>
            <a:ext cx="4075116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SAP Enterprise Central Component (ECC)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658429" y="1400193"/>
            <a:ext cx="421341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65078" y="4321564"/>
            <a:ext cx="4213411" cy="2177848"/>
            <a:chOff x="4796118" y="4321564"/>
            <a:chExt cx="4213411" cy="2177848"/>
          </a:xfrm>
          <a:solidFill>
            <a:srgbClr val="CCFFCC"/>
          </a:solidFill>
        </p:grpSpPr>
        <p:sp>
          <p:nvSpPr>
            <p:cNvPr id="28" name="Rounded Rectangle 27"/>
            <p:cNvSpPr/>
            <p:nvPr/>
          </p:nvSpPr>
          <p:spPr>
            <a:xfrm>
              <a:off x="4796118" y="4382494"/>
              <a:ext cx="4213411" cy="2116918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31773" y="4321564"/>
              <a:ext cx="3647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SAP Business Intelligence System (BI)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V="1">
            <a:off x="4665078" y="4635351"/>
            <a:ext cx="421341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Application Security: Example</a:t>
            </a:r>
            <a:endParaRPr lang="en-US" sz="3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48383" y="2524648"/>
            <a:ext cx="1507444" cy="1872787"/>
            <a:chOff x="620543" y="2464884"/>
            <a:chExt cx="1507444" cy="18727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543" y="2464884"/>
              <a:ext cx="1507444" cy="15074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49493" y="3968339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User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4" t="9152"/>
          <a:stretch/>
        </p:blipFill>
        <p:spPr>
          <a:xfrm>
            <a:off x="0" y="4846126"/>
            <a:ext cx="2127987" cy="20118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2171" y="2984959"/>
            <a:ext cx="1390139" cy="952164"/>
          </a:xfrm>
          <a:prstGeom prst="rect">
            <a:avLst/>
          </a:prstGeom>
          <a:solidFill>
            <a:schemeClr val="tx2">
              <a:lumMod val="40000"/>
              <a:lumOff val="60000"/>
              <a:alpha val="82000"/>
            </a:schemeClr>
          </a:solidFill>
          <a:effectLst>
            <a:outerShdw blurRad="40005" dist="63500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Business Job /  Role (e.g. Buyer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Document 13"/>
          <p:cNvSpPr/>
          <p:nvPr/>
        </p:nvSpPr>
        <p:spPr>
          <a:xfrm>
            <a:off x="7295242" y="1489896"/>
            <a:ext cx="1027964" cy="678224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u="sng" dirty="0">
                <a:solidFill>
                  <a:srgbClr val="000000"/>
                </a:solidFill>
              </a:rPr>
              <a:t>T-code</a:t>
            </a:r>
            <a:r>
              <a:rPr lang="en-US" sz="1100" dirty="0">
                <a:solidFill>
                  <a:srgbClr val="000000"/>
                </a:solidFill>
              </a:rPr>
              <a:t>: ME51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Create Purchase </a:t>
            </a:r>
            <a:r>
              <a:rPr lang="en-US" sz="1200" dirty="0" err="1">
                <a:solidFill>
                  <a:srgbClr val="000000"/>
                </a:solidFill>
              </a:rPr>
              <a:t>Req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Document 18"/>
          <p:cNvSpPr/>
          <p:nvPr/>
        </p:nvSpPr>
        <p:spPr>
          <a:xfrm>
            <a:off x="7295242" y="2263746"/>
            <a:ext cx="1027964" cy="678224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u="sng" dirty="0">
                <a:solidFill>
                  <a:srgbClr val="000000"/>
                </a:solidFill>
              </a:rPr>
              <a:t>T-code</a:t>
            </a:r>
            <a:r>
              <a:rPr lang="en-US" sz="1100" dirty="0">
                <a:solidFill>
                  <a:srgbClr val="000000"/>
                </a:solidFill>
              </a:rPr>
              <a:t>: ME52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Change Purchase </a:t>
            </a:r>
            <a:r>
              <a:rPr lang="en-US" sz="1200" dirty="0" err="1">
                <a:solidFill>
                  <a:srgbClr val="000000"/>
                </a:solidFill>
              </a:rPr>
              <a:t>Req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Document 19"/>
          <p:cNvSpPr/>
          <p:nvPr/>
        </p:nvSpPr>
        <p:spPr>
          <a:xfrm>
            <a:off x="7242947" y="3129358"/>
            <a:ext cx="1132555" cy="678224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u="sng" dirty="0">
                <a:solidFill>
                  <a:srgbClr val="000000"/>
                </a:solidFill>
              </a:rPr>
              <a:t>T-code</a:t>
            </a:r>
            <a:r>
              <a:rPr lang="en-US" sz="1100" dirty="0">
                <a:solidFill>
                  <a:srgbClr val="000000"/>
                </a:solidFill>
              </a:rPr>
              <a:t>: ME5K</a:t>
            </a:r>
          </a:p>
          <a:p>
            <a:pPr algn="ctr"/>
            <a:r>
              <a:rPr lang="en-US" sz="1200" dirty="0" err="1">
                <a:solidFill>
                  <a:srgbClr val="000000"/>
                </a:solidFill>
              </a:rPr>
              <a:t>Reqs</a:t>
            </a:r>
            <a:r>
              <a:rPr lang="en-US" sz="1200" dirty="0">
                <a:solidFill>
                  <a:srgbClr val="000000"/>
                </a:solidFill>
              </a:rPr>
              <a:t> by account Assign</a:t>
            </a:r>
          </a:p>
        </p:txBody>
      </p:sp>
      <p:sp>
        <p:nvSpPr>
          <p:cNvPr id="21" name="Document 20"/>
          <p:cNvSpPr/>
          <p:nvPr/>
        </p:nvSpPr>
        <p:spPr>
          <a:xfrm>
            <a:off x="7295242" y="4829584"/>
            <a:ext cx="1027964" cy="678224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u="sng" dirty="0">
                <a:solidFill>
                  <a:srgbClr val="000000"/>
                </a:solidFill>
              </a:rPr>
              <a:t>T-code</a:t>
            </a:r>
            <a:r>
              <a:rPr lang="en-US" sz="1100" dirty="0">
                <a:solidFill>
                  <a:srgbClr val="000000"/>
                </a:solidFill>
              </a:rPr>
              <a:t>: ME51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Create Purchase </a:t>
            </a:r>
            <a:r>
              <a:rPr lang="en-US" sz="1200" dirty="0" err="1">
                <a:solidFill>
                  <a:srgbClr val="000000"/>
                </a:solidFill>
              </a:rPr>
              <a:t>Req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Document 21"/>
          <p:cNvSpPr/>
          <p:nvPr/>
        </p:nvSpPr>
        <p:spPr>
          <a:xfrm>
            <a:off x="7295242" y="5629604"/>
            <a:ext cx="1027964" cy="678224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u="sng" dirty="0">
                <a:solidFill>
                  <a:srgbClr val="000000"/>
                </a:solidFill>
              </a:rPr>
              <a:t>T-code</a:t>
            </a:r>
            <a:r>
              <a:rPr lang="en-US" sz="1100" dirty="0">
                <a:solidFill>
                  <a:srgbClr val="000000"/>
                </a:solidFill>
              </a:rPr>
              <a:t>: ME51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Create Purchase </a:t>
            </a:r>
            <a:r>
              <a:rPr lang="en-US" sz="1200" dirty="0" err="1">
                <a:solidFill>
                  <a:srgbClr val="000000"/>
                </a:solidFill>
              </a:rPr>
              <a:t>Req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Process 22"/>
          <p:cNvSpPr/>
          <p:nvPr/>
        </p:nvSpPr>
        <p:spPr>
          <a:xfrm>
            <a:off x="5211250" y="1579542"/>
            <a:ext cx="1389530" cy="1184573"/>
          </a:xfrm>
          <a:prstGeom prst="flowChartProcess">
            <a:avLst/>
          </a:prstGeom>
          <a:solidFill>
            <a:schemeClr val="accent6">
              <a:lumMod val="20000"/>
              <a:lumOff val="80000"/>
              <a:alpha val="82000"/>
            </a:schemeClr>
          </a:solidFill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rgbClr val="000000"/>
                </a:solidFill>
              </a:rPr>
              <a:t>Role</a:t>
            </a:r>
            <a:r>
              <a:rPr lang="en-US" dirty="0">
                <a:solidFill>
                  <a:srgbClr val="000000"/>
                </a:solidFill>
              </a:rPr>
              <a:t>: Maintain Purchase Requisitions</a:t>
            </a:r>
          </a:p>
        </p:txBody>
      </p:sp>
      <p:sp>
        <p:nvSpPr>
          <p:cNvPr id="25" name="Process 24"/>
          <p:cNvSpPr/>
          <p:nvPr/>
        </p:nvSpPr>
        <p:spPr>
          <a:xfrm>
            <a:off x="5211250" y="3041753"/>
            <a:ext cx="1389530" cy="853434"/>
          </a:xfrm>
          <a:prstGeom prst="flowChartProcess">
            <a:avLst/>
          </a:prstGeom>
          <a:solidFill>
            <a:schemeClr val="accent6">
              <a:lumMod val="20000"/>
              <a:lumOff val="80000"/>
              <a:alpha val="82000"/>
            </a:schemeClr>
          </a:solidFill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rgbClr val="000000"/>
                </a:solidFill>
              </a:rPr>
              <a:t>Role</a:t>
            </a:r>
            <a:r>
              <a:rPr lang="en-US" dirty="0">
                <a:solidFill>
                  <a:srgbClr val="000000"/>
                </a:solidFill>
              </a:rPr>
              <a:t>: Display Purchase Requisitions</a:t>
            </a:r>
          </a:p>
        </p:txBody>
      </p:sp>
      <p:sp>
        <p:nvSpPr>
          <p:cNvPr id="26" name="Process 25"/>
          <p:cNvSpPr/>
          <p:nvPr/>
        </p:nvSpPr>
        <p:spPr>
          <a:xfrm>
            <a:off x="5151486" y="4900580"/>
            <a:ext cx="1509059" cy="1184573"/>
          </a:xfrm>
          <a:prstGeom prst="flowChartProcess">
            <a:avLst/>
          </a:prstGeom>
          <a:solidFill>
            <a:schemeClr val="accent6">
              <a:lumMod val="20000"/>
              <a:lumOff val="80000"/>
              <a:alpha val="82000"/>
            </a:schemeClr>
          </a:solidFill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rgbClr val="000000"/>
                </a:solidFill>
              </a:rPr>
              <a:t>Role</a:t>
            </a:r>
            <a:r>
              <a:rPr lang="en-US" dirty="0">
                <a:solidFill>
                  <a:srgbClr val="000000"/>
                </a:solidFill>
              </a:rPr>
              <a:t>: Procurement Reports</a:t>
            </a:r>
          </a:p>
        </p:txBody>
      </p:sp>
      <p:cxnSp>
        <p:nvCxnSpPr>
          <p:cNvPr id="41" name="Elbow Connector 40"/>
          <p:cNvCxnSpPr>
            <a:stCxn id="13" idx="0"/>
            <a:endCxn id="23" idx="1"/>
          </p:cNvCxnSpPr>
          <p:nvPr/>
        </p:nvCxnSpPr>
        <p:spPr>
          <a:xfrm rot="5400000" flipH="1" flipV="1">
            <a:off x="3687680" y="1461390"/>
            <a:ext cx="813130" cy="223400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3" idx="3"/>
            <a:endCxn id="25" idx="1"/>
          </p:cNvCxnSpPr>
          <p:nvPr/>
        </p:nvCxnSpPr>
        <p:spPr>
          <a:xfrm>
            <a:off x="3672310" y="3461041"/>
            <a:ext cx="1538940" cy="742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3" idx="2"/>
            <a:endCxn id="26" idx="1"/>
          </p:cNvCxnSpPr>
          <p:nvPr/>
        </p:nvCxnSpPr>
        <p:spPr>
          <a:xfrm rot="16200000" flipH="1">
            <a:off x="3286491" y="3627872"/>
            <a:ext cx="1555744" cy="217424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3" idx="3"/>
            <a:endCxn id="14" idx="1"/>
          </p:cNvCxnSpPr>
          <p:nvPr/>
        </p:nvCxnSpPr>
        <p:spPr>
          <a:xfrm flipV="1">
            <a:off x="6600780" y="1829008"/>
            <a:ext cx="694462" cy="34282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23" idx="3"/>
            <a:endCxn id="19" idx="1"/>
          </p:cNvCxnSpPr>
          <p:nvPr/>
        </p:nvCxnSpPr>
        <p:spPr>
          <a:xfrm>
            <a:off x="6600780" y="2171829"/>
            <a:ext cx="694462" cy="43102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5" idx="3"/>
            <a:endCxn id="20" idx="1"/>
          </p:cNvCxnSpPr>
          <p:nvPr/>
        </p:nvCxnSpPr>
        <p:spPr>
          <a:xfrm>
            <a:off x="6600780" y="3468470"/>
            <a:ext cx="642167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>
            <a:off x="6660545" y="5149646"/>
            <a:ext cx="634697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endCxn id="22" idx="1"/>
          </p:cNvCxnSpPr>
          <p:nvPr/>
        </p:nvCxnSpPr>
        <p:spPr>
          <a:xfrm>
            <a:off x="6660545" y="5812118"/>
            <a:ext cx="634697" cy="15659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ight Arrow 59"/>
          <p:cNvSpPr/>
          <p:nvPr/>
        </p:nvSpPr>
        <p:spPr>
          <a:xfrm>
            <a:off x="1715017" y="3293709"/>
            <a:ext cx="552213" cy="3316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Delete user ID – SU01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14" y="1490937"/>
            <a:ext cx="7326745" cy="467729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Deleting ID’s impacts items associated with ID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Parked documents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Workflow requests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Batch Jobs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400" dirty="0"/>
              <a:t>Recommend inactivating rather than deleting in production (e.g. for defined transition period of time)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Inactivate by ‘Locking’ the user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</p:txBody>
      </p:sp>
      <p:pic>
        <p:nvPicPr>
          <p:cNvPr id="11" name="Picture 10" descr="Screen Shot 2015-03-18 at 10.45.49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55" y="4586314"/>
            <a:ext cx="7320877" cy="1719709"/>
          </a:xfrm>
          <a:prstGeom prst="rect">
            <a:avLst/>
          </a:prstGeom>
        </p:spPr>
      </p:pic>
      <p:sp>
        <p:nvSpPr>
          <p:cNvPr id="9" name="Alternate Process 8"/>
          <p:cNvSpPr/>
          <p:nvPr/>
        </p:nvSpPr>
        <p:spPr>
          <a:xfrm>
            <a:off x="6996355" y="4595046"/>
            <a:ext cx="702301" cy="317596"/>
          </a:xfrm>
          <a:prstGeom prst="flowChartAlternateProcess">
            <a:avLst/>
          </a:prstGeom>
          <a:noFill/>
          <a:ln w="57150" cmpd="sng">
            <a:solidFill>
              <a:srgbClr val="F84D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15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304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SU10: Mass User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47" y="3914228"/>
            <a:ext cx="7811913" cy="266358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Same action – multiple IDs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Limited data tabs (e.g. Address, Authorizations, …)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When would you use?</a:t>
            </a:r>
          </a:p>
        </p:txBody>
      </p:sp>
      <p:pic>
        <p:nvPicPr>
          <p:cNvPr id="17" name="Picture 16" descr="Screen Shot 2015-03-18 at 10.48.21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314" y="1248216"/>
            <a:ext cx="6680179" cy="2455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77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304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SU01 / SU10: Lock / Unlock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976" y="3292991"/>
            <a:ext cx="7811913" cy="266358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User / Password Administration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Recommend Users manage their own passwords / sign-on credentials when possible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Change password – for dialog users requires resetting at next logon session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SU01 – single User ID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SU10 – Multiple ID’s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09221" y="1298198"/>
            <a:ext cx="8311444" cy="1785918"/>
            <a:chOff x="409221" y="1298198"/>
            <a:chExt cx="8311444" cy="1226307"/>
          </a:xfrm>
        </p:grpSpPr>
        <p:pic>
          <p:nvPicPr>
            <p:cNvPr id="10" name="Picture 9" descr="Screen Shot 2015-03-18 at 10.45.49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221" y="1365611"/>
              <a:ext cx="8311444" cy="1158894"/>
            </a:xfrm>
            <a:prstGeom prst="rect">
              <a:avLst/>
            </a:prstGeom>
          </p:spPr>
        </p:pic>
        <p:sp>
          <p:nvSpPr>
            <p:cNvPr id="9" name="Alternate Process 8"/>
            <p:cNvSpPr/>
            <p:nvPr/>
          </p:nvSpPr>
          <p:spPr>
            <a:xfrm>
              <a:off x="6759222" y="1304596"/>
              <a:ext cx="860778" cy="317596"/>
            </a:xfrm>
            <a:prstGeom prst="flowChartAlternateProcess">
              <a:avLst/>
            </a:prstGeom>
            <a:noFill/>
            <a:ln w="57150" cmpd="sng">
              <a:solidFill>
                <a:srgbClr val="F84DA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lternate Process 13"/>
            <p:cNvSpPr/>
            <p:nvPr/>
          </p:nvSpPr>
          <p:spPr>
            <a:xfrm>
              <a:off x="7620000" y="1298198"/>
              <a:ext cx="1066800" cy="323994"/>
            </a:xfrm>
            <a:prstGeom prst="flowChartAlternateProcess">
              <a:avLst/>
            </a:prstGeom>
            <a:noFill/>
            <a:ln w="57150" cmpd="sng">
              <a:solidFill>
                <a:srgbClr val="F84DA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26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304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SUGR: User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47" y="3339735"/>
            <a:ext cx="7811913" cy="2663585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Define user groups with SUGR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Assign Users to groups in SU01, SU10, ???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Can do following with User Groups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Segregate users by technical teams (e.g. Basis, development, training, etc.) or process teams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Pull ID’s into SU10 (Mass Maintenance) by user groups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Reporting: can help with auditing</a:t>
            </a:r>
          </a:p>
        </p:txBody>
      </p:sp>
      <p:pic>
        <p:nvPicPr>
          <p:cNvPr id="4" name="Picture 3" descr="Screen Shot 2015-03-18 at 10.49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00" y="1442020"/>
            <a:ext cx="8505360" cy="153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31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User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And You are Who ??!?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Designed to protect system availability, integrity and privacy</a:t>
            </a:r>
            <a:endParaRPr lang="en-US" i="1" dirty="0"/>
          </a:p>
          <a:p>
            <a:r>
              <a:rPr lang="en-US" dirty="0"/>
              <a:t>Authentication methods provided in SAP include:</a:t>
            </a:r>
          </a:p>
          <a:p>
            <a:pPr lvl="1"/>
            <a:r>
              <a:rPr lang="en-US" dirty="0"/>
              <a:t>Logon with password (Dialog user)</a:t>
            </a:r>
          </a:p>
          <a:p>
            <a:pPr lvl="1"/>
            <a:r>
              <a:rPr lang="en-US" dirty="0"/>
              <a:t>Secure Network Communications (SNC) (Single sign on?)</a:t>
            </a:r>
          </a:p>
          <a:p>
            <a:pPr lvl="1"/>
            <a:r>
              <a:rPr lang="en-US" dirty="0"/>
              <a:t>Client Certificates (interfaces?)</a:t>
            </a:r>
          </a:p>
          <a:p>
            <a:pPr lvl="1"/>
            <a:r>
              <a:rPr lang="en-US" dirty="0"/>
              <a:t>SAP Logon Tickets</a:t>
            </a:r>
          </a:p>
          <a:p>
            <a:pPr lvl="1"/>
            <a:r>
              <a:rPr lang="en-US" dirty="0"/>
              <a:t>Pluggable Authentication Services</a:t>
            </a:r>
            <a:br>
              <a:rPr lang="en-US" dirty="0"/>
            </a:br>
            <a:endParaRPr lang="en-US" dirty="0"/>
          </a:p>
          <a:p>
            <a:pPr marL="57150" indent="0">
              <a:buNone/>
            </a:pPr>
            <a:r>
              <a:rPr lang="en-US" dirty="0"/>
              <a:t>Alignment of client policies and auditor judgment is important</a:t>
            </a:r>
          </a:p>
          <a:p>
            <a:pPr lvl="1"/>
            <a:endParaRPr lang="en-US" dirty="0"/>
          </a:p>
          <a:p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74" y="-1"/>
            <a:ext cx="2332525" cy="2040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88244"/>
            <a:ext cx="7772400" cy="1143000"/>
          </a:xfrm>
        </p:spPr>
        <p:txBody>
          <a:bodyPr/>
          <a:lstStyle/>
          <a:p>
            <a:r>
              <a:rPr lang="en-US" dirty="0"/>
              <a:t>Discussion</a:t>
            </a:r>
            <a:endParaRPr lang="en-US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3</a:t>
            </a:fld>
            <a:endParaRPr lang="en-US">
              <a:cs typeface="ＭＳ Ｐゴシック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7755" y="2052459"/>
            <a:ext cx="8153400" cy="46482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Something really new, different you learned in this course in last week</a:t>
            </a:r>
            <a:br>
              <a:rPr lang="en-US" altLang="zh-TW" dirty="0">
                <a:ea typeface="新細明體" charset="-120"/>
              </a:rPr>
            </a:br>
            <a:r>
              <a:rPr lang="en-US" altLang="zh-TW" dirty="0">
                <a:ea typeface="新細明體" charset="-120"/>
              </a:rPr>
              <a:t> </a:t>
            </a:r>
            <a:endParaRPr lang="en-US" altLang="zh-TW" sz="2800" dirty="0">
              <a:ea typeface="新細明體" charset="-120"/>
            </a:endParaRPr>
          </a:p>
          <a:p>
            <a:pPr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Questions you have about this week’s content (readings, videos, links, …)?</a:t>
            </a:r>
            <a:br>
              <a:rPr lang="en-US" altLang="zh-TW" sz="2800" dirty="0">
                <a:ea typeface="新細明體" charset="-120"/>
              </a:rPr>
            </a:br>
            <a:endParaRPr lang="en-US" altLang="zh-TW" sz="2800" dirty="0">
              <a:ea typeface="新細明體" charset="-120"/>
            </a:endParaRPr>
          </a:p>
          <a:p>
            <a:pPr lvl="2"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Question still in your mind, something not   adequately answered in prior readings or classes?</a:t>
            </a:r>
          </a:p>
          <a:p>
            <a:pPr marL="0" lvl="1" indent="457200" algn="r">
              <a:buSzPct val="80000"/>
              <a:buFont typeface="Wingdings" charset="2"/>
              <a:buChar char="²"/>
            </a:pPr>
            <a:endParaRPr lang="en-US" sz="2400" dirty="0">
              <a:latin typeface="Perpetu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99" y="-2693"/>
            <a:ext cx="2485601" cy="2055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735" y="2588040"/>
            <a:ext cx="2249310" cy="1038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1" y="4564276"/>
            <a:ext cx="1397001" cy="22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31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Logon with Password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Initial password must be assigned to user</a:t>
            </a:r>
          </a:p>
          <a:p>
            <a:r>
              <a:rPr lang="en-US" dirty="0"/>
              <a:t>Passwords must meet internal requirements set by system (</a:t>
            </a:r>
            <a:r>
              <a:rPr lang="en-US" u="sng" dirty="0"/>
              <a:t>SAP Password Rules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Cannot be more than 8 characters</a:t>
            </a:r>
          </a:p>
          <a:p>
            <a:pPr lvl="1"/>
            <a:r>
              <a:rPr lang="en-US" dirty="0"/>
              <a:t>First character not  ‘ , ?  or space</a:t>
            </a:r>
          </a:p>
          <a:p>
            <a:pPr lvl="1"/>
            <a:r>
              <a:rPr lang="en-US" dirty="0"/>
              <a:t>First three (3) characters not same order as User ID</a:t>
            </a:r>
          </a:p>
          <a:p>
            <a:pPr lvl="1"/>
            <a:r>
              <a:rPr lang="en-US" dirty="0"/>
              <a:t>First three (3) characters not identical</a:t>
            </a:r>
          </a:p>
          <a:p>
            <a:pPr lvl="1"/>
            <a:r>
              <a:rPr lang="en-US" dirty="0"/>
              <a:t>Password cannot be ‘Pass’ or ‘SAP’</a:t>
            </a:r>
          </a:p>
          <a:p>
            <a:pPr lvl="1"/>
            <a:r>
              <a:rPr lang="en-US" dirty="0"/>
              <a:t>User can change password maximum of once  per day</a:t>
            </a:r>
          </a:p>
          <a:p>
            <a:pPr lvl="1"/>
            <a:r>
              <a:rPr lang="en-US" dirty="0"/>
              <a:t>User defined password cannot be same as last five (5) passwords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465" y="0"/>
            <a:ext cx="1795534" cy="157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52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Logon with Password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Password parameters that Can be set by Customer (</a:t>
            </a:r>
            <a:r>
              <a:rPr lang="en-US" u="sng" dirty="0"/>
              <a:t>Customer Password Rules</a:t>
            </a:r>
            <a:r>
              <a:rPr lang="en-US" dirty="0"/>
              <a:t>)</a:t>
            </a:r>
          </a:p>
          <a:p>
            <a:r>
              <a:rPr lang="en-US" dirty="0"/>
              <a:t>May not be in a list of impermissible passwords (table USR40)</a:t>
            </a:r>
          </a:p>
          <a:p>
            <a:r>
              <a:rPr lang="en-US" dirty="0"/>
              <a:t>Must be at least 6 characters long </a:t>
            </a:r>
          </a:p>
          <a:p>
            <a:pPr lvl="1"/>
            <a:r>
              <a:rPr lang="en-US" dirty="0"/>
              <a:t>System profile parameter </a:t>
            </a:r>
            <a:r>
              <a:rPr lang="en-US" i="1" dirty="0"/>
              <a:t>login/</a:t>
            </a:r>
            <a:r>
              <a:rPr lang="en-US" i="1" dirty="0" err="1"/>
              <a:t>min_password_ing</a:t>
            </a:r>
            <a:endParaRPr lang="en-US" i="1" dirty="0"/>
          </a:p>
          <a:p>
            <a:r>
              <a:rPr lang="en-US" dirty="0"/>
              <a:t>At least one (1) character in the new password must be different from old password (can’t shuffle same characters)</a:t>
            </a:r>
          </a:p>
          <a:p>
            <a:pPr lvl="1"/>
            <a:r>
              <a:rPr lang="en-US" i="1" dirty="0"/>
              <a:t>login/</a:t>
            </a:r>
            <a:r>
              <a:rPr lang="en-US" i="1" dirty="0" err="1"/>
              <a:t>min_password_diff</a:t>
            </a:r>
            <a:endParaRPr lang="en-US" dirty="0"/>
          </a:p>
          <a:p>
            <a:r>
              <a:rPr lang="en-US" dirty="0"/>
              <a:t>Must be changed periodically (e.g. every 60 days)</a:t>
            </a:r>
          </a:p>
          <a:p>
            <a:pPr lvl="1"/>
            <a:r>
              <a:rPr lang="en-US" i="1" dirty="0"/>
              <a:t>login/</a:t>
            </a:r>
            <a:r>
              <a:rPr lang="en-US" i="1" dirty="0" err="1"/>
              <a:t>min_expiration_time</a:t>
            </a:r>
            <a:endParaRPr lang="en-US" i="1" dirty="0"/>
          </a:p>
          <a:p>
            <a:r>
              <a:rPr lang="en-US" dirty="0"/>
              <a:t>Password Contents </a:t>
            </a:r>
          </a:p>
          <a:p>
            <a:pPr lvl="1"/>
            <a:r>
              <a:rPr lang="en-US" i="1" dirty="0"/>
              <a:t>login/</a:t>
            </a:r>
            <a:r>
              <a:rPr lang="en-US" i="1" dirty="0" err="1"/>
              <a:t>min_password_uppercase</a:t>
            </a:r>
            <a:r>
              <a:rPr lang="en-US" i="1" dirty="0"/>
              <a:t> 	login/</a:t>
            </a:r>
            <a:r>
              <a:rPr lang="en-US" i="1" dirty="0" err="1"/>
              <a:t>min_password_lowercase</a:t>
            </a:r>
            <a:r>
              <a:rPr lang="en-US" i="1" dirty="0"/>
              <a:t> </a:t>
            </a:r>
          </a:p>
          <a:p>
            <a:pPr lvl="1"/>
            <a:r>
              <a:rPr lang="nl-NL" i="1" dirty="0"/>
              <a:t>login/</a:t>
            </a:r>
            <a:r>
              <a:rPr lang="nl-NL" i="1" dirty="0" err="1"/>
              <a:t>min_password_letters</a:t>
            </a:r>
            <a:r>
              <a:rPr lang="nl-NL" i="1" dirty="0"/>
              <a:t>		login/</a:t>
            </a:r>
            <a:r>
              <a:rPr lang="nl-NL" i="1" dirty="0" err="1"/>
              <a:t>min_password_digits</a:t>
            </a:r>
            <a:r>
              <a:rPr lang="nl-NL" i="1" dirty="0"/>
              <a:t> </a:t>
            </a:r>
          </a:p>
          <a:p>
            <a:pPr lvl="1"/>
            <a:r>
              <a:rPr lang="nl-NL" i="1" dirty="0"/>
              <a:t>l</a:t>
            </a:r>
            <a:r>
              <a:rPr lang="en-US" i="1" dirty="0" err="1"/>
              <a:t>ogin</a:t>
            </a:r>
            <a:r>
              <a:rPr lang="en-US" i="1" dirty="0"/>
              <a:t>/</a:t>
            </a:r>
            <a:r>
              <a:rPr lang="en-US" i="1" dirty="0" err="1"/>
              <a:t>min_password_specials</a:t>
            </a:r>
            <a:r>
              <a:rPr lang="en-US" dirty="0"/>
              <a:t>	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527" y="155962"/>
            <a:ext cx="1747351" cy="1523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4000" y="6005212"/>
            <a:ext cx="2540000" cy="907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359" y="5835570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69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5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Access Other than User ID / Password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93565" y="2781751"/>
            <a:ext cx="1823972" cy="24573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48"/>
            <a:ext cx="8229600" cy="4688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Secure Network Communication (SNC)</a:t>
            </a:r>
          </a:p>
          <a:p>
            <a:pPr lvl="1"/>
            <a:r>
              <a:rPr lang="en-US" sz="2400" dirty="0"/>
              <a:t>Available when using SAP GUI for Windows or Remote Function Call</a:t>
            </a:r>
          </a:p>
          <a:p>
            <a:pPr lvl="1"/>
            <a:r>
              <a:rPr lang="en-US" sz="2400" dirty="0"/>
              <a:t>Uses external security product to authenticate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Client Certificates</a:t>
            </a:r>
          </a:p>
          <a:p>
            <a:pPr lvl="1"/>
            <a:r>
              <a:rPr lang="en-US" sz="2400" dirty="0"/>
              <a:t>Used for Web applications such as SAP Web AS ABAP</a:t>
            </a:r>
          </a:p>
          <a:p>
            <a:pPr lvl="1"/>
            <a:r>
              <a:rPr lang="en-US" sz="2400" dirty="0"/>
              <a:t>Authenticate by user presenting X.509 client certificate</a:t>
            </a:r>
          </a:p>
          <a:p>
            <a:pPr lvl="1"/>
            <a:r>
              <a:rPr lang="en-US" sz="2400" dirty="0"/>
              <a:t>Authenticate takes place on Web server using Secure Sockets Layer (SSL) protocol</a:t>
            </a:r>
          </a:p>
          <a:p>
            <a:pPr lvl="1"/>
            <a:r>
              <a:rPr lang="en-US" sz="2400" dirty="0"/>
              <a:t>Transfer of passwords not needed</a:t>
            </a:r>
          </a:p>
          <a:p>
            <a:pPr lvl="1"/>
            <a:r>
              <a:rPr lang="en-US" sz="2400" dirty="0"/>
              <a:t>‘Single Sign-On’</a:t>
            </a:r>
          </a:p>
          <a:p>
            <a:pPr lvl="1"/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67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55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Access Other than User ID / Password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38925" y="2781751"/>
            <a:ext cx="1823972" cy="24573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48"/>
            <a:ext cx="8229600" cy="4688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SAP Logon Tickets</a:t>
            </a:r>
          </a:p>
          <a:p>
            <a:pPr lvl="1"/>
            <a:r>
              <a:rPr lang="en-US" sz="2400" dirty="0"/>
              <a:t>Single Sign-on to multiple SAP Systems</a:t>
            </a:r>
          </a:p>
          <a:p>
            <a:pPr lvl="1"/>
            <a:r>
              <a:rPr lang="en-US" sz="2400" dirty="0"/>
              <a:t>Authenticate once and SAP logon ticket is issued</a:t>
            </a:r>
          </a:p>
          <a:p>
            <a:pPr lvl="1"/>
            <a:r>
              <a:rPr lang="en-US" sz="2400" dirty="0"/>
              <a:t>Log in to other systems (SAP / non-SAP) via ticket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Pluggable Authentication</a:t>
            </a:r>
          </a:p>
          <a:p>
            <a:pPr lvl="1"/>
            <a:r>
              <a:rPr lang="en-US" sz="2400" dirty="0"/>
              <a:t>Delegates authentication to external system</a:t>
            </a:r>
          </a:p>
          <a:p>
            <a:pPr lvl="2"/>
            <a:r>
              <a:rPr lang="en-US" sz="2000" dirty="0"/>
              <a:t>E.g. Windows Domain Controller or a Directory Server</a:t>
            </a:r>
          </a:p>
          <a:p>
            <a:pPr lvl="1"/>
            <a:r>
              <a:rPr lang="en-US" sz="2400" dirty="0"/>
              <a:t>External system obtains SAP User ID from mapping table USREXTID</a:t>
            </a:r>
          </a:p>
          <a:p>
            <a:pPr lvl="1"/>
            <a:r>
              <a:rPr lang="en-US" sz="2400" dirty="0"/>
              <a:t>If successful: User issued a logon ticket (see above)</a:t>
            </a:r>
          </a:p>
          <a:p>
            <a:pPr lvl="1"/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66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User Management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262193"/>
            <a:ext cx="8305800" cy="5333999"/>
          </a:xfrm>
        </p:spPr>
        <p:txBody>
          <a:bodyPr>
            <a:noAutofit/>
          </a:bodyPr>
          <a:lstStyle/>
          <a:p>
            <a:r>
              <a:rPr lang="en-US" sz="2400" dirty="0"/>
              <a:t>User Types (examples, why different)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User Maintenance  (Create / Change / Delete)</a:t>
            </a:r>
          </a:p>
          <a:p>
            <a:pPr lvl="1"/>
            <a:r>
              <a:rPr lang="en-US" sz="2000" dirty="0"/>
              <a:t>Examples of data maintained and why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Password Options</a:t>
            </a:r>
          </a:p>
          <a:p>
            <a:pPr lvl="1"/>
            <a:r>
              <a:rPr lang="en-US" sz="2000" dirty="0"/>
              <a:t>Couple Examples of SAP password rules and why useful</a:t>
            </a:r>
          </a:p>
          <a:p>
            <a:pPr lvl="1"/>
            <a:r>
              <a:rPr lang="en-US" sz="2000" dirty="0"/>
              <a:t>Couple Examples of Customer Password Rules (configuration options and why useful)</a:t>
            </a:r>
          </a:p>
          <a:p>
            <a:pPr marL="457200" lvl="1" indent="0">
              <a:buNone/>
            </a:pPr>
            <a:endParaRPr lang="en-US" sz="2000" b="1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6332" y="771028"/>
            <a:ext cx="1207668" cy="1647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359" y="5850688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46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8664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Security and</a:t>
            </a:r>
            <a:br>
              <a:rPr lang="en-US" sz="4800" dirty="0"/>
            </a:br>
            <a:r>
              <a:rPr lang="en-US" sz="4800" dirty="0"/>
              <a:t>Segregation of Duties (SOD)</a:t>
            </a:r>
            <a:endParaRPr lang="en-US" sz="4800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35</a:t>
            </a:fld>
            <a:endParaRPr lang="en-US"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9346" y="4595874"/>
            <a:ext cx="893096" cy="1263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71429" l="14839" r="84194">
                        <a14:foregroundMark x1="39355" y1="7143" x2="39355" y2="7143"/>
                      </a14:backgroundRemoval>
                    </a14:imgEffect>
                    <a14:imgEffect>
                      <a14:artisticMarker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425" t="22646" r="14868" b="30014"/>
          <a:stretch/>
        </p:blipFill>
        <p:spPr>
          <a:xfrm rot="16200000">
            <a:off x="3916817" y="5903281"/>
            <a:ext cx="926085" cy="524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42414"/>
            <a:ext cx="1765894" cy="13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8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Segregation of Duties</a:t>
            </a:r>
            <a:endParaRPr lang="en-US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36</a:t>
            </a:fld>
            <a:endParaRPr lang="en-US">
              <a:cs typeface="ＭＳ Ｐゴシック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53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Definition</a:t>
            </a:r>
            <a:br>
              <a:rPr lang="en-US" sz="3600" dirty="0"/>
            </a:br>
            <a:r>
              <a:rPr lang="en-US" sz="2800" dirty="0"/>
              <a:t> </a:t>
            </a:r>
          </a:p>
          <a:p>
            <a:pPr marL="400050" lvl="1" indent="0">
              <a:buNone/>
            </a:pPr>
            <a:r>
              <a:rPr lang="en-US" sz="3200" dirty="0"/>
              <a:t>‘ensuring that at least two individuals are responsible for the separate parts of a task’</a:t>
            </a:r>
            <a:br>
              <a:rPr lang="en-US" sz="3200" dirty="0"/>
            </a:br>
            <a:endParaRPr lang="en-US" sz="3200" dirty="0"/>
          </a:p>
          <a:p>
            <a:pPr marL="400050" lvl="1" indent="0">
              <a:buNone/>
            </a:pPr>
            <a:endParaRPr lang="en-US" sz="2000" dirty="0">
              <a:latin typeface="Perpetua" charset="0"/>
            </a:endParaRPr>
          </a:p>
          <a:p>
            <a:pPr marL="400050" lvl="1" indent="0">
              <a:buNone/>
            </a:pPr>
            <a:r>
              <a:rPr lang="en-US" sz="3600" b="1" dirty="0"/>
              <a:t>Goal</a:t>
            </a:r>
            <a:r>
              <a:rPr lang="en-US" sz="3600" dirty="0"/>
              <a:t>: prevent error and fraud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106" y="1400113"/>
            <a:ext cx="1765894" cy="13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05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8738"/>
            <a:ext cx="7772400" cy="1143000"/>
          </a:xfrm>
        </p:spPr>
        <p:txBody>
          <a:bodyPr/>
          <a:lstStyle/>
          <a:p>
            <a:r>
              <a:rPr lang="en-US" dirty="0"/>
              <a:t>Segregation of Duties</a:t>
            </a:r>
            <a:endParaRPr lang="en-US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37</a:t>
            </a:fld>
            <a:endParaRPr lang="en-US">
              <a:cs typeface="ＭＳ Ｐゴシック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9023"/>
            <a:ext cx="81534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Implementation</a:t>
            </a:r>
            <a:endParaRPr lang="en-US" sz="3600" dirty="0"/>
          </a:p>
          <a:p>
            <a:pPr>
              <a:buFont typeface="Wingdings" charset="2"/>
              <a:buChar char="Ø"/>
            </a:pPr>
            <a:r>
              <a:rPr lang="en-US" sz="2800" dirty="0"/>
              <a:t>Break down tasks that might reasonably be completed by a single individual into multiple tasks</a:t>
            </a:r>
          </a:p>
          <a:p>
            <a:pPr>
              <a:buFont typeface="Wingdings" charset="2"/>
              <a:buChar char="Ø"/>
            </a:pPr>
            <a:r>
              <a:rPr lang="en-US" sz="2800" dirty="0"/>
              <a:t>No one person is solely in control</a:t>
            </a:r>
          </a:p>
          <a:p>
            <a:pPr marL="342900" lvl="1" indent="-342900">
              <a:buFont typeface="Wingdings" charset="2"/>
              <a:buChar char="Ø"/>
            </a:pPr>
            <a:r>
              <a:rPr lang="en-US" dirty="0"/>
              <a:t>Prevent one person from having 2 of: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dirty="0"/>
              <a:t>access to / custody of assets (operational responsibility)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dirty="0"/>
              <a:t>Responsibility for asset’s accounting / recording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dirty="0"/>
              <a:t>Approval / Authorization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dirty="0"/>
              <a:t>Independent verification / Reconciliation</a:t>
            </a:r>
          </a:p>
          <a:p>
            <a:pPr marL="342900" lvl="1" indent="-342900">
              <a:buFont typeface="Wingdings" charset="2"/>
              <a:buChar char="Ø"/>
            </a:pPr>
            <a:r>
              <a:rPr lang="en-US" dirty="0"/>
              <a:t>Prevent opportunity to commit and hide errors, fraud, theft</a:t>
            </a:r>
          </a:p>
          <a:p>
            <a:pPr>
              <a:buFont typeface="Wingdings" charset="2"/>
              <a:buChar char="Ø"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106" y="961685"/>
            <a:ext cx="1765894" cy="13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77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8736"/>
            <a:ext cx="7772400" cy="1143000"/>
          </a:xfrm>
        </p:spPr>
        <p:txBody>
          <a:bodyPr/>
          <a:lstStyle/>
          <a:p>
            <a:r>
              <a:rPr lang="en-US" dirty="0"/>
              <a:t>Segregation of Duties</a:t>
            </a:r>
            <a:endParaRPr lang="en-US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38</a:t>
            </a:fld>
            <a:endParaRPr lang="en-US"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49484"/>
            <a:ext cx="9162897" cy="1868992"/>
          </a:xfrm>
          <a:prstGeom prst="rect">
            <a:avLst/>
          </a:prstGeom>
        </p:spPr>
      </p:pic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7003" y="1345332"/>
            <a:ext cx="81534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Other names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sz="2400" dirty="0"/>
              <a:t>Separation of duties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Four eyes / two-man / two-person principle: two individuals approve some action before it can be taken</a:t>
            </a:r>
            <a:br>
              <a:rPr lang="en-US" sz="1200" dirty="0"/>
            </a:br>
            <a:endParaRPr lang="en-US" sz="1200" dirty="0"/>
          </a:p>
          <a:p>
            <a:pPr marL="0" indent="0">
              <a:buNone/>
            </a:pPr>
            <a:r>
              <a:rPr lang="en-US" sz="2400" b="1" dirty="0"/>
              <a:t>Implications</a:t>
            </a: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Break down can make process less efficient, require more people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Choose where to implement (high risk, mission </a:t>
            </a:r>
            <a:br>
              <a:rPr lang="en-US" sz="2400" dirty="0"/>
            </a:br>
            <a:r>
              <a:rPr lang="en-US" sz="2400" dirty="0"/>
              <a:t>critical)</a:t>
            </a:r>
          </a:p>
          <a:p>
            <a:pPr>
              <a:buFont typeface="Wingdings" charset="2"/>
              <a:buChar char="Ø"/>
            </a:pPr>
            <a:endParaRPr lang="en-US" sz="2400" dirty="0"/>
          </a:p>
          <a:p>
            <a:pPr>
              <a:buFont typeface="Wingdings" charset="2"/>
              <a:buChar char="Ø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003" y="1084774"/>
            <a:ext cx="1765894" cy="13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47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42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Examples of SOD related risks </a:t>
            </a:r>
            <a:r>
              <a:rPr lang="en-US" b="1" dirty="0"/>
              <a:t>and</a:t>
            </a:r>
            <a:r>
              <a:rPr lang="en-US" dirty="0"/>
              <a:t> controls in each area discussed</a:t>
            </a:r>
          </a:p>
          <a:p>
            <a:pPr lvl="1"/>
            <a:r>
              <a:rPr lang="en-US" dirty="0"/>
              <a:t>Procure to Pay Process</a:t>
            </a:r>
          </a:p>
          <a:p>
            <a:pPr lvl="1"/>
            <a:r>
              <a:rPr lang="en-US" dirty="0"/>
              <a:t>Order to Cash Process</a:t>
            </a:r>
          </a:p>
          <a:p>
            <a:pPr lvl="1"/>
            <a:r>
              <a:rPr lang="en-US" dirty="0"/>
              <a:t>Master Data</a:t>
            </a:r>
          </a:p>
          <a:p>
            <a:pPr lvl="1"/>
            <a:r>
              <a:rPr lang="en-US" dirty="0"/>
              <a:t>Financial Processes</a:t>
            </a:r>
          </a:p>
          <a:p>
            <a:pPr lvl="1"/>
            <a:r>
              <a:rPr lang="en-US" dirty="0"/>
              <a:t>Inventory</a:t>
            </a:r>
            <a:br>
              <a:rPr lang="en-US" dirty="0"/>
            </a:br>
            <a:endParaRPr lang="en-US" dirty="0"/>
          </a:p>
          <a:p>
            <a:pPr marL="57150" indent="0">
              <a:buNone/>
            </a:pPr>
            <a:r>
              <a:rPr lang="en-US" i="1" dirty="0"/>
              <a:t>Person who ______________ should not be the person who ______________ .</a:t>
            </a:r>
          </a:p>
          <a:p>
            <a:pPr marL="5715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003" y="2838487"/>
            <a:ext cx="1765894" cy="13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Competencies of Security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Detail Oriented / Data Analytic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Integrity</a:t>
            </a:r>
          </a:p>
          <a:p>
            <a:r>
              <a:rPr lang="en-US" dirty="0"/>
              <a:t>Curiosity (find risk, vulnerabilities)</a:t>
            </a:r>
          </a:p>
          <a:p>
            <a:r>
              <a:rPr lang="en-US" dirty="0"/>
              <a:t>Eager to Learn</a:t>
            </a:r>
          </a:p>
          <a:p>
            <a:r>
              <a:rPr lang="en-US" dirty="0"/>
              <a:t>Flexible / Adaptable</a:t>
            </a:r>
          </a:p>
          <a:p>
            <a:r>
              <a:rPr lang="en-US" dirty="0"/>
              <a:t>Business Acumen</a:t>
            </a:r>
          </a:p>
          <a:p>
            <a:r>
              <a:rPr lang="en-US" dirty="0"/>
              <a:t>Deep Knowledge of system / function</a:t>
            </a:r>
          </a:p>
          <a:p>
            <a:r>
              <a:rPr lang="en-US" dirty="0"/>
              <a:t>Good Manager</a:t>
            </a:r>
          </a:p>
          <a:p>
            <a:pPr lvl="1"/>
            <a:r>
              <a:rPr lang="en-US" dirty="0"/>
              <a:t>Juggle multiple projects</a:t>
            </a:r>
          </a:p>
          <a:p>
            <a:pPr lvl="1"/>
            <a:r>
              <a:rPr lang="en-US" dirty="0"/>
              <a:t>Delegate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39938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SOD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175613"/>
            <a:ext cx="8305800" cy="5333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Procure to Pay</a:t>
            </a:r>
          </a:p>
          <a:p>
            <a:r>
              <a:rPr lang="en-US" sz="2000" dirty="0"/>
              <a:t>Person who requisitions the purchase of goods or services should not be the person who approves the purchase.</a:t>
            </a:r>
          </a:p>
          <a:p>
            <a:r>
              <a:rPr lang="en-US" sz="2000" dirty="0"/>
              <a:t>The person who approves the purchase of goods or services should not be the person who reconciles the monthly financial reports.</a:t>
            </a:r>
          </a:p>
          <a:p>
            <a:r>
              <a:rPr lang="en-US" sz="2000" dirty="0"/>
              <a:t>The person who approves the purchase of goods or services should not be able to obtain custody of checks.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800" b="1" dirty="0"/>
              <a:t>Order to Cash</a:t>
            </a:r>
            <a:endParaRPr lang="en-US" sz="2000" dirty="0"/>
          </a:p>
          <a:p>
            <a:r>
              <a:rPr lang="en-US" sz="2000" dirty="0"/>
              <a:t>The person who negotiates Customer Prices should not be the person who approves the prices</a:t>
            </a:r>
          </a:p>
          <a:p>
            <a:r>
              <a:rPr lang="en-US" sz="2000" dirty="0"/>
              <a:t>The person who negotiates or approves Customer Prices should not be the person who enters the prices used on orders</a:t>
            </a:r>
          </a:p>
          <a:p>
            <a:r>
              <a:rPr lang="en-US" sz="2000" dirty="0"/>
              <a:t>The person who opens the mail and prepares a listing of checks received should not be the person who maintains the accounts receivable records.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03" y="55379"/>
            <a:ext cx="1765894" cy="13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02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SOD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175613"/>
            <a:ext cx="8305800" cy="5333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Master Data</a:t>
            </a:r>
          </a:p>
          <a:p>
            <a:r>
              <a:rPr lang="en-US" sz="2000" dirty="0"/>
              <a:t>Person who creates / maintains customer master data should not be the person who processes customer orders or receives payment.</a:t>
            </a:r>
          </a:p>
          <a:p>
            <a:r>
              <a:rPr lang="en-US" sz="2000" dirty="0"/>
              <a:t>Person who creates / maintains vendor master data should not be the person who processes purchase orders or processes vendor payments.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800" b="1" dirty="0"/>
              <a:t>Financial Processes</a:t>
            </a:r>
            <a:endParaRPr lang="en-US" sz="2000" dirty="0"/>
          </a:p>
          <a:p>
            <a:r>
              <a:rPr lang="en-US" sz="2000" dirty="0"/>
              <a:t>The person who approves journal entry values should not be the person who enters or reconciles the journal entries</a:t>
            </a:r>
          </a:p>
          <a:p>
            <a:r>
              <a:rPr lang="en-US" sz="2000" dirty="0"/>
              <a:t>The person who maintains and reconciles the accounting records should not be able to obtain custody of checks.</a:t>
            </a:r>
          </a:p>
          <a:p>
            <a:r>
              <a:rPr lang="en-US" sz="2000" dirty="0"/>
              <a:t>The person who opens the mail and prepares a listing of checks received should not be the person who makes the deposit.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03" y="0"/>
            <a:ext cx="1765894" cy="13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42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SOD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175613"/>
            <a:ext cx="8305800" cy="5333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Inventory Controls</a:t>
            </a:r>
          </a:p>
          <a:p>
            <a:r>
              <a:rPr lang="en-US" sz="2000" dirty="0"/>
              <a:t>Person who physically handles inventory should not be the person who enters inventory related transactions</a:t>
            </a:r>
          </a:p>
          <a:p>
            <a:r>
              <a:rPr lang="en-US" sz="2000" dirty="0"/>
              <a:t>The person who counts inventory stock should not be the person who reconciles vs. system inventory records not enters inventory adjustments.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03" y="4350309"/>
            <a:ext cx="1765894" cy="13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55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Segregation of Duties (SOD) Overview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03" y="1084774"/>
            <a:ext cx="1765894" cy="1309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06331"/>
            <a:ext cx="883920" cy="12061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262193"/>
            <a:ext cx="8305800" cy="5333999"/>
          </a:xfrm>
        </p:spPr>
        <p:txBody>
          <a:bodyPr>
            <a:noAutofit/>
          </a:bodyPr>
          <a:lstStyle/>
          <a:p>
            <a:r>
              <a:rPr lang="en-US" sz="2400" dirty="0"/>
              <a:t>SOD Definitions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SOD Implementation Concepts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SOD Examples</a:t>
            </a:r>
          </a:p>
          <a:p>
            <a:pPr lvl="1"/>
            <a:r>
              <a:rPr lang="en-US" sz="2000" dirty="0"/>
              <a:t>1 or 2 in each area</a:t>
            </a:r>
          </a:p>
          <a:p>
            <a:pPr lvl="1"/>
            <a:r>
              <a:rPr lang="en-US" sz="2000" dirty="0"/>
              <a:t>How phrased</a:t>
            </a:r>
          </a:p>
          <a:p>
            <a:pPr lvl="1"/>
            <a:endParaRPr lang="en-US" sz="2000" dirty="0"/>
          </a:p>
          <a:p>
            <a:pPr marL="400050" lvl="1" indent="0">
              <a:buNone/>
            </a:pPr>
            <a:r>
              <a:rPr lang="en-US" sz="2400" dirty="0"/>
              <a:t>Note: The words ‘Segregation of Duties’ will no longer be sufficient response on an exam, assignment</a:t>
            </a:r>
            <a:r>
              <a:rPr lang="en-US" sz="2400"/>
              <a:t>.  </a:t>
            </a:r>
            <a:br>
              <a:rPr lang="en-US" sz="2400"/>
            </a:br>
            <a:r>
              <a:rPr lang="en-US" sz="2400"/>
              <a:t>You </a:t>
            </a:r>
            <a:r>
              <a:rPr lang="en-US" sz="2400" dirty="0"/>
              <a:t>must delineate SOD risk: </a:t>
            </a:r>
            <a:r>
              <a:rPr lang="en-US" sz="2400" i="1" dirty="0"/>
              <a:t>Person who ______________ should not be the person who ______________ 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386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Breakout Activity –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 into teams – max of 5 people / team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Diversity a must. 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Assignment – return via WebEx Notes or Word Document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How: WebEx breakout?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Time: assigned  today 20 min (including break)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Start back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on-time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5" b="99340" l="376" r="100000">
                        <a14:foregroundMark x1="50376" y1="44554" x2="2256" y2="87789"/>
                        <a14:foregroundMark x1="33083" y1="21122" x2="3571" y2="38284"/>
                        <a14:foregroundMark x1="62030" y1="21947" x2="44173" y2="3960"/>
                        <a14:foregroundMark x1="68703" y1="12541" x2="95113" y2="34488"/>
                        <a14:foregroundMark x1="16071" y1="51815" x2="20583" y2="62706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530" y="0"/>
            <a:ext cx="2862781" cy="16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20762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Breakout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6380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Security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What has been your Experience?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Why is Security so Complex?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What about SAP Security don’t you Understand?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5" b="99340" l="376" r="100000">
                        <a14:foregroundMark x1="50376" y1="44554" x2="2256" y2="87789"/>
                        <a14:foregroundMark x1="33083" y1="21122" x2="3571" y2="38284"/>
                        <a14:foregroundMark x1="62030" y1="21947" x2="44173" y2="3960"/>
                        <a14:foregroundMark x1="68703" y1="12541" x2="95113" y2="34488"/>
                        <a14:foregroundMark x1="16071" y1="51815" x2="20583" y2="62706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1219" y="0"/>
            <a:ext cx="2862781" cy="1631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039" t="7284" r="9384" b="9504"/>
          <a:stretch/>
        </p:blipFill>
        <p:spPr>
          <a:xfrm>
            <a:off x="6281219" y="4465273"/>
            <a:ext cx="2862781" cy="23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7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678385"/>
            <a:ext cx="6248400" cy="5570015"/>
          </a:xfrm>
        </p:spPr>
      </p:pic>
    </p:spTree>
    <p:extLst>
      <p:ext uri="{BB962C8B-B14F-4D97-AF65-F5344CB8AC3E}">
        <p14:creationId xmlns:p14="http://schemas.microsoft.com/office/powerpoint/2010/main" val="2084430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" b="-913"/>
          <a:stretch/>
        </p:blipFill>
        <p:spPr>
          <a:xfrm>
            <a:off x="2652891" y="1665110"/>
            <a:ext cx="3793067" cy="4995334"/>
          </a:xfrm>
        </p:spPr>
      </p:pic>
    </p:spTree>
    <p:extLst>
      <p:ext uri="{BB962C8B-B14F-4D97-AF65-F5344CB8AC3E}">
        <p14:creationId xmlns:p14="http://schemas.microsoft.com/office/powerpoint/2010/main" val="395524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r>
              <a:rPr lang="en-US" sz="2800" dirty="0"/>
              <a:t>Primary learning objectives are:</a:t>
            </a:r>
          </a:p>
          <a:p>
            <a:pPr lvl="1"/>
            <a:r>
              <a:rPr lang="en-US" sz="2400"/>
              <a:t>Experience specifying controls </a:t>
            </a:r>
            <a:r>
              <a:rPr lang="en-US" sz="2400" dirty="0"/>
              <a:t>to address known business risks</a:t>
            </a:r>
          </a:p>
          <a:p>
            <a:pPr lvl="1"/>
            <a:r>
              <a:rPr lang="en-US" sz="2400" dirty="0"/>
              <a:t>Review and assign positions appropriate to handle process tasks </a:t>
            </a:r>
          </a:p>
          <a:p>
            <a:pPr lvl="1"/>
            <a:r>
              <a:rPr lang="en-US" sz="2400" dirty="0"/>
              <a:t>Make choices to manage the tension of SOD controls vs. excess personnel costs</a:t>
            </a:r>
          </a:p>
          <a:p>
            <a:pPr lvl="1"/>
            <a:r>
              <a:rPr lang="en-US" sz="2400" dirty="0"/>
              <a:t>Translating process tasks assignments to computer task assignments</a:t>
            </a:r>
          </a:p>
          <a:p>
            <a:pPr lvl="1"/>
            <a:r>
              <a:rPr lang="en-US" sz="2400" dirty="0"/>
              <a:t>Creating authorization design details necessary to implement security that enforce SOD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02" y="1105787"/>
            <a:ext cx="1518898" cy="653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Segregation of Duties Exercise 4</a:t>
            </a:r>
          </a:p>
        </p:txBody>
      </p:sp>
    </p:spTree>
    <p:extLst>
      <p:ext uri="{BB962C8B-B14F-4D97-AF65-F5344CB8AC3E}">
        <p14:creationId xmlns:p14="http://schemas.microsoft.com/office/powerpoint/2010/main" val="1928240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Determine appropriate controls to mitigate defined business process risks. You will also be asked to assess additional risks associated with this business process.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the risk analysis as a base, examine assigned positions within the organization to be sure that there is adequate segregation of duties without incurring excess personnel costs.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Develop an authorization matrix that specifies the extent of computer access for each of the employees designated in the previous step (transitioning from paper-based to integrated ERP System environment)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Examine the SAP authorizations where you will see how to establish rules that enforce segregated duties.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02" y="1105787"/>
            <a:ext cx="1518898" cy="653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Segregation of Duties Exercise 4</a:t>
            </a:r>
          </a:p>
        </p:txBody>
      </p:sp>
    </p:spTree>
    <p:extLst>
      <p:ext uri="{BB962C8B-B14F-4D97-AF65-F5344CB8AC3E}">
        <p14:creationId xmlns:p14="http://schemas.microsoft.com/office/powerpoint/2010/main" val="182070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Competencies of Security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Detail Oriented / Data Analytic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Integrity</a:t>
            </a:r>
          </a:p>
          <a:p>
            <a:r>
              <a:rPr lang="en-US" dirty="0"/>
              <a:t>Curiosity (find risk, vulnerabilities)</a:t>
            </a:r>
          </a:p>
          <a:p>
            <a:r>
              <a:rPr lang="en-US" dirty="0"/>
              <a:t>Eager to Learn</a:t>
            </a:r>
          </a:p>
          <a:p>
            <a:r>
              <a:rPr lang="en-US" dirty="0"/>
              <a:t>Flexible / Adaptable</a:t>
            </a:r>
          </a:p>
          <a:p>
            <a:r>
              <a:rPr lang="en-US" b="1" dirty="0"/>
              <a:t>Business Acumen</a:t>
            </a:r>
          </a:p>
          <a:p>
            <a:r>
              <a:rPr lang="en-US" b="1" dirty="0"/>
              <a:t>Deep Knowledge of system / function</a:t>
            </a:r>
          </a:p>
          <a:p>
            <a:r>
              <a:rPr lang="en-US" dirty="0"/>
              <a:t>Good Manager</a:t>
            </a:r>
          </a:p>
          <a:p>
            <a:pPr lvl="1"/>
            <a:r>
              <a:rPr lang="en-US" dirty="0"/>
              <a:t>Juggle multiple projects</a:t>
            </a:r>
          </a:p>
          <a:p>
            <a:pPr lvl="1"/>
            <a:r>
              <a:rPr lang="en-US" dirty="0"/>
              <a:t>Delegate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84293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Agenda</a:t>
            </a:r>
          </a:p>
          <a:p>
            <a:pPr lvl="1"/>
            <a:r>
              <a:rPr lang="en-US" b="1" dirty="0"/>
              <a:t>This Class </a:t>
            </a:r>
            <a:r>
              <a:rPr lang="en-US" b="1" i="1" dirty="0"/>
              <a:t>(October 30)</a:t>
            </a:r>
            <a:r>
              <a:rPr lang="en-US" b="1" dirty="0"/>
              <a:t>: Steps 1 – 2 (Risks / Control &amp; Organizational design with SOD)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Next Class </a:t>
            </a:r>
            <a:r>
              <a:rPr lang="en-US" i="1" dirty="0"/>
              <a:t>(November 6)</a:t>
            </a:r>
            <a:r>
              <a:rPr lang="en-US" dirty="0"/>
              <a:t>:  Step 3 - 4 (Paper process to system process with SOD and authorizations to design)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Due November 9  </a:t>
            </a:r>
            <a:r>
              <a:rPr lang="en-US" sz="2400" i="1" dirty="0"/>
              <a:t>11:59 PM</a:t>
            </a:r>
            <a:r>
              <a:rPr lang="en-US" i="1" dirty="0"/>
              <a:t>: </a:t>
            </a:r>
            <a:r>
              <a:rPr lang="en-US" dirty="0"/>
              <a:t>Assignment Submission</a:t>
            </a:r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r>
              <a:rPr lang="en-US" sz="900" dirty="0"/>
              <a:t>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02" y="1105787"/>
            <a:ext cx="1518898" cy="65312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Segregation of Duties Exercise 4</a:t>
            </a:r>
          </a:p>
        </p:txBody>
      </p:sp>
    </p:spTree>
    <p:extLst>
      <p:ext uri="{BB962C8B-B14F-4D97-AF65-F5344CB8AC3E}">
        <p14:creationId xmlns:p14="http://schemas.microsoft.com/office/powerpoint/2010/main" val="2212111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29" y="1804564"/>
            <a:ext cx="7466434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Step 1</a:t>
            </a:r>
            <a:r>
              <a:rPr lang="en-US" sz="2400" dirty="0"/>
              <a:t>: Determine appropriate controls to mitigate defined business process risks. You will also be asked to assess additional risks associated with this business process.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For first 5 listed risks – Identify from suggested list the top 3 Controls to use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Identify for GBI 3 additional risks for the process defined (an Order to Cash example).  Then  from suggested list choose top 3 Controls you recommend using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02" y="1105787"/>
            <a:ext cx="1518898" cy="6531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Segregation of Duties Exercise 4</a:t>
            </a:r>
          </a:p>
        </p:txBody>
      </p:sp>
    </p:spTree>
    <p:extLst>
      <p:ext uri="{BB962C8B-B14F-4D97-AF65-F5344CB8AC3E}">
        <p14:creationId xmlns:p14="http://schemas.microsoft.com/office/powerpoint/2010/main" val="799452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640" y="1758913"/>
            <a:ext cx="7647878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Step 2</a:t>
            </a:r>
            <a:r>
              <a:rPr lang="en-US" sz="2400" dirty="0"/>
              <a:t>:  Using the risk analysis as a base</a:t>
            </a:r>
            <a:br>
              <a:rPr lang="en-US" sz="2400" dirty="0"/>
            </a:br>
            <a:endParaRPr lang="en-US" sz="2400" dirty="0"/>
          </a:p>
          <a:p>
            <a:pPr marL="514350" lvl="1" indent="-514350">
              <a:buFont typeface="+mj-lt"/>
              <a:buAutoNum type="alphaLcParenR"/>
            </a:pPr>
            <a:r>
              <a:rPr lang="en-US" sz="2400" dirty="0"/>
              <a:t>Examine matrix of assigned positions within the organization vs. each process task</a:t>
            </a:r>
            <a:br>
              <a:rPr lang="en-US" sz="2400" dirty="0"/>
            </a:br>
            <a:endParaRPr lang="en-US" sz="2400" dirty="0"/>
          </a:p>
          <a:p>
            <a:pPr marL="514350" lvl="1" indent="-514350">
              <a:buFont typeface="+mj-lt"/>
              <a:buAutoNum type="alphaLcParenR"/>
            </a:pPr>
            <a:r>
              <a:rPr lang="en-US" sz="2400" dirty="0"/>
              <a:t>Adjust (including adding positions) to be sure that there is adequate segregation of duties for the process without incurring excess personnel costs.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02" y="1105787"/>
            <a:ext cx="1518898" cy="6531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Segregation of Duties Exercise 4</a:t>
            </a:r>
          </a:p>
        </p:txBody>
      </p:sp>
    </p:spTree>
    <p:extLst>
      <p:ext uri="{BB962C8B-B14F-4D97-AF65-F5344CB8AC3E}">
        <p14:creationId xmlns:p14="http://schemas.microsoft.com/office/powerpoint/2010/main" val="2473691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744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8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Leftover Question: SAP Roles vs.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14" y="1490937"/>
            <a:ext cx="7326745" cy="467729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Positions:      </a:t>
            </a:r>
            <a:r>
              <a:rPr lang="en-US" sz="1800" dirty="0"/>
              <a:t>(e.g. ZSAP_AUDITOR - AIS - Audit Information System)</a:t>
            </a:r>
            <a:endParaRPr lang="en-US" sz="2400" dirty="0"/>
          </a:p>
          <a:p>
            <a:pPr lvl="1">
              <a:buFont typeface="Wingdings" charset="2"/>
              <a:buChar char="§"/>
            </a:pPr>
            <a:r>
              <a:rPr lang="en-US" sz="2000" dirty="0"/>
              <a:t>Defined grouping of roles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Can be assigned to User (which pulls along the roles)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Profiles cannot be assigned to a position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0972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02" y="1105787"/>
            <a:ext cx="1518898" cy="6531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Segregation of Duties Exercise 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3640" y="1758913"/>
            <a:ext cx="7647878" cy="541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Step 3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2400" dirty="0"/>
          </a:p>
          <a:p>
            <a:pPr marL="514350" lvl="1" indent="-514350">
              <a:buFont typeface="+mj-lt"/>
              <a:buAutoNum type="alphaLcParenR"/>
            </a:pPr>
            <a:r>
              <a:rPr lang="en-US" sz="2400" dirty="0"/>
              <a:t>Examine the list of ERP System documents required to execute the process (from Step 2)</a:t>
            </a:r>
            <a:br>
              <a:rPr lang="en-US" sz="2400" dirty="0"/>
            </a:br>
            <a:endParaRPr lang="en-US" sz="2400" dirty="0"/>
          </a:p>
          <a:p>
            <a:pPr marL="514350" lvl="1" indent="-514350">
              <a:buFont typeface="+mj-lt"/>
              <a:buAutoNum type="alphaLcParenR"/>
            </a:pPr>
            <a:r>
              <a:rPr lang="en-US" sz="2400" dirty="0"/>
              <a:t>Develop an authorization matrix for each document and each organization position who uses document (e.g. specifies the extent of computer access for each of the employees)</a:t>
            </a:r>
          </a:p>
        </p:txBody>
      </p:sp>
    </p:spTree>
    <p:extLst>
      <p:ext uri="{BB962C8B-B14F-4D97-AF65-F5344CB8AC3E}">
        <p14:creationId xmlns:p14="http://schemas.microsoft.com/office/powerpoint/2010/main" val="10307133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" y="54437"/>
            <a:ext cx="1295400" cy="653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02" y="1105787"/>
            <a:ext cx="1518898" cy="6531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Segregation of Duties Exercise 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3640" y="1758914"/>
            <a:ext cx="7647878" cy="4409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Step 4</a:t>
            </a:r>
            <a:r>
              <a:rPr lang="en-US" sz="2400" dirty="0"/>
              <a:t>:  Examine the SAP authorizations where you will see how to establish rules that enforce segregated duties. </a:t>
            </a:r>
            <a:br>
              <a:rPr lang="en-US" sz="2400" dirty="0"/>
            </a:br>
            <a:endParaRPr lang="en-US" sz="2400" dirty="0"/>
          </a:p>
          <a:p>
            <a:pPr marL="514350" lvl="1" indent="-514350">
              <a:buFont typeface="+mj-lt"/>
              <a:buAutoNum type="alphaLcParenR"/>
            </a:pPr>
            <a:r>
              <a:rPr lang="en-US" sz="2400" i="1" dirty="0"/>
              <a:t>Tools -&gt; Administration -&gt; User Maintenance -&gt; Role Administration -&gt; Roles</a:t>
            </a:r>
            <a:r>
              <a:rPr lang="en-US" sz="2400" dirty="0"/>
              <a:t> (</a:t>
            </a:r>
            <a:r>
              <a:rPr lang="en-US" sz="2400" b="1" dirty="0"/>
              <a:t>PFCG</a:t>
            </a:r>
            <a:r>
              <a:rPr lang="en-US" sz="2400" dirty="0"/>
              <a:t>) View predefined roles and related authorizations </a:t>
            </a:r>
            <a:r>
              <a:rPr lang="en-US" sz="2000" dirty="0"/>
              <a:t>(Page 18 of guide)</a:t>
            </a:r>
            <a:br>
              <a:rPr lang="en-US" sz="2400" dirty="0"/>
            </a:br>
            <a:endParaRPr lang="en-US" sz="2400" dirty="0"/>
          </a:p>
          <a:p>
            <a:pPr marL="514350" lvl="1" indent="-514350">
              <a:buFont typeface="+mj-lt"/>
              <a:buAutoNum type="alphaLcParenR"/>
            </a:pPr>
            <a:r>
              <a:rPr lang="en-US" sz="2400" dirty="0"/>
              <a:t>Answer questions related to your review / analysis</a:t>
            </a:r>
          </a:p>
        </p:txBody>
      </p:sp>
    </p:spTree>
    <p:extLst>
      <p:ext uri="{BB962C8B-B14F-4D97-AF65-F5344CB8AC3E}">
        <p14:creationId xmlns:p14="http://schemas.microsoft.com/office/powerpoint/2010/main" val="397103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8664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Security (Continued):</a:t>
            </a:r>
            <a:br>
              <a:rPr lang="en-US" sz="4800" dirty="0"/>
            </a:br>
            <a:r>
              <a:rPr lang="en-US" sz="4800" dirty="0"/>
              <a:t>User Management</a:t>
            </a:r>
            <a:endParaRPr lang="en-US" sz="4800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6</a:t>
            </a:fld>
            <a:endParaRPr lang="en-US"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9666" y="4308632"/>
            <a:ext cx="893096" cy="1263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71429" l="14839" r="84194">
                        <a14:foregroundMark x1="39355" y1="7143" x2="39355" y2="7143"/>
                      </a14:backgroundRemoval>
                    </a14:imgEffect>
                    <a14:imgEffect>
                      <a14:artisticMarker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425" t="22646" r="14868" b="30014"/>
          <a:stretch/>
        </p:blipFill>
        <p:spPr>
          <a:xfrm rot="16200000">
            <a:off x="5217137" y="5616039"/>
            <a:ext cx="926085" cy="5249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216" y="4308632"/>
            <a:ext cx="1179193" cy="10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9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770"/>
            <a:ext cx="8229600" cy="1143000"/>
          </a:xfrm>
        </p:spPr>
        <p:txBody>
          <a:bodyPr/>
          <a:lstStyle/>
          <a:p>
            <a:r>
              <a:rPr lang="en-US" dirty="0"/>
              <a:t>SAP Security: Review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6372" y="5285685"/>
            <a:ext cx="279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____: </a:t>
            </a:r>
            <a:r>
              <a:rPr lang="en-US" b="1" dirty="0">
                <a:solidFill>
                  <a:srgbClr val="008000"/>
                </a:solidFill>
              </a:rPr>
              <a:t>Authorization Checks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5682" y="1766888"/>
            <a:ext cx="287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_____: </a:t>
            </a:r>
            <a:r>
              <a:rPr lang="en-US" b="1" dirty="0">
                <a:solidFill>
                  <a:srgbClr val="008000"/>
                </a:solidFill>
              </a:rPr>
              <a:t>Authorization Object</a:t>
            </a:r>
          </a:p>
        </p:txBody>
      </p:sp>
      <p:sp>
        <p:nvSpPr>
          <p:cNvPr id="16" name="Can 15"/>
          <p:cNvSpPr/>
          <p:nvPr/>
        </p:nvSpPr>
        <p:spPr>
          <a:xfrm rot="5400000" flipH="1">
            <a:off x="-46400" y="3137867"/>
            <a:ext cx="3525013" cy="1735669"/>
          </a:xfrm>
          <a:prstGeom prst="can">
            <a:avLst/>
          </a:prstGeom>
          <a:solidFill>
            <a:schemeClr val="accent6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 rot="5400000" flipH="1">
            <a:off x="1634981" y="3211935"/>
            <a:ext cx="2695221" cy="1587532"/>
          </a:xfrm>
          <a:prstGeom prst="can">
            <a:avLst/>
          </a:prstGeom>
          <a:solidFill>
            <a:schemeClr val="accent6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5400000" flipH="1">
            <a:off x="1941885" y="2531091"/>
            <a:ext cx="1100666" cy="2949222"/>
          </a:xfrm>
          <a:prstGeom prst="can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3746372" y="3777278"/>
            <a:ext cx="154134" cy="456847"/>
          </a:xfrm>
          <a:prstGeom prst="rect">
            <a:avLst/>
          </a:prstGeom>
          <a:gradFill flip="none" rotWithShape="1">
            <a:gsLst>
              <a:gs pos="46000">
                <a:schemeClr val="bg1">
                  <a:lumMod val="85000"/>
                </a:schemeClr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flipH="1">
            <a:off x="1426830" y="3672679"/>
            <a:ext cx="1669123" cy="632178"/>
            <a:chOff x="3700153" y="3324401"/>
            <a:chExt cx="1669123" cy="63217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5605" y="3324401"/>
              <a:ext cx="213671" cy="63217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1934" y="3324401"/>
              <a:ext cx="213671" cy="63217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27495" y="3324401"/>
              <a:ext cx="213671" cy="6321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7285" y="3324401"/>
              <a:ext cx="213671" cy="63217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7662" y="3324401"/>
              <a:ext cx="213671" cy="63217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1333" y="3324401"/>
              <a:ext cx="213671" cy="63217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0153" y="3324401"/>
              <a:ext cx="213671" cy="63217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3824" y="3324401"/>
              <a:ext cx="213671" cy="632178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89291" y="599566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_______: </a:t>
            </a:r>
            <a:r>
              <a:rPr lang="en-US" b="1" dirty="0">
                <a:solidFill>
                  <a:srgbClr val="008000"/>
                </a:solidFill>
              </a:rPr>
              <a:t>Authorization Fields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05316" y="2814582"/>
            <a:ext cx="37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____________ : </a:t>
            </a:r>
            <a:r>
              <a:rPr lang="en-US" b="1" dirty="0">
                <a:solidFill>
                  <a:srgbClr val="008000"/>
                </a:solidFill>
              </a:rPr>
              <a:t>Authorization Values</a:t>
            </a:r>
          </a:p>
        </p:txBody>
      </p:sp>
      <p:grpSp>
        <p:nvGrpSpPr>
          <p:cNvPr id="49" name="Group 48"/>
          <p:cNvGrpSpPr/>
          <p:nvPr/>
        </p:nvGrpSpPr>
        <p:grpSpPr>
          <a:xfrm flipV="1">
            <a:off x="4470193" y="3302928"/>
            <a:ext cx="3677118" cy="903447"/>
            <a:chOff x="4438006" y="3459166"/>
            <a:chExt cx="3755236" cy="1028367"/>
          </a:xfrm>
        </p:grpSpPr>
        <p:sp>
          <p:nvSpPr>
            <p:cNvPr id="50" name="Trapezoid 49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52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ie 53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Triangle 54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16200000" flipV="1">
            <a:off x="6974534" y="5170426"/>
            <a:ext cx="2239055" cy="564234"/>
            <a:chOff x="4438006" y="3459166"/>
            <a:chExt cx="3755236" cy="1028367"/>
          </a:xfrm>
        </p:grpSpPr>
        <p:sp>
          <p:nvSpPr>
            <p:cNvPr id="58" name="Trapezoid 57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apezoid 60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ie 61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Triangle 62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16902787" flipV="1">
            <a:off x="6456585" y="5095993"/>
            <a:ext cx="2239055" cy="564234"/>
            <a:chOff x="4438006" y="3459166"/>
            <a:chExt cx="3755236" cy="1028367"/>
          </a:xfrm>
        </p:grpSpPr>
        <p:sp>
          <p:nvSpPr>
            <p:cNvPr id="65" name="Trapezoid 64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67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ie 68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Triangle 69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7738318" y="3796575"/>
            <a:ext cx="822960" cy="8229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502096" y="6037295"/>
            <a:ext cx="220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____: </a:t>
            </a:r>
            <a:r>
              <a:rPr lang="en-US" b="1" dirty="0">
                <a:solidFill>
                  <a:srgbClr val="008000"/>
                </a:solidFill>
              </a:rPr>
              <a:t>Roles / Profiles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8161421" y="1193300"/>
            <a:ext cx="1179193" cy="1385415"/>
            <a:chOff x="620543" y="2464884"/>
            <a:chExt cx="1507444" cy="2049939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543" y="2464884"/>
              <a:ext cx="1507444" cy="1507444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785670" y="3968338"/>
              <a:ext cx="1121338" cy="5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______</a:t>
              </a:r>
            </a:p>
          </p:txBody>
        </p:sp>
      </p:grpSp>
      <p:sp>
        <p:nvSpPr>
          <p:cNvPr id="76" name="Document 75"/>
          <p:cNvSpPr/>
          <p:nvPr/>
        </p:nvSpPr>
        <p:spPr>
          <a:xfrm>
            <a:off x="167041" y="1197785"/>
            <a:ext cx="1037539" cy="794441"/>
          </a:xfrm>
          <a:prstGeom prst="flowChartDocument">
            <a:avLst/>
          </a:prstGeom>
          <a:solidFill>
            <a:schemeClr val="accent2">
              <a:lumMod val="60000"/>
              <a:lumOff val="40000"/>
              <a:alpha val="8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_______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787626" y="2052698"/>
            <a:ext cx="1373656" cy="900505"/>
            <a:chOff x="787626" y="2052698"/>
            <a:chExt cx="1373656" cy="900505"/>
          </a:xfrm>
        </p:grpSpPr>
        <p:cxnSp>
          <p:nvCxnSpPr>
            <p:cNvPr id="80" name="Straight Arrow Connector 79"/>
            <p:cNvCxnSpPr/>
            <p:nvPr/>
          </p:nvCxnSpPr>
          <p:spPr>
            <a:xfrm flipH="1" flipV="1">
              <a:off x="848272" y="2052698"/>
              <a:ext cx="1127559" cy="900505"/>
            </a:xfrm>
            <a:prstGeom prst="straightConnector1">
              <a:avLst/>
            </a:prstGeom>
            <a:ln w="57150" cmpd="thinThick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 rot="2381183">
              <a:off x="787626" y="2564819"/>
              <a:ext cx="1373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Imbedded In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440758" y="2607659"/>
            <a:ext cx="458820" cy="1385389"/>
            <a:chOff x="8440758" y="2607659"/>
            <a:chExt cx="458820" cy="1385389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8440758" y="2607659"/>
              <a:ext cx="278193" cy="1230061"/>
            </a:xfrm>
            <a:prstGeom prst="straightConnector1">
              <a:avLst/>
            </a:prstGeom>
            <a:ln w="57150" cmpd="thinThick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 rot="16926409">
              <a:off x="8050232" y="3143702"/>
              <a:ext cx="132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Assigned 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22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dirty="0"/>
              <a:t>SAP Security: Review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6372" y="5206310"/>
            <a:ext cx="27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Core: </a:t>
            </a:r>
            <a:r>
              <a:rPr lang="en-US" b="1" dirty="0">
                <a:solidFill>
                  <a:srgbClr val="008000"/>
                </a:solidFill>
              </a:rPr>
              <a:t>Authorization Checks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5682" y="1687513"/>
            <a:ext cx="273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Lock: </a:t>
            </a:r>
            <a:r>
              <a:rPr lang="en-US" b="1" dirty="0">
                <a:solidFill>
                  <a:srgbClr val="008000"/>
                </a:solidFill>
              </a:rPr>
              <a:t>Authorization Object</a:t>
            </a:r>
          </a:p>
        </p:txBody>
      </p:sp>
      <p:sp>
        <p:nvSpPr>
          <p:cNvPr id="16" name="Can 15"/>
          <p:cNvSpPr/>
          <p:nvPr/>
        </p:nvSpPr>
        <p:spPr>
          <a:xfrm rot="5400000" flipH="1">
            <a:off x="-46400" y="3058492"/>
            <a:ext cx="3525013" cy="1735669"/>
          </a:xfrm>
          <a:prstGeom prst="can">
            <a:avLst/>
          </a:prstGeom>
          <a:solidFill>
            <a:schemeClr val="accent6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 rot="5400000" flipH="1">
            <a:off x="1634981" y="3132560"/>
            <a:ext cx="2695221" cy="1587532"/>
          </a:xfrm>
          <a:prstGeom prst="can">
            <a:avLst/>
          </a:prstGeom>
          <a:solidFill>
            <a:schemeClr val="accent6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5400000" flipH="1">
            <a:off x="1941885" y="2451716"/>
            <a:ext cx="1100666" cy="2949222"/>
          </a:xfrm>
          <a:prstGeom prst="can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3746372" y="3697903"/>
            <a:ext cx="154134" cy="456847"/>
          </a:xfrm>
          <a:prstGeom prst="rect">
            <a:avLst/>
          </a:prstGeom>
          <a:gradFill flip="none" rotWithShape="1">
            <a:gsLst>
              <a:gs pos="46000">
                <a:schemeClr val="bg1">
                  <a:lumMod val="85000"/>
                </a:schemeClr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flipH="1">
            <a:off x="1426830" y="3593304"/>
            <a:ext cx="1669123" cy="632178"/>
            <a:chOff x="3700153" y="3324401"/>
            <a:chExt cx="1669123" cy="63217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5605" y="3324401"/>
              <a:ext cx="213671" cy="63217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1934" y="3324401"/>
              <a:ext cx="213671" cy="63217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27495" y="3324401"/>
              <a:ext cx="213671" cy="6321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7285" y="3324401"/>
              <a:ext cx="213671" cy="63217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7662" y="3324401"/>
              <a:ext cx="213671" cy="63217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1333" y="3324401"/>
              <a:ext cx="213671" cy="63217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0153" y="3324401"/>
              <a:ext cx="213671" cy="63217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3824" y="3324401"/>
              <a:ext cx="213671" cy="632178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89291" y="5916285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Tumblers: </a:t>
            </a:r>
            <a:r>
              <a:rPr lang="en-US" b="1" dirty="0">
                <a:solidFill>
                  <a:srgbClr val="008000"/>
                </a:solidFill>
              </a:rPr>
              <a:t>Authorization Fields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23255" y="2892743"/>
            <a:ext cx="361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Values on Key: </a:t>
            </a:r>
            <a:r>
              <a:rPr lang="en-US" b="1" dirty="0">
                <a:solidFill>
                  <a:srgbClr val="008000"/>
                </a:solidFill>
              </a:rPr>
              <a:t>Authorization Values</a:t>
            </a:r>
          </a:p>
        </p:txBody>
      </p:sp>
      <p:grpSp>
        <p:nvGrpSpPr>
          <p:cNvPr id="49" name="Group 48"/>
          <p:cNvGrpSpPr/>
          <p:nvPr/>
        </p:nvGrpSpPr>
        <p:grpSpPr>
          <a:xfrm flipV="1">
            <a:off x="4470193" y="3223553"/>
            <a:ext cx="3677118" cy="903447"/>
            <a:chOff x="4438006" y="3459166"/>
            <a:chExt cx="3755236" cy="1028367"/>
          </a:xfrm>
        </p:grpSpPr>
        <p:sp>
          <p:nvSpPr>
            <p:cNvPr id="50" name="Trapezoid 49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52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ie 53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Triangle 54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16200000" flipV="1">
            <a:off x="6974534" y="5091051"/>
            <a:ext cx="2239055" cy="564234"/>
            <a:chOff x="4438006" y="3459166"/>
            <a:chExt cx="3755236" cy="1028367"/>
          </a:xfrm>
        </p:grpSpPr>
        <p:sp>
          <p:nvSpPr>
            <p:cNvPr id="58" name="Trapezoid 57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apezoid 60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ie 61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Triangle 62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16902787" flipV="1">
            <a:off x="6456585" y="5016618"/>
            <a:ext cx="2239055" cy="564234"/>
            <a:chOff x="4438006" y="3459166"/>
            <a:chExt cx="3755236" cy="1028367"/>
          </a:xfrm>
        </p:grpSpPr>
        <p:sp>
          <p:nvSpPr>
            <p:cNvPr id="65" name="Trapezoid 64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67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ie 68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Triangle 69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7738318" y="3717200"/>
            <a:ext cx="822960" cy="8229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502096" y="5957920"/>
            <a:ext cx="218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Keys: </a:t>
            </a:r>
            <a:r>
              <a:rPr lang="en-US" b="1" dirty="0">
                <a:solidFill>
                  <a:srgbClr val="008000"/>
                </a:solidFill>
              </a:rPr>
              <a:t>Roles / Profiles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975831" y="2063810"/>
            <a:ext cx="2921000" cy="271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2" idx="3"/>
          </p:cNvCxnSpPr>
          <p:nvPr/>
        </p:nvCxnSpPr>
        <p:spPr>
          <a:xfrm flipV="1">
            <a:off x="6690991" y="4476660"/>
            <a:ext cx="996121" cy="16659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0"/>
          </p:cNvCxnSpPr>
          <p:nvPr/>
        </p:nvCxnSpPr>
        <p:spPr>
          <a:xfrm flipH="1" flipV="1">
            <a:off x="3395682" y="4253640"/>
            <a:ext cx="1739821" cy="9526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0"/>
          </p:cNvCxnSpPr>
          <p:nvPr/>
        </p:nvCxnSpPr>
        <p:spPr>
          <a:xfrm flipV="1">
            <a:off x="2007683" y="4253640"/>
            <a:ext cx="260761" cy="1662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8161421" y="1193300"/>
            <a:ext cx="1179193" cy="1385415"/>
            <a:chOff x="620543" y="2464884"/>
            <a:chExt cx="1507444" cy="2049939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543" y="2464884"/>
              <a:ext cx="1507444" cy="15074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85670" y="3968338"/>
              <a:ext cx="1131280" cy="5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User ID</a:t>
              </a:r>
            </a:p>
          </p:txBody>
        </p:sp>
      </p:grpSp>
      <p:sp>
        <p:nvSpPr>
          <p:cNvPr id="12" name="Document 11"/>
          <p:cNvSpPr/>
          <p:nvPr/>
        </p:nvSpPr>
        <p:spPr>
          <a:xfrm>
            <a:off x="167041" y="1258257"/>
            <a:ext cx="1037539" cy="794441"/>
          </a:xfrm>
          <a:prstGeom prst="flowChartDocument">
            <a:avLst/>
          </a:prstGeom>
          <a:solidFill>
            <a:schemeClr val="accent2">
              <a:lumMod val="60000"/>
              <a:lumOff val="40000"/>
              <a:alpha val="8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Program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440758" y="2607659"/>
            <a:ext cx="458820" cy="1385389"/>
            <a:chOff x="8440758" y="2607659"/>
            <a:chExt cx="458820" cy="1385389"/>
          </a:xfrm>
        </p:grpSpPr>
        <p:cxnSp>
          <p:nvCxnSpPr>
            <p:cNvPr id="44" name="Straight Arrow Connector 43"/>
            <p:cNvCxnSpPr>
              <a:stCxn id="71" idx="7"/>
            </p:cNvCxnSpPr>
            <p:nvPr/>
          </p:nvCxnSpPr>
          <p:spPr>
            <a:xfrm flipV="1">
              <a:off x="8440758" y="2607659"/>
              <a:ext cx="278193" cy="1230061"/>
            </a:xfrm>
            <a:prstGeom prst="straightConnector1">
              <a:avLst/>
            </a:prstGeom>
            <a:ln w="57150" cmpd="thinThick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rot="16926409">
              <a:off x="8050232" y="3143702"/>
              <a:ext cx="132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Assigned To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87626" y="2052698"/>
            <a:ext cx="1373656" cy="900505"/>
            <a:chOff x="787626" y="2052698"/>
            <a:chExt cx="1373656" cy="900505"/>
          </a:xfrm>
        </p:grpSpPr>
        <p:cxnSp>
          <p:nvCxnSpPr>
            <p:cNvPr id="75" name="Straight Arrow Connector 74"/>
            <p:cNvCxnSpPr/>
            <p:nvPr/>
          </p:nvCxnSpPr>
          <p:spPr>
            <a:xfrm flipH="1" flipV="1">
              <a:off x="848272" y="2052698"/>
              <a:ext cx="1127559" cy="900505"/>
            </a:xfrm>
            <a:prstGeom prst="straightConnector1">
              <a:avLst/>
            </a:prstGeom>
            <a:ln w="57150" cmpd="thinThick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 rot="2381183">
              <a:off x="787626" y="2564819"/>
              <a:ext cx="1373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Imbedded In</a:t>
              </a:r>
            </a:p>
          </p:txBody>
        </p:sp>
      </p:grpSp>
      <p:sp>
        <p:nvSpPr>
          <p:cNvPr id="79" name="Down Arrow Callout 78"/>
          <p:cNvSpPr/>
          <p:nvPr/>
        </p:nvSpPr>
        <p:spPr>
          <a:xfrm flipV="1">
            <a:off x="4646499" y="3405402"/>
            <a:ext cx="1925408" cy="909437"/>
          </a:xfrm>
          <a:prstGeom prst="downArrowCallou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81845" y="739357"/>
            <a:ext cx="1758769" cy="4079714"/>
          </a:xfrm>
          <a:prstGeom prst="ellipse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1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1442" y="1693254"/>
            <a:ext cx="3644217" cy="5056037"/>
          </a:xfrm>
          <a:prstGeom prst="rect">
            <a:avLst/>
          </a:prstGeom>
          <a:solidFill>
            <a:schemeClr val="tx2">
              <a:lumMod val="60000"/>
              <a:lumOff val="40000"/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5" y="146102"/>
            <a:ext cx="8229600" cy="1143000"/>
          </a:xfrm>
        </p:spPr>
        <p:txBody>
          <a:bodyPr/>
          <a:lstStyle/>
          <a:p>
            <a:r>
              <a:rPr lang="en-US" dirty="0"/>
              <a:t>SAP Security: Key Concepts</a:t>
            </a:r>
          </a:p>
        </p:txBody>
      </p:sp>
      <p:grpSp>
        <p:nvGrpSpPr>
          <p:cNvPr id="19" name="Group 18"/>
          <p:cNvGrpSpPr/>
          <p:nvPr/>
        </p:nvGrpSpPr>
        <p:grpSpPr>
          <a:xfrm rot="10800000">
            <a:off x="617102" y="1871319"/>
            <a:ext cx="3118557" cy="3525013"/>
            <a:chOff x="3527778" y="1666494"/>
            <a:chExt cx="3118557" cy="3525013"/>
          </a:xfrm>
        </p:grpSpPr>
        <p:sp>
          <p:nvSpPr>
            <p:cNvPr id="16" name="Can 15"/>
            <p:cNvSpPr/>
            <p:nvPr/>
          </p:nvSpPr>
          <p:spPr>
            <a:xfrm rot="16200000">
              <a:off x="4015994" y="2561166"/>
              <a:ext cx="3525013" cy="1735669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 rot="16200000">
              <a:off x="3164405" y="2635234"/>
              <a:ext cx="2695221" cy="1587532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 rot="16200000">
              <a:off x="4452056" y="1954390"/>
              <a:ext cx="1100666" cy="2949222"/>
            </a:xfrm>
            <a:prstGeom prst="can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94101" y="3200577"/>
              <a:ext cx="154134" cy="456847"/>
            </a:xfrm>
            <a:prstGeom prst="rect">
              <a:avLst/>
            </a:prstGeom>
            <a:gradFill flip="none" rotWithShape="1">
              <a:gsLst>
                <a:gs pos="46000">
                  <a:schemeClr val="bg1">
                    <a:lumMod val="85000"/>
                  </a:schemeClr>
                </a:gs>
                <a:gs pos="100000">
                  <a:srgbClr val="0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36879" y="433403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Authorization Values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21561" y="6483089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SAP Terminology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512" y="5520291"/>
            <a:ext cx="27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Core: </a:t>
            </a:r>
            <a:r>
              <a:rPr lang="en-US" b="1" dirty="0">
                <a:solidFill>
                  <a:srgbClr val="008000"/>
                </a:solidFill>
              </a:rPr>
              <a:t>Authorization Checks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74488" y="1231058"/>
            <a:ext cx="273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Lock: </a:t>
            </a:r>
            <a:r>
              <a:rPr lang="en-US" b="1" dirty="0">
                <a:solidFill>
                  <a:srgbClr val="008000"/>
                </a:solidFill>
              </a:rPr>
              <a:t>Authorization Object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79465" y="1872638"/>
            <a:ext cx="9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Slot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30" name="Straight Arrow Connector 29"/>
          <p:cNvCxnSpPr>
            <a:stCxn id="28" idx="2"/>
          </p:cNvCxnSpPr>
          <p:nvPr/>
        </p:nvCxnSpPr>
        <p:spPr>
          <a:xfrm flipH="1">
            <a:off x="2423866" y="1600390"/>
            <a:ext cx="417042" cy="633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0"/>
            <a:endCxn id="14" idx="4"/>
          </p:cNvCxnSpPr>
          <p:nvPr/>
        </p:nvCxnSpPr>
        <p:spPr>
          <a:xfrm flipV="1">
            <a:off x="1665643" y="4184158"/>
            <a:ext cx="595405" cy="1336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  <a:endCxn id="17" idx="2"/>
          </p:cNvCxnSpPr>
          <p:nvPr/>
        </p:nvCxnSpPr>
        <p:spPr>
          <a:xfrm flipH="1">
            <a:off x="3592269" y="2241970"/>
            <a:ext cx="366467" cy="1163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22742" y="227763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6609194" y="2646970"/>
            <a:ext cx="685418" cy="888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 flipV="1">
            <a:off x="4170155" y="2925102"/>
            <a:ext cx="3677118" cy="903447"/>
            <a:chOff x="4438006" y="3459166"/>
            <a:chExt cx="3755236" cy="1028367"/>
          </a:xfrm>
        </p:grpSpPr>
        <p:sp>
          <p:nvSpPr>
            <p:cNvPr id="27" name="Trapezoid 26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apezoid 36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ie 37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own Arrow Callout 9"/>
          <p:cNvSpPr/>
          <p:nvPr/>
        </p:nvSpPr>
        <p:spPr>
          <a:xfrm>
            <a:off x="4342803" y="3376826"/>
            <a:ext cx="1925408" cy="909437"/>
          </a:xfrm>
          <a:prstGeom prst="downArrowCallou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7297" y="6396997"/>
            <a:ext cx="270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Transactions &amp; Programs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486402" y="3232575"/>
            <a:ext cx="1400168" cy="615724"/>
            <a:chOff x="3700153" y="3324401"/>
            <a:chExt cx="1669123" cy="63217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5605" y="3324401"/>
              <a:ext cx="213671" cy="63217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1934" y="3324401"/>
              <a:ext cx="213671" cy="63217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27495" y="3324401"/>
              <a:ext cx="213671" cy="63217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7285" y="3324401"/>
              <a:ext cx="213671" cy="63217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7662" y="3324401"/>
              <a:ext cx="213671" cy="63217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1333" y="3324401"/>
              <a:ext cx="213671" cy="63217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0153" y="3324401"/>
              <a:ext cx="213671" cy="63217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3824" y="3324401"/>
              <a:ext cx="213671" cy="6321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 rot="16200000" flipV="1">
            <a:off x="6674496" y="4662427"/>
            <a:ext cx="2239055" cy="564234"/>
            <a:chOff x="4438006" y="3459166"/>
            <a:chExt cx="3755236" cy="1028367"/>
          </a:xfrm>
        </p:grpSpPr>
        <p:sp>
          <p:nvSpPr>
            <p:cNvPr id="52" name="Trapezoid 51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8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apezoid 54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ie 55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Triangle 56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val 57"/>
          <p:cNvSpPr/>
          <p:nvPr/>
        </p:nvSpPr>
        <p:spPr>
          <a:xfrm>
            <a:off x="7438280" y="3245712"/>
            <a:ext cx="822960" cy="82296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761367" y="721812"/>
            <a:ext cx="1179193" cy="1385415"/>
            <a:chOff x="620543" y="2464884"/>
            <a:chExt cx="1507444" cy="204993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543" y="2464884"/>
              <a:ext cx="1507444" cy="150744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85670" y="3968338"/>
              <a:ext cx="1131280" cy="5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User ID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140720" y="2136171"/>
            <a:ext cx="458820" cy="1385389"/>
            <a:chOff x="8440758" y="2607659"/>
            <a:chExt cx="458820" cy="1385389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8440758" y="2607659"/>
              <a:ext cx="278193" cy="1230061"/>
            </a:xfrm>
            <a:prstGeom prst="straightConnector1">
              <a:avLst/>
            </a:prstGeom>
            <a:ln w="57150" cmpd="thinThick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 rot="16926409">
              <a:off x="8050232" y="3143702"/>
              <a:ext cx="132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Assigned To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 rot="16902787" flipV="1">
            <a:off x="6227987" y="4645144"/>
            <a:ext cx="2239055" cy="564234"/>
            <a:chOff x="4438006" y="3459166"/>
            <a:chExt cx="3755236" cy="1028367"/>
          </a:xfrm>
        </p:grpSpPr>
        <p:sp>
          <p:nvSpPr>
            <p:cNvPr id="67" name="Trapezoid 66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5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69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ie 70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Document 72"/>
          <p:cNvSpPr/>
          <p:nvPr/>
        </p:nvSpPr>
        <p:spPr>
          <a:xfrm>
            <a:off x="27259" y="435435"/>
            <a:ext cx="1037539" cy="794441"/>
          </a:xfrm>
          <a:prstGeom prst="flowChartDocument">
            <a:avLst/>
          </a:prstGeom>
          <a:solidFill>
            <a:schemeClr val="accent2">
              <a:lumMod val="60000"/>
              <a:lumOff val="40000"/>
              <a:alpha val="8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Program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647844" y="1229876"/>
            <a:ext cx="1373656" cy="900505"/>
            <a:chOff x="787626" y="2052698"/>
            <a:chExt cx="1373656" cy="900505"/>
          </a:xfrm>
        </p:grpSpPr>
        <p:cxnSp>
          <p:nvCxnSpPr>
            <p:cNvPr id="75" name="Straight Arrow Connector 74"/>
            <p:cNvCxnSpPr/>
            <p:nvPr/>
          </p:nvCxnSpPr>
          <p:spPr>
            <a:xfrm flipH="1" flipV="1">
              <a:off x="848272" y="2052698"/>
              <a:ext cx="1127559" cy="900505"/>
            </a:xfrm>
            <a:prstGeom prst="straightConnector1">
              <a:avLst/>
            </a:prstGeom>
            <a:ln w="57150" cmpd="thinThick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rot="2381183">
              <a:off x="787626" y="2564819"/>
              <a:ext cx="1373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Imbedded In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988870" y="600053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Tumblers: </a:t>
            </a:r>
            <a:r>
              <a:rPr lang="en-US" b="1" dirty="0">
                <a:solidFill>
                  <a:srgbClr val="008000"/>
                </a:solidFill>
              </a:rPr>
              <a:t>Authorization Fields 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2655866" y="3857125"/>
            <a:ext cx="951396" cy="21434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01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114148</TotalTime>
  <Words>2158</Words>
  <Application>Microsoft Macintosh PowerPoint</Application>
  <PresentationFormat>On-screen Show (4:3)</PresentationFormat>
  <Paragraphs>453</Paragraphs>
  <Slides>56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ＭＳ Ｐゴシック</vt:lpstr>
      <vt:lpstr>新細明體</vt:lpstr>
      <vt:lpstr>Arial</vt:lpstr>
      <vt:lpstr>Calibri</vt:lpstr>
      <vt:lpstr>Franklin Gothic Book</vt:lpstr>
      <vt:lpstr>Perpetua</vt:lpstr>
      <vt:lpstr>Times New Roman</vt:lpstr>
      <vt:lpstr>Wingdings</vt:lpstr>
      <vt:lpstr>Office Theme</vt:lpstr>
      <vt:lpstr>MIS 5121: Business Process, ERP Systems &amp; Controls Week 9: Security: User Management, Segregation of Duties (SOD)</vt:lpstr>
      <vt:lpstr>Video: Record the Class</vt:lpstr>
      <vt:lpstr>Discussion</vt:lpstr>
      <vt:lpstr>Competencies of Security Manager</vt:lpstr>
      <vt:lpstr>Competencies of Security Manager</vt:lpstr>
      <vt:lpstr>Security (Continued): User Management</vt:lpstr>
      <vt:lpstr>SAP Security: Review</vt:lpstr>
      <vt:lpstr>SAP Security: Review</vt:lpstr>
      <vt:lpstr>SAP Security: Key Concepts</vt:lpstr>
      <vt:lpstr>SAP Security Terminology</vt:lpstr>
      <vt:lpstr>SAP Security Terminology</vt:lpstr>
      <vt:lpstr>SAP Example</vt:lpstr>
      <vt:lpstr>SAP Example</vt:lpstr>
      <vt:lpstr>User Administration – SU01</vt:lpstr>
      <vt:lpstr>Create user ID – SU01</vt:lpstr>
      <vt:lpstr>Create user ID – SU01: User Type</vt:lpstr>
      <vt:lpstr>Create user ID – SU01: User Type</vt:lpstr>
      <vt:lpstr>Create user ID – SU01: Logon Data</vt:lpstr>
      <vt:lpstr>Create user ID – SU01: Defaults Tab</vt:lpstr>
      <vt:lpstr>Create user ID – SU01: Parameters</vt:lpstr>
      <vt:lpstr>Parameters: Most fields Have one</vt:lpstr>
      <vt:lpstr>Create user ID – SU01: Roles / Profiles</vt:lpstr>
      <vt:lpstr>Leftover Question: SAP Roles vs. Profiles</vt:lpstr>
      <vt:lpstr>Application Security: Example</vt:lpstr>
      <vt:lpstr>Delete user ID – SU01</vt:lpstr>
      <vt:lpstr>SU10: Mass User Maintenance</vt:lpstr>
      <vt:lpstr>SU01 / SU10: Lock / Unlock</vt:lpstr>
      <vt:lpstr>SUGR: User Groups</vt:lpstr>
      <vt:lpstr>User Authentication</vt:lpstr>
      <vt:lpstr>Logon with Password Security</vt:lpstr>
      <vt:lpstr>Logon with Password Security</vt:lpstr>
      <vt:lpstr>Access Other than User ID / Password</vt:lpstr>
      <vt:lpstr>Access Other than User ID / Password</vt:lpstr>
      <vt:lpstr>User Management Overview</vt:lpstr>
      <vt:lpstr>Security and Segregation of Duties (SOD)</vt:lpstr>
      <vt:lpstr>Segregation of Duties</vt:lpstr>
      <vt:lpstr>Segregation of Duties</vt:lpstr>
      <vt:lpstr>Segregation of Duties</vt:lpstr>
      <vt:lpstr>SOD Examples</vt:lpstr>
      <vt:lpstr>SOD Examples</vt:lpstr>
      <vt:lpstr>SOD Examples</vt:lpstr>
      <vt:lpstr>SOD Examples</vt:lpstr>
      <vt:lpstr>Segregation of Duties (SOD) Overview</vt:lpstr>
      <vt:lpstr>Breakout Activity – Rules </vt:lpstr>
      <vt:lpstr>Breakout Question</vt:lpstr>
      <vt:lpstr>PowerPoint Presentation</vt:lpstr>
      <vt:lpstr>Report Back</vt:lpstr>
      <vt:lpstr>Segregation of Duties Exercise 4</vt:lpstr>
      <vt:lpstr>Segregation of Duties Exercise 4</vt:lpstr>
      <vt:lpstr>Segregation of Duties Exercise 4</vt:lpstr>
      <vt:lpstr>Segregation of Duties Exercise 4</vt:lpstr>
      <vt:lpstr>Segregation of Duties Exercise 4</vt:lpstr>
      <vt:lpstr>Extra Slides</vt:lpstr>
      <vt:lpstr>Leftover Question: SAP Roles vs. Profiles</vt:lpstr>
      <vt:lpstr>Segregation of Duties Exercise 4</vt:lpstr>
      <vt:lpstr>Segregation of Duties Exercise 4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James Baranello</cp:lastModifiedBy>
  <cp:revision>1019</cp:revision>
  <cp:lastPrinted>2015-03-16T20:43:52Z</cp:lastPrinted>
  <dcterms:created xsi:type="dcterms:W3CDTF">2011-09-06T14:24:06Z</dcterms:created>
  <dcterms:modified xsi:type="dcterms:W3CDTF">2018-08-14T18:34:35Z</dcterms:modified>
</cp:coreProperties>
</file>