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4" r:id="rId2"/>
    <p:sldId id="621" r:id="rId3"/>
    <p:sldId id="613" r:id="rId4"/>
    <p:sldId id="623" r:id="rId5"/>
    <p:sldId id="620" r:id="rId6"/>
    <p:sldId id="619" r:id="rId7"/>
    <p:sldId id="624" r:id="rId8"/>
    <p:sldId id="625" r:id="rId9"/>
    <p:sldId id="626" r:id="rId10"/>
    <p:sldId id="402" r:id="rId11"/>
    <p:sldId id="545" r:id="rId12"/>
    <p:sldId id="551" r:id="rId13"/>
    <p:sldId id="587" r:id="rId14"/>
    <p:sldId id="586" r:id="rId15"/>
    <p:sldId id="589" r:id="rId16"/>
    <p:sldId id="590" r:id="rId17"/>
    <p:sldId id="591" r:id="rId18"/>
    <p:sldId id="592" r:id="rId19"/>
    <p:sldId id="614" r:id="rId20"/>
    <p:sldId id="615" r:id="rId21"/>
    <p:sldId id="616" r:id="rId22"/>
    <p:sldId id="617" r:id="rId23"/>
    <p:sldId id="594" r:id="rId24"/>
    <p:sldId id="598" r:id="rId25"/>
    <p:sldId id="597" r:id="rId26"/>
    <p:sldId id="596" r:id="rId27"/>
    <p:sldId id="602" r:id="rId28"/>
    <p:sldId id="544" r:id="rId29"/>
    <p:sldId id="557" r:id="rId30"/>
    <p:sldId id="560" r:id="rId31"/>
    <p:sldId id="601" r:id="rId32"/>
    <p:sldId id="562" r:id="rId33"/>
    <p:sldId id="385" r:id="rId34"/>
    <p:sldId id="618" r:id="rId35"/>
    <p:sldId id="470" r:id="rId36"/>
    <p:sldId id="610" r:id="rId37"/>
    <p:sldId id="611" r:id="rId38"/>
    <p:sldId id="612" r:id="rId39"/>
    <p:sldId id="348" r:id="rId40"/>
    <p:sldId id="572" r:id="rId41"/>
    <p:sldId id="526" r:id="rId42"/>
    <p:sldId id="527" r:id="rId43"/>
    <p:sldId id="622" r:id="rId44"/>
    <p:sldId id="604" r:id="rId45"/>
    <p:sldId id="605" r:id="rId46"/>
    <p:sldId id="606" r:id="rId47"/>
    <p:sldId id="607" r:id="rId48"/>
    <p:sldId id="608" r:id="rId49"/>
    <p:sldId id="6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0" autoAdjust="0"/>
    <p:restoredTop sz="91429" autoAdjust="0"/>
  </p:normalViewPr>
  <p:slideViewPr>
    <p:cSldViewPr snapToGrid="0" snapToObjects="1">
      <p:cViewPr varScale="1">
        <p:scale>
          <a:sx n="87" d="100"/>
          <a:sy n="87" d="100"/>
        </p:scale>
        <p:origin x="14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Documents</a:t>
            </a:r>
            <a:r>
              <a:rPr lang="en-US" baseline="0" dirty="0"/>
              <a:t> open 1-2 days past due dates are reviewed.  No open past __ days without specific knowledge of issue and action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Documents</a:t>
            </a:r>
            <a:r>
              <a:rPr lang="en-US" baseline="0" dirty="0"/>
              <a:t> open 1-2 days past due dates are reviewed.  No open past __ days without specific knowledge of issue and action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0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1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to those</a:t>
            </a:r>
            <a:r>
              <a:rPr lang="en-US" baseline="0" dirty="0"/>
              <a:t> responsible for week 7 (next week)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Awoke AT&amp;T the sleeping giant – long</a:t>
            </a:r>
            <a:r>
              <a:rPr lang="en-US" baseline="0" dirty="0"/>
              <a:t> distance carrier remaining from AT&amp;T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6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1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Accounts receivable talks</a:t>
            </a:r>
            <a:r>
              <a:rPr lang="en-US" baseline="0" dirty="0"/>
              <a:t> to customer’s accounts payable.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view of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learning.com/pdfs/chapter/0324223102_10.PDF" TargetMode="External"/><Relationship Id="rId2" Type="http://schemas.openxmlformats.org/officeDocument/2006/relationships/hyperlink" Target="http://www.theaccountspayablenetwork.com/html/files/checklist%20-%20invoice%20processing%20sics%209-3-13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121fall16/files/2016/07/Student-Control-Failure-Presentation-Template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rnetwork.com/accounts_receivable/modules.php?name=Articles&amp;file=print&amp;sid=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hearnetwork.com/accounts_receivable/modules.php?name=Articles&amp;file=print&amp;sid=6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 5121:</a:t>
            </a:r>
            <a:r>
              <a:rPr lang="en-US" sz="2800" dirty="0"/>
              <a:t> Business Process, ERP Systems &amp; Controls</a:t>
            </a:r>
            <a:br>
              <a:rPr lang="en-US" sz="3600" dirty="0"/>
            </a:br>
            <a:r>
              <a:rPr lang="en-US" sz="3200" dirty="0"/>
              <a:t>Week 6: </a:t>
            </a:r>
            <a:r>
              <a:rPr lang="en-US" sz="3200" i="1" dirty="0"/>
              <a:t>Order to Cash: Invoice, Payables,</a:t>
            </a:r>
            <a:br>
              <a:rPr lang="en-US" sz="3200" i="1" dirty="0"/>
            </a:br>
            <a:r>
              <a:rPr lang="en-US" sz="3200" i="1" dirty="0"/>
              <a:t>		Configuration Audit 	           	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Baranello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James.Baranello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76200" y="76200"/>
            <a:ext cx="39624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705600" y="76200"/>
            <a:ext cx="23622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81600" y="76200"/>
            <a:ext cx="13716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800100" y="4648200"/>
            <a:ext cx="7620000" cy="2057400"/>
          </a:xfrm>
          <a:prstGeom prst="trapezoid">
            <a:avLst/>
          </a:prstGeom>
          <a:effectLst>
            <a:glow rad="101600">
              <a:schemeClr val="accent4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ISC framework in the ERP environment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Entity level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application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Manual and semi-automated business process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Authorizations and access protection (confidentiality, integrity)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IT General controls (change management, operation, security)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testing and monitoring of business processes, KPIs, etc. </a:t>
            </a:r>
          </a:p>
        </p:txBody>
      </p:sp>
      <p:sp>
        <p:nvSpPr>
          <p:cNvPr id="6" name="Manual Operation 5"/>
          <p:cNvSpPr/>
          <p:nvPr/>
        </p:nvSpPr>
        <p:spPr>
          <a:xfrm>
            <a:off x="152400" y="533400"/>
            <a:ext cx="8915400" cy="3565438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4835" y="2791361"/>
            <a:ext cx="1838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Product quality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Delivery (OTD)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Unused capacity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Excess Costs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Lower Sales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929" y="3776246"/>
            <a:ext cx="140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Errors &amp; Fraud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819400"/>
            <a:ext cx="1826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Completeness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Existence, rights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6" name="Process 15"/>
          <p:cNvSpPr/>
          <p:nvPr/>
        </p:nvSpPr>
        <p:spPr>
          <a:xfrm>
            <a:off x="1066800" y="2438400"/>
            <a:ext cx="7467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3848100" y="2590800"/>
            <a:ext cx="1524000" cy="9906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2480846"/>
            <a:ext cx="84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Contain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381500" y="4114800"/>
            <a:ext cx="457200" cy="5334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381500" y="2438400"/>
            <a:ext cx="457200" cy="4572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4191000"/>
            <a:ext cx="134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Minimized by</a:t>
            </a:r>
          </a:p>
        </p:txBody>
      </p:sp>
      <p:sp>
        <p:nvSpPr>
          <p:cNvPr id="21" name="Process 20"/>
          <p:cNvSpPr/>
          <p:nvPr/>
        </p:nvSpPr>
        <p:spPr>
          <a:xfrm>
            <a:off x="304800" y="1219200"/>
            <a:ext cx="8610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3000" y="1981200"/>
            <a:ext cx="1066800" cy="304800"/>
            <a:chOff x="1219200" y="1981200"/>
            <a:chExt cx="1066800" cy="304800"/>
          </a:xfrm>
        </p:grpSpPr>
        <p:sp>
          <p:nvSpPr>
            <p:cNvPr id="24" name="Pentagon 2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Procurement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72400" y="1981200"/>
            <a:ext cx="304800" cy="304800"/>
            <a:chOff x="1219200" y="1981200"/>
            <a:chExt cx="1066800" cy="304800"/>
          </a:xfrm>
        </p:grpSpPr>
        <p:sp>
          <p:nvSpPr>
            <p:cNvPr id="38" name="Pentagon 37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9" name="Pentagon 38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09800" y="1981200"/>
            <a:ext cx="914400" cy="304800"/>
            <a:chOff x="1219200" y="1981200"/>
            <a:chExt cx="1066800" cy="304800"/>
          </a:xfrm>
        </p:grpSpPr>
        <p:sp>
          <p:nvSpPr>
            <p:cNvPr id="41" name="Pentagon 40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0400" y="1981200"/>
            <a:ext cx="990600" cy="304800"/>
            <a:chOff x="1219200" y="1981200"/>
            <a:chExt cx="1066800" cy="304800"/>
          </a:xfrm>
        </p:grpSpPr>
        <p:sp>
          <p:nvSpPr>
            <p:cNvPr id="44" name="Pentagon 4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Order to $$</a:t>
              </a:r>
            </a:p>
          </p:txBody>
        </p:sp>
        <p:sp>
          <p:nvSpPr>
            <p:cNvPr id="45" name="Pentagon 4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981200"/>
            <a:ext cx="685800" cy="304800"/>
            <a:chOff x="1219200" y="1981200"/>
            <a:chExt cx="1066800" cy="304800"/>
          </a:xfrm>
        </p:grpSpPr>
        <p:sp>
          <p:nvSpPr>
            <p:cNvPr id="47" name="Pentagon 46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Quality</a:t>
              </a:r>
            </a:p>
          </p:txBody>
        </p:sp>
        <p:sp>
          <p:nvSpPr>
            <p:cNvPr id="48" name="Pentagon 47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00800" y="1981200"/>
            <a:ext cx="838200" cy="304800"/>
            <a:chOff x="1219200" y="1981200"/>
            <a:chExt cx="1066800" cy="304800"/>
          </a:xfrm>
        </p:grpSpPr>
        <p:sp>
          <p:nvSpPr>
            <p:cNvPr id="50" name="Pentagon 49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</a:rPr>
                <a:t>Logistics</a:t>
              </a:r>
            </a:p>
          </p:txBody>
        </p:sp>
        <p:sp>
          <p:nvSpPr>
            <p:cNvPr id="51" name="Pentagon 50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67200" y="1981200"/>
            <a:ext cx="914400" cy="304800"/>
            <a:chOff x="1219200" y="1981200"/>
            <a:chExt cx="1066800" cy="304800"/>
          </a:xfrm>
        </p:grpSpPr>
        <p:sp>
          <p:nvSpPr>
            <p:cNvPr id="53" name="Pentagon 52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Finance</a:t>
              </a:r>
            </a:p>
          </p:txBody>
        </p:sp>
        <p:sp>
          <p:nvSpPr>
            <p:cNvPr id="54" name="Pentagon 53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57800" y="1981200"/>
            <a:ext cx="381000" cy="304800"/>
            <a:chOff x="1219200" y="1981200"/>
            <a:chExt cx="1066800" cy="304800"/>
          </a:xfrm>
        </p:grpSpPr>
        <p:sp>
          <p:nvSpPr>
            <p:cNvPr id="56" name="Pentagon 55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IT</a:t>
              </a:r>
            </a:p>
          </p:txBody>
        </p:sp>
        <p:sp>
          <p:nvSpPr>
            <p:cNvPr id="57" name="Pentagon 56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15200" y="1981200"/>
            <a:ext cx="457200" cy="304800"/>
            <a:chOff x="1219200" y="1981200"/>
            <a:chExt cx="1066800" cy="304800"/>
          </a:xfrm>
        </p:grpSpPr>
        <p:sp>
          <p:nvSpPr>
            <p:cNvPr id="59" name="Pentagon 58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HR</a:t>
              </a:r>
            </a:p>
          </p:txBody>
        </p:sp>
        <p:sp>
          <p:nvSpPr>
            <p:cNvPr id="60" name="Pentagon 59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712108" y="1566446"/>
            <a:ext cx="1795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Business Processes</a:t>
            </a:r>
          </a:p>
        </p:txBody>
      </p:sp>
      <p:sp>
        <p:nvSpPr>
          <p:cNvPr id="63" name="Document 62"/>
          <p:cNvSpPr/>
          <p:nvPr/>
        </p:nvSpPr>
        <p:spPr>
          <a:xfrm>
            <a:off x="457200" y="685800"/>
            <a:ext cx="1066800" cy="4572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Balance Sheet</a:t>
            </a:r>
          </a:p>
        </p:txBody>
      </p:sp>
      <p:sp>
        <p:nvSpPr>
          <p:cNvPr id="64" name="Document 63"/>
          <p:cNvSpPr/>
          <p:nvPr/>
        </p:nvSpPr>
        <p:spPr>
          <a:xfrm>
            <a:off x="16764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 &amp; L</a:t>
            </a:r>
          </a:p>
        </p:txBody>
      </p:sp>
      <p:sp>
        <p:nvSpPr>
          <p:cNvPr id="65" name="Document 64"/>
          <p:cNvSpPr/>
          <p:nvPr/>
        </p:nvSpPr>
        <p:spPr>
          <a:xfrm>
            <a:off x="28956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7400" y="1185446"/>
            <a:ext cx="135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Arise through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6400" y="1219200"/>
            <a:ext cx="287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Must be observed / achieved in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257800" y="723900"/>
            <a:ext cx="11430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FDA etc.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81800" y="723900"/>
            <a:ext cx="1981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Performance &amp; Policies</a:t>
            </a:r>
          </a:p>
        </p:txBody>
      </p:sp>
      <p:sp>
        <p:nvSpPr>
          <p:cNvPr id="73" name="Process 72"/>
          <p:cNvSpPr/>
          <p:nvPr/>
        </p:nvSpPr>
        <p:spPr>
          <a:xfrm>
            <a:off x="4152900" y="457200"/>
            <a:ext cx="914400" cy="838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Process 73"/>
          <p:cNvSpPr/>
          <p:nvPr/>
        </p:nvSpPr>
        <p:spPr>
          <a:xfrm>
            <a:off x="5295900" y="76200"/>
            <a:ext cx="11430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Other </a:t>
            </a:r>
            <a:r>
              <a:rPr lang="en-US" sz="1600" dirty="0" err="1">
                <a:solidFill>
                  <a:srgbClr val="000000"/>
                </a:solidFill>
              </a:rPr>
              <a:t>Reg’s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" name="Process 75"/>
          <p:cNvSpPr/>
          <p:nvPr/>
        </p:nvSpPr>
        <p:spPr>
          <a:xfrm>
            <a:off x="6858000" y="76200"/>
            <a:ext cx="19812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Organization’s Objectives &amp; Policies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81600" y="12192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781800" y="1219200"/>
            <a:ext cx="2133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781800" y="2438400"/>
            <a:ext cx="1752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181600" y="24384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rocess 61"/>
          <p:cNvSpPr/>
          <p:nvPr/>
        </p:nvSpPr>
        <p:spPr>
          <a:xfrm>
            <a:off x="152400" y="190500"/>
            <a:ext cx="3810000" cy="1524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External Financial Reporting regulations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04800" y="1219200"/>
            <a:ext cx="3733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066800" y="2438400"/>
            <a:ext cx="2971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Down Arrow 85"/>
          <p:cNvSpPr/>
          <p:nvPr/>
        </p:nvSpPr>
        <p:spPr>
          <a:xfrm>
            <a:off x="35814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83058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858400">
            <a:off x="1160390" y="322438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Assertions</a:t>
            </a:r>
          </a:p>
        </p:txBody>
      </p:sp>
      <p:sp>
        <p:nvSpPr>
          <p:cNvPr id="71" name="Cloud 70"/>
          <p:cNvSpPr/>
          <p:nvPr/>
        </p:nvSpPr>
        <p:spPr>
          <a:xfrm>
            <a:off x="3270954" y="2133599"/>
            <a:ext cx="2966157" cy="2240845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709528" y="1492954"/>
            <a:ext cx="8129671" cy="1230489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loud 82"/>
          <p:cNvSpPr/>
          <p:nvPr/>
        </p:nvSpPr>
        <p:spPr>
          <a:xfrm>
            <a:off x="709528" y="4848576"/>
            <a:ext cx="8129671" cy="1230489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Business Process Controls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Order to Cash</a:t>
            </a:r>
            <a:br>
              <a:rPr lang="en-US" sz="4800" dirty="0"/>
            </a:br>
            <a:r>
              <a:rPr lang="en-US" sz="4800" dirty="0"/>
              <a:t>(OTC, O2C)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11</a:t>
            </a:fld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371726" y="1463152"/>
            <a:ext cx="1698625" cy="1330326"/>
            <a:chOff x="1478" y="1152"/>
            <a:chExt cx="1070" cy="838"/>
          </a:xfrm>
        </p:grpSpPr>
        <p:pic>
          <p:nvPicPr>
            <p:cNvPr id="7171" name="Picture 3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52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478" y="1777"/>
              <a:ext cx="10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Create Delivery</a:t>
              </a:r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129088" y="1463152"/>
            <a:ext cx="1798637" cy="1328738"/>
            <a:chOff x="2497" y="1200"/>
            <a:chExt cx="1133" cy="837"/>
          </a:xfrm>
        </p:grpSpPr>
        <p:pic>
          <p:nvPicPr>
            <p:cNvPr id="7174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497" y="1825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Create Shipment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6261100" y="1392776"/>
            <a:ext cx="2179638" cy="1328738"/>
            <a:chOff x="3840" y="816"/>
            <a:chExt cx="1373" cy="837"/>
          </a:xfrm>
        </p:grpSpPr>
        <p:pic>
          <p:nvPicPr>
            <p:cNvPr id="7177" name="Picture 9" descr="C:\Documents and Settings\CO1ECG\Application Data\Microsoft\Media Catalog\Downloaded Clips\cl2\bd06497_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816"/>
              <a:ext cx="1373" cy="6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36" y="1440"/>
              <a:ext cx="11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Picking</a:t>
              </a:r>
            </a:p>
          </p:txBody>
        </p:sp>
      </p:grpSp>
      <p:pic>
        <p:nvPicPr>
          <p:cNvPr id="7179" name="Picture 11" descr="C:\Documents and Settings\CO1ECG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195" y="5068896"/>
            <a:ext cx="1089025" cy="1382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11452" y="6015046"/>
            <a:ext cx="16779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Shipping 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Documentation</a:t>
            </a:r>
          </a:p>
        </p:txBody>
      </p:sp>
      <p:pic>
        <p:nvPicPr>
          <p:cNvPr id="7181" name="Picture 13" descr="C:\Documents and Settings\CO1ECG\Application Data\Microsoft\Media Catalog\Downloaded Clips\cl68\j0262019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8" y="3467106"/>
            <a:ext cx="1543050" cy="101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Documents and Settings\CO1ECG\Application Data\Microsoft\Media Catalog\Downloaded Clips\cl8\bd20028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5" y="3835408"/>
            <a:ext cx="1401763" cy="123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9104" y="5118108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latin typeface="Arial" charset="0"/>
              </a:rPr>
              <a:t>Packing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258095" y="1174250"/>
            <a:ext cx="2921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3670300" y="1748378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359400" y="1748378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822854" y="1748378"/>
            <a:ext cx="8016346" cy="2116666"/>
          </a:xfrm>
          <a:custGeom>
            <a:avLst/>
            <a:gdLst>
              <a:gd name="T0" fmla="*/ 4288 w 4512"/>
              <a:gd name="T1" fmla="*/ 0 h 1120"/>
              <a:gd name="T2" fmla="*/ 4512 w 4512"/>
              <a:gd name="T3" fmla="*/ 0 h 1120"/>
              <a:gd name="T4" fmla="*/ 4512 w 4512"/>
              <a:gd name="T5" fmla="*/ 776 h 1120"/>
              <a:gd name="T6" fmla="*/ 0 w 4512"/>
              <a:gd name="T7" fmla="*/ 776 h 1120"/>
              <a:gd name="T8" fmla="*/ 0 w 4512"/>
              <a:gd name="T9" fmla="*/ 112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2" h="1120">
                <a:moveTo>
                  <a:pt x="4288" y="0"/>
                </a:moveTo>
                <a:lnTo>
                  <a:pt x="4512" y="0"/>
                </a:lnTo>
                <a:lnTo>
                  <a:pt x="4512" y="776"/>
                </a:lnTo>
                <a:lnTo>
                  <a:pt x="0" y="776"/>
                </a:lnTo>
                <a:lnTo>
                  <a:pt x="0" y="112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1871154" y="4090997"/>
            <a:ext cx="0" cy="10260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371618" y="4051308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968753" y="3979348"/>
            <a:ext cx="12890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980017" y="1463152"/>
            <a:ext cx="1323975" cy="1573213"/>
            <a:chOff x="720" y="336"/>
            <a:chExt cx="834" cy="991"/>
          </a:xfrm>
        </p:grpSpPr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805" y="961"/>
              <a:ext cx="7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Customer </a:t>
              </a:r>
              <a:br>
                <a:rPr lang="en-US" sz="1600" b="1">
                  <a:latin typeface="Arial" charset="0"/>
                </a:rPr>
              </a:br>
              <a:r>
                <a:rPr lang="en-US" sz="1600" b="1">
                  <a:latin typeface="Arial" charset="0"/>
                </a:rPr>
                <a:t>Order</a:t>
              </a:r>
            </a:p>
          </p:txBody>
        </p:sp>
        <p:pic>
          <p:nvPicPr>
            <p:cNvPr id="7196" name="Picture 28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6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01" name="Picture 33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599" y="3611038"/>
            <a:ext cx="938213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7823199" y="4754038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Payment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6262956" y="4042838"/>
            <a:ext cx="1848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-16933" y="165117"/>
            <a:ext cx="1287463" cy="1328738"/>
            <a:chOff x="720" y="336"/>
            <a:chExt cx="811" cy="837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832" y="961"/>
              <a:ext cx="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Pre-Sales</a:t>
              </a:r>
            </a:p>
          </p:txBody>
        </p:sp>
        <p:pic>
          <p:nvPicPr>
            <p:cNvPr id="7207" name="Picture 39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6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600" y="4757214"/>
            <a:ext cx="1331060" cy="1215074"/>
          </a:xfrm>
          <a:prstGeom prst="rect">
            <a:avLst/>
          </a:prstGeom>
        </p:spPr>
      </p:pic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2767804" y="4361925"/>
            <a:ext cx="2316162" cy="1822451"/>
            <a:chOff x="2497" y="1200"/>
            <a:chExt cx="1459" cy="1148"/>
          </a:xfrm>
        </p:grpSpPr>
        <p:pic>
          <p:nvPicPr>
            <p:cNvPr id="51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497" y="1825"/>
              <a:ext cx="145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Goods Issue:</a:t>
              </a:r>
            </a:p>
            <a:p>
              <a:pPr eaLnBrk="0" hangingPunct="0"/>
              <a:r>
                <a:rPr lang="en-US" sz="1600" b="1" dirty="0">
                  <a:latin typeface="Arial" charset="0"/>
                </a:rPr>
                <a:t>- Update Inventory</a:t>
              </a:r>
            </a:p>
            <a:p>
              <a:pPr eaLnBrk="0" hangingPunct="0"/>
              <a:r>
                <a:rPr lang="en-US" sz="1600" b="1" dirty="0">
                  <a:latin typeface="Arial" charset="0"/>
                </a:rPr>
                <a:t>- Post General Ledger</a:t>
              </a: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5029471" y="3712647"/>
            <a:ext cx="1598611" cy="1330326"/>
            <a:chOff x="2544" y="1200"/>
            <a:chExt cx="1007" cy="838"/>
          </a:xfrm>
        </p:grpSpPr>
        <p:pic>
          <p:nvPicPr>
            <p:cNvPr id="47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2551" y="1825"/>
              <a:ext cx="10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Create Invoice</a:t>
              </a:r>
            </a:p>
          </p:txBody>
        </p:sp>
      </p:grpSp>
      <p:sp>
        <p:nvSpPr>
          <p:cNvPr id="53" name="Line 23"/>
          <p:cNvSpPr>
            <a:spLocks noChangeShapeType="1"/>
          </p:cNvSpPr>
          <p:nvPr/>
        </p:nvSpPr>
        <p:spPr bwMode="auto">
          <a:xfrm flipH="1">
            <a:off x="6849556" y="4064534"/>
            <a:ext cx="0" cy="5937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77395"/>
            <a:ext cx="8229600" cy="5638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Order to Cash Process Flow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209817" y="1748378"/>
            <a:ext cx="627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rapezoid 2"/>
          <p:cNvSpPr/>
          <p:nvPr/>
        </p:nvSpPr>
        <p:spPr>
          <a:xfrm rot="10800000">
            <a:off x="4495800" y="3467106"/>
            <a:ext cx="4648200" cy="2717270"/>
          </a:xfrm>
          <a:prstGeom prst="trapezoid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49812" y="2463966"/>
            <a:ext cx="7408356" cy="11908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Sales (Scenarios)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586749" y="3662754"/>
            <a:ext cx="5836608" cy="1246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49812" y="4901276"/>
            <a:ext cx="7369530" cy="10677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Billing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812" y="1208532"/>
            <a:ext cx="7408356" cy="1246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Pre-Sales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-1" y="3665321"/>
            <a:ext cx="1586749" cy="12359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Procurement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949249" y="1295401"/>
            <a:ext cx="807837" cy="421664"/>
            <a:chOff x="8251639" y="1905000"/>
            <a:chExt cx="858885" cy="627798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8254508" y="1905000"/>
              <a:ext cx="856016" cy="627798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8305800" y="2049665"/>
              <a:ext cx="6652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Inquiry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8251639" y="1940314"/>
              <a:ext cx="220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468242"/>
            <a:ext cx="8229600" cy="56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Order to Cash: Document Flow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07640" y="1870551"/>
            <a:ext cx="807837" cy="421664"/>
            <a:chOff x="8251639" y="1905000"/>
            <a:chExt cx="858885" cy="62779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8254508" y="1905000"/>
              <a:ext cx="856016" cy="627798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8305800" y="2049665"/>
              <a:ext cx="633008" cy="41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Quote</a:t>
              </a: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>
              <a:off x="8251639" y="1940314"/>
              <a:ext cx="220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78267" y="1870551"/>
            <a:ext cx="836206" cy="421664"/>
            <a:chOff x="8221478" y="1905000"/>
            <a:chExt cx="889046" cy="627798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8254508" y="1905000"/>
              <a:ext cx="856016" cy="627798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8221478" y="2049665"/>
              <a:ext cx="801654" cy="41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Contract</a:t>
              </a:r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 flipH="1">
              <a:off x="8251639" y="1940314"/>
              <a:ext cx="220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1" name="Group 5"/>
          <p:cNvGrpSpPr>
            <a:grpSpLocks/>
          </p:cNvGrpSpPr>
          <p:nvPr/>
        </p:nvGrpSpPr>
        <p:grpSpPr bwMode="auto">
          <a:xfrm>
            <a:off x="1063023" y="2863836"/>
            <a:ext cx="858885" cy="663975"/>
            <a:chOff x="669" y="864"/>
            <a:chExt cx="898" cy="559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768" y="951"/>
              <a:ext cx="695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Free of 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Charge</a:t>
              </a:r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2309060" y="2954977"/>
            <a:ext cx="1283546" cy="481693"/>
            <a:chOff x="575" y="864"/>
            <a:chExt cx="1118" cy="480"/>
          </a:xfrm>
        </p:grpSpPr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575" y="951"/>
              <a:ext cx="11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Consignment</a:t>
              </a:r>
            </a:p>
          </p:txBody>
        </p:sp>
        <p:sp>
          <p:nvSpPr>
            <p:cNvPr id="82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3" name="Group 5"/>
          <p:cNvGrpSpPr>
            <a:grpSpLocks/>
          </p:cNvGrpSpPr>
          <p:nvPr/>
        </p:nvGrpSpPr>
        <p:grpSpPr bwMode="auto">
          <a:xfrm>
            <a:off x="4934276" y="2949786"/>
            <a:ext cx="937380" cy="492075"/>
            <a:chOff x="669" y="864"/>
            <a:chExt cx="940" cy="480"/>
          </a:xfrm>
        </p:grpSpPr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714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781" y="951"/>
              <a:ext cx="70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Returns</a:t>
              </a:r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7" name="Group 5"/>
          <p:cNvGrpSpPr>
            <a:grpSpLocks/>
          </p:cNvGrpSpPr>
          <p:nvPr/>
        </p:nvGrpSpPr>
        <p:grpSpPr bwMode="auto">
          <a:xfrm>
            <a:off x="6739939" y="2883488"/>
            <a:ext cx="1542858" cy="624670"/>
            <a:chOff x="512" y="864"/>
            <a:chExt cx="1245" cy="480"/>
          </a:xfrm>
        </p:grpSpPr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512" y="951"/>
              <a:ext cx="1245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Debit / Credit</a:t>
              </a:r>
            </a:p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Memo Request</a:t>
              </a:r>
            </a:p>
          </p:txBody>
        </p:sp>
        <p:sp>
          <p:nvSpPr>
            <p:cNvPr id="90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1" name="Group 5"/>
          <p:cNvGrpSpPr>
            <a:grpSpLocks/>
          </p:cNvGrpSpPr>
          <p:nvPr/>
        </p:nvGrpSpPr>
        <p:grpSpPr bwMode="auto">
          <a:xfrm>
            <a:off x="2686034" y="3939426"/>
            <a:ext cx="858883" cy="469019"/>
            <a:chOff x="669" y="864"/>
            <a:chExt cx="898" cy="480"/>
          </a:xfrm>
        </p:grpSpPr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693" y="966"/>
              <a:ext cx="86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Shipment</a:t>
              </a:r>
            </a:p>
          </p:txBody>
        </p:sp>
        <p:sp>
          <p:nvSpPr>
            <p:cNvPr id="124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" name="Group 5"/>
          <p:cNvGrpSpPr>
            <a:grpSpLocks/>
          </p:cNvGrpSpPr>
          <p:nvPr/>
        </p:nvGrpSpPr>
        <p:grpSpPr bwMode="auto">
          <a:xfrm>
            <a:off x="5179891" y="5017258"/>
            <a:ext cx="858885" cy="601908"/>
            <a:chOff x="669" y="864"/>
            <a:chExt cx="898" cy="616"/>
          </a:xfrm>
        </p:grpSpPr>
        <p:sp>
          <p:nvSpPr>
            <p:cNvPr id="129" name="Freeform 6"/>
            <p:cNvSpPr>
              <a:spLocks/>
            </p:cNvSpPr>
            <p:nvPr/>
          </p:nvSpPr>
          <p:spPr bwMode="auto">
            <a:xfrm>
              <a:off x="672" y="864"/>
              <a:ext cx="895" cy="616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813" y="966"/>
              <a:ext cx="6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Credit 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Memo</a:t>
              </a:r>
            </a:p>
          </p:txBody>
        </p:sp>
        <p:sp>
          <p:nvSpPr>
            <p:cNvPr id="131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6" name="Group 5"/>
          <p:cNvGrpSpPr>
            <a:grpSpLocks/>
          </p:cNvGrpSpPr>
          <p:nvPr/>
        </p:nvGrpSpPr>
        <p:grpSpPr bwMode="auto">
          <a:xfrm>
            <a:off x="6357090" y="5020407"/>
            <a:ext cx="858885" cy="601908"/>
            <a:chOff x="669" y="864"/>
            <a:chExt cx="898" cy="616"/>
          </a:xfrm>
        </p:grpSpPr>
        <p:sp>
          <p:nvSpPr>
            <p:cNvPr id="137" name="Freeform 6"/>
            <p:cNvSpPr>
              <a:spLocks/>
            </p:cNvSpPr>
            <p:nvPr/>
          </p:nvSpPr>
          <p:spPr bwMode="auto">
            <a:xfrm>
              <a:off x="672" y="864"/>
              <a:ext cx="895" cy="616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813" y="966"/>
              <a:ext cx="62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Debit 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Memo</a:t>
              </a:r>
            </a:p>
          </p:txBody>
        </p:sp>
        <p:sp>
          <p:nvSpPr>
            <p:cNvPr id="139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40" name="Group 5"/>
          <p:cNvGrpSpPr>
            <a:grpSpLocks/>
          </p:cNvGrpSpPr>
          <p:nvPr/>
        </p:nvGrpSpPr>
        <p:grpSpPr bwMode="auto">
          <a:xfrm>
            <a:off x="6010973" y="2910753"/>
            <a:ext cx="858885" cy="570140"/>
            <a:chOff x="669" y="864"/>
            <a:chExt cx="898" cy="480"/>
          </a:xfrm>
        </p:grpSpPr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761" y="951"/>
              <a:ext cx="749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Service</a:t>
              </a:r>
            </a:p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No </a:t>
              </a:r>
              <a:r>
                <a:rPr lang="en-US" sz="1200" dirty="0" err="1">
                  <a:latin typeface="Tahoma" charset="0"/>
                </a:rPr>
                <a:t>Delv</a:t>
              </a:r>
              <a:endParaRPr lang="en-US" sz="1200" dirty="0">
                <a:latin typeface="Tahoma" charset="0"/>
              </a:endParaRPr>
            </a:p>
          </p:txBody>
        </p:sp>
        <p:sp>
          <p:nvSpPr>
            <p:cNvPr id="143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44" name="Group 5"/>
          <p:cNvGrpSpPr>
            <a:grpSpLocks/>
          </p:cNvGrpSpPr>
          <p:nvPr/>
        </p:nvGrpSpPr>
        <p:grpSpPr bwMode="auto">
          <a:xfrm>
            <a:off x="634728" y="4076557"/>
            <a:ext cx="858883" cy="810133"/>
            <a:chOff x="669" y="864"/>
            <a:chExt cx="898" cy="574"/>
          </a:xfrm>
        </p:grpSpPr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721" y="966"/>
              <a:ext cx="80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Shipping</a:t>
              </a:r>
            </a:p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Cost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1679143" y="5984063"/>
            <a:ext cx="3608798" cy="6119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Financial Accounting</a:t>
            </a:r>
          </a:p>
        </p:txBody>
      </p:sp>
      <p:grpSp>
        <p:nvGrpSpPr>
          <p:cNvPr id="96" name="Group 5"/>
          <p:cNvGrpSpPr>
            <a:grpSpLocks/>
          </p:cNvGrpSpPr>
          <p:nvPr/>
        </p:nvGrpSpPr>
        <p:grpSpPr bwMode="auto">
          <a:xfrm>
            <a:off x="3918464" y="6047957"/>
            <a:ext cx="869406" cy="469019"/>
            <a:chOff x="669" y="864"/>
            <a:chExt cx="909" cy="480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81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Payment</a:t>
              </a:r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8" name="Rounded Rectangle 147"/>
          <p:cNvSpPr/>
          <p:nvPr/>
        </p:nvSpPr>
        <p:spPr>
          <a:xfrm>
            <a:off x="7423358" y="3665321"/>
            <a:ext cx="1720642" cy="12359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Materials Management</a:t>
            </a:r>
          </a:p>
        </p:txBody>
      </p:sp>
      <p:cxnSp>
        <p:nvCxnSpPr>
          <p:cNvPr id="6161" name="Straight Arrow Connector 6160"/>
          <p:cNvCxnSpPr/>
          <p:nvPr/>
        </p:nvCxnSpPr>
        <p:spPr>
          <a:xfrm flipH="1">
            <a:off x="4324350" y="1717065"/>
            <a:ext cx="19050" cy="426699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3923725" y="2910753"/>
            <a:ext cx="858885" cy="570140"/>
            <a:chOff x="669" y="864"/>
            <a:chExt cx="898" cy="480"/>
          </a:xfrm>
        </p:grpSpPr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768" y="951"/>
              <a:ext cx="733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Regular </a:t>
              </a:r>
            </a:p>
            <a:p>
              <a:pPr algn="ctr" eaLnBrk="0" hangingPunct="0">
                <a:defRPr/>
              </a:pPr>
              <a:r>
                <a:rPr lang="en-US" sz="1200" dirty="0">
                  <a:latin typeface="Tahoma" charset="0"/>
                </a:rPr>
                <a:t>Order</a:t>
              </a: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0" name="Group 5"/>
          <p:cNvGrpSpPr>
            <a:grpSpLocks/>
          </p:cNvGrpSpPr>
          <p:nvPr/>
        </p:nvGrpSpPr>
        <p:grpSpPr bwMode="auto">
          <a:xfrm>
            <a:off x="3923725" y="5020407"/>
            <a:ext cx="858885" cy="469019"/>
            <a:chOff x="669" y="864"/>
            <a:chExt cx="898" cy="480"/>
          </a:xfrm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0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Invoice</a:t>
              </a:r>
            </a:p>
          </p:txBody>
        </p:sp>
        <p:sp>
          <p:nvSpPr>
            <p:cNvPr id="103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4" name="Group 5"/>
          <p:cNvGrpSpPr>
            <a:grpSpLocks/>
          </p:cNvGrpSpPr>
          <p:nvPr/>
        </p:nvGrpSpPr>
        <p:grpSpPr bwMode="auto">
          <a:xfrm>
            <a:off x="3923725" y="4147554"/>
            <a:ext cx="858885" cy="469019"/>
            <a:chOff x="669" y="864"/>
            <a:chExt cx="898" cy="480"/>
          </a:xfrm>
        </p:grpSpPr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Delivery</a:t>
              </a:r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70" name="Straight Arrow Connector 169"/>
          <p:cNvCxnSpPr>
            <a:endCxn id="148" idx="1"/>
          </p:cNvCxnSpPr>
          <p:nvPr/>
        </p:nvCxnSpPr>
        <p:spPr>
          <a:xfrm flipV="1">
            <a:off x="4747222" y="4283298"/>
            <a:ext cx="2676136" cy="3232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19" idx="1"/>
          </p:cNvCxnSpPr>
          <p:nvPr/>
        </p:nvCxnSpPr>
        <p:spPr>
          <a:xfrm flipH="1">
            <a:off x="1586749" y="4173936"/>
            <a:ext cx="1099285" cy="11221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5609334" y="3527811"/>
            <a:ext cx="1611432" cy="151897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endCxn id="137" idx="4"/>
          </p:cNvCxnSpPr>
          <p:nvPr/>
        </p:nvCxnSpPr>
        <p:spPr>
          <a:xfrm flipH="1">
            <a:off x="6645717" y="3527811"/>
            <a:ext cx="727449" cy="152645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4343400" y="3502952"/>
            <a:ext cx="2071074" cy="155131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544917" y="4173936"/>
            <a:ext cx="381677" cy="234509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loud 90"/>
          <p:cNvSpPr/>
          <p:nvPr/>
        </p:nvSpPr>
        <p:spPr>
          <a:xfrm>
            <a:off x="-216468" y="4754020"/>
            <a:ext cx="8615455" cy="1325045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Billing / Invoicing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74"/>
            <a:ext cx="8229600" cy="511395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Billing Functions</a:t>
            </a:r>
          </a:p>
          <a:p>
            <a:pPr lvl="1"/>
            <a:r>
              <a:rPr lang="en-US" sz="2400" dirty="0"/>
              <a:t>Issuing invoices, credit notes, debit notes, etc.</a:t>
            </a:r>
          </a:p>
          <a:p>
            <a:pPr lvl="1"/>
            <a:r>
              <a:rPr lang="en-US" sz="2400" dirty="0"/>
              <a:t>Calculating, settling rebates / commissions</a:t>
            </a:r>
          </a:p>
          <a:p>
            <a:pPr lvl="1"/>
            <a:r>
              <a:rPr lang="en-US" sz="2400" dirty="0"/>
              <a:t>Transfer billing data to FI (revenue recognition)</a:t>
            </a:r>
          </a:p>
          <a:p>
            <a:r>
              <a:rPr lang="en-US" sz="2800" dirty="0"/>
              <a:t>Billing Process</a:t>
            </a:r>
          </a:p>
          <a:p>
            <a:pPr lvl="1"/>
            <a:r>
              <a:rPr lang="en-US" sz="2400" dirty="0"/>
              <a:t>Values copy from sales order, quantities from Delivery (if present)</a:t>
            </a:r>
          </a:p>
          <a:p>
            <a:pPr lvl="1"/>
            <a:r>
              <a:rPr lang="en-US" sz="2400" dirty="0"/>
              <a:t>Commonly a small back-end / small accounting group function</a:t>
            </a:r>
          </a:p>
          <a:p>
            <a:pPr lvl="1"/>
            <a:r>
              <a:rPr lang="en-US" sz="2400" dirty="0"/>
              <a:t>Created selectively or in batch (scheduled)</a:t>
            </a:r>
          </a:p>
          <a:p>
            <a:pPr lvl="1"/>
            <a:r>
              <a:rPr lang="en-US" sz="2400" dirty="0"/>
              <a:t>Linked to delivery or sales order (</a:t>
            </a:r>
            <a:r>
              <a:rPr lang="en-US" sz="2400" dirty="0" err="1"/>
              <a:t>config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Can combine several deliveries in one invoice (manual, calendars)</a:t>
            </a:r>
          </a:p>
          <a:p>
            <a:pPr lvl="1"/>
            <a:r>
              <a:rPr lang="en-US" sz="2400" dirty="0"/>
              <a:t>Summary invoice</a:t>
            </a:r>
          </a:p>
          <a:p>
            <a:pPr lvl="2"/>
            <a:r>
              <a:rPr lang="en-US" sz="2000" dirty="0"/>
              <a:t>Multiple linked customers</a:t>
            </a:r>
          </a:p>
          <a:p>
            <a:pPr lvl="2"/>
            <a:r>
              <a:rPr lang="en-US" sz="2000" dirty="0"/>
              <a:t>Periodic (e.g. month-end) billing</a:t>
            </a:r>
          </a:p>
          <a:p>
            <a:pPr lvl="2"/>
            <a:r>
              <a:rPr lang="en-US" sz="2000" dirty="0"/>
              <a:t>Individual invoice documents created (sent to FI) but output delayed</a:t>
            </a:r>
          </a:p>
          <a:p>
            <a:pPr lvl="1"/>
            <a:r>
              <a:rPr lang="en-US" dirty="0"/>
              <a:t>Invoice outputs in various forms (mail, e-mail, EDI, …)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005" y="14429"/>
            <a:ext cx="2132996" cy="16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Billing / Invoicing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74"/>
            <a:ext cx="8229600" cy="511395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Postings following </a:t>
            </a:r>
            <a:r>
              <a:rPr lang="en-US" sz="2400" dirty="0"/>
              <a:t>(controlled by </a:t>
            </a:r>
            <a:r>
              <a:rPr lang="en-US" sz="2400" dirty="0" err="1"/>
              <a:t>config</a:t>
            </a:r>
            <a:r>
              <a:rPr lang="en-US" sz="2400" dirty="0"/>
              <a:t>)</a:t>
            </a:r>
            <a:r>
              <a:rPr lang="en-US" sz="2800" dirty="0"/>
              <a:t>:</a:t>
            </a:r>
          </a:p>
          <a:p>
            <a:pPr lvl="1"/>
            <a:r>
              <a:rPr lang="en-US" sz="2000" dirty="0"/>
              <a:t>Accounting document (revenue)		FI</a:t>
            </a:r>
          </a:p>
          <a:p>
            <a:pPr lvl="1"/>
            <a:r>
              <a:rPr lang="en-US" sz="2000" dirty="0"/>
              <a:t>Customer account (accounts receivable)	FI</a:t>
            </a:r>
          </a:p>
          <a:p>
            <a:pPr lvl="1"/>
            <a:r>
              <a:rPr lang="en-US" sz="2000" dirty="0"/>
              <a:t>Sales / Sales adjustment			FI</a:t>
            </a:r>
          </a:p>
          <a:p>
            <a:pPr lvl="1"/>
            <a:r>
              <a:rPr lang="en-US" sz="2000" dirty="0"/>
              <a:t>Accruals (rebates / commissions)		FI</a:t>
            </a:r>
          </a:p>
          <a:p>
            <a:pPr lvl="1"/>
            <a:r>
              <a:rPr lang="en-US" sz="2000" dirty="0"/>
              <a:t>Profitability analysis 			CO </a:t>
            </a:r>
          </a:p>
          <a:p>
            <a:r>
              <a:rPr lang="en-US" sz="2800" dirty="0"/>
              <a:t>Updates these documents:</a:t>
            </a:r>
          </a:p>
          <a:p>
            <a:pPr lvl="1"/>
            <a:r>
              <a:rPr lang="en-US" sz="2000" dirty="0"/>
              <a:t>Delivery (VL03N)</a:t>
            </a:r>
          </a:p>
          <a:p>
            <a:pPr lvl="1"/>
            <a:r>
              <a:rPr lang="en-US" sz="2000" dirty="0"/>
              <a:t>Linked order document (VA03)</a:t>
            </a:r>
          </a:p>
          <a:p>
            <a:r>
              <a:rPr lang="en-US" sz="2800" dirty="0"/>
              <a:t>Blocked Billing Documents</a:t>
            </a:r>
          </a:p>
          <a:p>
            <a:pPr lvl="1"/>
            <a:r>
              <a:rPr lang="en-US" sz="2000" dirty="0"/>
              <a:t>Manual blocks (Order, Delivery) (e.g. value not defined)</a:t>
            </a:r>
          </a:p>
          <a:p>
            <a:pPr lvl="1"/>
            <a:r>
              <a:rPr lang="en-US" sz="2000" dirty="0"/>
              <a:t>Accounting block (incompletion)</a:t>
            </a:r>
          </a:p>
          <a:p>
            <a:pPr lvl="1"/>
            <a:r>
              <a:rPr lang="en-US" sz="2000" dirty="0"/>
              <a:t>If billing document is blocked -&gt; no revenue recognized</a:t>
            </a:r>
          </a:p>
          <a:p>
            <a:pPr lvl="1"/>
            <a:r>
              <a:rPr lang="en-US" sz="2000" dirty="0"/>
              <a:t>Blocked documents must be explicitly released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005" y="14429"/>
            <a:ext cx="2132996" cy="16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Sales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74"/>
            <a:ext cx="8229600" cy="511395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Discounts / surcharges:</a:t>
            </a:r>
          </a:p>
          <a:p>
            <a:pPr lvl="1"/>
            <a:r>
              <a:rPr lang="en-US" sz="2000" dirty="0"/>
              <a:t>From pricing conditions	FI</a:t>
            </a:r>
          </a:p>
          <a:p>
            <a:r>
              <a:rPr lang="en-US" sz="2800" dirty="0"/>
              <a:t>Rebates:</a:t>
            </a:r>
          </a:p>
          <a:p>
            <a:pPr lvl="1"/>
            <a:r>
              <a:rPr lang="en-US" sz="2000" dirty="0"/>
              <a:t>Special Discounts paid retroactively to a customer</a:t>
            </a:r>
          </a:p>
          <a:p>
            <a:pPr lvl="1"/>
            <a:r>
              <a:rPr lang="en-US" sz="2000" dirty="0"/>
              <a:t>Rebate agreement defines criteria (e.g. material, material group, etc.) &amp; calculation</a:t>
            </a:r>
          </a:p>
          <a:p>
            <a:pPr lvl="1"/>
            <a:r>
              <a:rPr lang="en-US" sz="2000" dirty="0"/>
              <a:t>All billing documents when recreated can check for applicable rebate(s) and post calculated accruals</a:t>
            </a:r>
          </a:p>
          <a:p>
            <a:pPr lvl="1"/>
            <a:r>
              <a:rPr lang="en-US" sz="2000" dirty="0"/>
              <a:t>Agreement is ‘settled’ when credit memo is issued for accumulated rebate total</a:t>
            </a:r>
          </a:p>
          <a:p>
            <a:r>
              <a:rPr lang="en-US" sz="2800" dirty="0"/>
              <a:t>Commissions</a:t>
            </a:r>
          </a:p>
          <a:p>
            <a:pPr lvl="1"/>
            <a:r>
              <a:rPr lang="en-US" sz="2000" dirty="0"/>
              <a:t>Payment / remuneration to an agent (sales person for hire)</a:t>
            </a:r>
          </a:p>
          <a:p>
            <a:pPr lvl="1"/>
            <a:r>
              <a:rPr lang="en-US" sz="2000" dirty="0"/>
              <a:t>Internal and External</a:t>
            </a:r>
          </a:p>
          <a:p>
            <a:pPr lvl="1"/>
            <a:r>
              <a:rPr lang="en-US" sz="2000" dirty="0"/>
              <a:t>Commission agreement defines criteria (e.g. material, customer, etc.) &amp; calculation</a:t>
            </a:r>
          </a:p>
          <a:p>
            <a:pPr lvl="1"/>
            <a:r>
              <a:rPr lang="en-US" sz="2000" dirty="0"/>
              <a:t>All billing documents when recreated can check for applicable commission(s) and post calculated accruals</a:t>
            </a:r>
          </a:p>
          <a:p>
            <a:pPr lvl="1"/>
            <a:r>
              <a:rPr lang="en-US" sz="2000" dirty="0"/>
              <a:t>Commission agreement is periodically ‘settled’.  Payment via vendor payment</a:t>
            </a:r>
          </a:p>
          <a:p>
            <a:pPr lvl="1"/>
            <a:r>
              <a:rPr lang="en-US" sz="2000" dirty="0"/>
              <a:t>Typically original invoice must be paid by customer before commission payment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877" y="-18174"/>
            <a:ext cx="2236123" cy="2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Customer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74"/>
            <a:ext cx="8229600" cy="511395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Payment Process</a:t>
            </a:r>
          </a:p>
          <a:p>
            <a:pPr lvl="1"/>
            <a:r>
              <a:rPr lang="en-US" sz="2000" dirty="0"/>
              <a:t>Receive payments (Cash, Checks, direct bank transfers, etc.)</a:t>
            </a:r>
          </a:p>
          <a:p>
            <a:pPr lvl="1"/>
            <a:r>
              <a:rPr lang="en-US" sz="2000" dirty="0"/>
              <a:t>Record amounts in cashbook</a:t>
            </a:r>
          </a:p>
          <a:p>
            <a:pPr lvl="1"/>
            <a:r>
              <a:rPr lang="en-US" sz="2000" dirty="0"/>
              <a:t>Matching receipts to invoices in the sales ledger (reconciliation)</a:t>
            </a:r>
          </a:p>
          <a:p>
            <a:pPr lvl="1"/>
            <a:r>
              <a:rPr lang="en-US" sz="2000" dirty="0"/>
              <a:t>Some can be automated (esp. when customer sends document reference information)</a:t>
            </a:r>
          </a:p>
          <a:p>
            <a:r>
              <a:rPr lang="en-US" sz="2800" dirty="0"/>
              <a:t>Postings</a:t>
            </a:r>
          </a:p>
          <a:p>
            <a:pPr lvl="1"/>
            <a:r>
              <a:rPr lang="en-US" sz="2000" dirty="0"/>
              <a:t>Cash</a:t>
            </a:r>
          </a:p>
          <a:p>
            <a:pPr lvl="1"/>
            <a:r>
              <a:rPr lang="en-US" sz="2000" dirty="0"/>
              <a:t>Accounts Receivable (customer ledger)</a:t>
            </a:r>
            <a:endParaRPr lang="en-US" sz="2800" dirty="0"/>
          </a:p>
          <a:p>
            <a:r>
              <a:rPr lang="en-US" sz="2800" dirty="0"/>
              <a:t>Past Dues</a:t>
            </a:r>
          </a:p>
          <a:p>
            <a:pPr lvl="1"/>
            <a:r>
              <a:rPr lang="en-US" sz="2000" dirty="0"/>
              <a:t>Customer Statements</a:t>
            </a:r>
          </a:p>
          <a:p>
            <a:pPr lvl="1"/>
            <a:r>
              <a:rPr lang="en-US" sz="2000" dirty="0"/>
              <a:t>Dunning (Output to customer)</a:t>
            </a:r>
          </a:p>
          <a:p>
            <a:pPr lvl="1"/>
            <a:r>
              <a:rPr lang="en-US" sz="2000" dirty="0"/>
              <a:t>Collections process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6723" y="4559964"/>
            <a:ext cx="3481708" cy="21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" b="13"/>
          <a:stretch/>
        </p:blipFill>
        <p:spPr>
          <a:xfrm>
            <a:off x="293972" y="476200"/>
            <a:ext cx="8817427" cy="5988574"/>
          </a:xfrm>
        </p:spPr>
      </p:pic>
    </p:spTree>
    <p:extLst>
      <p:ext uri="{BB962C8B-B14F-4D97-AF65-F5344CB8AC3E}">
        <p14:creationId xmlns:p14="http://schemas.microsoft.com/office/powerpoint/2010/main" val="382874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Breakout Activity –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 into teams – max of 5 people /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Diversity a must.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Assignment – return via WebEx Notes or Word Document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How: WebEx breakout?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Time: assigned  today 20 min (including break)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 back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on-time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56" b="7801"/>
          <a:stretch/>
        </p:blipFill>
        <p:spPr>
          <a:xfrm>
            <a:off x="7010400" y="0"/>
            <a:ext cx="2136588" cy="17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Record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62" y="3114675"/>
            <a:ext cx="1069975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2076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Breakout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6380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Order to Cash Process:  Invoicing and Payment 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 Could go Wrong?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31445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 Controls would you Implement to address?</a:t>
            </a:r>
          </a:p>
          <a:p>
            <a:pPr lvl="3">
              <a:lnSpc>
                <a:spcPct val="110000"/>
              </a:lnSpc>
              <a:buFont typeface="Wingdings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3">
              <a:lnSpc>
                <a:spcPct val="110000"/>
              </a:lnSpc>
              <a:buFont typeface="Wingdings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3">
              <a:lnSpc>
                <a:spcPct val="110000"/>
              </a:lnSpc>
              <a:buFont typeface="Wingdings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3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47" t="24690" r="14357" b="7620"/>
          <a:stretch/>
        </p:blipFill>
        <p:spPr>
          <a:xfrm>
            <a:off x="7079987" y="2116485"/>
            <a:ext cx="2002825" cy="17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18" b="5439"/>
          <a:stretch/>
        </p:blipFill>
        <p:spPr>
          <a:xfrm>
            <a:off x="1447800" y="678385"/>
            <a:ext cx="6248400" cy="5570015"/>
          </a:xfrm>
        </p:spPr>
      </p:pic>
    </p:spTree>
    <p:extLst>
      <p:ext uri="{BB962C8B-B14F-4D97-AF65-F5344CB8AC3E}">
        <p14:creationId xmlns:p14="http://schemas.microsoft.com/office/powerpoint/2010/main" val="8976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 b="-913"/>
          <a:stretch/>
        </p:blipFill>
        <p:spPr>
          <a:xfrm>
            <a:off x="2652891" y="1665110"/>
            <a:ext cx="3793067" cy="4995334"/>
          </a:xfrm>
        </p:spPr>
      </p:pic>
    </p:spTree>
    <p:extLst>
      <p:ext uri="{BB962C8B-B14F-4D97-AF65-F5344CB8AC3E}">
        <p14:creationId xmlns:p14="http://schemas.microsoft.com/office/powerpoint/2010/main" val="2615366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8229600" cy="9421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Order to Cash</a:t>
            </a:r>
            <a:r>
              <a:rPr lang="en-US" sz="2400" dirty="0"/>
              <a:t> (b)</a:t>
            </a:r>
            <a:r>
              <a:rPr lang="en-US" sz="3600" dirty="0"/>
              <a:t> : Common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069"/>
            <a:ext cx="8229600" cy="5180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Invoicing / Billing</a:t>
            </a:r>
            <a:endParaRPr lang="en-US" sz="2000" dirty="0"/>
          </a:p>
          <a:p>
            <a:r>
              <a:rPr lang="en-US" sz="1800" dirty="0"/>
              <a:t>Manipulation of names and address on vouchers / refund</a:t>
            </a:r>
          </a:p>
          <a:p>
            <a:r>
              <a:rPr lang="en-US" sz="1800" dirty="0"/>
              <a:t>Records lost / destroyed</a:t>
            </a:r>
          </a:p>
          <a:p>
            <a:r>
              <a:rPr lang="en-US" sz="1800" dirty="0"/>
              <a:t>Wrong invoices / duplicate invoices</a:t>
            </a:r>
          </a:p>
          <a:p>
            <a:r>
              <a:rPr lang="en-US" sz="1800" dirty="0"/>
              <a:t>Revenue of various types of sales improperly categorized</a:t>
            </a:r>
          </a:p>
          <a:p>
            <a:r>
              <a:rPr lang="en-US" sz="1800" dirty="0"/>
              <a:t>Sales and cost of sales are recognized during an inappropriate time period.</a:t>
            </a:r>
          </a:p>
          <a:p>
            <a:r>
              <a:rPr lang="en-US" sz="1800" dirty="0"/>
              <a:t>Complex sales transactions are often difficult to determine when a sale actually takes place. For example, title passes only when some contingent situations are met, or the customer may have an extended period to return the goods.  Specifically: </a:t>
            </a:r>
          </a:p>
          <a:p>
            <a:pPr lvl="1"/>
            <a:r>
              <a:rPr lang="en-US" sz="1800" dirty="0"/>
              <a:t>What is the point in time when revenue should be recognized </a:t>
            </a:r>
          </a:p>
          <a:p>
            <a:pPr lvl="1"/>
            <a:r>
              <a:rPr lang="en-US" sz="1800" dirty="0"/>
              <a:t>Impact of unusual terms and whether title has passed to the customer </a:t>
            </a:r>
          </a:p>
          <a:p>
            <a:pPr lvl="1"/>
            <a:r>
              <a:rPr lang="en-US" sz="1800" dirty="0"/>
              <a:t>How to assure all goods recorded as sales have been shipped and were new goods </a:t>
            </a:r>
          </a:p>
          <a:p>
            <a:pPr lvl="1"/>
            <a:r>
              <a:rPr lang="en-US" sz="1800" dirty="0"/>
              <a:t>Treating sales transactions made with recourse or that have an abnormal or unpredictable amount of returns </a:t>
            </a:r>
          </a:p>
          <a:p>
            <a:r>
              <a:rPr lang="en-US" sz="1800" dirty="0"/>
              <a:t>Unauthorized returns / adjustments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923" y="0"/>
            <a:ext cx="1154564" cy="26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1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Order to Cash</a:t>
            </a:r>
            <a:r>
              <a:rPr lang="en-US" sz="2800" dirty="0"/>
              <a:t> (b)</a:t>
            </a:r>
            <a:r>
              <a:rPr lang="en-US" sz="4000" dirty="0"/>
              <a:t> : Common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51807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Invoicing / Billing</a:t>
            </a:r>
            <a:endParaRPr lang="en-US" dirty="0"/>
          </a:p>
          <a:p>
            <a:r>
              <a:rPr lang="en-US" dirty="0"/>
              <a:t>Automatic invoicing (once PGI occurs)</a:t>
            </a:r>
          </a:p>
          <a:p>
            <a:r>
              <a:rPr lang="en-US" dirty="0"/>
              <a:t>Backlog of invoicing monitored and controlled</a:t>
            </a:r>
          </a:p>
          <a:p>
            <a:r>
              <a:rPr lang="en-US" dirty="0"/>
              <a:t>Unusual or sensitive documents are subject to further management review prior to posting. Only valid cash payments are made </a:t>
            </a:r>
          </a:p>
          <a:p>
            <a:r>
              <a:rPr lang="en-US" dirty="0"/>
              <a:t>Policy to define and procedures at closing to assure revenue recognition (posting) timing corresponds to when title and risk / reward of ownership transfer to customer </a:t>
            </a:r>
          </a:p>
          <a:p>
            <a:r>
              <a:rPr lang="en-US" dirty="0"/>
              <a:t>Return policy with crisp guidelines and decision criteria (written, taught, monitored)</a:t>
            </a:r>
          </a:p>
          <a:p>
            <a:r>
              <a:rPr lang="en-US" dirty="0"/>
              <a:t>Use pre-numbered invoicing documents with subsequent accounting of all documents</a:t>
            </a:r>
          </a:p>
          <a:p>
            <a:r>
              <a:rPr lang="en-US" dirty="0"/>
              <a:t>Use of pre-numbered return documents with subsequent account of all documents</a:t>
            </a:r>
          </a:p>
          <a:p>
            <a:r>
              <a:rPr lang="en-US" dirty="0"/>
              <a:t>Period reconciliation of shipping and invoicing records</a:t>
            </a:r>
          </a:p>
          <a:p>
            <a:r>
              <a:rPr lang="en-US" dirty="0"/>
              <a:t>Review all changes made to invoice / billing documents (authorized, not material)</a:t>
            </a:r>
          </a:p>
          <a:p>
            <a:r>
              <a:rPr lang="en-US" dirty="0"/>
              <a:t>Internal and regulatory audits of tax collections</a:t>
            </a:r>
          </a:p>
          <a:p>
            <a:endParaRPr lang="en-US" dirty="0"/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714" y="1090250"/>
            <a:ext cx="2236285" cy="10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3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Order to Cash</a:t>
            </a:r>
            <a:r>
              <a:rPr lang="en-US" sz="2800" dirty="0"/>
              <a:t> (b)</a:t>
            </a:r>
            <a:r>
              <a:rPr lang="en-US" sz="4000" dirty="0"/>
              <a:t> : Common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51807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Customer </a:t>
            </a:r>
            <a:r>
              <a:rPr lang="en-US" sz="3400" b="1" dirty="0"/>
              <a:t>Payment</a:t>
            </a:r>
            <a:endParaRPr lang="en-US" b="1" dirty="0"/>
          </a:p>
          <a:p>
            <a:r>
              <a:rPr lang="en-US" dirty="0"/>
              <a:t>Not All cash payments that occurred are recorded </a:t>
            </a:r>
          </a:p>
          <a:p>
            <a:r>
              <a:rPr lang="en-US" dirty="0"/>
              <a:t>Cash payments  /refunds are in-correctly recorded in the ledger </a:t>
            </a:r>
          </a:p>
          <a:p>
            <a:r>
              <a:rPr lang="en-US" dirty="0"/>
              <a:t>Cash payments / refunds are executed without valid authorization </a:t>
            </a:r>
          </a:p>
          <a:p>
            <a:r>
              <a:rPr lang="en-US" dirty="0"/>
              <a:t>Not all cash receipts are recorded and / or not in correct amounts</a:t>
            </a:r>
          </a:p>
          <a:p>
            <a:r>
              <a:rPr lang="en-US" dirty="0"/>
              <a:t>Cash receipts not recorded to correct receivables accounts and to the general ledger </a:t>
            </a:r>
          </a:p>
          <a:p>
            <a:r>
              <a:rPr lang="en-US" dirty="0"/>
              <a:t>Cash receipts are recorded in the incorrect accounting period </a:t>
            </a:r>
          </a:p>
          <a:p>
            <a:r>
              <a:rPr lang="en-US" dirty="0"/>
              <a:t>Recognition of revenue on shipments that never occurred </a:t>
            </a:r>
          </a:p>
          <a:p>
            <a:r>
              <a:rPr lang="en-US" dirty="0"/>
              <a:t>Hidden “side letters” giving customers an irrevocable right to return the product </a:t>
            </a:r>
          </a:p>
          <a:p>
            <a:r>
              <a:rPr lang="en-US" dirty="0"/>
              <a:t>Recording consignment sales as final sales </a:t>
            </a:r>
          </a:p>
          <a:p>
            <a:r>
              <a:rPr lang="en-US" dirty="0"/>
              <a:t>Early recognition of sales that occurred after the end of the fiscal period </a:t>
            </a:r>
          </a:p>
          <a:p>
            <a:r>
              <a:rPr lang="en-US" dirty="0"/>
              <a:t>Creation of fictitious invoices </a:t>
            </a:r>
          </a:p>
          <a:p>
            <a:r>
              <a:rPr lang="en-US" dirty="0"/>
              <a:t>Sales of receivables made with recourse but recorded as sales of the receivables rather than as financing transactions</a:t>
            </a:r>
          </a:p>
          <a:p>
            <a:r>
              <a:rPr lang="en-US" dirty="0"/>
              <a:t>Receivables pledged as collateral against specific loans. Disclosures of such restrictions are required.</a:t>
            </a:r>
          </a:p>
          <a:p>
            <a:r>
              <a:rPr lang="en-US" dirty="0"/>
              <a:t>Receivables incorrectly classified as current when the likelihood of collection during the next year is low</a:t>
            </a:r>
          </a:p>
          <a:p>
            <a:r>
              <a:rPr lang="en-US" dirty="0"/>
              <a:t>Collection of receivables contingent on specific events that cannot currently be estimated</a:t>
            </a:r>
          </a:p>
          <a:p>
            <a:r>
              <a:rPr lang="en-US" dirty="0"/>
              <a:t>Payment is not required until the purchaser sells the product to its end customers.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923" y="0"/>
            <a:ext cx="1154564" cy="26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51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Order to Cash</a:t>
            </a:r>
            <a:r>
              <a:rPr lang="en-US" sz="2800" dirty="0"/>
              <a:t> (b)</a:t>
            </a:r>
            <a:r>
              <a:rPr lang="en-US" sz="4000" dirty="0"/>
              <a:t> : Common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518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Customer Payment</a:t>
            </a: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Monthly statements sent to customers.  Group independent of those recording transactions receives and follows up on complaints</a:t>
            </a: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Payment Policy and procedures (Written, taught, monitored)</a:t>
            </a: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Reconciliation of bank accounts with internal cash accounts and A/R</a:t>
            </a: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Monitor and control aged receivables</a:t>
            </a: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Write-off of receivables handled: segregated from operations, separate authorization, document trail supporting decisions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General / Other</a:t>
            </a:r>
          </a:p>
          <a:p>
            <a:pPr>
              <a:buFont typeface="Arial"/>
              <a:buChar char="•"/>
            </a:pPr>
            <a:r>
              <a:rPr lang="en-US" sz="1800" dirty="0"/>
              <a:t>Segregation of duties </a:t>
            </a:r>
          </a:p>
          <a:p>
            <a:pPr>
              <a:buFont typeface="Arial"/>
              <a:buChar char="•"/>
            </a:pPr>
            <a:r>
              <a:rPr lang="en-US" sz="1800" dirty="0"/>
              <a:t>Limiting access to the files to authorized individuals</a:t>
            </a:r>
          </a:p>
          <a:p>
            <a:pPr>
              <a:buFont typeface="Arial"/>
              <a:buChar char="•"/>
            </a:pPr>
            <a:r>
              <a:rPr lang="en-US" sz="1800" dirty="0"/>
              <a:t>Review / validate handling of Complex, large ($$), high impact transactions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714" y="5792716"/>
            <a:ext cx="2236285" cy="10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7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/>
              <a:t>Real Examples</a:t>
            </a:r>
            <a:r>
              <a:rPr lang="en-US" sz="3200" dirty="0"/>
              <a:t>: Improper Revenue Recognition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41" y="985296"/>
            <a:ext cx="9144000" cy="594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dirty="0"/>
              <a:t>Coca-Cola </a:t>
            </a:r>
            <a:r>
              <a:rPr lang="en-US" dirty="0"/>
              <a:t>charged with </a:t>
            </a:r>
            <a:r>
              <a:rPr lang="en-US" b="1" dirty="0"/>
              <a:t>coercing</a:t>
            </a:r>
            <a:r>
              <a:rPr lang="en-US" dirty="0"/>
              <a:t> its largest distributors to accept delivery of more syrup than they needed at the end of each quarter.  Inflated sales by about $10 million/ year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Gateway </a:t>
            </a:r>
            <a:r>
              <a:rPr lang="en-US" b="1" dirty="0"/>
              <a:t>recorded revenue for each free </a:t>
            </a:r>
            <a:r>
              <a:rPr lang="en-US" dirty="0"/>
              <a:t>subscription to AOL services that was given with each computer sale, thus overstating pre-tax income by over $450 million.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Kmart improperly included as revenue an American Greetings Corp $42.3 million</a:t>
            </a:r>
            <a:r>
              <a:rPr lang="en-US" b="1" dirty="0"/>
              <a:t> payment that was subject to repayment </a:t>
            </a:r>
            <a:r>
              <a:rPr lang="en-US" dirty="0"/>
              <a:t>under certain circumstances (should not be fully booked)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Xerox improperly </a:t>
            </a:r>
            <a:r>
              <a:rPr lang="en-US" b="1" dirty="0"/>
              <a:t>accelerated</a:t>
            </a:r>
            <a:r>
              <a:rPr lang="en-US" dirty="0"/>
              <a:t> $6 billion </a:t>
            </a:r>
            <a:r>
              <a:rPr lang="en-US" b="1" dirty="0"/>
              <a:t>revenue</a:t>
            </a:r>
            <a:r>
              <a:rPr lang="en-US" dirty="0"/>
              <a:t> from long-term office equipment leases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Qwest immediately recognized long-term contract revenue, vs. the 18-24 month contract period thus inflating revenue by $144 million in 2000–2001.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Quest </a:t>
            </a:r>
            <a:r>
              <a:rPr lang="en-US" b="1" dirty="0"/>
              <a:t>inflated revenue </a:t>
            </a:r>
            <a:r>
              <a:rPr lang="en-US" dirty="0"/>
              <a:t>($950 million) by </a:t>
            </a:r>
            <a:r>
              <a:rPr lang="en-US" b="1" dirty="0"/>
              <a:t>swapping </a:t>
            </a:r>
            <a:r>
              <a:rPr lang="en-US" dirty="0"/>
              <a:t>network capacity with Global Crossing.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Rite-Aid sold 189 stores to J.C. Penney.  Instead of booking $82.5 million one-time gain, put amount into internal reserve account and used it to absorb future operating expenses.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Bristol-Myers inflated 2001 revenues up to $1 billion via wholesaler sales incentives to take delivery of the products with intent to sell the following year (</a:t>
            </a:r>
            <a:r>
              <a:rPr lang="en-US" b="1" dirty="0"/>
              <a:t>channel stuffing</a:t>
            </a:r>
            <a:r>
              <a:rPr lang="en-US" dirty="0"/>
              <a:t>).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Lucent Technologies improperly booked $452 million in revenue (2000) via products sent to distribution partners that were never actually sold to end customers (</a:t>
            </a:r>
            <a:r>
              <a:rPr lang="en-US" b="1" dirty="0"/>
              <a:t>channel stuffing</a:t>
            </a:r>
            <a:r>
              <a:rPr lang="en-US" dirty="0"/>
              <a:t>).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Charter Communications (cable company) added $17 million to revenue (2000) via </a:t>
            </a:r>
            <a:r>
              <a:rPr lang="en-US" b="1" dirty="0"/>
              <a:t>phony ad sales deal</a:t>
            </a:r>
            <a:r>
              <a:rPr lang="en-US" dirty="0"/>
              <a:t> with unnamed set-top decoder maker. Maker tack $20 onto invoice price of each box. Charter held cash as an ad sale. Net income not affected but revenue increased.</a:t>
            </a:r>
          </a:p>
          <a:p>
            <a:r>
              <a:rPr lang="en-US" dirty="0"/>
              <a:t>￼</a:t>
            </a:r>
            <a:r>
              <a:rPr lang="en-US" sz="1000" dirty="0"/>
              <a:t>Sources: Atlanta Business Chronicle, June 2, 2003; </a:t>
            </a:r>
            <a:r>
              <a:rPr lang="en-US" sz="1000" dirty="0" err="1"/>
              <a:t>Accountingweb.com</a:t>
            </a:r>
            <a:r>
              <a:rPr lang="en-US" sz="1000" dirty="0"/>
              <a:t>, July 14, 2003; </a:t>
            </a:r>
            <a:r>
              <a:rPr lang="en-US" sz="1000" dirty="0" err="1"/>
              <a:t>Accountingweb.com</a:t>
            </a:r>
            <a:r>
              <a:rPr lang="en-US" sz="1000" dirty="0"/>
              <a:t>, May 19, 2003; The Wall Street Journal Online, February 25, 2003; The Wall Street Journal Online, February 26, 2003; The Wall Street Journal Online, June 28, 2002; St. Cloud Times, February 26, 2003, p. 6A; The Wall Street Journal Online, February 8, 2001; The Wall Street Journal Online, July 11, 2002; The Wall Street Journal Online, February 9, 2001; USA Today, July 25, 2003</a:t>
            </a:r>
          </a:p>
        </p:txBody>
      </p:sp>
    </p:spTree>
    <p:extLst>
      <p:ext uri="{BB962C8B-B14F-4D97-AF65-F5344CB8AC3E}">
        <p14:creationId xmlns:p14="http://schemas.microsoft.com/office/powerpoint/2010/main" val="254125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 invalidUrl="http://www.theaccountspayablenetwork.com/html/files/checklist - invoice processing sics 9-3-13.pdf"/>
            </a:endParaRPr>
          </a:p>
          <a:p>
            <a:r>
              <a:rPr lang="en-US" dirty="0">
                <a:hlinkClick r:id="rId2" invalidUrl="http://www.theaccountspayablenetwork.com/html/files/checklist - invoice processing sics 9-3-13.pdf"/>
              </a:rPr>
              <a:t>Checklist</a:t>
            </a:r>
            <a:r>
              <a:rPr lang="en-US" dirty="0"/>
              <a:t>:  Standards of Internal Control: Invoice processing (IOFM)</a:t>
            </a:r>
          </a:p>
          <a:p>
            <a:r>
              <a:rPr lang="en-US" dirty="0">
                <a:hlinkClick r:id="rId3"/>
              </a:rPr>
              <a:t>Thomson Learning</a:t>
            </a:r>
            <a:r>
              <a:rPr lang="en-US" dirty="0"/>
              <a:t>:  Auditing Revenue Chapter</a:t>
            </a:r>
          </a:p>
        </p:txBody>
      </p:sp>
    </p:spTree>
    <p:extLst>
      <p:ext uri="{BB962C8B-B14F-4D97-AF65-F5344CB8AC3E}">
        <p14:creationId xmlns:p14="http://schemas.microsoft.com/office/powerpoint/2010/main" val="1965058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29</a:t>
            </a:fld>
            <a:endParaRPr lang="en-US"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48" y="4853175"/>
            <a:ext cx="2121286" cy="2083329"/>
          </a:xfrm>
          <a:prstGeom prst="rect">
            <a:avLst/>
          </a:prstGeom>
        </p:spPr>
      </p:pic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Real World Control Example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Configuration Control</a:t>
            </a:r>
            <a:br>
              <a:rPr lang="en-US" sz="4800" dirty="0"/>
            </a:br>
            <a:r>
              <a:rPr lang="en-US" sz="4000" dirty="0"/>
              <a:t>(Order to Cash)</a:t>
            </a:r>
            <a:endParaRPr lang="en-US" sz="48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88244"/>
            <a:ext cx="7772400" cy="1143000"/>
          </a:xfrm>
        </p:spPr>
        <p:txBody>
          <a:bodyPr/>
          <a:lstStyle/>
          <a:p>
            <a:r>
              <a:rPr lang="en-US" dirty="0"/>
              <a:t>Discussion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755" y="2052459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Something really new, different you learned in this course in last week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 </a:t>
            </a:r>
            <a:endParaRPr lang="en-US" altLang="zh-TW" sz="2800" dirty="0">
              <a:ea typeface="新細明體" charset="-120"/>
            </a:endParaRPr>
          </a:p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Questions you have about this week’s content (readings, videos, links, …)?</a:t>
            </a:r>
            <a:br>
              <a:rPr lang="en-US" altLang="zh-TW" sz="2800" dirty="0">
                <a:ea typeface="新細明體" charset="-120"/>
              </a:rPr>
            </a:br>
            <a:endParaRPr lang="en-US" altLang="zh-TW" sz="28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 still in your mind, something not   adequately answered in prior readings or classes?</a:t>
            </a:r>
          </a:p>
          <a:p>
            <a:pPr marL="0" lvl="1" indent="457200" algn="r">
              <a:buSzPct val="80000"/>
              <a:buFont typeface="Wingdings" charset="2"/>
              <a:buChar char="²"/>
            </a:pPr>
            <a:endParaRPr lang="en-US" sz="2400" dirty="0">
              <a:latin typeface="Perpet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99" y="-2693"/>
            <a:ext cx="2485601" cy="205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35" y="2588040"/>
            <a:ext cx="2249310" cy="103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4564276"/>
            <a:ext cx="1397001" cy="2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Definition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Reference #:			</a:t>
            </a:r>
            <a:r>
              <a:rPr lang="en-US" dirty="0"/>
              <a:t>OCRW-608</a:t>
            </a:r>
            <a:endParaRPr lang="en-US" b="1" dirty="0"/>
          </a:p>
          <a:p>
            <a:r>
              <a:rPr lang="en-US" b="1" dirty="0"/>
              <a:t>Control Activity:  	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Tolerance groups have been appropriately configured inline with managements intentions.</a:t>
            </a:r>
            <a:b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</a:b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1" dirty="0"/>
              <a:t>Process			</a:t>
            </a:r>
            <a:r>
              <a:rPr lang="en-US" dirty="0"/>
              <a:t>Order to Cash</a:t>
            </a:r>
            <a:endParaRPr lang="en-US" b="1" dirty="0"/>
          </a:p>
          <a:p>
            <a:r>
              <a:rPr lang="en-US" b="1" dirty="0"/>
              <a:t>Sub-Process			</a:t>
            </a:r>
            <a:r>
              <a:rPr lang="en-US" dirty="0"/>
              <a:t>Cash Application</a:t>
            </a:r>
            <a:endParaRPr lang="en-US" b="1" dirty="0"/>
          </a:p>
          <a:p>
            <a:r>
              <a:rPr lang="en-US" b="1" dirty="0"/>
              <a:t>Location			</a:t>
            </a:r>
            <a:r>
              <a:rPr lang="en-US" dirty="0"/>
              <a:t>Headquarters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/>
              <a:t>Frequency:		Used: 	</a:t>
            </a:r>
            <a:r>
              <a:rPr lang="en-US" dirty="0"/>
              <a:t>Z: Multiple x/day</a:t>
            </a:r>
          </a:p>
          <a:p>
            <a:pPr marL="2228850" lvl="6" indent="0">
              <a:buNone/>
            </a:pPr>
            <a:r>
              <a:rPr lang="en-US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sz="29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Review: </a:t>
            </a:r>
            <a:r>
              <a:rPr lang="en-US" sz="29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A: Annual</a:t>
            </a:r>
          </a:p>
          <a:p>
            <a:r>
              <a:rPr lang="en-US" b="1" dirty="0"/>
              <a:t>Automated: vs. Manual</a:t>
            </a:r>
            <a:r>
              <a:rPr lang="en-US" dirty="0"/>
              <a:t>: 	Automated</a:t>
            </a:r>
          </a:p>
          <a:p>
            <a:r>
              <a:rPr lang="en-US" b="1" dirty="0"/>
              <a:t>Control type:</a:t>
            </a:r>
            <a:r>
              <a:rPr lang="en-US" dirty="0"/>
              <a:t>			P: Preventative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/>
              <a:t>Control Owner:  </a:t>
            </a:r>
            <a:r>
              <a:rPr lang="en-US" dirty="0"/>
              <a:t>		Order to Cash Business 						Process Architect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48" y="5428798"/>
            <a:ext cx="1535176" cy="1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 Review Procedure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4898495"/>
          </a:xfrm>
        </p:spPr>
        <p:txBody>
          <a:bodyPr>
            <a:normAutofit/>
          </a:bodyPr>
          <a:lstStyle/>
          <a:p>
            <a:r>
              <a:rPr lang="en-US" sz="2800" dirty="0"/>
              <a:t>Transaction: SPRO   (SAP Reference IMG)</a:t>
            </a:r>
          </a:p>
          <a:p>
            <a:pPr lvl="1"/>
            <a:r>
              <a:rPr lang="en-US" sz="2400" dirty="0"/>
              <a:t>Financial Accounting (New) &gt; Accounts Receivable and Accounts Payable &gt; Business transactions &gt; Open item clearing &gt; Clearing Differences &gt; Define Tolerances for Customers/Vendors              </a:t>
            </a:r>
          </a:p>
          <a:p>
            <a:r>
              <a:rPr lang="en-US" sz="2800" dirty="0"/>
              <a:t>Click on Company Codes under review</a:t>
            </a:r>
          </a:p>
          <a:p>
            <a:r>
              <a:rPr lang="en-US" sz="2800" dirty="0"/>
              <a:t>Ensure tolerance settings are appropriate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Conclusion: ________________________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48" y="5428798"/>
            <a:ext cx="1535176" cy="1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Configuration Review Procedure </a:t>
            </a:r>
            <a:r>
              <a:rPr lang="en-US" sz="4000" dirty="0"/>
              <a:t>(Alternate)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88194"/>
            <a:ext cx="8229600" cy="4898495"/>
          </a:xfrm>
        </p:spPr>
        <p:txBody>
          <a:bodyPr>
            <a:normAutofit/>
          </a:bodyPr>
          <a:lstStyle/>
          <a:p>
            <a:r>
              <a:rPr lang="en-US" sz="2800" dirty="0"/>
              <a:t>Download related configuration table.  </a:t>
            </a:r>
            <a:br>
              <a:rPr lang="en-US" sz="2800" dirty="0"/>
            </a:br>
            <a:r>
              <a:rPr lang="en-US" sz="2800" dirty="0"/>
              <a:t>Transaction: SE16N</a:t>
            </a:r>
          </a:p>
          <a:p>
            <a:pPr lvl="1"/>
            <a:r>
              <a:rPr lang="en-US" sz="2400" dirty="0"/>
              <a:t>Table: T043G (Tolerances for Groups of Customers /Vendors)</a:t>
            </a:r>
          </a:p>
          <a:p>
            <a:r>
              <a:rPr lang="en-US" sz="2800" dirty="0"/>
              <a:t>Download table </a:t>
            </a:r>
          </a:p>
          <a:p>
            <a:r>
              <a:rPr lang="en-US" sz="2800" dirty="0"/>
              <a:t>Review active entries and ensure tolerance settings are appropriate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Conclusion: ________________________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200" y="5386927"/>
            <a:ext cx="1535176" cy="1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0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Order to Cash 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Primary learning objectives are:</a:t>
            </a:r>
          </a:p>
          <a:p>
            <a:pPr lvl="1"/>
            <a:r>
              <a:rPr lang="en-US" sz="2400" dirty="0"/>
              <a:t>Experience the steps in a typical sales transaction</a:t>
            </a:r>
          </a:p>
          <a:p>
            <a:pPr lvl="1"/>
            <a:r>
              <a:rPr lang="en-US" sz="2400" dirty="0"/>
              <a:t>See how an ERP system handles a typical sales transaction</a:t>
            </a:r>
          </a:p>
          <a:p>
            <a:pPr lvl="1"/>
            <a:r>
              <a:rPr lang="en-US" sz="2400" dirty="0"/>
              <a:t>Work through the procedures involved in a test of transactions</a:t>
            </a:r>
          </a:p>
          <a:p>
            <a:pPr lvl="1"/>
            <a:r>
              <a:rPr lang="en-US" sz="2400" dirty="0"/>
              <a:t>Look at a special feature of the sales and distribution (SD) module of SAP </a:t>
            </a:r>
            <a:endParaRPr lang="en-US" sz="1100" dirty="0"/>
          </a:p>
          <a:p>
            <a:pPr lvl="1"/>
            <a:r>
              <a:rPr lang="en-US" sz="2400" dirty="0"/>
              <a:t>See the integration between Sales and Distribution (SD) and financial accounting (FI) modules of SAP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25" y="381001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0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Prior Class </a:t>
            </a:r>
            <a:r>
              <a:rPr lang="en-US" i="1" dirty="0"/>
              <a:t>(September 26)</a:t>
            </a:r>
            <a:r>
              <a:rPr lang="en-US" dirty="0"/>
              <a:t>: Steps 1 – 8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Last Class </a:t>
            </a:r>
            <a:r>
              <a:rPr lang="en-US" i="1" dirty="0"/>
              <a:t>(October 3)</a:t>
            </a:r>
            <a:r>
              <a:rPr lang="en-US" dirty="0"/>
              <a:t>:  Steps 9 – 15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This Class </a:t>
            </a:r>
            <a:r>
              <a:rPr lang="en-US" b="1" i="1" dirty="0"/>
              <a:t>(October 10)</a:t>
            </a:r>
            <a:r>
              <a:rPr lang="en-US" b="1" dirty="0"/>
              <a:t>:  Steps 16 – 23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Due October 13  </a:t>
            </a:r>
            <a:r>
              <a:rPr lang="en-US" sz="2400" i="1" dirty="0"/>
              <a:t>11:59 PM</a:t>
            </a:r>
            <a:r>
              <a:rPr lang="en-US" i="1" dirty="0"/>
              <a:t>: </a:t>
            </a:r>
            <a:r>
              <a:rPr lang="en-US" dirty="0"/>
              <a:t>Assignment Submission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6" y="1234387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49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Last Class </a:t>
            </a:r>
            <a:r>
              <a:rPr lang="en-US" i="1" dirty="0"/>
              <a:t>(Feb 8)</a:t>
            </a:r>
            <a:r>
              <a:rPr lang="en-US" dirty="0"/>
              <a:t>: Steps 1 – 8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Class </a:t>
            </a:r>
            <a:r>
              <a:rPr lang="en-US" i="1" dirty="0"/>
              <a:t>(Feb 15)</a:t>
            </a:r>
            <a:r>
              <a:rPr lang="en-US" dirty="0"/>
              <a:t>:  Steps 9 – 15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Next Class </a:t>
            </a:r>
            <a:r>
              <a:rPr lang="en-US" i="1" dirty="0"/>
              <a:t>(Feb 22)</a:t>
            </a:r>
            <a:r>
              <a:rPr lang="en-US" dirty="0"/>
              <a:t>:  Steps 16 – 23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Due Feb 25  </a:t>
            </a:r>
            <a:r>
              <a:rPr lang="en-US" sz="2400" i="1" dirty="0"/>
              <a:t>11:59 PM</a:t>
            </a:r>
            <a:r>
              <a:rPr lang="en-US" i="1" dirty="0"/>
              <a:t>: </a:t>
            </a:r>
            <a:r>
              <a:rPr lang="en-US" dirty="0"/>
              <a:t>Assignment Submission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6" y="1234387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1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16 – </a:t>
            </a:r>
            <a:r>
              <a:rPr lang="en-US" sz="2400" dirty="0"/>
              <a:t>Create an Invoice for the Delivery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 </a:t>
            </a:r>
            <a:r>
              <a:rPr lang="en-US" sz="2000" b="1" i="1" dirty="0"/>
              <a:t>Billing </a:t>
            </a:r>
            <a:r>
              <a:rPr lang="en-US" sz="2000" b="1" dirty="0"/>
              <a:t>►</a:t>
            </a:r>
            <a:r>
              <a:rPr lang="en-US" sz="2000" b="1" i="1" dirty="0"/>
              <a:t> Billing Document  </a:t>
            </a:r>
            <a:r>
              <a:rPr lang="en-US" sz="2000" b="1" dirty="0"/>
              <a:t>► </a:t>
            </a:r>
            <a:r>
              <a:rPr lang="en-US" sz="2000" b="1" i="1" dirty="0"/>
              <a:t>Create 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VF01</a:t>
            </a:r>
            <a:endParaRPr lang="en-US" sz="900" b="1" i="1" dirty="0"/>
          </a:p>
          <a:p>
            <a:pPr lvl="1"/>
            <a:endParaRPr lang="en-US" sz="900" b="1" i="1" dirty="0"/>
          </a:p>
          <a:p>
            <a:pPr lvl="0"/>
            <a:r>
              <a:rPr lang="en-US" sz="2800" dirty="0"/>
              <a:t>Task 17 - </a:t>
            </a:r>
            <a:r>
              <a:rPr lang="en-US" sz="2400" dirty="0"/>
              <a:t>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See details of Task 5</a:t>
            </a:r>
          </a:p>
          <a:p>
            <a:pPr lvl="1">
              <a:buFont typeface="Arial"/>
              <a:buChar char="–"/>
            </a:pPr>
            <a:endParaRPr lang="en-US" sz="2400" dirty="0"/>
          </a:p>
          <a:p>
            <a:r>
              <a:rPr lang="en-US" sz="2800" dirty="0"/>
              <a:t>Task 18 – </a:t>
            </a:r>
            <a:r>
              <a:rPr lang="en-US" sz="2400" dirty="0"/>
              <a:t>Display the Document Flow for the Sales Order  </a:t>
            </a:r>
          </a:p>
          <a:p>
            <a:pPr lvl="1"/>
            <a:r>
              <a:rPr lang="en-US" sz="2000" dirty="0"/>
              <a:t>Within transaction use menu: </a:t>
            </a:r>
            <a:r>
              <a:rPr lang="en-US" sz="2000" b="1" i="1" dirty="0"/>
              <a:t>Environment </a:t>
            </a:r>
            <a:r>
              <a:rPr lang="en-US" sz="2000" b="1" dirty="0"/>
              <a:t>►</a:t>
            </a:r>
            <a:r>
              <a:rPr lang="en-US" sz="2000" b="1" i="1" dirty="0"/>
              <a:t> Display Document Flow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pPr lvl="0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50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19 – </a:t>
            </a:r>
            <a:r>
              <a:rPr lang="en-US" sz="2400" dirty="0"/>
              <a:t>Locate the Accounting Document Number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 </a:t>
            </a:r>
            <a:r>
              <a:rPr lang="en-US" sz="2000" b="1" i="1" dirty="0"/>
              <a:t>Billing </a:t>
            </a:r>
            <a:r>
              <a:rPr lang="en-US" sz="2000" b="1" dirty="0"/>
              <a:t>►</a:t>
            </a:r>
            <a:r>
              <a:rPr lang="en-US" sz="2000" b="1" i="1" dirty="0"/>
              <a:t> Billing Document  </a:t>
            </a:r>
            <a:r>
              <a:rPr lang="en-US" sz="2000" b="1" dirty="0"/>
              <a:t>► </a:t>
            </a:r>
            <a:r>
              <a:rPr lang="en-US" sz="2000" b="1" i="1" dirty="0"/>
              <a:t>Display 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VF03</a:t>
            </a:r>
            <a:endParaRPr lang="en-US" sz="900" b="1" i="1" dirty="0"/>
          </a:p>
          <a:p>
            <a:pPr lvl="1"/>
            <a:endParaRPr lang="en-US" sz="900" b="1" i="1" dirty="0"/>
          </a:p>
          <a:p>
            <a:r>
              <a:rPr lang="en-US" sz="2800" dirty="0"/>
              <a:t>Task 20 – </a:t>
            </a:r>
            <a:r>
              <a:rPr lang="en-US" sz="2400" dirty="0"/>
              <a:t>Post the Customer’s Payment on Account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Accounting </a:t>
            </a:r>
            <a:r>
              <a:rPr lang="en-US" sz="2000" b="1" dirty="0"/>
              <a:t>►</a:t>
            </a:r>
            <a:r>
              <a:rPr lang="en-US" sz="2000" b="1" i="1" dirty="0"/>
              <a:t> Financial Accounting </a:t>
            </a:r>
            <a:r>
              <a:rPr lang="en-US" sz="2000" b="1" dirty="0"/>
              <a:t>►</a:t>
            </a:r>
            <a:r>
              <a:rPr lang="en-US" sz="2000" b="1" i="1" dirty="0"/>
              <a:t>Accounts Receivable </a:t>
            </a:r>
            <a:r>
              <a:rPr lang="en-US" sz="2000" b="1" dirty="0"/>
              <a:t>►</a:t>
            </a:r>
            <a:r>
              <a:rPr lang="en-US" sz="2000" b="1" i="1" dirty="0"/>
              <a:t> Document Entry </a:t>
            </a:r>
            <a:r>
              <a:rPr lang="en-US" sz="2000" b="1" dirty="0"/>
              <a:t>►</a:t>
            </a:r>
            <a:r>
              <a:rPr lang="en-US" sz="2000" b="1" i="1" dirty="0"/>
              <a:t> Incoming Payment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F-28</a:t>
            </a:r>
            <a:endParaRPr lang="en-US" sz="900" b="1" i="1" dirty="0"/>
          </a:p>
          <a:p>
            <a:pPr lvl="0"/>
            <a:endParaRPr lang="en-US" sz="900" b="1" i="1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3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Task 21 - </a:t>
            </a:r>
            <a:r>
              <a:rPr lang="en-US" sz="2400" dirty="0"/>
              <a:t>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See details of Task 5</a:t>
            </a:r>
          </a:p>
          <a:p>
            <a:pPr lvl="1">
              <a:buFont typeface="Arial"/>
              <a:buChar char="–"/>
            </a:pPr>
            <a:endParaRPr lang="en-US" sz="2400" dirty="0"/>
          </a:p>
          <a:p>
            <a:r>
              <a:rPr lang="en-US" sz="2800" dirty="0"/>
              <a:t>Task 22 – </a:t>
            </a:r>
            <a:r>
              <a:rPr lang="en-US" sz="2400" dirty="0"/>
              <a:t>Display the Document Flow for the Sales Order  </a:t>
            </a:r>
          </a:p>
          <a:p>
            <a:pPr lvl="1"/>
            <a:r>
              <a:rPr lang="en-US" sz="2000" dirty="0"/>
              <a:t>Within transaction use menu: </a:t>
            </a:r>
            <a:r>
              <a:rPr lang="en-US" sz="2000" b="1" i="1" dirty="0"/>
              <a:t>Environment </a:t>
            </a:r>
            <a:r>
              <a:rPr lang="en-US" sz="2000" b="1" dirty="0"/>
              <a:t>►</a:t>
            </a:r>
            <a:r>
              <a:rPr lang="en-US" sz="2000" b="1" i="1" dirty="0"/>
              <a:t> Display Document Flow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r>
              <a:rPr lang="en-US" sz="2800" dirty="0"/>
              <a:t>Task 23 – </a:t>
            </a:r>
            <a:r>
              <a:rPr lang="en-US" sz="2400" dirty="0"/>
              <a:t>Write Down the Journal Entries the System Made </a:t>
            </a:r>
          </a:p>
          <a:p>
            <a:pPr lvl="1"/>
            <a:r>
              <a:rPr lang="en-US" sz="2000" dirty="0"/>
              <a:t>Non-SAP Task</a:t>
            </a:r>
            <a:br>
              <a:rPr lang="en-US" sz="2000" dirty="0"/>
            </a:br>
            <a:endParaRPr lang="en-US" sz="900" b="1" i="1" dirty="0"/>
          </a:p>
          <a:p>
            <a:pPr lvl="0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7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7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Will finish grading this evening.  You’ll have until next Monday to review</a:t>
            </a:r>
          </a:p>
          <a:p>
            <a:r>
              <a:rPr lang="en-US" sz="2400" dirty="0"/>
              <a:t>I will curve the test base on best scores</a:t>
            </a:r>
          </a:p>
          <a:p>
            <a:r>
              <a:rPr lang="en-US" sz="2400" dirty="0"/>
              <a:t>Next week: </a:t>
            </a:r>
          </a:p>
          <a:p>
            <a:pPr lvl="1"/>
            <a:r>
              <a:rPr lang="en-US" sz="2400" dirty="0"/>
              <a:t>Summary of scores</a:t>
            </a:r>
          </a:p>
          <a:p>
            <a:pPr lvl="1"/>
            <a:r>
              <a:rPr lang="en-US" sz="2400" dirty="0"/>
              <a:t>Few slides, content that may be included in future exams</a:t>
            </a:r>
          </a:p>
          <a:p>
            <a:r>
              <a:rPr lang="en-US" sz="2400" dirty="0"/>
              <a:t>I will finish grading Exercise 1 this week (send via return e-mail) and will publish grades to date.</a:t>
            </a:r>
          </a:p>
        </p:txBody>
      </p:sp>
    </p:spTree>
    <p:extLst>
      <p:ext uri="{BB962C8B-B14F-4D97-AF65-F5344CB8AC3E}">
        <p14:creationId xmlns:p14="http://schemas.microsoft.com/office/powerpoint/2010/main" val="403837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371726" y="1463152"/>
            <a:ext cx="1698625" cy="1330326"/>
            <a:chOff x="1478" y="1152"/>
            <a:chExt cx="1070" cy="838"/>
          </a:xfrm>
        </p:grpSpPr>
        <p:pic>
          <p:nvPicPr>
            <p:cNvPr id="7171" name="Picture 3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52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478" y="1777"/>
              <a:ext cx="10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Create Delivery</a:t>
              </a:r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129088" y="1463152"/>
            <a:ext cx="1798637" cy="1328738"/>
            <a:chOff x="2497" y="1200"/>
            <a:chExt cx="1133" cy="837"/>
          </a:xfrm>
        </p:grpSpPr>
        <p:pic>
          <p:nvPicPr>
            <p:cNvPr id="7174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497" y="1825"/>
              <a:ext cx="11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Create Shipment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6261100" y="1392776"/>
            <a:ext cx="2179638" cy="1328738"/>
            <a:chOff x="3840" y="816"/>
            <a:chExt cx="1373" cy="837"/>
          </a:xfrm>
        </p:grpSpPr>
        <p:pic>
          <p:nvPicPr>
            <p:cNvPr id="7177" name="Picture 9" descr="C:\Documents and Settings\CO1ECG\Application Data\Microsoft\Media Catalog\Downloaded Clips\cl2\bd06497_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816"/>
              <a:ext cx="1373" cy="6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36" y="1440"/>
              <a:ext cx="11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Picking</a:t>
              </a:r>
            </a:p>
          </p:txBody>
        </p:sp>
      </p:grpSp>
      <p:pic>
        <p:nvPicPr>
          <p:cNvPr id="7179" name="Picture 11" descr="C:\Documents and Settings\CO1ECG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195" y="5068896"/>
            <a:ext cx="1089025" cy="1382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11452" y="6015046"/>
            <a:ext cx="16779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Shipping 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Documentation</a:t>
            </a:r>
          </a:p>
        </p:txBody>
      </p:sp>
      <p:pic>
        <p:nvPicPr>
          <p:cNvPr id="7181" name="Picture 13" descr="C:\Documents and Settings\CO1ECG\Application Data\Microsoft\Media Catalog\Downloaded Clips\cl68\j0262019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8" y="3467106"/>
            <a:ext cx="1543050" cy="101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Documents and Settings\CO1ECG\Application Data\Microsoft\Media Catalog\Downloaded Clips\cl8\bd20028_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5" y="3835408"/>
            <a:ext cx="1401763" cy="123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9104" y="5118108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latin typeface="Arial" charset="0"/>
              </a:rPr>
              <a:t>Packing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258095" y="1174250"/>
            <a:ext cx="2921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3670300" y="1748378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359400" y="1748378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822854" y="1748378"/>
            <a:ext cx="8016346" cy="2116666"/>
          </a:xfrm>
          <a:custGeom>
            <a:avLst/>
            <a:gdLst>
              <a:gd name="T0" fmla="*/ 4288 w 4512"/>
              <a:gd name="T1" fmla="*/ 0 h 1120"/>
              <a:gd name="T2" fmla="*/ 4512 w 4512"/>
              <a:gd name="T3" fmla="*/ 0 h 1120"/>
              <a:gd name="T4" fmla="*/ 4512 w 4512"/>
              <a:gd name="T5" fmla="*/ 776 h 1120"/>
              <a:gd name="T6" fmla="*/ 0 w 4512"/>
              <a:gd name="T7" fmla="*/ 776 h 1120"/>
              <a:gd name="T8" fmla="*/ 0 w 4512"/>
              <a:gd name="T9" fmla="*/ 112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2" h="1120">
                <a:moveTo>
                  <a:pt x="4288" y="0"/>
                </a:moveTo>
                <a:lnTo>
                  <a:pt x="4512" y="0"/>
                </a:lnTo>
                <a:lnTo>
                  <a:pt x="4512" y="776"/>
                </a:lnTo>
                <a:lnTo>
                  <a:pt x="0" y="776"/>
                </a:lnTo>
                <a:lnTo>
                  <a:pt x="0" y="112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1871154" y="4090997"/>
            <a:ext cx="0" cy="10260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371618" y="4051308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968753" y="3979348"/>
            <a:ext cx="12890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980017" y="1463152"/>
            <a:ext cx="1323975" cy="1573213"/>
            <a:chOff x="720" y="336"/>
            <a:chExt cx="834" cy="991"/>
          </a:xfrm>
        </p:grpSpPr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805" y="961"/>
              <a:ext cx="7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Customer </a:t>
              </a:r>
              <a:br>
                <a:rPr lang="en-US" sz="1600" b="1">
                  <a:latin typeface="Arial" charset="0"/>
                </a:rPr>
              </a:br>
              <a:r>
                <a:rPr lang="en-US" sz="1600" b="1">
                  <a:latin typeface="Arial" charset="0"/>
                </a:rPr>
                <a:t>Order</a:t>
              </a:r>
            </a:p>
          </p:txBody>
        </p:sp>
        <p:pic>
          <p:nvPicPr>
            <p:cNvPr id="7196" name="Picture 28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6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01" name="Picture 33" descr="C:\Program Files\Common Files\Microsoft Shared\Clipart\cagcat50\BS00508_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599" y="3611038"/>
            <a:ext cx="938213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7823199" y="4754038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Payment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6262956" y="4042838"/>
            <a:ext cx="1848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-16933" y="165117"/>
            <a:ext cx="1287463" cy="1328738"/>
            <a:chOff x="720" y="336"/>
            <a:chExt cx="811" cy="837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832" y="961"/>
              <a:ext cx="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charset="0"/>
                </a:rPr>
                <a:t>Pre-Sales</a:t>
              </a:r>
            </a:p>
          </p:txBody>
        </p:sp>
        <p:pic>
          <p:nvPicPr>
            <p:cNvPr id="7207" name="Picture 39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6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600" y="4757214"/>
            <a:ext cx="1331060" cy="1215074"/>
          </a:xfrm>
          <a:prstGeom prst="rect">
            <a:avLst/>
          </a:prstGeom>
        </p:spPr>
      </p:pic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2767804" y="4361925"/>
            <a:ext cx="2316162" cy="1822451"/>
            <a:chOff x="2497" y="1200"/>
            <a:chExt cx="1459" cy="1148"/>
          </a:xfrm>
        </p:grpSpPr>
        <p:pic>
          <p:nvPicPr>
            <p:cNvPr id="51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497" y="1825"/>
              <a:ext cx="145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latin typeface="Arial" charset="0"/>
                </a:rPr>
                <a:t>Goods Issue:</a:t>
              </a:r>
            </a:p>
            <a:p>
              <a:pPr eaLnBrk="0" hangingPunct="0"/>
              <a:r>
                <a:rPr lang="en-US" sz="1600" b="1" dirty="0">
                  <a:latin typeface="Arial" charset="0"/>
                </a:rPr>
                <a:t>- Update Inventory</a:t>
              </a:r>
            </a:p>
            <a:p>
              <a:pPr eaLnBrk="0" hangingPunct="0"/>
              <a:r>
                <a:rPr lang="en-US" sz="1600" b="1" dirty="0">
                  <a:latin typeface="Arial" charset="0"/>
                </a:rPr>
                <a:t>- Post General Ledger</a:t>
              </a: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5029471" y="3712647"/>
            <a:ext cx="1598611" cy="1330326"/>
            <a:chOff x="2544" y="1200"/>
            <a:chExt cx="1007" cy="838"/>
          </a:xfrm>
        </p:grpSpPr>
        <p:pic>
          <p:nvPicPr>
            <p:cNvPr id="47" name="Picture 6" descr="C:\Documents and Settings\CO1ECG\Application Data\Microsoft\Media Catalog\Downloaded Clips\cl0\bs00096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200"/>
              <a:ext cx="745" cy="6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2551" y="1825"/>
              <a:ext cx="10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latin typeface="Arial" charset="0"/>
                </a:rPr>
                <a:t>Create Invoice</a:t>
              </a:r>
            </a:p>
          </p:txBody>
        </p:sp>
      </p:grpSp>
      <p:sp>
        <p:nvSpPr>
          <p:cNvPr id="53" name="Line 23"/>
          <p:cNvSpPr>
            <a:spLocks noChangeShapeType="1"/>
          </p:cNvSpPr>
          <p:nvPr/>
        </p:nvSpPr>
        <p:spPr bwMode="auto">
          <a:xfrm flipH="1">
            <a:off x="6849556" y="4064534"/>
            <a:ext cx="0" cy="5937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851810" y="208335"/>
            <a:ext cx="8229600" cy="5638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Order to Cash Process Flow: </a:t>
            </a:r>
            <a:br>
              <a:rPr lang="en-US" sz="4000" dirty="0"/>
            </a:br>
            <a:r>
              <a:rPr lang="en-US" sz="4000" dirty="0"/>
              <a:t>Order Blocks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209817" y="1748378"/>
            <a:ext cx="627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2505186" y="1538835"/>
            <a:ext cx="0" cy="49073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lg" len="sm"/>
            <a:tailEnd type="oval" w="lg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4638725" y="3820749"/>
            <a:ext cx="0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diamond" w="lg" len="sm"/>
            <a:tailEnd type="diamond" w="lg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971786" y="1024532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3300"/>
                </a:solidFill>
              </a:rPr>
              <a:t>Delivery</a:t>
            </a:r>
          </a:p>
          <a:p>
            <a:pPr algn="ctr"/>
            <a:r>
              <a:rPr lang="en-US" sz="1200" b="1" dirty="0">
                <a:solidFill>
                  <a:srgbClr val="FF3300"/>
                </a:solidFill>
              </a:rPr>
              <a:t>Block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105325" y="3316039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3300"/>
                </a:solidFill>
              </a:rPr>
              <a:t>Billing</a:t>
            </a:r>
          </a:p>
          <a:p>
            <a:pPr algn="ctr"/>
            <a:r>
              <a:rPr lang="en-US" sz="1200" b="1" dirty="0">
                <a:solidFill>
                  <a:srgbClr val="FF3300"/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081983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066800"/>
            <a:ext cx="3410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Customers</a:t>
            </a:r>
          </a:p>
          <a:p>
            <a:pPr algn="ctr"/>
            <a:endParaRPr lang="en-US" dirty="0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239000" y="1905000"/>
            <a:ext cx="858885" cy="469019"/>
            <a:chOff x="669" y="864"/>
            <a:chExt cx="898" cy="48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69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Inquiry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828800" y="1905000"/>
            <a:ext cx="869406" cy="469019"/>
            <a:chOff x="669" y="864"/>
            <a:chExt cx="909" cy="480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81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Payment</a:t>
              </a: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4495800" y="1905000"/>
            <a:ext cx="858885" cy="469019"/>
            <a:chOff x="669" y="864"/>
            <a:chExt cx="898" cy="480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6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Delivery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6781800" y="2132454"/>
            <a:ext cx="457200" cy="1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8452"/>
            <a:ext cx="8229600" cy="56388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Order to Cash Functions in SAP</a:t>
            </a:r>
          </a:p>
        </p:txBody>
      </p: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4" t="12735" b="6712"/>
          <a:stretch/>
        </p:blipFill>
        <p:spPr>
          <a:xfrm>
            <a:off x="838200" y="3581401"/>
            <a:ext cx="7696200" cy="3276600"/>
          </a:xfrm>
        </p:spPr>
      </p:pic>
      <p:cxnSp>
        <p:nvCxnSpPr>
          <p:cNvPr id="46" name="Straight Connector 45"/>
          <p:cNvCxnSpPr/>
          <p:nvPr/>
        </p:nvCxnSpPr>
        <p:spPr>
          <a:xfrm flipH="1">
            <a:off x="3352800" y="2362200"/>
            <a:ext cx="43434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5943600" y="1905000"/>
            <a:ext cx="858885" cy="469019"/>
            <a:chOff x="669" y="864"/>
            <a:chExt cx="898" cy="48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59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Order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H="1">
            <a:off x="2667000" y="2133600"/>
            <a:ext cx="457200" cy="1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962400" y="2133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34000" y="2133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3"/>
          </p:cNvCxnSpPr>
          <p:nvPr/>
        </p:nvCxnSpPr>
        <p:spPr>
          <a:xfrm flipH="1">
            <a:off x="1255408" y="2209800"/>
            <a:ext cx="573392" cy="288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>
            <a:off x="1219200" y="1524000"/>
            <a:ext cx="6477000" cy="381000"/>
          </a:xfrm>
          <a:prstGeom prst="bentConnector3">
            <a:avLst>
              <a:gd name="adj1" fmla="val 10027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3962400" y="2362200"/>
            <a:ext cx="2514600" cy="228600"/>
          </a:xfrm>
          <a:prstGeom prst="bentConnector3">
            <a:avLst>
              <a:gd name="adj1" fmla="val 8690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77000" y="2362200"/>
            <a:ext cx="0" cy="2286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0800000">
            <a:off x="1219200" y="1676400"/>
            <a:ext cx="3810000" cy="228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3352800" y="2362200"/>
            <a:ext cx="29718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362200" y="2362200"/>
            <a:ext cx="3810000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581400" y="2362200"/>
            <a:ext cx="16764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019800" y="2362200"/>
            <a:ext cx="6858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905000" y="2362200"/>
            <a:ext cx="2895600" cy="3124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2667000" y="2362200"/>
            <a:ext cx="236220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429000" y="2286000"/>
            <a:ext cx="2286000" cy="1752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8" idx="7"/>
          </p:cNvCxnSpPr>
          <p:nvPr/>
        </p:nvCxnSpPr>
        <p:spPr>
          <a:xfrm>
            <a:off x="5354685" y="2374019"/>
            <a:ext cx="665115" cy="1588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334000" y="2362200"/>
            <a:ext cx="144780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3124200" y="1905000"/>
            <a:ext cx="858885" cy="469019"/>
            <a:chOff x="669" y="864"/>
            <a:chExt cx="898" cy="48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0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Invoice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04" name="Straight Connector 103"/>
          <p:cNvCxnSpPr/>
          <p:nvPr/>
        </p:nvCxnSpPr>
        <p:spPr>
          <a:xfrm flipH="1">
            <a:off x="3124200" y="2362200"/>
            <a:ext cx="7620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86200" y="2362200"/>
            <a:ext cx="2590800" cy="2209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438400" y="2362200"/>
            <a:ext cx="32004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9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to Cash Functions in SAP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29468"/>
              </p:ext>
            </p:extLst>
          </p:nvPr>
        </p:nvGraphicFramePr>
        <p:xfrm>
          <a:off x="457200" y="1600200"/>
          <a:ext cx="8001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="1" dirty="0"/>
                        <a:t>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5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Reading Assignment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044"/>
            <a:ext cx="8229600" cy="456340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What is dunning?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book noted that while sending dunning notice, customer relationship should be actively managed. Is there a limit of sending dunning notices (e.g. if five notices have been sent, but the customer still doesn’t make the payment, should the company end relationship with this customer)? 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Returns &amp; credit memos- how is communication handled if there have been a great amount of returns for items sold in a month that sales numbers have already gone out?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188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1 – </a:t>
            </a:r>
            <a:r>
              <a:rPr lang="en-US" sz="2400" dirty="0"/>
              <a:t>Extend the Material Master Record for Sales </a:t>
            </a:r>
          </a:p>
          <a:p>
            <a:pPr lvl="1"/>
            <a:r>
              <a:rPr lang="en-US" sz="2000" dirty="0"/>
              <a:t>Menu:  </a:t>
            </a:r>
            <a:r>
              <a:rPr lang="en-US" sz="2000" b="1" i="1" dirty="0"/>
              <a:t>Logistics ► Materials Management ► Material Master ► Material ► Create (Special) ► Trading Goods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MMH1</a:t>
            </a:r>
          </a:p>
          <a:p>
            <a:pPr lvl="1"/>
            <a:endParaRPr lang="en-US" sz="900" b="1" i="1" dirty="0"/>
          </a:p>
          <a:p>
            <a:r>
              <a:rPr lang="en-US" sz="2800" dirty="0"/>
              <a:t>Task 2 – </a:t>
            </a:r>
            <a:r>
              <a:rPr lang="en-US" sz="2400" dirty="0"/>
              <a:t>Extend the Material Master Record for Sales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 ► Sales and Distribution ► Master Data ► Business Partners ► Customer ► Create ► Complete 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XD01</a:t>
            </a:r>
          </a:p>
          <a:p>
            <a:r>
              <a:rPr lang="en-US" sz="2800" dirty="0"/>
              <a:t>Task 3 – </a:t>
            </a:r>
            <a:r>
              <a:rPr lang="en-US" sz="2400" dirty="0"/>
              <a:t>Set up Credit Limits for the Customer </a:t>
            </a:r>
          </a:p>
          <a:p>
            <a:pPr lvl="1"/>
            <a:r>
              <a:rPr lang="en-US" sz="2000" dirty="0"/>
              <a:t>Menu: 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</a:t>
            </a:r>
            <a:r>
              <a:rPr lang="en-US" sz="2000" b="1" i="1" dirty="0"/>
              <a:t> Credit Management </a:t>
            </a:r>
            <a:r>
              <a:rPr lang="en-US" sz="2000" b="1" dirty="0"/>
              <a:t>►</a:t>
            </a:r>
            <a:r>
              <a:rPr lang="en-US" sz="2000" b="1" i="1" dirty="0"/>
              <a:t> Master Data </a:t>
            </a:r>
            <a:r>
              <a:rPr lang="en-US" sz="2000" b="1" dirty="0"/>
              <a:t>►</a:t>
            </a:r>
            <a:r>
              <a:rPr lang="en-US" sz="2000" b="1" i="1" dirty="0"/>
              <a:t> Change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FD32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9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4 – </a:t>
            </a:r>
            <a:r>
              <a:rPr lang="en-US" sz="2400" dirty="0"/>
              <a:t>Check Inventory Availability</a:t>
            </a:r>
          </a:p>
          <a:p>
            <a:pPr lvl="1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Quantity: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dirty="0"/>
              <a:t>Transaction:   </a:t>
            </a:r>
            <a:r>
              <a:rPr lang="en-US" sz="2800" b="1" i="1" dirty="0"/>
              <a:t>MMBE</a:t>
            </a:r>
            <a:br>
              <a:rPr lang="en-US" sz="2800" b="1" i="1" dirty="0"/>
            </a:br>
            <a:endParaRPr lang="en-US" sz="2800" b="1" i="1" dirty="0"/>
          </a:p>
          <a:p>
            <a:pPr lvl="1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Value: </a:t>
            </a:r>
          </a:p>
          <a:p>
            <a:pPr lvl="2"/>
            <a:r>
              <a:rPr lang="en-US" sz="2000" dirty="0"/>
              <a:t>Menu:  </a:t>
            </a:r>
            <a:r>
              <a:rPr lang="en-US" sz="1600" b="1" i="1" dirty="0"/>
              <a:t>Accounting  ► Financial Accounting ► General Ledger ► Account ► Display Balances</a:t>
            </a:r>
          </a:p>
          <a:p>
            <a:pPr lvl="2"/>
            <a:r>
              <a:rPr lang="en-US" dirty="0"/>
              <a:t>Transaction:  </a:t>
            </a:r>
            <a:r>
              <a:rPr lang="en-US" b="1" i="1" dirty="0"/>
              <a:t>FS10N or FAGLB03</a:t>
            </a:r>
          </a:p>
          <a:p>
            <a:pPr lvl="1"/>
            <a:endParaRPr lang="en-US" sz="9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4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>
              <a:buFont typeface="Arial"/>
              <a:buChar char="•"/>
            </a:pPr>
            <a:r>
              <a:rPr lang="en-US" sz="2800" dirty="0"/>
              <a:t>Task 5 - 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Check Inventory: MM Inventory Quantity</a:t>
            </a:r>
            <a:r>
              <a:rPr lang="en-US" sz="2400" b="1" i="1" dirty="0"/>
              <a:t> </a:t>
            </a:r>
            <a:br>
              <a:rPr lang="en-US" sz="2400" b="1" i="1" dirty="0"/>
            </a:br>
            <a:r>
              <a:rPr lang="en-US" sz="2400" dirty="0"/>
              <a:t>Transaction:  </a:t>
            </a:r>
            <a:r>
              <a:rPr lang="en-US" sz="2400" b="1" i="1" dirty="0"/>
              <a:t>MMBE </a:t>
            </a:r>
            <a:r>
              <a:rPr lang="en-US" sz="2400" i="1" dirty="0"/>
              <a:t>(Stock Overview)</a:t>
            </a:r>
            <a:br>
              <a:rPr lang="en-US" sz="2400" i="1" dirty="0"/>
            </a:br>
            <a:endParaRPr lang="en-US" sz="2400" i="1" dirty="0"/>
          </a:p>
          <a:p>
            <a:pPr lvl="1"/>
            <a:r>
              <a:rPr lang="en-US" sz="2400" dirty="0"/>
              <a:t>Check Account Values: GL Inventory, GL Cash, Sales Revenue, Cost of Goods Sold (COGS), GL A/Receivable :</a:t>
            </a:r>
            <a:r>
              <a:rPr lang="en-US" sz="2400" b="1" i="1" dirty="0"/>
              <a:t> </a:t>
            </a:r>
            <a:r>
              <a:rPr lang="en-US" sz="2400" dirty="0"/>
              <a:t>Transaction:  </a:t>
            </a:r>
            <a:r>
              <a:rPr lang="en-US" sz="2400" b="1" dirty="0"/>
              <a:t>S_ALR_87012291</a:t>
            </a:r>
            <a:r>
              <a:rPr lang="en-US" sz="2400" dirty="0"/>
              <a:t> </a:t>
            </a:r>
            <a:r>
              <a:rPr lang="en-US" sz="2400" b="1" i="1" dirty="0"/>
              <a:t> </a:t>
            </a:r>
            <a:r>
              <a:rPr lang="en-US" sz="2400" i="1" dirty="0"/>
              <a:t>(Line Item Journal)</a:t>
            </a:r>
            <a:br>
              <a:rPr lang="en-US" sz="2400" i="1" dirty="0"/>
            </a:br>
            <a:endParaRPr lang="en-US" sz="2400" i="1" dirty="0"/>
          </a:p>
          <a:p>
            <a:pPr lvl="1"/>
            <a:r>
              <a:rPr lang="en-US" sz="2400" dirty="0"/>
              <a:t>Check A/P Vendor sub-ledger:</a:t>
            </a:r>
            <a:r>
              <a:rPr lang="en-US" sz="2400" b="1" i="1" dirty="0"/>
              <a:t> 		</a:t>
            </a:r>
            <a:br>
              <a:rPr lang="en-US" sz="2400" b="1" i="1" dirty="0"/>
            </a:br>
            <a:r>
              <a:rPr lang="en-US" sz="2400" dirty="0"/>
              <a:t>Transaction:  </a:t>
            </a:r>
            <a:r>
              <a:rPr lang="en-US" sz="2400" b="1" i="1" dirty="0"/>
              <a:t>FBL5N  </a:t>
            </a:r>
            <a:r>
              <a:rPr lang="en-US" sz="2400" i="1" dirty="0"/>
              <a:t>(Customer line item display)</a:t>
            </a:r>
            <a:endParaRPr lang="en-US" sz="2400" b="1" i="1" dirty="0"/>
          </a:p>
          <a:p>
            <a:pPr lvl="1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8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6 – </a:t>
            </a:r>
            <a:r>
              <a:rPr lang="en-US" sz="2400" dirty="0"/>
              <a:t>Create a Sales Order </a:t>
            </a:r>
          </a:p>
          <a:p>
            <a:pPr lvl="1"/>
            <a:r>
              <a:rPr lang="en-US" sz="1600" dirty="0"/>
              <a:t>Menu:  </a:t>
            </a:r>
            <a:r>
              <a:rPr lang="en-US" sz="1600" b="1" i="1" dirty="0"/>
              <a:t> Logistics ► Sales and Distribution ► Sales ► Order ►Create 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VA01</a:t>
            </a:r>
            <a:endParaRPr lang="en-US" sz="900" b="1" i="1" dirty="0"/>
          </a:p>
          <a:p>
            <a:pPr lvl="1"/>
            <a:endParaRPr lang="en-US" sz="900" b="1" i="1" dirty="0"/>
          </a:p>
          <a:p>
            <a:r>
              <a:rPr lang="en-US" sz="2800" dirty="0"/>
              <a:t>Task 7 – </a:t>
            </a:r>
            <a:r>
              <a:rPr lang="en-US" sz="2400" dirty="0"/>
              <a:t>Display the Sales Order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</a:t>
            </a:r>
            <a:r>
              <a:rPr lang="en-US" sz="2000" b="1" i="1" dirty="0"/>
              <a:t> Sales </a:t>
            </a:r>
            <a:r>
              <a:rPr lang="en-US" sz="2000" b="1" dirty="0"/>
              <a:t>►</a:t>
            </a:r>
            <a:r>
              <a:rPr lang="en-US" sz="2000" b="1" i="1" dirty="0"/>
              <a:t> Order </a:t>
            </a:r>
            <a:r>
              <a:rPr lang="en-US" sz="2000" b="1" dirty="0"/>
              <a:t>►</a:t>
            </a:r>
            <a:r>
              <a:rPr lang="en-US" sz="2000" b="1" i="1" dirty="0"/>
              <a:t> Display 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r>
              <a:rPr lang="en-US" sz="2800" dirty="0"/>
              <a:t>Task 8 – </a:t>
            </a:r>
            <a:r>
              <a:rPr lang="en-US" sz="2400" dirty="0"/>
              <a:t>Display the Document Flow for the Sales Order  </a:t>
            </a:r>
          </a:p>
          <a:p>
            <a:pPr lvl="1"/>
            <a:r>
              <a:rPr lang="en-US" sz="2000" dirty="0"/>
              <a:t>Within transaction use menu: </a:t>
            </a:r>
            <a:r>
              <a:rPr lang="en-US" sz="2000" b="1" i="1" dirty="0"/>
              <a:t>Environment </a:t>
            </a:r>
            <a:r>
              <a:rPr lang="en-US" sz="2000" b="1" dirty="0"/>
              <a:t>►</a:t>
            </a:r>
            <a:r>
              <a:rPr lang="en-US" sz="2000" b="1" i="1" dirty="0"/>
              <a:t> Display Document Flow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pPr lvl="0"/>
            <a:r>
              <a:rPr lang="en-US" sz="2800" dirty="0"/>
              <a:t>Task 9 - </a:t>
            </a:r>
            <a:r>
              <a:rPr lang="en-US" sz="2400" dirty="0"/>
              <a:t>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See details of Task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27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10 – </a:t>
            </a:r>
            <a:r>
              <a:rPr lang="en-US" sz="2400" dirty="0"/>
              <a:t>Create the Delivery for the Sales Order 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</a:t>
            </a:r>
            <a:r>
              <a:rPr lang="en-US" sz="2000" b="1" i="1" dirty="0"/>
              <a:t>Shipping &amp; Transportation </a:t>
            </a:r>
            <a:r>
              <a:rPr lang="en-US" sz="2000" b="1" dirty="0"/>
              <a:t>►</a:t>
            </a:r>
            <a:r>
              <a:rPr lang="en-US" sz="2000" b="1" i="1" dirty="0"/>
              <a:t> Outbound Delivery </a:t>
            </a:r>
            <a:r>
              <a:rPr lang="en-US" sz="2000" b="1" dirty="0"/>
              <a:t>►</a:t>
            </a:r>
            <a:r>
              <a:rPr lang="en-US" sz="2000" b="1" i="1" dirty="0"/>
              <a:t>Create </a:t>
            </a:r>
            <a:r>
              <a:rPr lang="en-US" sz="2000" b="1" dirty="0"/>
              <a:t>►</a:t>
            </a:r>
            <a:r>
              <a:rPr lang="en-US" sz="2000" b="1" i="1" dirty="0"/>
              <a:t>Single  Document </a:t>
            </a:r>
            <a:r>
              <a:rPr lang="en-US" sz="2000" b="1" dirty="0"/>
              <a:t>►</a:t>
            </a:r>
            <a:r>
              <a:rPr lang="en-US" sz="2000" b="1" i="1" dirty="0"/>
              <a:t>With Reference to Sales Order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VL01N</a:t>
            </a:r>
            <a:endParaRPr lang="en-US" sz="900" b="1" i="1" dirty="0"/>
          </a:p>
          <a:p>
            <a:pPr lvl="1"/>
            <a:endParaRPr lang="en-US" sz="900" b="1" i="1" dirty="0"/>
          </a:p>
          <a:p>
            <a:pPr lvl="0"/>
            <a:r>
              <a:rPr lang="en-US" sz="2800" dirty="0"/>
              <a:t>Task 11 - </a:t>
            </a:r>
            <a:r>
              <a:rPr lang="en-US" sz="2400" dirty="0"/>
              <a:t>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See details of Task 5</a:t>
            </a:r>
          </a:p>
          <a:p>
            <a:pPr lvl="1">
              <a:buFont typeface="Arial"/>
              <a:buChar char="–"/>
            </a:pPr>
            <a:endParaRPr lang="en-US" sz="2400" dirty="0"/>
          </a:p>
          <a:p>
            <a:r>
              <a:rPr lang="en-US" sz="2800" dirty="0"/>
              <a:t>Task 12 – </a:t>
            </a:r>
            <a:r>
              <a:rPr lang="en-US" sz="2400" dirty="0"/>
              <a:t>Display the Document Flow for the Sales Order  </a:t>
            </a:r>
          </a:p>
          <a:p>
            <a:pPr lvl="1"/>
            <a:r>
              <a:rPr lang="en-US" sz="2000" dirty="0"/>
              <a:t>Within transaction use menu: </a:t>
            </a:r>
            <a:r>
              <a:rPr lang="en-US" sz="2000" b="1" i="1" dirty="0"/>
              <a:t>Environment </a:t>
            </a:r>
            <a:r>
              <a:rPr lang="en-US" sz="2000" b="1" dirty="0"/>
              <a:t>►</a:t>
            </a:r>
            <a:r>
              <a:rPr lang="en-US" sz="2000" b="1" i="1" dirty="0"/>
              <a:t> Display Document Flow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pPr lvl="0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6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2: Order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Task 13 – </a:t>
            </a:r>
            <a:r>
              <a:rPr lang="en-US" sz="2400" dirty="0"/>
              <a:t>Post the Goods Issue</a:t>
            </a:r>
          </a:p>
          <a:p>
            <a:pPr lvl="1"/>
            <a:r>
              <a:rPr lang="en-US" sz="2000" dirty="0"/>
              <a:t>Menu: </a:t>
            </a:r>
            <a:r>
              <a:rPr lang="en-US" sz="2000" b="1" i="1" dirty="0"/>
              <a:t>Logistics </a:t>
            </a:r>
            <a:r>
              <a:rPr lang="en-US" sz="2000" b="1" dirty="0"/>
              <a:t>►</a:t>
            </a:r>
            <a:r>
              <a:rPr lang="en-US" sz="2000" b="1" i="1" dirty="0"/>
              <a:t> Sales and Distribution </a:t>
            </a:r>
            <a:r>
              <a:rPr lang="en-US" sz="2000" b="1" dirty="0"/>
              <a:t>► </a:t>
            </a:r>
            <a:r>
              <a:rPr lang="en-US" sz="2000" b="1" i="1" dirty="0"/>
              <a:t>Shipping &amp; Transportation </a:t>
            </a:r>
            <a:r>
              <a:rPr lang="en-US" sz="2000" b="1" dirty="0"/>
              <a:t>►</a:t>
            </a:r>
            <a:r>
              <a:rPr lang="en-US" sz="2000" b="1" i="1" dirty="0"/>
              <a:t> Outbound Delivery </a:t>
            </a:r>
            <a:r>
              <a:rPr lang="en-US" sz="2000" b="1" dirty="0"/>
              <a:t>►</a:t>
            </a:r>
            <a:r>
              <a:rPr lang="en-US" sz="2000" b="1" i="1" dirty="0"/>
              <a:t> Change </a:t>
            </a:r>
            <a:r>
              <a:rPr lang="en-US" sz="2000" b="1" dirty="0"/>
              <a:t>►</a:t>
            </a:r>
            <a:r>
              <a:rPr lang="en-US" sz="2000" b="1" i="1" dirty="0"/>
              <a:t>Single Document (VL02N)</a:t>
            </a:r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VL02N</a:t>
            </a:r>
            <a:endParaRPr lang="en-US" sz="900" b="1" i="1" dirty="0"/>
          </a:p>
          <a:p>
            <a:pPr lvl="1"/>
            <a:endParaRPr lang="en-US" sz="900" b="1" i="1" dirty="0"/>
          </a:p>
          <a:p>
            <a:pPr lvl="0"/>
            <a:r>
              <a:rPr lang="en-US" sz="2800" dirty="0"/>
              <a:t>Task 14 - </a:t>
            </a:r>
            <a:r>
              <a:rPr lang="en-US" sz="2400" dirty="0"/>
              <a:t>Check Status of Various Accounts </a:t>
            </a:r>
          </a:p>
          <a:p>
            <a:pPr lvl="1">
              <a:buFont typeface="Arial"/>
              <a:buChar char="–"/>
            </a:pPr>
            <a:r>
              <a:rPr lang="en-US" sz="2400" dirty="0"/>
              <a:t>See details of Task 5</a:t>
            </a:r>
          </a:p>
          <a:p>
            <a:pPr lvl="1">
              <a:buFont typeface="Arial"/>
              <a:buChar char="–"/>
            </a:pPr>
            <a:endParaRPr lang="en-US" sz="2400" dirty="0"/>
          </a:p>
          <a:p>
            <a:r>
              <a:rPr lang="en-US" sz="2800" dirty="0"/>
              <a:t>Task 15 – </a:t>
            </a:r>
            <a:r>
              <a:rPr lang="en-US" sz="2400" dirty="0"/>
              <a:t>Display the Document Flow for the Sales Order  </a:t>
            </a:r>
          </a:p>
          <a:p>
            <a:pPr lvl="1"/>
            <a:r>
              <a:rPr lang="en-US" sz="2000" dirty="0"/>
              <a:t>Within transaction use menu: </a:t>
            </a:r>
            <a:r>
              <a:rPr lang="en-US" sz="2000" b="1" i="1" dirty="0"/>
              <a:t>Environment </a:t>
            </a:r>
            <a:r>
              <a:rPr lang="en-US" sz="2000" b="1" dirty="0"/>
              <a:t>►</a:t>
            </a:r>
            <a:r>
              <a:rPr lang="en-US" sz="2000" b="1" i="1" dirty="0"/>
              <a:t> Display Document Flow</a:t>
            </a:r>
            <a:endParaRPr lang="en-US" sz="2000" dirty="0"/>
          </a:p>
          <a:p>
            <a:pPr lvl="1"/>
            <a:r>
              <a:rPr lang="en-US" sz="2400" dirty="0"/>
              <a:t>Transaction:  </a:t>
            </a:r>
            <a:r>
              <a:rPr lang="en-US" sz="2400" b="1" i="1" dirty="0"/>
              <a:t>VA03</a:t>
            </a:r>
            <a:br>
              <a:rPr lang="en-US" sz="900" b="1" i="1" dirty="0"/>
            </a:br>
            <a:endParaRPr lang="en-US" sz="900" b="1" i="1" dirty="0"/>
          </a:p>
          <a:p>
            <a:pPr lvl="0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Assignment: Real World Control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Starting in Week 7 (October 10) it’s your turn.  2 – 3 of you each week will be responsible to: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Find a real world example of a business process control failure (vs. just a hacking control failure).</a:t>
            </a:r>
          </a:p>
          <a:p>
            <a:r>
              <a:rPr lang="en-US" sz="2400" dirty="0"/>
              <a:t>Prepare brief review of failure.  PowerPoint (PPT) template (see post) contains all the content components / points required </a:t>
            </a:r>
            <a:endParaRPr lang="en-US" sz="2400" dirty="0">
              <a:hlinkClick r:id="rId2"/>
            </a:endParaRPr>
          </a:p>
          <a:p>
            <a:r>
              <a:rPr lang="en-US" sz="2400" dirty="0"/>
              <a:t>In video format, create a presentation of your review / story.  Post that video as a comment to the blog post prior to class time of your scheduled week (based on an agreed sign-up schedule).</a:t>
            </a:r>
          </a:p>
        </p:txBody>
      </p:sp>
    </p:spTree>
    <p:extLst>
      <p:ext uri="{BB962C8B-B14F-4D97-AF65-F5344CB8AC3E}">
        <p14:creationId xmlns:p14="http://schemas.microsoft.com/office/powerpoint/2010/main" val="13444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Assignment: Real World Control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0120"/>
            <a:ext cx="8305800" cy="4381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By Wednesday October 10</a:t>
            </a:r>
            <a:r>
              <a:rPr lang="en-US" sz="2800" dirty="0"/>
              <a:t>: </a:t>
            </a:r>
            <a:r>
              <a:rPr lang="en-US" sz="2400" i="1" dirty="0"/>
              <a:t>Send me (by e-mail) proposed 2+ potential weeks for scheduling your presentation.  I'll prepare a final schedule and publish in blog's roster section.</a:t>
            </a:r>
          </a:p>
          <a:p>
            <a:pPr marL="0" indent="0">
              <a:buNone/>
            </a:pPr>
            <a:r>
              <a:rPr lang="en-US" sz="2800" b="1" dirty="0"/>
              <a:t>Note</a:t>
            </a:r>
            <a:r>
              <a:rPr lang="en-US" sz="2800" dirty="0"/>
              <a:t>: 5% of your course grade is earned by this project.  Evaluation is based on:</a:t>
            </a:r>
          </a:p>
          <a:p>
            <a:pPr lvl="1"/>
            <a:r>
              <a:rPr lang="en-US" sz="2400" dirty="0"/>
              <a:t>Including the required content components</a:t>
            </a:r>
          </a:p>
          <a:p>
            <a:pPr lvl="1"/>
            <a:r>
              <a:rPr lang="en-US" sz="2400" dirty="0"/>
              <a:t>Clear, concise presentation of the control failure ‘story’ and lessons learned</a:t>
            </a:r>
          </a:p>
          <a:p>
            <a:pPr lvl="1"/>
            <a:r>
              <a:rPr lang="en-US" sz="2400" dirty="0"/>
              <a:t>Originality in presentation of the control failure ‘story’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7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3" y="3433173"/>
            <a:ext cx="8231777" cy="2590800"/>
          </a:xfrm>
        </p:spPr>
        <p:txBody>
          <a:bodyPr>
            <a:normAutofit/>
          </a:bodyPr>
          <a:lstStyle/>
          <a:p>
            <a:r>
              <a:rPr lang="en-US" sz="3600" dirty="0"/>
              <a:t>MIS 5121:</a:t>
            </a:r>
            <a:r>
              <a:rPr lang="en-US" sz="2800" dirty="0"/>
              <a:t> Business Process, ERP Systems &amp; Controls</a:t>
            </a:r>
            <a:br>
              <a:rPr lang="en-US" sz="3600" dirty="0"/>
            </a:br>
            <a:r>
              <a:rPr lang="en-US" sz="3200" dirty="0"/>
              <a:t>Week 6: </a:t>
            </a:r>
            <a:r>
              <a:rPr lang="en-US" sz="3200" i="1" dirty="0"/>
              <a:t>Accounts Receivable Control Failure	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Edward Beaver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Edward.Beaver@temple.edu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Control Failure: </a:t>
            </a:r>
            <a:r>
              <a:rPr lang="en-US" sz="3200" dirty="0"/>
              <a:t>Skimming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0026"/>
            <a:ext cx="8305800" cy="5333999"/>
          </a:xfrm>
        </p:spPr>
        <p:txBody>
          <a:bodyPr>
            <a:noAutofit/>
          </a:bodyPr>
          <a:lstStyle/>
          <a:p>
            <a:r>
              <a:rPr lang="en-US" sz="1800" u="sng" dirty="0"/>
              <a:t>Background</a:t>
            </a:r>
            <a:r>
              <a:rPr lang="en-US" sz="1800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Beverage company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Controller became disillusioned with his job and employer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Controller found skimming cash was ‘simple’ after accidentally receiving </a:t>
            </a:r>
            <a:r>
              <a:rPr lang="en-US" sz="1400" dirty="0">
                <a:ea typeface="新細明體" charset="-120"/>
              </a:rPr>
              <a:t>$1,000 more in cash than on deposit slip.  He pocketed the $ vs. correcting the error</a:t>
            </a:r>
            <a:br>
              <a:rPr lang="en-US" sz="800" dirty="0"/>
            </a:br>
            <a:endParaRPr lang="en-US" altLang="zh-TW" sz="800" dirty="0">
              <a:ea typeface="新細明體" charset="-120"/>
            </a:endParaRPr>
          </a:p>
          <a:p>
            <a:r>
              <a:rPr lang="en-US" sz="1800" u="sng" dirty="0"/>
              <a:t>Control Failures: 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Cash from customer payments, direct customer sales and vending machine collections came to his desk (Last person to see the $$ before bank deposit)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No monitoring of cash receipt process.  Used new deposit forms to remove cash from bank deposit -&gt; his pocket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Discrepancies between cost of sales and inventory not monitored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What was missing: ___________________________</a:t>
            </a:r>
            <a:endParaRPr lang="en-US" sz="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sz="800" dirty="0">
              <a:ea typeface="新細明體" charset="-120"/>
            </a:endParaRPr>
          </a:p>
          <a:p>
            <a:r>
              <a:rPr lang="en-US" sz="1800" u="sng" dirty="0"/>
              <a:t>Results: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2 years -&gt; $475,000 in controller’s pocket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controller was fired for poor conduct (missing work, filing financial statements and tax returns late)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Scheme uncovered when replacement temporary CPA found discrepancies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Controller arrested</a:t>
            </a:r>
            <a:br>
              <a:rPr lang="en-US" altLang="zh-TW" sz="800" dirty="0">
                <a:ea typeface="新細明體" charset="-120"/>
              </a:rPr>
            </a:br>
            <a:endParaRPr lang="en-US" altLang="zh-TW" sz="800" dirty="0">
              <a:ea typeface="新細明體" charset="-120"/>
            </a:endParaRPr>
          </a:p>
          <a:p>
            <a:r>
              <a:rPr lang="en-US" sz="1800" u="sng" dirty="0"/>
              <a:t>Reference: </a:t>
            </a:r>
          </a:p>
          <a:p>
            <a:pPr lvl="1">
              <a:buFont typeface="Wingdings" charset="2"/>
              <a:buChar char="v"/>
            </a:pPr>
            <a:r>
              <a:rPr lang="en-US" altLang="zh-TW" sz="1200" dirty="0">
                <a:ea typeface="新細明體" charset="-120"/>
              </a:rPr>
              <a:t>Accounts </a:t>
            </a:r>
            <a:r>
              <a:rPr lang="en-US" altLang="zh-TW" sz="1400" dirty="0">
                <a:ea typeface="新細明體" charset="-120"/>
              </a:rPr>
              <a:t>Receivable</a:t>
            </a:r>
            <a:r>
              <a:rPr lang="en-US" altLang="zh-TW" sz="1200" dirty="0">
                <a:ea typeface="新細明體" charset="-120"/>
              </a:rPr>
              <a:t> Fraud </a:t>
            </a:r>
            <a:r>
              <a:rPr lang="en-US" altLang="zh-TW" sz="1200" dirty="0">
                <a:ea typeface="新細明體" charset="-120"/>
                <a:hlinkClick r:id="rId3"/>
              </a:rPr>
              <a:t>Link</a:t>
            </a:r>
            <a:endParaRPr lang="en-US" altLang="zh-TW" sz="1200" dirty="0">
              <a:ea typeface="新細明體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176" y="0"/>
            <a:ext cx="2599765" cy="169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172" y="5528234"/>
            <a:ext cx="2121495" cy="13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Control Failure: </a:t>
            </a:r>
            <a:r>
              <a:rPr lang="en-US" sz="3200" dirty="0"/>
              <a:t>A/R Lapping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199"/>
          </a:xfrm>
        </p:spPr>
        <p:txBody>
          <a:bodyPr>
            <a:normAutofit fontScale="62500" lnSpcReduction="20000"/>
          </a:bodyPr>
          <a:lstStyle/>
          <a:p>
            <a:r>
              <a:rPr lang="en-US" sz="2400" u="sng" dirty="0"/>
              <a:t>Background</a:t>
            </a:r>
            <a:r>
              <a:rPr lang="en-US" sz="2400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Financial institution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Programmer needed to quickly pay back a company bridge loan of $15,000 granted temporarily for moving / housing expenses as result of promotion and transfer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Had unrestricted access to customer accounts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Created fictitious account (elderly uncle’s name)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Monthly would </a:t>
            </a:r>
            <a:r>
              <a:rPr lang="en-US" sz="2300" dirty="0"/>
              <a:t>locate a customer account was large enough to handle a funds transfer of $15,000. Realizing that a funds transfer would create a record on the customer's statement, the programmer simply removed the funds from the "ending balance" field on the statement itself</a:t>
            </a:r>
          </a:p>
          <a:p>
            <a:pPr lvl="1">
              <a:buFont typeface="Wingdings" charset="2"/>
              <a:buChar char="v"/>
            </a:pPr>
            <a:r>
              <a:rPr lang="en-US" sz="2300" dirty="0"/>
              <a:t>With monthly statement cycle – assumed he had 29 days to use the funds   Created program to roll the $15,000 through the ending balance field on other accounts on a predetermined schedule.  </a:t>
            </a:r>
          </a:p>
          <a:p>
            <a:pPr lvl="1">
              <a:buFont typeface="Wingdings" charset="2"/>
              <a:buChar char="v"/>
            </a:pPr>
            <a:r>
              <a:rPr lang="en-US" sz="2300" dirty="0"/>
              <a:t>$$ bounced from account to account until he was able to repay.</a:t>
            </a:r>
          </a:p>
          <a:p>
            <a:pPr lvl="1">
              <a:buFont typeface="Wingdings" charset="2"/>
              <a:buChar char="v"/>
            </a:pPr>
            <a:r>
              <a:rPr lang="en-US" sz="2300" dirty="0"/>
              <a:t>Scheme worked so well he expanded and eventually the $$ ‘loaned’ exceeded $150,000 and thousands of customer accounts.</a:t>
            </a:r>
            <a:r>
              <a:rPr lang="en-US" sz="2400" dirty="0"/>
              <a:t> </a:t>
            </a:r>
            <a:endParaRPr lang="en-US" sz="2300" dirty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u="sng" dirty="0"/>
              <a:t>Control Failures</a:t>
            </a:r>
            <a:r>
              <a:rPr lang="en-US" sz="2400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sz="2200" dirty="0"/>
              <a:t>Broad security privilege:  Had unrestricted access to customer accounts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No inter-month reconciliation of customer accounts</a:t>
            </a:r>
            <a:endParaRPr lang="en-US" sz="2200" dirty="0"/>
          </a:p>
          <a:p>
            <a:pPr marL="0" indent="0">
              <a:buNone/>
            </a:pPr>
            <a:endParaRPr lang="en-US" sz="2400" u="sng" dirty="0"/>
          </a:p>
          <a:p>
            <a:r>
              <a:rPr lang="en-US" sz="2400" u="sng" dirty="0"/>
              <a:t>Results / Outcomes</a:t>
            </a:r>
            <a:r>
              <a:rPr lang="en-US" sz="2400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Programmer forgot there were 28 days in February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Many angry customer complaints from discrepancies in their February statements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Fraud was uncovered</a:t>
            </a:r>
            <a:endParaRPr lang="en-US" altLang="zh-TW" sz="19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endParaRPr lang="en-US" altLang="zh-TW" sz="1700" dirty="0">
              <a:ea typeface="新細明體" charset="-120"/>
            </a:endParaRPr>
          </a:p>
          <a:p>
            <a:r>
              <a:rPr lang="en-US" sz="2000" u="sng" dirty="0"/>
              <a:t>Reference</a:t>
            </a:r>
            <a:r>
              <a:rPr lang="en-US" sz="2000" dirty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altLang="zh-TW" sz="1200" dirty="0">
                <a:ea typeface="新細明體" charset="-120"/>
              </a:rPr>
              <a:t>Accounts </a:t>
            </a:r>
            <a:r>
              <a:rPr lang="en-US" altLang="zh-TW" sz="1400" dirty="0">
                <a:ea typeface="新細明體" charset="-120"/>
              </a:rPr>
              <a:t>Receivable</a:t>
            </a:r>
            <a:r>
              <a:rPr lang="en-US" altLang="zh-TW" sz="1200" dirty="0">
                <a:ea typeface="新細明體" charset="-120"/>
              </a:rPr>
              <a:t> Fraud </a:t>
            </a:r>
            <a:r>
              <a:rPr lang="en-US" altLang="zh-TW" sz="1200" dirty="0">
                <a:ea typeface="新細明體" charset="-120"/>
                <a:hlinkClick r:id="rId2"/>
              </a:rPr>
              <a:t>Link</a:t>
            </a:r>
            <a:endParaRPr lang="en-US" altLang="zh-TW" sz="1200" dirty="0">
              <a:ea typeface="新細明體" charset="-120"/>
            </a:endParaRPr>
          </a:p>
          <a:p>
            <a:pPr marL="457200" lvl="1" indent="0">
              <a:buNone/>
            </a:pPr>
            <a:endParaRPr lang="en-US" altLang="zh-TW" sz="1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altLang="zh-TW" sz="1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altLang="zh-TW" sz="1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altLang="zh-TW" sz="1400" dirty="0">
              <a:ea typeface="新細明體" charset="-120"/>
            </a:endParaRPr>
          </a:p>
          <a:p>
            <a:endParaRPr lang="en-US" sz="1800" dirty="0">
              <a:ea typeface="新細明體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56" y="4123606"/>
            <a:ext cx="1867647" cy="21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5" b="10692"/>
          <a:stretch/>
        </p:blipFill>
        <p:spPr>
          <a:xfrm>
            <a:off x="7098633" y="0"/>
            <a:ext cx="204536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58154</TotalTime>
  <Words>2824</Words>
  <Application>Microsoft Macintosh PowerPoint</Application>
  <PresentationFormat>On-screen Show (4:3)</PresentationFormat>
  <Paragraphs>533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ＭＳ Ｐゴシック</vt:lpstr>
      <vt:lpstr>新細明體</vt:lpstr>
      <vt:lpstr>Arial</vt:lpstr>
      <vt:lpstr>Calibri</vt:lpstr>
      <vt:lpstr>Franklin Gothic Book</vt:lpstr>
      <vt:lpstr>Lucida Grande</vt:lpstr>
      <vt:lpstr>Perpetua</vt:lpstr>
      <vt:lpstr>Tahoma</vt:lpstr>
      <vt:lpstr>Times New Roman</vt:lpstr>
      <vt:lpstr>Wingdings</vt:lpstr>
      <vt:lpstr>Office Theme</vt:lpstr>
      <vt:lpstr>MIS 5121: Business Process, ERP Systems &amp; Controls Week 6: Order to Cash: Invoice, Payables,   Configuration Audit                   </vt:lpstr>
      <vt:lpstr>Video: Record the Class</vt:lpstr>
      <vt:lpstr>Discussion</vt:lpstr>
      <vt:lpstr>Exam 1</vt:lpstr>
      <vt:lpstr>Assignment: Real World Control Failure</vt:lpstr>
      <vt:lpstr>Assignment: Real World Control Failure</vt:lpstr>
      <vt:lpstr>MIS 5121: Business Process, ERP Systems &amp; Controls Week 6: Accounts Receivable Control Failure s</vt:lpstr>
      <vt:lpstr>Control Failure: Skimming</vt:lpstr>
      <vt:lpstr>Control Failure: A/R Lapping</vt:lpstr>
      <vt:lpstr>PowerPoint Presentation</vt:lpstr>
      <vt:lpstr>Business Process Controls  Order to Cash (OTC, O2C)</vt:lpstr>
      <vt:lpstr>Order to Cash Process Flow</vt:lpstr>
      <vt:lpstr>PowerPoint Presentation</vt:lpstr>
      <vt:lpstr>Billing / Invoicing</vt:lpstr>
      <vt:lpstr>Billing / Invoicing</vt:lpstr>
      <vt:lpstr>Sales Adjustments</vt:lpstr>
      <vt:lpstr>Customer Payments</vt:lpstr>
      <vt:lpstr>PowerPoint Presentation</vt:lpstr>
      <vt:lpstr>Breakout Activity – Rules </vt:lpstr>
      <vt:lpstr>Breakout Question</vt:lpstr>
      <vt:lpstr>PowerPoint Presentation</vt:lpstr>
      <vt:lpstr>Report Back</vt:lpstr>
      <vt:lpstr>Order to Cash (b) : Common Risks</vt:lpstr>
      <vt:lpstr>Order to Cash (b) : Common Controls</vt:lpstr>
      <vt:lpstr>Order to Cash (b) : Common Risks</vt:lpstr>
      <vt:lpstr>Order to Cash (b) : Common Controls</vt:lpstr>
      <vt:lpstr>Real Examples: Improper Revenue Recognition</vt:lpstr>
      <vt:lpstr>Reference</vt:lpstr>
      <vt:lpstr>Real World Control Example  Configuration Control (Order to Cash)</vt:lpstr>
      <vt:lpstr>Control Definition Outline</vt:lpstr>
      <vt:lpstr>Configuration Review Procedure</vt:lpstr>
      <vt:lpstr>Configuration Review Procedure (Alternate)</vt:lpstr>
      <vt:lpstr>Order to Cash  Exercise</vt:lpstr>
      <vt:lpstr>Exercise 2: Order to Cash</vt:lpstr>
      <vt:lpstr>Exercise 2: Order to Cash</vt:lpstr>
      <vt:lpstr>Exercise 2: Order to Cash</vt:lpstr>
      <vt:lpstr>Exercise 2: Order to Cash</vt:lpstr>
      <vt:lpstr>Exercise 2: Order to Cash</vt:lpstr>
      <vt:lpstr>Extra Slides</vt:lpstr>
      <vt:lpstr>Order to Cash Process Flow:  Order Blocks</vt:lpstr>
      <vt:lpstr>Order to Cash Functions in SAP</vt:lpstr>
      <vt:lpstr>Order to Cash Functions in SAP</vt:lpstr>
      <vt:lpstr>Reading Assignment Questions:</vt:lpstr>
      <vt:lpstr>Exercise 2: Order to Cash</vt:lpstr>
      <vt:lpstr>Exercise 2: Order to Cash</vt:lpstr>
      <vt:lpstr>Exercise 2: Order to Cash</vt:lpstr>
      <vt:lpstr>Exercise 2: Order to Cash</vt:lpstr>
      <vt:lpstr>Exercise 2: Order to Cash</vt:lpstr>
      <vt:lpstr>Exercise 2: Order to Cash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Baranello</cp:lastModifiedBy>
  <cp:revision>631</cp:revision>
  <dcterms:created xsi:type="dcterms:W3CDTF">2011-09-06T14:24:06Z</dcterms:created>
  <dcterms:modified xsi:type="dcterms:W3CDTF">2018-10-02T22:34:29Z</dcterms:modified>
</cp:coreProperties>
</file>