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4" r:id="rId2"/>
    <p:sldId id="755" r:id="rId3"/>
    <p:sldId id="757" r:id="rId4"/>
    <p:sldId id="729" r:id="rId5"/>
    <p:sldId id="639" r:id="rId6"/>
    <p:sldId id="703" r:id="rId7"/>
    <p:sldId id="759" r:id="rId8"/>
    <p:sldId id="614" r:id="rId9"/>
    <p:sldId id="706" r:id="rId10"/>
    <p:sldId id="662" r:id="rId11"/>
    <p:sldId id="651" r:id="rId12"/>
    <p:sldId id="657" r:id="rId13"/>
    <p:sldId id="659" r:id="rId14"/>
    <p:sldId id="744" r:id="rId15"/>
    <p:sldId id="763" r:id="rId16"/>
    <p:sldId id="748" r:id="rId17"/>
    <p:sldId id="749" r:id="rId18"/>
    <p:sldId id="750" r:id="rId19"/>
    <p:sldId id="753" r:id="rId20"/>
    <p:sldId id="751" r:id="rId21"/>
    <p:sldId id="752" r:id="rId22"/>
    <p:sldId id="754" r:id="rId23"/>
    <p:sldId id="665" r:id="rId24"/>
    <p:sldId id="758" r:id="rId25"/>
    <p:sldId id="385" r:id="rId26"/>
    <p:sldId id="730" r:id="rId27"/>
    <p:sldId id="735" r:id="rId28"/>
    <p:sldId id="736" r:id="rId29"/>
    <p:sldId id="737" r:id="rId30"/>
    <p:sldId id="738" r:id="rId31"/>
    <p:sldId id="739" r:id="rId32"/>
    <p:sldId id="743" r:id="rId33"/>
    <p:sldId id="740" r:id="rId34"/>
    <p:sldId id="741" r:id="rId35"/>
    <p:sldId id="742" r:id="rId36"/>
    <p:sldId id="760" r:id="rId37"/>
    <p:sldId id="761" r:id="rId38"/>
    <p:sldId id="76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EAF"/>
    <a:srgbClr val="F84DAD"/>
    <a:srgbClr val="60A2F5"/>
    <a:srgbClr val="4CD410"/>
    <a:srgbClr val="FFF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 autoAdjust="0"/>
    <p:restoredTop sz="89821" autoAdjust="0"/>
  </p:normalViewPr>
  <p:slideViewPr>
    <p:cSldViewPr snapToGrid="0" snapToObjects="1">
      <p:cViewPr varScale="1">
        <p:scale>
          <a:sx n="85" d="100"/>
          <a:sy n="85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326B3-E039-4645-A366-DD6DDC0B1C9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8CC3-B811-CF42-9F91-B40E63B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3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01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1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1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0ahUKEwiTm6bb2v_WAhWC6iYKHfffBIkQjRwIBw&amp;url=https://www.isaca.org/Journal/archives/2013/Volume-6/Pages/JOnline-Defensive-Strategic-Posture-in-the-Field-of-Information-Security.aspx&amp;psig=AOvVaw0ZQffr9QSrY4I4w3umDy0m&amp;ust=1508606301489783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023" y="3457600"/>
            <a:ext cx="8231777" cy="2590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MIS 5121:</a:t>
            </a:r>
            <a:r>
              <a:rPr lang="en-US" sz="2800" dirty="0"/>
              <a:t>Business Process, ERP Systems &amp; Controls</a:t>
            </a:r>
            <a:br>
              <a:rPr lang="en-US" sz="3600" dirty="0"/>
            </a:br>
            <a:r>
              <a:rPr lang="en-US" sz="3200" dirty="0"/>
              <a:t>Week 8:</a:t>
            </a:r>
            <a:r>
              <a:rPr lang="en-US" sz="3200" i="1" dirty="0"/>
              <a:t> Security 2 – Roles</a:t>
            </a:r>
            <a:br>
              <a:rPr lang="en-US" sz="3200" i="1" dirty="0"/>
            </a:br>
            <a:r>
              <a:rPr lang="en-US" sz="3200" i="1" dirty="0"/>
              <a:t>     Financial Processes and Controls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Baranello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James.Baranello@temple.edu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54" y="6083030"/>
            <a:ext cx="2273277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Security: Business vs. Technical View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67906" y="1414171"/>
            <a:ext cx="3345900" cy="4906300"/>
          </a:xfrm>
          <a:prstGeom prst="rect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56980" y="1414171"/>
            <a:ext cx="3345900" cy="4906300"/>
          </a:xfrm>
          <a:prstGeom prst="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6513" y="2399079"/>
            <a:ext cx="290335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/>
              <a:t>Employee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charset="2"/>
              <a:buChar char="q"/>
            </a:pPr>
            <a:r>
              <a:rPr lang="en-US" sz="2000" dirty="0"/>
              <a:t>Job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charset="2"/>
              <a:buChar char="q"/>
            </a:pPr>
            <a:r>
              <a:rPr lang="en-US" sz="2000" dirty="0"/>
              <a:t>Task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charset="2"/>
              <a:buChar char="q"/>
            </a:pPr>
            <a:r>
              <a:rPr lang="en-US" sz="2000" dirty="0"/>
              <a:t>Privileges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Activities</a:t>
            </a:r>
            <a:br>
              <a:rPr lang="en-US" sz="2000" dirty="0"/>
            </a:b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Business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2767" y="1609002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Business 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2294" y="2399079"/>
            <a:ext cx="259558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/>
              <a:t>User Master Record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charset="2"/>
              <a:buChar char="q"/>
            </a:pPr>
            <a:r>
              <a:rPr lang="en-US" sz="2000" dirty="0"/>
              <a:t>Roles / Profiles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charset="2"/>
              <a:buChar char="q"/>
            </a:pPr>
            <a:r>
              <a:rPr lang="en-US" sz="2000" dirty="0"/>
              <a:t>Transaction Code in </a:t>
            </a:r>
            <a:br>
              <a:rPr lang="en-US" sz="2000" dirty="0"/>
            </a:br>
            <a:r>
              <a:rPr lang="en-US" sz="2000" dirty="0"/>
              <a:t>roles / profiles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charset="2"/>
              <a:buChar char="q"/>
            </a:pPr>
            <a:r>
              <a:rPr lang="en-US" sz="2000" dirty="0"/>
              <a:t>Authorizations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Object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000" dirty="0"/>
              <a:t>Fields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/>
              <a:t>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8548" y="1609002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SAP Technical View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58400" y="2626317"/>
            <a:ext cx="213389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58400" y="3211626"/>
            <a:ext cx="213389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58400" y="3825796"/>
            <a:ext cx="213389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58400" y="4743003"/>
            <a:ext cx="213389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Security: Logic to Access</a:t>
            </a:r>
          </a:p>
        </p:txBody>
      </p:sp>
      <p:sp>
        <p:nvSpPr>
          <p:cNvPr id="4" name="Alternate Process 3"/>
          <p:cNvSpPr/>
          <p:nvPr/>
        </p:nvSpPr>
        <p:spPr>
          <a:xfrm>
            <a:off x="743395" y="1405827"/>
            <a:ext cx="1529712" cy="95801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</a:t>
            </a:r>
          </a:p>
          <a:p>
            <a:pPr algn="ctr"/>
            <a:r>
              <a:rPr lang="en-US" dirty="0"/>
              <a:t>Transaction</a:t>
            </a:r>
          </a:p>
          <a:p>
            <a:pPr algn="ctr"/>
            <a:r>
              <a:rPr lang="en-US" dirty="0"/>
              <a:t>Code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666515" y="2448426"/>
            <a:ext cx="817552" cy="663793"/>
          </a:xfrm>
          <a:prstGeom prst="rightArrow">
            <a:avLst/>
          </a:prstGeom>
          <a:solidFill>
            <a:srgbClr val="4CD4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</a:t>
            </a:r>
          </a:p>
        </p:txBody>
      </p:sp>
      <p:sp>
        <p:nvSpPr>
          <p:cNvPr id="6" name="Bent-Up Arrow 5"/>
          <p:cNvSpPr/>
          <p:nvPr/>
        </p:nvSpPr>
        <p:spPr>
          <a:xfrm rot="16200000" flipH="1" flipV="1">
            <a:off x="3068223" y="1111929"/>
            <a:ext cx="623232" cy="3127054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0559" y="2641329"/>
            <a:ext cx="535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FAIL</a:t>
            </a:r>
          </a:p>
        </p:txBody>
      </p:sp>
      <p:sp>
        <p:nvSpPr>
          <p:cNvPr id="8" name="Punched Tape 7"/>
          <p:cNvSpPr/>
          <p:nvPr/>
        </p:nvSpPr>
        <p:spPr>
          <a:xfrm>
            <a:off x="4964350" y="1890367"/>
            <a:ext cx="2943974" cy="1197715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“No Authorization for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Transaction Code ____</a:t>
            </a:r>
          </a:p>
        </p:txBody>
      </p:sp>
      <p:sp>
        <p:nvSpPr>
          <p:cNvPr id="28" name="Alternate Process 27"/>
          <p:cNvSpPr/>
          <p:nvPr/>
        </p:nvSpPr>
        <p:spPr>
          <a:xfrm>
            <a:off x="659234" y="3225813"/>
            <a:ext cx="1529712" cy="55492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Object</a:t>
            </a:r>
          </a:p>
        </p:txBody>
      </p:sp>
      <p:sp>
        <p:nvSpPr>
          <p:cNvPr id="29" name="Right Arrow 28"/>
          <p:cNvSpPr/>
          <p:nvPr/>
        </p:nvSpPr>
        <p:spPr>
          <a:xfrm rot="5400000">
            <a:off x="582354" y="3878802"/>
            <a:ext cx="817552" cy="663793"/>
          </a:xfrm>
          <a:prstGeom prst="rightArrow">
            <a:avLst/>
          </a:prstGeom>
          <a:solidFill>
            <a:srgbClr val="4CD4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</a:t>
            </a:r>
          </a:p>
        </p:txBody>
      </p:sp>
      <p:sp>
        <p:nvSpPr>
          <p:cNvPr id="30" name="Bent-Up Arrow 29"/>
          <p:cNvSpPr/>
          <p:nvPr/>
        </p:nvSpPr>
        <p:spPr>
          <a:xfrm rot="16200000" flipH="1" flipV="1">
            <a:off x="2984062" y="2542305"/>
            <a:ext cx="623232" cy="3127054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46398" y="4461315"/>
            <a:ext cx="535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FAIL</a:t>
            </a:r>
          </a:p>
        </p:txBody>
      </p:sp>
      <p:sp>
        <p:nvSpPr>
          <p:cNvPr id="32" name="Punched Tape 31"/>
          <p:cNvSpPr/>
          <p:nvPr/>
        </p:nvSpPr>
        <p:spPr>
          <a:xfrm>
            <a:off x="4880189" y="3225812"/>
            <a:ext cx="2943974" cy="1767071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“No Authorization for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Transaction Code ____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Activity …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System Element …</a:t>
            </a:r>
          </a:p>
        </p:txBody>
      </p:sp>
      <p:sp>
        <p:nvSpPr>
          <p:cNvPr id="33" name="Alternate Process 32"/>
          <p:cNvSpPr/>
          <p:nvPr/>
        </p:nvSpPr>
        <p:spPr>
          <a:xfrm>
            <a:off x="642332" y="4646572"/>
            <a:ext cx="1529712" cy="6788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Within Program</a:t>
            </a:r>
          </a:p>
        </p:txBody>
      </p:sp>
      <p:sp>
        <p:nvSpPr>
          <p:cNvPr id="34" name="Right Arrow 33"/>
          <p:cNvSpPr/>
          <p:nvPr/>
        </p:nvSpPr>
        <p:spPr>
          <a:xfrm rot="5400000">
            <a:off x="565452" y="5410012"/>
            <a:ext cx="817552" cy="663793"/>
          </a:xfrm>
          <a:prstGeom prst="rightArrow">
            <a:avLst/>
          </a:prstGeom>
          <a:solidFill>
            <a:srgbClr val="4CD4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</a:t>
            </a:r>
          </a:p>
        </p:txBody>
      </p:sp>
      <p:sp>
        <p:nvSpPr>
          <p:cNvPr id="35" name="Bent-Up Arrow 34"/>
          <p:cNvSpPr/>
          <p:nvPr/>
        </p:nvSpPr>
        <p:spPr>
          <a:xfrm rot="16200000" flipH="1" flipV="1">
            <a:off x="2967160" y="4073515"/>
            <a:ext cx="623232" cy="3127054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29496" y="5602915"/>
            <a:ext cx="535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FAIL</a:t>
            </a:r>
          </a:p>
        </p:txBody>
      </p:sp>
      <p:sp>
        <p:nvSpPr>
          <p:cNvPr id="37" name="Punched Tape 36"/>
          <p:cNvSpPr/>
          <p:nvPr/>
        </p:nvSpPr>
        <p:spPr>
          <a:xfrm>
            <a:off x="4863287" y="5137189"/>
            <a:ext cx="2943974" cy="1504762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“No Authorization for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Activity ….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System Element …</a:t>
            </a:r>
          </a:p>
        </p:txBody>
      </p:sp>
      <p:sp>
        <p:nvSpPr>
          <p:cNvPr id="9" name="Process 8"/>
          <p:cNvSpPr/>
          <p:nvPr/>
        </p:nvSpPr>
        <p:spPr>
          <a:xfrm>
            <a:off x="375209" y="6150685"/>
            <a:ext cx="2814093" cy="34295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Transaction Code Executed</a:t>
            </a:r>
          </a:p>
        </p:txBody>
      </p:sp>
    </p:spTree>
    <p:extLst>
      <p:ext uri="{BB962C8B-B14F-4D97-AF65-F5344CB8AC3E}">
        <p14:creationId xmlns:p14="http://schemas.microsoft.com/office/powerpoint/2010/main" val="329322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Security: Diagnosis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5651" y="1417638"/>
            <a:ext cx="3509497" cy="2996304"/>
            <a:chOff x="375209" y="3645647"/>
            <a:chExt cx="3509497" cy="2996304"/>
          </a:xfrm>
        </p:grpSpPr>
        <p:sp>
          <p:nvSpPr>
            <p:cNvPr id="4" name="Alternate Process 3"/>
            <p:cNvSpPr/>
            <p:nvPr/>
          </p:nvSpPr>
          <p:spPr>
            <a:xfrm>
              <a:off x="546738" y="3645647"/>
              <a:ext cx="712656" cy="54821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 rot="5400000">
              <a:off x="467444" y="4277562"/>
              <a:ext cx="467834" cy="309245"/>
            </a:xfrm>
            <a:prstGeom prst="rightArrow">
              <a:avLst/>
            </a:prstGeom>
            <a:solidFill>
              <a:srgbClr val="4CD41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Bent-Up Arrow 5"/>
            <p:cNvSpPr/>
            <p:nvPr/>
          </p:nvSpPr>
          <p:spPr>
            <a:xfrm rot="16200000" flipH="1" flipV="1">
              <a:off x="1596676" y="3643766"/>
              <a:ext cx="356636" cy="1456819"/>
            </a:xfrm>
            <a:prstGeom prst="bent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40118" y="4280497"/>
              <a:ext cx="249534" cy="193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FAIL</a:t>
              </a:r>
            </a:p>
          </p:txBody>
        </p:sp>
        <p:sp>
          <p:nvSpPr>
            <p:cNvPr id="8" name="Punched Tape 7"/>
            <p:cNvSpPr/>
            <p:nvPr/>
          </p:nvSpPr>
          <p:spPr>
            <a:xfrm>
              <a:off x="2513179" y="3922919"/>
              <a:ext cx="1371527" cy="685377"/>
            </a:xfrm>
            <a:prstGeom prst="flowChartPunchedTap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Alternate Process 27"/>
            <p:cNvSpPr/>
            <p:nvPr/>
          </p:nvSpPr>
          <p:spPr>
            <a:xfrm>
              <a:off x="507529" y="4687110"/>
              <a:ext cx="712656" cy="317550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ight Arrow 28"/>
            <p:cNvSpPr/>
            <p:nvPr/>
          </p:nvSpPr>
          <p:spPr>
            <a:xfrm rot="5400000">
              <a:off x="428235" y="5096076"/>
              <a:ext cx="467834" cy="309245"/>
            </a:xfrm>
            <a:prstGeom prst="rightArrow">
              <a:avLst/>
            </a:prstGeom>
            <a:solidFill>
              <a:srgbClr val="4CD41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Bent-Up Arrow 29"/>
            <p:cNvSpPr/>
            <p:nvPr/>
          </p:nvSpPr>
          <p:spPr>
            <a:xfrm rot="16200000" flipH="1" flipV="1">
              <a:off x="1557467" y="4462280"/>
              <a:ext cx="356636" cy="1456819"/>
            </a:xfrm>
            <a:prstGeom prst="bent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5340" y="5105510"/>
              <a:ext cx="249534" cy="193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FAIL</a:t>
              </a:r>
            </a:p>
          </p:txBody>
        </p:sp>
        <p:sp>
          <p:nvSpPr>
            <p:cNvPr id="32" name="Punched Tape 31"/>
            <p:cNvSpPr/>
            <p:nvPr/>
          </p:nvSpPr>
          <p:spPr>
            <a:xfrm>
              <a:off x="2473971" y="4687110"/>
              <a:ext cx="1371527" cy="1011183"/>
            </a:xfrm>
            <a:prstGeom prst="flowChartPunchedTap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Alternate Process 32"/>
            <p:cNvSpPr/>
            <p:nvPr/>
          </p:nvSpPr>
          <p:spPr>
            <a:xfrm>
              <a:off x="499655" y="5500121"/>
              <a:ext cx="712656" cy="388465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ight Arrow 33"/>
            <p:cNvSpPr/>
            <p:nvPr/>
          </p:nvSpPr>
          <p:spPr>
            <a:xfrm rot="5400000">
              <a:off x="420361" y="5972291"/>
              <a:ext cx="467834" cy="309245"/>
            </a:xfrm>
            <a:prstGeom prst="rightArrow">
              <a:avLst/>
            </a:prstGeom>
            <a:solidFill>
              <a:srgbClr val="4CD41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Bent-Up Arrow 34"/>
            <p:cNvSpPr/>
            <p:nvPr/>
          </p:nvSpPr>
          <p:spPr>
            <a:xfrm rot="16200000" flipH="1" flipV="1">
              <a:off x="1549593" y="5338495"/>
              <a:ext cx="356636" cy="1456819"/>
            </a:xfrm>
            <a:prstGeom prst="bent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65190" y="5975226"/>
              <a:ext cx="249534" cy="193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FAIL</a:t>
              </a:r>
            </a:p>
          </p:txBody>
        </p:sp>
        <p:sp>
          <p:nvSpPr>
            <p:cNvPr id="37" name="Punched Tape 36"/>
            <p:cNvSpPr/>
            <p:nvPr/>
          </p:nvSpPr>
          <p:spPr>
            <a:xfrm>
              <a:off x="2466097" y="5780870"/>
              <a:ext cx="1371527" cy="861081"/>
            </a:xfrm>
            <a:prstGeom prst="flowChartPunchedTap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Process 8"/>
            <p:cNvSpPr/>
            <p:nvPr/>
          </p:nvSpPr>
          <p:spPr>
            <a:xfrm>
              <a:off x="375209" y="6360830"/>
              <a:ext cx="1311018" cy="196249"/>
            </a:xfrm>
            <a:prstGeom prst="flowChart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805149" y="1449783"/>
            <a:ext cx="4918714" cy="3254491"/>
          </a:xfrm>
        </p:spPr>
        <p:txBody>
          <a:bodyPr>
            <a:noAutofit/>
          </a:bodyPr>
          <a:lstStyle/>
          <a:p>
            <a:r>
              <a:rPr lang="en-US" sz="2800" b="1" u="sng" dirty="0"/>
              <a:t>SU53</a:t>
            </a:r>
            <a:r>
              <a:rPr lang="en-US" sz="2800" b="1" dirty="0"/>
              <a:t>: </a:t>
            </a:r>
            <a:r>
              <a:rPr lang="en-US" sz="2400" dirty="0"/>
              <a:t>Display authorization data for failed checks</a:t>
            </a:r>
          </a:p>
          <a:p>
            <a:pPr lvl="1"/>
            <a:r>
              <a:rPr lang="en-US" sz="2000" dirty="0"/>
              <a:t>Identifies transaction checked (note sometimes SAP transitions to other transactions e.g. during drill downs)</a:t>
            </a:r>
          </a:p>
          <a:p>
            <a:pPr lvl="1"/>
            <a:r>
              <a:rPr lang="en-US" sz="2000" dirty="0"/>
              <a:t>Authorization objects and fields checked and values used / available</a:t>
            </a:r>
          </a:p>
          <a:p>
            <a:pPr lvl="1"/>
            <a:r>
              <a:rPr lang="en-US" sz="2000" dirty="0"/>
              <a:t>Helps identify ‘missing’ authorizations</a:t>
            </a:r>
            <a:endParaRPr lang="en-US" sz="1600" dirty="0"/>
          </a:p>
        </p:txBody>
      </p:sp>
      <p:pic>
        <p:nvPicPr>
          <p:cNvPr id="11" name="Picture 10" descr="Screen Shot 2015-03-05 at 11.01.09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343" y="4632124"/>
            <a:ext cx="8566865" cy="1889678"/>
          </a:xfrm>
          <a:prstGeom prst="rect">
            <a:avLst/>
          </a:prstGeom>
        </p:spPr>
      </p:pic>
      <p:sp>
        <p:nvSpPr>
          <p:cNvPr id="12" name="Process 11"/>
          <p:cNvSpPr/>
          <p:nvPr/>
        </p:nvSpPr>
        <p:spPr>
          <a:xfrm>
            <a:off x="4516981" y="5137187"/>
            <a:ext cx="1760612" cy="303036"/>
          </a:xfrm>
          <a:prstGeom prst="flowChartProcess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cess 23"/>
          <p:cNvSpPr/>
          <p:nvPr/>
        </p:nvSpPr>
        <p:spPr>
          <a:xfrm>
            <a:off x="1962038" y="5823511"/>
            <a:ext cx="2367335" cy="303036"/>
          </a:xfrm>
          <a:prstGeom prst="flowChartProcess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ocess 24"/>
          <p:cNvSpPr/>
          <p:nvPr/>
        </p:nvSpPr>
        <p:spPr>
          <a:xfrm>
            <a:off x="1962038" y="5470847"/>
            <a:ext cx="2897269" cy="303036"/>
          </a:xfrm>
          <a:prstGeom prst="flowChartProcess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cess 25"/>
          <p:cNvSpPr/>
          <p:nvPr/>
        </p:nvSpPr>
        <p:spPr>
          <a:xfrm>
            <a:off x="1962038" y="6163501"/>
            <a:ext cx="2575715" cy="303036"/>
          </a:xfrm>
          <a:prstGeom prst="flowChartProcess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8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Authorization Concept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07764"/>
            <a:ext cx="8305800" cy="5333999"/>
          </a:xfrm>
        </p:spPr>
        <p:txBody>
          <a:bodyPr>
            <a:noAutofit/>
          </a:bodyPr>
          <a:lstStyle/>
          <a:p>
            <a:r>
              <a:rPr lang="en-US" sz="2400" dirty="0"/>
              <a:t>SAP Authorizations allow you to protect transactions and programs from unauthorized use</a:t>
            </a:r>
          </a:p>
          <a:p>
            <a:pPr lvl="1"/>
            <a:r>
              <a:rPr lang="en-US" sz="2000" dirty="0"/>
              <a:t>‘New’ custom transactions must include authorization objects to be controlled (if missing – open to every user)</a:t>
            </a:r>
          </a:p>
          <a:p>
            <a:r>
              <a:rPr lang="en-US" sz="2400" dirty="0"/>
              <a:t>Access must be explicitly granted through use of authorizations</a:t>
            </a:r>
          </a:p>
          <a:p>
            <a:r>
              <a:rPr lang="en-US" sz="2400" dirty="0"/>
              <a:t>Authorizations are assigned to roles (profiles) which in turn are assigned to User Master Records (User IDs)</a:t>
            </a:r>
          </a:p>
          <a:p>
            <a:r>
              <a:rPr lang="en-US" sz="2400" dirty="0"/>
              <a:t>Only users with active user master records can log onto system.  User IDs needed for:</a:t>
            </a:r>
          </a:p>
          <a:p>
            <a:pPr lvl="1"/>
            <a:r>
              <a:rPr lang="en-US" sz="2000" dirty="0"/>
              <a:t>Dialog: people via screens</a:t>
            </a:r>
          </a:p>
          <a:p>
            <a:pPr lvl="1"/>
            <a:r>
              <a:rPr lang="en-US" sz="2000" dirty="0"/>
              <a:t>System: batch processes</a:t>
            </a:r>
          </a:p>
          <a:p>
            <a:pPr lvl="1"/>
            <a:r>
              <a:rPr lang="en-US" sz="2000" dirty="0"/>
              <a:t>Communication / interfaces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73706" y="4792399"/>
            <a:ext cx="3258775" cy="2149306"/>
            <a:chOff x="6755432" y="4776438"/>
            <a:chExt cx="3294766" cy="2147123"/>
          </a:xfrm>
        </p:grpSpPr>
        <p:sp>
          <p:nvSpPr>
            <p:cNvPr id="6" name="Rectangle 5"/>
            <p:cNvSpPr/>
            <p:nvPr/>
          </p:nvSpPr>
          <p:spPr>
            <a:xfrm>
              <a:off x="6762394" y="4789383"/>
              <a:ext cx="2622714" cy="20807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 rot="16200000">
              <a:off x="7087515" y="5448559"/>
              <a:ext cx="1778596" cy="941881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 rot="16200000">
              <a:off x="6609584" y="5488752"/>
              <a:ext cx="1359912" cy="861493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 rot="16200000">
              <a:off x="7277969" y="5119284"/>
              <a:ext cx="555357" cy="1600429"/>
            </a:xfrm>
            <a:prstGeom prst="can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91423" y="5804245"/>
              <a:ext cx="83643" cy="230509"/>
            </a:xfrm>
            <a:prstGeom prst="rect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11344" y="6290353"/>
              <a:ext cx="145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Core:</a:t>
              </a:r>
              <a:r>
                <a:rPr lang="en-US" b="1" dirty="0">
                  <a:solidFill>
                    <a:srgbClr val="008000"/>
                  </a:solidFill>
                </a:rPr>
                <a:t> Checks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36643" y="5025113"/>
              <a:ext cx="1413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Lock:</a:t>
              </a:r>
              <a:r>
                <a:rPr lang="en-US" b="1" dirty="0">
                  <a:solidFill>
                    <a:srgbClr val="008000"/>
                  </a:solidFill>
                </a:rPr>
                <a:t> Object</a:t>
              </a:r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>
            <a:xfrm flipH="1" flipV="1">
              <a:off x="7793038" y="5348567"/>
              <a:ext cx="1550383" cy="458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0"/>
              <a:endCxn id="18" idx="3"/>
            </p:cNvCxnSpPr>
            <p:nvPr/>
          </p:nvCxnSpPr>
          <p:spPr>
            <a:xfrm flipH="1" flipV="1">
              <a:off x="8133792" y="5910955"/>
              <a:ext cx="1107041" cy="3793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7228023" y="5751468"/>
              <a:ext cx="905769" cy="318974"/>
              <a:chOff x="3700153" y="3324401"/>
              <a:chExt cx="1669123" cy="63217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5560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41934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2749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728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27662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4133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0015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13824" y="3324401"/>
                <a:ext cx="213671" cy="632178"/>
              </a:xfrm>
              <a:prstGeom prst="rect">
                <a:avLst/>
              </a:prstGeom>
            </p:spPr>
          </p:pic>
        </p:grpSp>
        <p:cxnSp>
          <p:nvCxnSpPr>
            <p:cNvPr id="16" name="Straight Arrow Connector 15"/>
            <p:cNvCxnSpPr>
              <a:endCxn id="20" idx="2"/>
            </p:cNvCxnSpPr>
            <p:nvPr/>
          </p:nvCxnSpPr>
          <p:spPr>
            <a:xfrm flipV="1">
              <a:off x="7353284" y="6070442"/>
              <a:ext cx="164617" cy="8531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55432" y="4776438"/>
              <a:ext cx="1398967" cy="186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Transactions &amp;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294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8664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Security Role Design (Continued):</a:t>
            </a:r>
            <a:br>
              <a:rPr lang="en-US" sz="4800" dirty="0"/>
            </a:br>
            <a:endParaRPr lang="en-US" sz="4800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14</a:t>
            </a:fld>
            <a:endParaRPr lang="en-US"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9346" y="4429576"/>
            <a:ext cx="893096" cy="1263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71429" l="14839" r="84194">
                        <a14:foregroundMark x1="39355" y1="7143" x2="39355" y2="7143"/>
                      </a14:backgroundRemoval>
                    </a14:imgEffect>
                    <a14:imgEffect>
                      <a14:artisticMarker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425" t="22646" r="14868" b="30014"/>
          <a:stretch/>
        </p:blipFill>
        <p:spPr>
          <a:xfrm rot="16200000">
            <a:off x="3916817" y="5736983"/>
            <a:ext cx="926085" cy="5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3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54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Business Role Concepts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3B9C4-0498-4704-B6A5-6EB0BFCF630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071643"/>
            <a:ext cx="8839200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u="sng" dirty="0">
                <a:latin typeface="Leelawadee"/>
              </a:rPr>
              <a:t>Terminology</a:t>
            </a:r>
            <a:r>
              <a:rPr lang="en-US" sz="1600" b="1" dirty="0">
                <a:latin typeface="Leelawadee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latin typeface="Leelawadee"/>
              </a:rPr>
              <a:t>Security Role - </a:t>
            </a:r>
            <a:r>
              <a:rPr lang="en-US" sz="1600" dirty="0">
                <a:latin typeface="Leelawadee"/>
              </a:rPr>
              <a:t>logical grouping of transactions performed in SAP within a discrete functional area.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latin typeface="Leelawadee"/>
              </a:rPr>
              <a:t>Business Role - </a:t>
            </a:r>
            <a:r>
              <a:rPr lang="en-US" sz="1600" dirty="0">
                <a:latin typeface="Leelawadee"/>
              </a:rPr>
              <a:t>collection of security roles. A Business role is a package of security roles that provide access. Business roles loosely relate to positions within the company.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838200"/>
          <a:ext cx="6891617" cy="423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3" imgW="7060660" imgH="5176927" progId="Visio.Drawing.11">
                  <p:embed/>
                </p:oleObj>
              </mc:Choice>
              <mc:Fallback>
                <p:oleObj name="Visio" r:id="rId3" imgW="7060660" imgH="517692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6891617" cy="4233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66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SAP Security Role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8"/>
            <a:ext cx="8229600" cy="4688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Business Role Definition: Job Level    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Option A</a:t>
            </a:r>
          </a:p>
          <a:p>
            <a:pPr marL="457200" lvl="1" indent="0">
              <a:buNone/>
            </a:pPr>
            <a:r>
              <a:rPr lang="en-US" sz="2400" dirty="0"/>
              <a:t>Each person has 1 Business Role, Role contains all security roles needed for job</a:t>
            </a:r>
          </a:p>
          <a:p>
            <a:pPr lvl="1"/>
            <a:r>
              <a:rPr lang="en-US" sz="2400" dirty="0"/>
              <a:t>Must assign common transactions to many roles </a:t>
            </a:r>
          </a:p>
          <a:p>
            <a:pPr lvl="2"/>
            <a:r>
              <a:rPr lang="en-US" sz="1800" dirty="0"/>
              <a:t>Increases risk of configuration error (role creation and maintenance)</a:t>
            </a:r>
          </a:p>
          <a:p>
            <a:pPr lvl="2"/>
            <a:r>
              <a:rPr lang="en-US" sz="1800" dirty="0"/>
              <a:t>More complex model (e.g. single T-code assigned to many users – why??)</a:t>
            </a:r>
          </a:p>
          <a:p>
            <a:pPr lvl="1"/>
            <a:r>
              <a:rPr lang="en-US" sz="2400" dirty="0"/>
              <a:t>Roles become very large</a:t>
            </a:r>
          </a:p>
          <a:p>
            <a:pPr lvl="2"/>
            <a:r>
              <a:rPr lang="en-US" sz="1800" dirty="0"/>
              <a:t>Small changes may require considerable ‘</a:t>
            </a:r>
            <a:r>
              <a:rPr lang="en-US" sz="1800" dirty="0" err="1"/>
              <a:t>clean-up</a:t>
            </a:r>
            <a:r>
              <a:rPr lang="en-US" sz="1800" dirty="0"/>
              <a:t>’</a:t>
            </a:r>
          </a:p>
          <a:p>
            <a:pPr lvl="2"/>
            <a:r>
              <a:rPr lang="en-US" sz="1800" dirty="0"/>
              <a:t>Large roles with may responsibilities difficult to manage</a:t>
            </a:r>
          </a:p>
          <a:p>
            <a:pPr lvl="2"/>
            <a:r>
              <a:rPr lang="en-US" sz="1800" dirty="0"/>
              <a:t>Higher risk of Segregation of Duties (SOD) compromise</a:t>
            </a:r>
          </a:p>
          <a:p>
            <a:pPr lvl="1"/>
            <a:r>
              <a:rPr lang="en-US" sz="2400" dirty="0"/>
              <a:t>Create almost identical access for multiple users /positions</a:t>
            </a:r>
          </a:p>
          <a:p>
            <a:pPr lvl="2"/>
            <a:r>
              <a:rPr lang="en-US" sz="2000" dirty="0"/>
              <a:t>Decreased control of consistency over security configuration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r>
              <a:rPr lang="en-US" sz="2000" i="1" dirty="0"/>
              <a:t>Job level security not standard methodology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3566" y="0"/>
            <a:ext cx="1749331" cy="16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SAP Security Role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3566" y="0"/>
            <a:ext cx="1749331" cy="1678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8"/>
            <a:ext cx="8229600" cy="4688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Business Role Definition: Task Level    </a:t>
            </a:r>
            <a:r>
              <a:rPr lang="en-US" sz="2800" b="1" dirty="0">
                <a:solidFill>
                  <a:srgbClr val="8EB4E3"/>
                </a:solidFill>
              </a:rPr>
              <a:t>Option B</a:t>
            </a:r>
            <a:endParaRPr lang="en-US" sz="1200" b="1" dirty="0"/>
          </a:p>
          <a:p>
            <a:pPr marL="457200" lvl="1" indent="0">
              <a:buNone/>
            </a:pPr>
            <a:r>
              <a:rPr lang="en-US" sz="2400" dirty="0"/>
              <a:t>Each person can have multiple Business Roles, Role contains all security roles needed related task</a:t>
            </a:r>
          </a:p>
          <a:p>
            <a:pPr lvl="1"/>
            <a:r>
              <a:rPr lang="en-US" sz="2400" dirty="0"/>
              <a:t>Common transactions in fewer roles </a:t>
            </a:r>
          </a:p>
          <a:p>
            <a:pPr lvl="2"/>
            <a:r>
              <a:rPr lang="en-US" sz="1800" dirty="0"/>
              <a:t>One role adjustment automatically activated for all assigned users </a:t>
            </a:r>
          </a:p>
          <a:p>
            <a:pPr lvl="1"/>
            <a:r>
              <a:rPr lang="en-US" sz="2400" dirty="0"/>
              <a:t>Less effort to configure &amp; Maintain</a:t>
            </a:r>
          </a:p>
          <a:p>
            <a:pPr lvl="2"/>
            <a:r>
              <a:rPr lang="en-US" sz="1800" dirty="0"/>
              <a:t>T-code changes require less ‘</a:t>
            </a:r>
            <a:r>
              <a:rPr lang="en-US" sz="1800" dirty="0" err="1"/>
              <a:t>clean-up</a:t>
            </a:r>
            <a:r>
              <a:rPr lang="en-US" sz="1800" dirty="0"/>
              <a:t>’ because roles smaller</a:t>
            </a:r>
          </a:p>
          <a:p>
            <a:pPr lvl="2"/>
            <a:r>
              <a:rPr lang="en-US" sz="1800" dirty="0"/>
              <a:t>T-code adjustments occur less often (most changes involve only re-mapping of roles to users)</a:t>
            </a:r>
          </a:p>
          <a:p>
            <a:pPr lvl="2"/>
            <a:r>
              <a:rPr lang="en-US" sz="1800" dirty="0"/>
              <a:t>Simpler model -&gt; less effort to configure &amp; maintain</a:t>
            </a:r>
          </a:p>
          <a:p>
            <a:pPr lvl="1"/>
            <a:r>
              <a:rPr lang="en-US" sz="2400" dirty="0"/>
              <a:t>User maintenance (role assignment) more complex but more flexible</a:t>
            </a:r>
          </a:p>
          <a:p>
            <a:pPr lvl="1"/>
            <a:r>
              <a:rPr lang="en-US" sz="2400" dirty="0"/>
              <a:t>Higher risk of SOD gaps </a:t>
            </a:r>
            <a:r>
              <a:rPr lang="en-US" sz="2000" dirty="0"/>
              <a:t>(check each person vs. each business role)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738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SAP Security Role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3566" y="0"/>
            <a:ext cx="1749331" cy="167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5811"/>
            <a:ext cx="9162897" cy="26926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9"/>
            <a:ext cx="8229600" cy="607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Managing the Tension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704" y="642241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A: Job </a:t>
            </a:r>
            <a:r>
              <a:rPr lang="en-US" dirty="0"/>
              <a:t>Based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7476" y="6580906"/>
            <a:ext cx="143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B: Task </a:t>
            </a:r>
            <a:r>
              <a:rPr lang="en-US" dirty="0"/>
              <a:t>Based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9571" y="2586093"/>
            <a:ext cx="170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Role Complexity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259803" y="2063637"/>
            <a:ext cx="1905158" cy="45354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703481" y="2063637"/>
            <a:ext cx="1905158" cy="45354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47649" y="2586093"/>
            <a:ext cx="307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Role Mapping Complexity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571" y="3332130"/>
            <a:ext cx="239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Maintenance ‘</a:t>
            </a:r>
            <a:r>
              <a:rPr lang="en-US" dirty="0" err="1"/>
              <a:t>clean-up</a:t>
            </a:r>
            <a:r>
              <a:rPr lang="en-US" dirty="0"/>
              <a:t>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7649" y="3332130"/>
            <a:ext cx="259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Simpler role maintenance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9571" y="29521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Roles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7649" y="295217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Smaller, more Roles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9571" y="3867725"/>
            <a:ext cx="199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Risk of SOD in roles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47649" y="3878970"/>
            <a:ext cx="377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Risk of SOD via multiple roles assigned</a:t>
            </a:r>
          </a:p>
        </p:txBody>
      </p:sp>
    </p:spTree>
    <p:extLst>
      <p:ext uri="{BB962C8B-B14F-4D97-AF65-F5344CB8AC3E}">
        <p14:creationId xmlns:p14="http://schemas.microsoft.com/office/powerpoint/2010/main" val="3941539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SAP Security Role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3566" y="0"/>
            <a:ext cx="1749331" cy="167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5811"/>
            <a:ext cx="9162897" cy="26926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9"/>
            <a:ext cx="8229600" cy="607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Managing the Tension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240" y="6422410"/>
            <a:ext cx="111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Job Based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9535" y="6419160"/>
            <a:ext cx="121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Based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491" y="2586093"/>
            <a:ext cx="170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Role Complexity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259803" y="2063637"/>
            <a:ext cx="1905158" cy="45354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703481" y="2063637"/>
            <a:ext cx="1905158" cy="45354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47649" y="2586093"/>
            <a:ext cx="307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Role Mapping Complexity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571" y="3332130"/>
            <a:ext cx="239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Maintenance ‘</a:t>
            </a:r>
            <a:r>
              <a:rPr lang="en-US" dirty="0" err="1"/>
              <a:t>clean-up</a:t>
            </a:r>
            <a:r>
              <a:rPr lang="en-US" dirty="0"/>
              <a:t>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049" y="3332130"/>
            <a:ext cx="259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Simpler role maintenance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3491" y="29521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Roles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7649" y="295217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Smaller, more Roles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0771" y="3878970"/>
            <a:ext cx="199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Risk of SOD in roles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0049" y="3878970"/>
            <a:ext cx="377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Risk of SOD via multiple roles assigned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26206" y="4411301"/>
            <a:ext cx="228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Global, standard Roles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26464" y="4411301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Unique Role Design – more roles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8143" y="564443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Role Flexibility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9181" y="5644435"/>
            <a:ext cx="243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mapping Flexibility</a:t>
            </a:r>
          </a:p>
        </p:txBody>
      </p:sp>
    </p:spTree>
    <p:extLst>
      <p:ext uri="{BB962C8B-B14F-4D97-AF65-F5344CB8AC3E}">
        <p14:creationId xmlns:p14="http://schemas.microsoft.com/office/powerpoint/2010/main" val="401671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Record the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662" y="3114675"/>
            <a:ext cx="1069975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Security Design: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8"/>
            <a:ext cx="8229600" cy="4688977"/>
          </a:xfrm>
        </p:spPr>
        <p:txBody>
          <a:bodyPr>
            <a:noAutofit/>
          </a:bodyPr>
          <a:lstStyle/>
          <a:p>
            <a:r>
              <a:rPr lang="en-US" sz="2800" dirty="0"/>
              <a:t>Design security considering cost vs. benefit</a:t>
            </a:r>
          </a:p>
          <a:p>
            <a:r>
              <a:rPr lang="en-US" sz="2800" dirty="0"/>
              <a:t>Use Risk based approach to design security measures and build a controlled environment</a:t>
            </a:r>
          </a:p>
          <a:p>
            <a:r>
              <a:rPr lang="en-US" sz="2800" dirty="0"/>
              <a:t>Global design: standardized</a:t>
            </a:r>
          </a:p>
          <a:p>
            <a:r>
              <a:rPr lang="en-US" sz="2800" dirty="0"/>
              <a:t>Flexible model (anticipate future additions, changes)</a:t>
            </a:r>
          </a:p>
          <a:p>
            <a:r>
              <a:rPr lang="en-US" sz="2800" dirty="0"/>
              <a:t>Use ‘Least privilege access’</a:t>
            </a:r>
          </a:p>
          <a:p>
            <a:r>
              <a:rPr lang="en-US" sz="2800" dirty="0"/>
              <a:t>Create application specific roles consistent with organization roles</a:t>
            </a:r>
          </a:p>
          <a:p>
            <a:r>
              <a:rPr lang="en-US" sz="2800" dirty="0"/>
              <a:t>Leverage SAP pre-designed security roles if possible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6927" y="0"/>
            <a:ext cx="1575970" cy="15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5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Security Design: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8"/>
            <a:ext cx="8229600" cy="4688977"/>
          </a:xfrm>
        </p:spPr>
        <p:txBody>
          <a:bodyPr>
            <a:noAutofit/>
          </a:bodyPr>
          <a:lstStyle/>
          <a:p>
            <a:r>
              <a:rPr lang="en-US" sz="2800" dirty="0"/>
              <a:t>Application security consistent with company policies, requirements, procedures (e.g. password expiration)</a:t>
            </a:r>
          </a:p>
          <a:p>
            <a:r>
              <a:rPr lang="en-US" sz="2800" dirty="0"/>
              <a:t>Minimize custom code (use ‘out of box’ functions if available)</a:t>
            </a:r>
          </a:p>
          <a:p>
            <a:r>
              <a:rPr lang="en-US" sz="2800" dirty="0"/>
              <a:t>Integrate security design / policies with all implementation threads / teams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6927" y="0"/>
            <a:ext cx="1575970" cy="15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Security Role Design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62193"/>
            <a:ext cx="8305800" cy="5333999"/>
          </a:xfrm>
        </p:spPr>
        <p:txBody>
          <a:bodyPr>
            <a:noAutofit/>
          </a:bodyPr>
          <a:lstStyle/>
          <a:p>
            <a:r>
              <a:rPr lang="en-US" sz="2400" dirty="0"/>
              <a:t>Job vs. Task level Definition</a:t>
            </a:r>
          </a:p>
          <a:p>
            <a:pPr lvl="1"/>
            <a:r>
              <a:rPr lang="en-US" sz="2000" dirty="0"/>
              <a:t>What are the trade-offs</a:t>
            </a:r>
          </a:p>
          <a:p>
            <a:pPr lvl="1"/>
            <a:r>
              <a:rPr lang="en-US" sz="2000" dirty="0"/>
              <a:t>Who / How to define?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Best Practices</a:t>
            </a:r>
          </a:p>
          <a:p>
            <a:pPr lvl="1"/>
            <a:r>
              <a:rPr lang="en-US" sz="2000" dirty="0"/>
              <a:t>Design from beginning</a:t>
            </a:r>
          </a:p>
          <a:p>
            <a:pPr lvl="1"/>
            <a:r>
              <a:rPr lang="en-US" sz="2000" dirty="0"/>
              <a:t>Standardization vs. flexibility</a:t>
            </a:r>
          </a:p>
          <a:p>
            <a:pPr lvl="1"/>
            <a:r>
              <a:rPr lang="en-US" sz="2000" dirty="0"/>
              <a:t>Least Privilege Access Concept</a:t>
            </a:r>
          </a:p>
          <a:p>
            <a:pPr lvl="1"/>
            <a:r>
              <a:rPr lang="en-US" sz="2000" dirty="0"/>
              <a:t>Addition Couple best practices 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332" y="786146"/>
            <a:ext cx="1207668" cy="16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4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40" y="274638"/>
            <a:ext cx="8229600" cy="177794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Question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Is ‘Ignorance’ a valid Security Technique?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92"/>
          <a:stretch/>
        </p:blipFill>
        <p:spPr>
          <a:xfrm>
            <a:off x="1314252" y="2081585"/>
            <a:ext cx="6538177" cy="3925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8540" y="5772173"/>
            <a:ext cx="8229600" cy="86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Answer</a:t>
            </a:r>
            <a:r>
              <a:rPr lang="en-US" dirty="0"/>
              <a:t>:  In Two (2) Weeks</a:t>
            </a:r>
          </a:p>
        </p:txBody>
      </p:sp>
    </p:spTree>
    <p:extLst>
      <p:ext uri="{BB962C8B-B14F-4D97-AF65-F5344CB8AC3E}">
        <p14:creationId xmlns:p14="http://schemas.microsoft.com/office/powerpoint/2010/main" val="857770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Finance: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62193"/>
            <a:ext cx="8305800" cy="5333999"/>
          </a:xfrm>
        </p:spPr>
        <p:txBody>
          <a:bodyPr>
            <a:noAutofit/>
          </a:bodyPr>
          <a:lstStyle/>
          <a:p>
            <a:r>
              <a:rPr lang="en-US" sz="2400" dirty="0"/>
              <a:t>Risks / Controls in Finance </a:t>
            </a:r>
          </a:p>
          <a:p>
            <a:pPr lvl="1"/>
            <a:r>
              <a:rPr lang="en-US" sz="1600" dirty="0"/>
              <a:t>Document Parking</a:t>
            </a:r>
          </a:p>
          <a:p>
            <a:pPr lvl="1"/>
            <a:r>
              <a:rPr lang="en-US" sz="1600" dirty="0"/>
              <a:t>Manual Transactions</a:t>
            </a:r>
          </a:p>
          <a:p>
            <a:pPr lvl="1"/>
            <a:r>
              <a:rPr lang="en-US" sz="1600" dirty="0"/>
              <a:t>Fixed Assets</a:t>
            </a:r>
          </a:p>
          <a:p>
            <a:pPr lvl="1"/>
            <a:r>
              <a:rPr lang="en-US" sz="1600" dirty="0"/>
              <a:t>1-time Business Partners</a:t>
            </a:r>
          </a:p>
          <a:p>
            <a:r>
              <a:rPr lang="en-US" sz="2400" dirty="0"/>
              <a:t>Key configuration: Company codes</a:t>
            </a:r>
          </a:p>
          <a:p>
            <a:pPr lvl="1"/>
            <a:r>
              <a:rPr lang="en-US" sz="2000" dirty="0"/>
              <a:t>Definition		Active vs. not (control tool)</a:t>
            </a:r>
          </a:p>
          <a:p>
            <a:r>
              <a:rPr lang="en-US" sz="2400" dirty="0"/>
              <a:t>Financial Master Data</a:t>
            </a:r>
          </a:p>
          <a:p>
            <a:pPr lvl="1"/>
            <a:r>
              <a:rPr lang="en-US" sz="2000" dirty="0"/>
              <a:t>Chart of Accounts</a:t>
            </a:r>
          </a:p>
          <a:p>
            <a:pPr lvl="1"/>
            <a:r>
              <a:rPr lang="en-US" sz="2000" dirty="0"/>
              <a:t>Tolerances</a:t>
            </a:r>
          </a:p>
          <a:p>
            <a:r>
              <a:rPr lang="en-US" sz="2400" dirty="0"/>
              <a:t>Real-time vs. Manual Postings</a:t>
            </a:r>
          </a:p>
          <a:p>
            <a:pPr lvl="1"/>
            <a:r>
              <a:rPr lang="en-US" sz="2000" dirty="0"/>
              <a:t>When each is used</a:t>
            </a:r>
          </a:p>
          <a:p>
            <a:pPr lvl="1"/>
            <a:r>
              <a:rPr lang="en-US" sz="2000" dirty="0"/>
              <a:t>How each is controlled</a:t>
            </a:r>
          </a:p>
          <a:p>
            <a:r>
              <a:rPr lang="en-US" sz="2400" dirty="0"/>
              <a:t>Reconciliation: Control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2" r="5000" b="11081"/>
          <a:stretch/>
        </p:blipFill>
        <p:spPr>
          <a:xfrm>
            <a:off x="7371810" y="5625370"/>
            <a:ext cx="1462270" cy="970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9538" y="503972"/>
            <a:ext cx="1414462" cy="19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7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Journal Entries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Primary learning objectives are:</a:t>
            </a:r>
          </a:p>
          <a:p>
            <a:pPr lvl="1"/>
            <a:r>
              <a:rPr lang="en-US" sz="2400" dirty="0"/>
              <a:t>Experience concepts of beginning financial accounting</a:t>
            </a:r>
          </a:p>
          <a:p>
            <a:pPr lvl="1"/>
            <a:r>
              <a:rPr lang="en-US" sz="2400" dirty="0"/>
              <a:t>Review the accounting cycle</a:t>
            </a:r>
          </a:p>
          <a:p>
            <a:pPr lvl="1"/>
            <a:r>
              <a:rPr lang="en-US" sz="2400" dirty="0"/>
              <a:t>Work with a manual accounting information system</a:t>
            </a:r>
          </a:p>
          <a:p>
            <a:pPr lvl="1"/>
            <a:r>
              <a:rPr lang="en-US" sz="2400" dirty="0"/>
              <a:t>Experience how an ERP system handles the steps of the accounting cycle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3810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025" y="381001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0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Agenda</a:t>
            </a:r>
          </a:p>
          <a:p>
            <a:pPr lvl="1"/>
            <a:r>
              <a:rPr lang="en-US" dirty="0"/>
              <a:t>Last Class </a:t>
            </a:r>
            <a:r>
              <a:rPr lang="en-US" i="1" dirty="0"/>
              <a:t>(October 17)</a:t>
            </a:r>
            <a:r>
              <a:rPr lang="en-US" dirty="0"/>
              <a:t>: Tasks 1 - 3 (Manual steps)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This Class </a:t>
            </a:r>
            <a:r>
              <a:rPr lang="en-US" b="1" i="1" dirty="0"/>
              <a:t>(October 24)</a:t>
            </a:r>
            <a:r>
              <a:rPr lang="en-US" b="1" dirty="0"/>
              <a:t>:  Tasks 4 - 6 (SAP steps)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Due October 27 </a:t>
            </a:r>
            <a:r>
              <a:rPr lang="en-US" sz="2400" i="1" dirty="0"/>
              <a:t>11:59 PM</a:t>
            </a:r>
            <a:r>
              <a:rPr lang="en-US" i="1" dirty="0"/>
              <a:t>: </a:t>
            </a:r>
            <a:r>
              <a:rPr lang="en-US" dirty="0"/>
              <a:t>Assignment Submission sheet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0" y="3810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06" y="1234387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7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6380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Task 4</a:t>
            </a:r>
            <a:r>
              <a:rPr lang="en-US" sz="2400" dirty="0"/>
              <a:t>: Use SAP ERP system to make all above entries using the general ledger system in SAP.  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i="1" dirty="0"/>
              <a:t>Instructions for using the SAP ERP system start on page 15 of this document)</a:t>
            </a:r>
            <a:r>
              <a:rPr lang="en-US" sz="800" dirty="0"/>
              <a:t> </a:t>
            </a:r>
            <a:br>
              <a:rPr lang="en-US" sz="800" dirty="0"/>
            </a:br>
            <a:endParaRPr lang="en-US" sz="800" dirty="0"/>
          </a:p>
          <a:p>
            <a:pPr marL="514350" indent="-514350">
              <a:buFont typeface="+mj-lt"/>
              <a:buAutoNum type="alphaLcParenR"/>
            </a:pPr>
            <a:r>
              <a:rPr lang="en-US" sz="2400" i="1" u="sng" dirty="0"/>
              <a:t>Accounting</a:t>
            </a:r>
            <a:r>
              <a:rPr lang="en-US" sz="1800" i="1" u="sng" dirty="0"/>
              <a:t>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u="sng" dirty="0"/>
              <a:t> </a:t>
            </a:r>
            <a:r>
              <a:rPr lang="en-US" sz="2400" i="1" u="sng" dirty="0"/>
              <a:t>Financial Accounting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General Ledger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Posting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Enter G/L Account Document</a:t>
            </a:r>
            <a:r>
              <a:rPr lang="en-US" sz="2400" dirty="0"/>
              <a:t> (</a:t>
            </a:r>
            <a:r>
              <a:rPr lang="en-US" sz="2400" b="1" dirty="0"/>
              <a:t>FB50</a:t>
            </a:r>
            <a:r>
              <a:rPr lang="en-US" sz="2400" dirty="0"/>
              <a:t>)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Record beginning account balances in the SAP general ledger.  Enter as one composite journal entry (first journal entry). Use journal entry date of January 1.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Be sure to compare to Excel spreadsheet to make sure the entries are correct.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256" y="-8009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28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Step 4</a:t>
            </a:r>
            <a:r>
              <a:rPr lang="en-US" sz="2800" dirty="0"/>
              <a:t>: Using SAP general ledger system 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lphaLcParenR" startAt="2"/>
            </a:pPr>
            <a:r>
              <a:rPr lang="en-US" sz="2400" i="1" u="sng" dirty="0"/>
              <a:t>Accounting</a:t>
            </a:r>
            <a:r>
              <a:rPr lang="en-US" sz="1800" i="1" u="sng" dirty="0"/>
              <a:t>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u="sng" dirty="0"/>
              <a:t> </a:t>
            </a:r>
            <a:r>
              <a:rPr lang="en-US" sz="2400" i="1" u="sng" dirty="0"/>
              <a:t>Financial Accounting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General Ledger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Posting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Enter G/L Account Document</a:t>
            </a:r>
            <a:r>
              <a:rPr lang="en-US" sz="2400" dirty="0"/>
              <a:t> (</a:t>
            </a:r>
            <a:r>
              <a:rPr lang="en-US" sz="2400" b="1" dirty="0"/>
              <a:t>FB50</a:t>
            </a:r>
            <a:r>
              <a:rPr lang="en-US" sz="2400" dirty="0"/>
              <a:t>)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Record the daily and month-end transactions for January in the SAP general ledger</a:t>
            </a:r>
          </a:p>
          <a:p>
            <a:pPr lvl="2" indent="-342900">
              <a:buFont typeface="Wingdings" charset="2"/>
              <a:buChar char="§"/>
            </a:pPr>
            <a:r>
              <a:rPr lang="en-US" sz="2000" dirty="0"/>
              <a:t>Do each journal entry as a separate entry, not as one giant composite entry</a:t>
            </a:r>
          </a:p>
          <a:p>
            <a:pPr lvl="2" indent="-342900">
              <a:buFont typeface="Wingdings" charset="2"/>
              <a:buChar char="§"/>
            </a:pPr>
            <a:r>
              <a:rPr lang="en-US" sz="2000" dirty="0"/>
              <a:t>Use appropriate dates – this allows for a good audit trail.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Task 5</a:t>
            </a:r>
            <a:r>
              <a:rPr lang="en-US" sz="2800" dirty="0"/>
              <a:t>: Using SAP General / Ledger system </a:t>
            </a:r>
            <a:br>
              <a:rPr lang="en-US" sz="2800" dirty="0"/>
            </a:br>
            <a:endParaRPr lang="en-US" sz="2800" dirty="0"/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/>
              <a:t>Display the trial balance.   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/>
              <a:t>Compare this balance to your manual entries. 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/>
              <a:t>If the trial balance does not match your manual entries, research the errors and make necessary corrections.       </a:t>
            </a:r>
            <a:r>
              <a:rPr lang="en-US" sz="2000" dirty="0"/>
              <a:t>	</a:t>
            </a:r>
            <a:br>
              <a:rPr lang="en-US" sz="2000" dirty="0"/>
            </a:br>
            <a:endParaRPr lang="en-US" sz="2000" dirty="0"/>
          </a:p>
          <a:p>
            <a:pPr marL="914400" lvl="1" indent="-514350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25996"/>
          </a:xfrm>
        </p:spPr>
        <p:txBody>
          <a:bodyPr/>
          <a:lstStyle/>
          <a:p>
            <a:r>
              <a:rPr lang="en-US" dirty="0"/>
              <a:t>Class Logistics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4597" y="1569369"/>
            <a:ext cx="8072203" cy="4953351"/>
          </a:xfrm>
        </p:spPr>
        <p:txBody>
          <a:bodyPr>
            <a:normAutofit/>
          </a:bodyPr>
          <a:lstStyle/>
          <a:p>
            <a:r>
              <a:rPr lang="en-US" sz="2800" dirty="0"/>
              <a:t>Exercise 3 due Thursday October 26  end-of-day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Real World Control Failure Presentation</a:t>
            </a:r>
          </a:p>
          <a:p>
            <a:pPr lvl="1"/>
            <a:r>
              <a:rPr lang="en-US" sz="2400" dirty="0"/>
              <a:t>Schedule (you’re deadline) in Roster / Schedule / Teams</a:t>
            </a:r>
          </a:p>
          <a:p>
            <a:pPr lvl="1"/>
            <a:r>
              <a:rPr lang="en-US" sz="2400" dirty="0"/>
              <a:t>Post your responses as new ‘Post’ on blog</a:t>
            </a:r>
          </a:p>
        </p:txBody>
      </p:sp>
    </p:spTree>
    <p:extLst>
      <p:ext uri="{BB962C8B-B14F-4D97-AF65-F5344CB8AC3E}">
        <p14:creationId xmlns:p14="http://schemas.microsoft.com/office/powerpoint/2010/main" val="715712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Task 5</a:t>
            </a:r>
            <a:r>
              <a:rPr lang="en-US" sz="2800" dirty="0"/>
              <a:t>: SAP General / Ledger system: </a:t>
            </a:r>
            <a:br>
              <a:rPr lang="en-US" sz="2800" dirty="0"/>
            </a:b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Options for viewing the journal entries:</a:t>
            </a:r>
          </a:p>
          <a:p>
            <a:pPr marL="914400" lvl="1" indent="-514350"/>
            <a:r>
              <a:rPr lang="en-US" sz="2000" b="1" i="1" dirty="0"/>
              <a:t>Document Journal: </a:t>
            </a:r>
            <a:r>
              <a:rPr lang="en-US" sz="2000" i="1" u="sng" dirty="0"/>
              <a:t>Information System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General Report Selection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Financial Accounting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General Ledger Reports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Document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General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Compact Document Journal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Compact Document Journal</a:t>
            </a:r>
            <a:r>
              <a:rPr lang="en-US" sz="2000" b="1" i="1" dirty="0"/>
              <a:t>  </a:t>
            </a:r>
            <a:r>
              <a:rPr lang="en-US" sz="2000" b="1" dirty="0"/>
              <a:t>(S_ALR_87012289)</a:t>
            </a:r>
            <a:br>
              <a:rPr lang="en-US" sz="2000" b="1" dirty="0"/>
            </a:br>
            <a:endParaRPr lang="en-US" sz="2000" dirty="0"/>
          </a:p>
          <a:p>
            <a:pPr marL="914400" lvl="1" indent="-514350"/>
            <a:r>
              <a:rPr lang="en-US" sz="2000" b="1" i="1" dirty="0"/>
              <a:t>Source Document Drill Down: </a:t>
            </a:r>
            <a:r>
              <a:rPr lang="en-US" sz="2000" i="1" u="sng" dirty="0"/>
              <a:t>Accounting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Financial Accounting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General Ledger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Account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Display/Change Line Items</a:t>
            </a:r>
            <a:r>
              <a:rPr lang="en-US" sz="2000" b="1" i="1" dirty="0"/>
              <a:t>  </a:t>
            </a:r>
            <a:r>
              <a:rPr lang="en-US" sz="2000" b="1" dirty="0"/>
              <a:t>(FBL3N)</a:t>
            </a:r>
            <a:br>
              <a:rPr lang="en-US" sz="2000" b="1" dirty="0"/>
            </a:br>
            <a:endParaRPr lang="en-US" sz="2000" b="1" dirty="0"/>
          </a:p>
          <a:p>
            <a:pPr marL="914400" lvl="1" indent="-514350"/>
            <a:r>
              <a:rPr lang="en-US" sz="2000" b="1" i="1" dirty="0"/>
              <a:t>Line Item Journal: </a:t>
            </a:r>
            <a:r>
              <a:rPr lang="en-US" sz="2000" i="1" u="sng" dirty="0"/>
              <a:t>Information System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General Report Selection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Financial Accounting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General Ledger Reports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Document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General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Line Item Journal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Line Item Journal  </a:t>
            </a:r>
            <a:r>
              <a:rPr lang="en-US" sz="2000" b="1" dirty="0"/>
              <a:t>(S_ALR_87012291)</a:t>
            </a:r>
            <a:endParaRPr lang="en-US" sz="2000" dirty="0"/>
          </a:p>
          <a:p>
            <a:pPr marL="914400" lvl="1" indent="-514350"/>
            <a:endParaRPr lang="en-US" sz="2000" dirty="0"/>
          </a:p>
          <a:p>
            <a:pPr marL="914400" lvl="1" indent="-514350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83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Task 6</a:t>
            </a:r>
            <a:r>
              <a:rPr lang="en-US" sz="2800" dirty="0"/>
              <a:t>: Using SAP general ledger system 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400" dirty="0"/>
              <a:t>Review the Balance Sheet and Profit and Loss Statement:</a:t>
            </a:r>
            <a:br>
              <a:rPr lang="en-US" sz="2400" dirty="0"/>
            </a:br>
            <a:endParaRPr lang="en-US" sz="2400" dirty="0"/>
          </a:p>
          <a:p>
            <a:pPr marL="400050" lvl="1" indent="0">
              <a:buNone/>
            </a:pPr>
            <a:r>
              <a:rPr lang="en-US" sz="2400" i="1" u="sng" dirty="0"/>
              <a:t>Accounting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Financial Accounting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General Ledger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Information System 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 General Ledger Reports 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 Balance Sheet/ Profit and Loss Statement/Cash Flow 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 General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 Actual /Actual Comparisons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 Balance Sheet/ Profit and Loss Statement</a:t>
            </a:r>
            <a:r>
              <a:rPr lang="en-US" sz="2400" b="1" i="1" dirty="0"/>
              <a:t>  (S_ALR_87012284)</a:t>
            </a:r>
            <a:r>
              <a:rPr lang="en-US" sz="2400" dirty="0"/>
              <a:t>   </a:t>
            </a:r>
            <a:br>
              <a:rPr lang="en-US" sz="2000" dirty="0"/>
            </a:br>
            <a:endParaRPr lang="en-US" sz="2000" dirty="0"/>
          </a:p>
          <a:p>
            <a:pPr marL="400050" lvl="1" indent="0">
              <a:buNone/>
            </a:pPr>
            <a:r>
              <a:rPr lang="en-US" sz="2000" dirty="0"/>
              <a:t>How do these statements match your manual trial balances? </a:t>
            </a: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2000" dirty="0"/>
              <a:t>Print or save in Excel or Word format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0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942" y="1332878"/>
            <a:ext cx="7670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Task 1</a:t>
            </a:r>
            <a:r>
              <a:rPr lang="en-US" sz="2400" dirty="0"/>
              <a:t>: In SAP ERP system , review the chart of accounts for GBI. </a:t>
            </a:r>
            <a:br>
              <a:rPr lang="en-US" sz="2400" dirty="0"/>
            </a:br>
            <a:endParaRPr lang="en-US" sz="2400" dirty="0"/>
          </a:p>
          <a:p>
            <a:pPr marL="400050" lvl="1" indent="0">
              <a:buNone/>
            </a:pPr>
            <a:r>
              <a:rPr lang="en-US" sz="2400" i="1" u="sng" dirty="0"/>
              <a:t>Accounting 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</a:t>
            </a:r>
            <a:r>
              <a:rPr lang="en-US" sz="2400" i="1" u="sng" dirty="0"/>
              <a:t>Financial Accounting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</a:t>
            </a:r>
            <a:r>
              <a:rPr lang="en-US" sz="2400" i="1" u="sng" dirty="0"/>
              <a:t>General Ledger 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Information System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</a:t>
            </a:r>
            <a:r>
              <a:rPr lang="en-US" sz="2400" i="1" u="sng" dirty="0"/>
              <a:t>General Ledger reports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</a:t>
            </a:r>
            <a:r>
              <a:rPr lang="en-US" sz="2400" i="1" u="sng" dirty="0"/>
              <a:t>Master Data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 </a:t>
            </a:r>
            <a:r>
              <a:rPr lang="en-US" sz="2400" i="1" u="sng" dirty="0"/>
              <a:t>Chart of Accounts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 </a:t>
            </a:r>
            <a:r>
              <a:rPr lang="en-US" sz="2400" i="1" u="sng" dirty="0"/>
              <a:t>Chart of Account</a:t>
            </a:r>
            <a:r>
              <a:rPr lang="en-US" sz="2400" i="1" dirty="0"/>
              <a:t>s  (</a:t>
            </a:r>
            <a:r>
              <a:rPr lang="en-US" sz="2400" b="1" i="1" dirty="0"/>
              <a:t>S_ALR_87012326</a:t>
            </a:r>
            <a:r>
              <a:rPr lang="en-US" sz="2400" i="1" dirty="0"/>
              <a:t>)  </a:t>
            </a:r>
            <a:br>
              <a:rPr lang="en-US" sz="2400" i="1" dirty="0"/>
            </a:br>
            <a:r>
              <a:rPr lang="en-US" sz="2400" dirty="0"/>
              <a:t> </a:t>
            </a:r>
          </a:p>
          <a:p>
            <a:pPr marL="400050" lvl="1" indent="0">
              <a:buNone/>
            </a:pPr>
            <a:r>
              <a:rPr lang="en-US" sz="2400" dirty="0"/>
              <a:t>Examine the </a:t>
            </a:r>
            <a:r>
              <a:rPr lang="en-US" sz="2400" b="1" dirty="0"/>
              <a:t>GLXX</a:t>
            </a:r>
            <a:r>
              <a:rPr lang="en-US" sz="2400" dirty="0"/>
              <a:t> chart of accounts(</a:t>
            </a:r>
            <a:r>
              <a:rPr lang="en-US" sz="2400" b="1" dirty="0"/>
              <a:t>XX</a:t>
            </a:r>
            <a:r>
              <a:rPr lang="en-US" sz="2400" dirty="0"/>
              <a:t> is your assigned SAP student login ID#.)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256" y="-8009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99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r>
              <a:rPr lang="en-US" b="1" i="1" dirty="0"/>
              <a:t>Task 2:  </a:t>
            </a:r>
            <a:r>
              <a:rPr lang="en-US" dirty="0"/>
              <a:t>Record the daily transactions</a:t>
            </a:r>
          </a:p>
          <a:p>
            <a:pPr lvl="1"/>
            <a:r>
              <a:rPr lang="en-US" dirty="0"/>
              <a:t>Record if appropriate, (some events may not involve journal entries)</a:t>
            </a:r>
          </a:p>
          <a:p>
            <a:pPr lvl="1"/>
            <a:r>
              <a:rPr lang="en-US" dirty="0"/>
              <a:t>Record into Excel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Review the post of these journal entries into t-accounts (Excel automation) and the calculated account balances using cell formulas in Excel.  </a:t>
            </a:r>
          </a:p>
          <a:p>
            <a:pPr lvl="1"/>
            <a:r>
              <a:rPr lang="en-US" sz="2400" dirty="0"/>
              <a:t>Review t-account balance flow into your Excel worksheet as a trial balance. Assure validity of links within spreadsheet that expedites the process and minimize risk of an error in data entry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4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r>
              <a:rPr lang="en-US" b="1" i="1" dirty="0"/>
              <a:t>Task 3:  </a:t>
            </a:r>
            <a:r>
              <a:rPr lang="en-US" dirty="0"/>
              <a:t>Record the adjusting entry transactions</a:t>
            </a:r>
          </a:p>
          <a:p>
            <a:pPr lvl="1"/>
            <a:r>
              <a:rPr lang="en-US" dirty="0"/>
              <a:t>Based on the Month-end Adjustment Checklist, Record the needed journal entries into Excel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Review the post of these journal entries into t-accounts (Excel automation) and the calculated account balances using cell formulas in Excel.  </a:t>
            </a:r>
          </a:p>
          <a:p>
            <a:pPr lvl="1"/>
            <a:r>
              <a:rPr lang="en-US" sz="2400" dirty="0"/>
              <a:t>Review t-account balance flow into your Excel worksheet as a trial balance. Assure validity of links within spreadsheet that expedites the process and minimize risk of an error in data entry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03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SAP Security Role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8"/>
            <a:ext cx="8229600" cy="4688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Defining Roles</a:t>
            </a:r>
          </a:p>
          <a:p>
            <a:pPr marL="57150" indent="0">
              <a:buNone/>
            </a:pPr>
            <a:r>
              <a:rPr lang="en-US" sz="2400" dirty="0"/>
              <a:t>Define roles within each business process and mapped to jobs, positions and users</a:t>
            </a:r>
            <a:br>
              <a:rPr lang="en-US" sz="2400" dirty="0"/>
            </a:br>
            <a:endParaRPr lang="en-US" sz="2400" dirty="0"/>
          </a:p>
          <a:p>
            <a:pPr marL="57150" indent="0">
              <a:buNone/>
            </a:pPr>
            <a:r>
              <a:rPr lang="en-US" sz="2400" dirty="0"/>
              <a:t>Access requirements for each roles identified by:</a:t>
            </a:r>
          </a:p>
          <a:p>
            <a:pPr lvl="1"/>
            <a:r>
              <a:rPr lang="en-US" sz="2000" dirty="0"/>
              <a:t>Transaction Code</a:t>
            </a:r>
          </a:p>
          <a:p>
            <a:pPr lvl="1"/>
            <a:r>
              <a:rPr lang="en-US" sz="2000" dirty="0"/>
              <a:t>Organizational Hierarchy access</a:t>
            </a:r>
          </a:p>
          <a:p>
            <a:pPr lvl="1"/>
            <a:r>
              <a:rPr lang="en-US" sz="2000" dirty="0"/>
              <a:t>Other functional system access</a:t>
            </a:r>
            <a:br>
              <a:rPr lang="en-US" sz="2000" dirty="0"/>
            </a:br>
            <a:endParaRPr lang="en-US" sz="2000" dirty="0"/>
          </a:p>
          <a:p>
            <a:pPr marL="57150" indent="0">
              <a:buNone/>
            </a:pPr>
            <a:r>
              <a:rPr lang="en-US" sz="2400" dirty="0"/>
              <a:t>Role relationships and access requirements should be fully documented and continually refined throughout the project.</a:t>
            </a:r>
          </a:p>
          <a:p>
            <a:pPr marL="5715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3566" y="0"/>
            <a:ext cx="1749331" cy="16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5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SAP Security Role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8"/>
            <a:ext cx="8229600" cy="4688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Restricting Access</a:t>
            </a:r>
          </a:p>
          <a:p>
            <a:pPr lvl="1"/>
            <a:r>
              <a:rPr lang="en-US" sz="2400" dirty="0"/>
              <a:t>Transaction Codes (T-Codes) Develop roles </a:t>
            </a:r>
          </a:p>
          <a:p>
            <a:pPr lvl="2"/>
            <a:r>
              <a:rPr lang="en-US" sz="2000" dirty="0"/>
              <a:t>Ex: ME21N, ME22N, ME23N (Create, Change, Display PO)</a:t>
            </a:r>
          </a:p>
          <a:p>
            <a:pPr lvl="1"/>
            <a:r>
              <a:rPr lang="en-US" sz="2400" dirty="0"/>
              <a:t>Organizational Scope Criteria (Business areas configured in SAP)</a:t>
            </a:r>
          </a:p>
          <a:p>
            <a:pPr lvl="2"/>
            <a:r>
              <a:rPr lang="en-US" sz="2000" dirty="0"/>
              <a:t>Plant</a:t>
            </a:r>
          </a:p>
          <a:p>
            <a:pPr lvl="2"/>
            <a:r>
              <a:rPr lang="en-US" sz="2000" dirty="0"/>
              <a:t>Company Code</a:t>
            </a:r>
          </a:p>
          <a:p>
            <a:pPr lvl="2"/>
            <a:r>
              <a:rPr lang="en-US" sz="2000" dirty="0"/>
              <a:t>Sales Organization</a:t>
            </a:r>
          </a:p>
          <a:p>
            <a:pPr lvl="1"/>
            <a:r>
              <a:rPr lang="en-US" sz="2400" dirty="0"/>
              <a:t>Activity Level (e.g. Display PO’s only allow viewing)</a:t>
            </a:r>
          </a:p>
          <a:p>
            <a:pPr lvl="2"/>
            <a:r>
              <a:rPr lang="en-US" sz="2000" dirty="0"/>
              <a:t>Create</a:t>
            </a:r>
          </a:p>
          <a:p>
            <a:pPr lvl="2"/>
            <a:r>
              <a:rPr lang="en-US" sz="2000" dirty="0"/>
              <a:t>Change</a:t>
            </a:r>
          </a:p>
          <a:p>
            <a:pPr lvl="2"/>
            <a:r>
              <a:rPr lang="en-US" sz="2000" dirty="0"/>
              <a:t>Display / 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3566" y="0"/>
            <a:ext cx="1749331" cy="16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7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SAP Security Role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8"/>
            <a:ext cx="8229600" cy="4688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Role Concept Overview   </a:t>
            </a:r>
            <a:endParaRPr lang="en-US" sz="2800" b="1" dirty="0">
              <a:solidFill>
                <a:srgbClr val="8EB4E3"/>
              </a:solidFill>
            </a:endParaRPr>
          </a:p>
          <a:p>
            <a:pPr marL="0" indent="0">
              <a:buNone/>
            </a:pPr>
            <a:r>
              <a:rPr lang="en-US" sz="2400" dirty="0"/>
              <a:t>SAP application security uses roles to group transactions necessary for users to perform their job</a:t>
            </a:r>
          </a:p>
          <a:p>
            <a:pPr lvl="1"/>
            <a:r>
              <a:rPr lang="en-US" sz="2400" dirty="0"/>
              <a:t>Develop roles </a:t>
            </a:r>
          </a:p>
          <a:p>
            <a:pPr lvl="1"/>
            <a:r>
              <a:rPr lang="en-US" sz="2400" dirty="0"/>
              <a:t>Example: Maintain Purchase Orders role allows users to create and change PO’s</a:t>
            </a:r>
          </a:p>
          <a:p>
            <a:pPr lvl="1"/>
            <a:r>
              <a:rPr lang="en-US" sz="2400" u="sng" dirty="0"/>
              <a:t>Positive security approach</a:t>
            </a:r>
            <a:r>
              <a:rPr lang="en-US" sz="2400" dirty="0"/>
              <a:t>: develop roles so least amount of privilege or authorizations are assigned for any one user to  perform their job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3566" y="0"/>
            <a:ext cx="1749331" cy="16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88244"/>
            <a:ext cx="7772400" cy="1143000"/>
          </a:xfrm>
        </p:spPr>
        <p:txBody>
          <a:bodyPr/>
          <a:lstStyle/>
          <a:p>
            <a:r>
              <a:rPr lang="en-US" dirty="0"/>
              <a:t>Discussion</a:t>
            </a:r>
            <a:endParaRPr lang="en-US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4</a:t>
            </a:fld>
            <a:endParaRPr lang="en-US">
              <a:cs typeface="ＭＳ Ｐゴシック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7755" y="2052459"/>
            <a:ext cx="8153400" cy="4648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Something really new, different you learned in this course in last week</a:t>
            </a:r>
            <a:br>
              <a:rPr lang="en-US" altLang="zh-TW" dirty="0">
                <a:ea typeface="新細明體" charset="-120"/>
              </a:rPr>
            </a:br>
            <a:r>
              <a:rPr lang="en-US" altLang="zh-TW" dirty="0">
                <a:ea typeface="新細明體" charset="-120"/>
              </a:rPr>
              <a:t> </a:t>
            </a:r>
            <a:endParaRPr lang="en-US" altLang="zh-TW" sz="2800" dirty="0">
              <a:ea typeface="新細明體" charset="-120"/>
            </a:endParaRPr>
          </a:p>
          <a:p>
            <a:pPr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Questions you have about this week’s content (readings, videos, links, …)?</a:t>
            </a:r>
            <a:br>
              <a:rPr lang="en-US" altLang="zh-TW" sz="2800" dirty="0">
                <a:ea typeface="新細明體" charset="-120"/>
              </a:rPr>
            </a:br>
            <a:endParaRPr lang="en-US" altLang="zh-TW" sz="2800" dirty="0">
              <a:ea typeface="新細明體" charset="-120"/>
            </a:endParaRPr>
          </a:p>
          <a:p>
            <a:pPr lvl="2"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Question still in your mind, something not   adequately answered in prior readings or classes?</a:t>
            </a:r>
          </a:p>
          <a:p>
            <a:pPr marL="0" lvl="1" indent="457200" algn="r">
              <a:buSzPct val="80000"/>
              <a:buFont typeface="Wingdings" charset="2"/>
              <a:buChar char="²"/>
            </a:pPr>
            <a:endParaRPr lang="en-US" sz="2400" dirty="0">
              <a:latin typeface="Perpetu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99" y="-2693"/>
            <a:ext cx="2485601" cy="2055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735" y="2588040"/>
            <a:ext cx="2249310" cy="103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1" y="4564276"/>
            <a:ext cx="1397001" cy="22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8664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Security:  SAP Authorization Concept</a:t>
            </a:r>
            <a:endParaRPr lang="en-US" sz="4800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5</a:t>
            </a:fld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9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Key Information Technology Risks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412" y="3197418"/>
            <a:ext cx="3137647" cy="3137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62193"/>
            <a:ext cx="8305800" cy="5333999"/>
          </a:xfrm>
        </p:spPr>
        <p:txBody>
          <a:bodyPr>
            <a:noAutofit/>
          </a:bodyPr>
          <a:lstStyle/>
          <a:p>
            <a:r>
              <a:rPr lang="en-US" sz="2000" b="1" dirty="0"/>
              <a:t>System Security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Information Security Administration</a:t>
            </a:r>
          </a:p>
          <a:p>
            <a:r>
              <a:rPr lang="en-US" sz="2000" dirty="0"/>
              <a:t>Background Processing (Batch vs. foreground: real-time)</a:t>
            </a:r>
          </a:p>
          <a:p>
            <a:r>
              <a:rPr lang="en-US" sz="2000" dirty="0"/>
              <a:t>Powerful User ID’s and Profiles</a:t>
            </a:r>
          </a:p>
          <a:p>
            <a:r>
              <a:rPr lang="en-US" sz="2000" dirty="0"/>
              <a:t>Instance Profile Security</a:t>
            </a:r>
          </a:p>
          <a:p>
            <a:r>
              <a:rPr lang="en-US" sz="2000" dirty="0"/>
              <a:t>Change Management (including Logs and Traces)</a:t>
            </a:r>
          </a:p>
          <a:p>
            <a:r>
              <a:rPr lang="en-US" sz="2000" dirty="0"/>
              <a:t>Table Security</a:t>
            </a:r>
          </a:p>
          <a:p>
            <a:r>
              <a:rPr lang="en-US" sz="2000" dirty="0"/>
              <a:t>Data Dictionary, Program and Development Security</a:t>
            </a:r>
          </a:p>
          <a:p>
            <a:r>
              <a:rPr lang="en-US" sz="2000" dirty="0"/>
              <a:t>Transport Security</a:t>
            </a:r>
          </a:p>
          <a:p>
            <a:r>
              <a:rPr lang="en-US" sz="2000" dirty="0"/>
              <a:t>Change Control</a:t>
            </a:r>
          </a:p>
          <a:p>
            <a:r>
              <a:rPr lang="en-US" sz="2000" dirty="0"/>
              <a:t>Data Migration</a:t>
            </a:r>
          </a:p>
          <a:p>
            <a:r>
              <a:rPr lang="en-US" sz="2000" dirty="0"/>
              <a:t>Data Interface</a:t>
            </a:r>
          </a:p>
          <a:p>
            <a:r>
              <a:rPr lang="en-US" sz="2000" dirty="0"/>
              <a:t>Firefighter access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127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“Defense in Depth”</a:t>
            </a:r>
            <a:br>
              <a:rPr lang="en-US" dirty="0"/>
            </a:br>
            <a:r>
              <a:rPr lang="en-US" sz="3600" dirty="0"/>
              <a:t>Protective Layers Improve Security</a:t>
            </a:r>
          </a:p>
        </p:txBody>
      </p:sp>
      <p:pic>
        <p:nvPicPr>
          <p:cNvPr id="4098" name="Picture 2" descr="Image result for castle diagram, it securit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0591" r="3961" b="5619"/>
          <a:stretch/>
        </p:blipFill>
        <p:spPr bwMode="auto">
          <a:xfrm>
            <a:off x="130627" y="1828800"/>
            <a:ext cx="8839201" cy="38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4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SAP Environment Security </a:t>
            </a:r>
            <a:r>
              <a:rPr lang="en-US" sz="4000" dirty="0"/>
              <a:t>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67" y="1617133"/>
            <a:ext cx="6695722" cy="4439323"/>
          </a:xfrm>
          <a:prstGeom prst="rect">
            <a:avLst/>
          </a:prstGeom>
          <a:ln w="635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48614" y="1876778"/>
            <a:ext cx="1449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Network</a:t>
            </a:r>
          </a:p>
          <a:p>
            <a:r>
              <a:rPr lang="en-US" sz="2800" dirty="0"/>
              <a:t>Security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613" y="3116548"/>
            <a:ext cx="1836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SAP</a:t>
            </a:r>
          </a:p>
          <a:p>
            <a:pPr algn="ctr"/>
            <a:r>
              <a:rPr lang="en-US" sz="2800" dirty="0"/>
              <a:t>Application</a:t>
            </a:r>
          </a:p>
          <a:p>
            <a:pPr algn="ctr"/>
            <a:r>
              <a:rPr lang="en-US" sz="2800" dirty="0"/>
              <a:t>Security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8614" y="4478965"/>
            <a:ext cx="1646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Operating </a:t>
            </a:r>
          </a:p>
          <a:p>
            <a:r>
              <a:rPr lang="en-US" sz="2800" dirty="0"/>
              <a:t>System</a:t>
            </a:r>
          </a:p>
          <a:p>
            <a:r>
              <a:rPr lang="en-US" sz="2800" dirty="0"/>
              <a:t>Security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3083" y="1876778"/>
            <a:ext cx="1992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Workstation</a:t>
            </a:r>
          </a:p>
          <a:p>
            <a:r>
              <a:rPr lang="en-US" sz="2800" dirty="0"/>
              <a:t>Security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0175" y="4909853"/>
            <a:ext cx="1556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>
                <a:solidFill>
                  <a:schemeClr val="bg1"/>
                </a:solidFill>
              </a:rPr>
              <a:t>DataBase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Security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7854" y="4535409"/>
            <a:ext cx="893096" cy="1263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71429" l="14839" r="84194">
                        <a14:foregroundMark x1="39355" y1="7143" x2="39355" y2="7143"/>
                      </a14:backgroundRemoval>
                    </a14:imgEffect>
                    <a14:imgEffect>
                      <a14:artisticMarker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425" t="22646" r="14868" b="30014"/>
          <a:stretch/>
        </p:blipFill>
        <p:spPr>
          <a:xfrm rot="16200000">
            <a:off x="4165325" y="5842816"/>
            <a:ext cx="926085" cy="52494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646862" y="2192129"/>
            <a:ext cx="404075" cy="665070"/>
          </a:xfrm>
          <a:custGeom>
            <a:avLst/>
            <a:gdLst>
              <a:gd name="connsiteX0" fmla="*/ 0 w 404075"/>
              <a:gd name="connsiteY0" fmla="*/ 15707 h 665070"/>
              <a:gd name="connsiteX1" fmla="*/ 187606 w 404075"/>
              <a:gd name="connsiteY1" fmla="*/ 15707 h 665070"/>
              <a:gd name="connsiteX2" fmla="*/ 274194 w 404075"/>
              <a:gd name="connsiteY2" fmla="*/ 44567 h 665070"/>
              <a:gd name="connsiteX3" fmla="*/ 331919 w 404075"/>
              <a:gd name="connsiteY3" fmla="*/ 116719 h 665070"/>
              <a:gd name="connsiteX4" fmla="*/ 375213 w 404075"/>
              <a:gd name="connsiteY4" fmla="*/ 131149 h 665070"/>
              <a:gd name="connsiteX5" fmla="*/ 404075 w 404075"/>
              <a:gd name="connsiteY5" fmla="*/ 275452 h 665070"/>
              <a:gd name="connsiteX6" fmla="*/ 389644 w 404075"/>
              <a:gd name="connsiteY6" fmla="*/ 491907 h 665070"/>
              <a:gd name="connsiteX7" fmla="*/ 375213 w 404075"/>
              <a:gd name="connsiteY7" fmla="*/ 535198 h 665070"/>
              <a:gd name="connsiteX8" fmla="*/ 346350 w 404075"/>
              <a:gd name="connsiteY8" fmla="*/ 564058 h 665070"/>
              <a:gd name="connsiteX9" fmla="*/ 389644 w 404075"/>
              <a:gd name="connsiteY9" fmla="*/ 636210 h 665070"/>
              <a:gd name="connsiteX10" fmla="*/ 360781 w 404075"/>
              <a:gd name="connsiteY10" fmla="*/ 665070 h 6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075" h="665070">
                <a:moveTo>
                  <a:pt x="0" y="15707"/>
                </a:moveTo>
                <a:cubicBezTo>
                  <a:pt x="91132" y="-2518"/>
                  <a:pt x="77944" y="-7790"/>
                  <a:pt x="187606" y="15707"/>
                </a:cubicBezTo>
                <a:cubicBezTo>
                  <a:pt x="217354" y="22081"/>
                  <a:pt x="274194" y="44567"/>
                  <a:pt x="274194" y="44567"/>
                </a:cubicBezTo>
                <a:cubicBezTo>
                  <a:pt x="287304" y="64231"/>
                  <a:pt x="309070" y="103011"/>
                  <a:pt x="331919" y="116719"/>
                </a:cubicBezTo>
                <a:cubicBezTo>
                  <a:pt x="344963" y="124545"/>
                  <a:pt x="360782" y="126339"/>
                  <a:pt x="375213" y="131149"/>
                </a:cubicBezTo>
                <a:cubicBezTo>
                  <a:pt x="392984" y="184460"/>
                  <a:pt x="404075" y="209126"/>
                  <a:pt x="404075" y="275452"/>
                </a:cubicBezTo>
                <a:cubicBezTo>
                  <a:pt x="404075" y="347764"/>
                  <a:pt x="397630" y="420037"/>
                  <a:pt x="389644" y="491907"/>
                </a:cubicBezTo>
                <a:cubicBezTo>
                  <a:pt x="387964" y="507025"/>
                  <a:pt x="383039" y="522155"/>
                  <a:pt x="375213" y="535198"/>
                </a:cubicBezTo>
                <a:cubicBezTo>
                  <a:pt x="368213" y="546864"/>
                  <a:pt x="355971" y="554438"/>
                  <a:pt x="346350" y="564058"/>
                </a:cubicBezTo>
                <a:cubicBezTo>
                  <a:pt x="363627" y="581333"/>
                  <a:pt x="395889" y="604989"/>
                  <a:pt x="389644" y="636210"/>
                </a:cubicBezTo>
                <a:cubicBezTo>
                  <a:pt x="386975" y="649551"/>
                  <a:pt x="360781" y="665070"/>
                  <a:pt x="360781" y="665070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31887" y="2811835"/>
            <a:ext cx="1443132" cy="2279987"/>
          </a:xfrm>
          <a:custGeom>
            <a:avLst/>
            <a:gdLst>
              <a:gd name="connsiteX0" fmla="*/ 7 w 1443132"/>
              <a:gd name="connsiteY0" fmla="*/ 2279987 h 2279987"/>
              <a:gd name="connsiteX1" fmla="*/ 28870 w 1443132"/>
              <a:gd name="connsiteY1" fmla="*/ 2005812 h 2279987"/>
              <a:gd name="connsiteX2" fmla="*/ 86595 w 1443132"/>
              <a:gd name="connsiteY2" fmla="*/ 1933660 h 2279987"/>
              <a:gd name="connsiteX3" fmla="*/ 173182 w 1443132"/>
              <a:gd name="connsiteY3" fmla="*/ 1904799 h 2279987"/>
              <a:gd name="connsiteX4" fmla="*/ 259770 w 1443132"/>
              <a:gd name="connsiteY4" fmla="*/ 1875939 h 2279987"/>
              <a:gd name="connsiteX5" fmla="*/ 303064 w 1443132"/>
              <a:gd name="connsiteY5" fmla="*/ 1861509 h 2279987"/>
              <a:gd name="connsiteX6" fmla="*/ 360789 w 1443132"/>
              <a:gd name="connsiteY6" fmla="*/ 1847078 h 2279987"/>
              <a:gd name="connsiteX7" fmla="*/ 447376 w 1443132"/>
              <a:gd name="connsiteY7" fmla="*/ 1818218 h 2279987"/>
              <a:gd name="connsiteX8" fmla="*/ 591689 w 1443132"/>
              <a:gd name="connsiteY8" fmla="*/ 1803787 h 2279987"/>
              <a:gd name="connsiteX9" fmla="*/ 620551 w 1443132"/>
              <a:gd name="connsiteY9" fmla="*/ 1717206 h 2279987"/>
              <a:gd name="connsiteX10" fmla="*/ 634982 w 1443132"/>
              <a:gd name="connsiteY10" fmla="*/ 1673915 h 2279987"/>
              <a:gd name="connsiteX11" fmla="*/ 678276 w 1443132"/>
              <a:gd name="connsiteY11" fmla="*/ 1515181 h 2279987"/>
              <a:gd name="connsiteX12" fmla="*/ 692707 w 1443132"/>
              <a:gd name="connsiteY12" fmla="*/ 1471890 h 2279987"/>
              <a:gd name="connsiteX13" fmla="*/ 721570 w 1443132"/>
              <a:gd name="connsiteY13" fmla="*/ 1443030 h 2279987"/>
              <a:gd name="connsiteX14" fmla="*/ 779295 w 1443132"/>
              <a:gd name="connsiteY14" fmla="*/ 1370878 h 2279987"/>
              <a:gd name="connsiteX15" fmla="*/ 837020 w 1443132"/>
              <a:gd name="connsiteY15" fmla="*/ 1356448 h 2279987"/>
              <a:gd name="connsiteX16" fmla="*/ 1010195 w 1443132"/>
              <a:gd name="connsiteY16" fmla="*/ 1370878 h 2279987"/>
              <a:gd name="connsiteX17" fmla="*/ 1053488 w 1443132"/>
              <a:gd name="connsiteY17" fmla="*/ 1385309 h 2279987"/>
              <a:gd name="connsiteX18" fmla="*/ 1356545 w 1443132"/>
              <a:gd name="connsiteY18" fmla="*/ 1370878 h 2279987"/>
              <a:gd name="connsiteX19" fmla="*/ 1443132 w 1443132"/>
              <a:gd name="connsiteY19" fmla="*/ 1197715 h 2279987"/>
              <a:gd name="connsiteX20" fmla="*/ 1428701 w 1443132"/>
              <a:gd name="connsiteY20" fmla="*/ 808097 h 2279987"/>
              <a:gd name="connsiteX21" fmla="*/ 1385407 w 1443132"/>
              <a:gd name="connsiteY21" fmla="*/ 663794 h 2279987"/>
              <a:gd name="connsiteX22" fmla="*/ 1342113 w 1443132"/>
              <a:gd name="connsiteY22" fmla="*/ 649363 h 2279987"/>
              <a:gd name="connsiteX23" fmla="*/ 1298820 w 1443132"/>
              <a:gd name="connsiteY23" fmla="*/ 663794 h 2279987"/>
              <a:gd name="connsiteX24" fmla="*/ 851451 w 1443132"/>
              <a:gd name="connsiteY24" fmla="*/ 663794 h 2279987"/>
              <a:gd name="connsiteX25" fmla="*/ 764864 w 1443132"/>
              <a:gd name="connsiteY25" fmla="*/ 634933 h 2279987"/>
              <a:gd name="connsiteX26" fmla="*/ 721570 w 1443132"/>
              <a:gd name="connsiteY26" fmla="*/ 620503 h 2279987"/>
              <a:gd name="connsiteX27" fmla="*/ 692707 w 1443132"/>
              <a:gd name="connsiteY27" fmla="*/ 577212 h 2279987"/>
              <a:gd name="connsiteX28" fmla="*/ 649414 w 1443132"/>
              <a:gd name="connsiteY28" fmla="*/ 562782 h 2279987"/>
              <a:gd name="connsiteX29" fmla="*/ 620551 w 1443132"/>
              <a:gd name="connsiteY29" fmla="*/ 533921 h 2279987"/>
              <a:gd name="connsiteX30" fmla="*/ 606120 w 1443132"/>
              <a:gd name="connsiteY30" fmla="*/ 490630 h 2279987"/>
              <a:gd name="connsiteX31" fmla="*/ 577257 w 1443132"/>
              <a:gd name="connsiteY31" fmla="*/ 317466 h 2279987"/>
              <a:gd name="connsiteX32" fmla="*/ 562826 w 1443132"/>
              <a:gd name="connsiteY32" fmla="*/ 259745 h 2279987"/>
              <a:gd name="connsiteX33" fmla="*/ 548395 w 1443132"/>
              <a:gd name="connsiteY33" fmla="*/ 216454 h 2279987"/>
              <a:gd name="connsiteX34" fmla="*/ 360789 w 1443132"/>
              <a:gd name="connsiteY34" fmla="*/ 202024 h 2279987"/>
              <a:gd name="connsiteX35" fmla="*/ 230907 w 1443132"/>
              <a:gd name="connsiteY35" fmla="*/ 158733 h 2279987"/>
              <a:gd name="connsiteX36" fmla="*/ 187614 w 1443132"/>
              <a:gd name="connsiteY36" fmla="*/ 144303 h 2279987"/>
              <a:gd name="connsiteX37" fmla="*/ 86595 w 1443132"/>
              <a:gd name="connsiteY37" fmla="*/ 129873 h 2279987"/>
              <a:gd name="connsiteX38" fmla="*/ 43301 w 1443132"/>
              <a:gd name="connsiteY38" fmla="*/ 57721 h 2279987"/>
              <a:gd name="connsiteX39" fmla="*/ 7 w 1443132"/>
              <a:gd name="connsiteY39" fmla="*/ 0 h 227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3132" h="2279987">
                <a:moveTo>
                  <a:pt x="7" y="2279987"/>
                </a:moveTo>
                <a:cubicBezTo>
                  <a:pt x="1331" y="2258803"/>
                  <a:pt x="-7175" y="2077897"/>
                  <a:pt x="28870" y="2005812"/>
                </a:cubicBezTo>
                <a:cubicBezTo>
                  <a:pt x="35669" y="1992215"/>
                  <a:pt x="68697" y="1942608"/>
                  <a:pt x="86595" y="1933660"/>
                </a:cubicBezTo>
                <a:cubicBezTo>
                  <a:pt x="113807" y="1920055"/>
                  <a:pt x="144320" y="1914419"/>
                  <a:pt x="173182" y="1904799"/>
                </a:cubicBezTo>
                <a:lnTo>
                  <a:pt x="259770" y="1875939"/>
                </a:lnTo>
                <a:cubicBezTo>
                  <a:pt x="274201" y="1871129"/>
                  <a:pt x="288306" y="1865198"/>
                  <a:pt x="303064" y="1861509"/>
                </a:cubicBezTo>
                <a:cubicBezTo>
                  <a:pt x="322306" y="1856699"/>
                  <a:pt x="341792" y="1852777"/>
                  <a:pt x="360789" y="1847078"/>
                </a:cubicBezTo>
                <a:cubicBezTo>
                  <a:pt x="389929" y="1838336"/>
                  <a:pt x="417104" y="1821245"/>
                  <a:pt x="447376" y="1818218"/>
                </a:cubicBezTo>
                <a:lnTo>
                  <a:pt x="591689" y="1803787"/>
                </a:lnTo>
                <a:lnTo>
                  <a:pt x="620551" y="1717206"/>
                </a:lnTo>
                <a:cubicBezTo>
                  <a:pt x="625361" y="1702776"/>
                  <a:pt x="631999" y="1688831"/>
                  <a:pt x="634982" y="1673915"/>
                </a:cubicBezTo>
                <a:cubicBezTo>
                  <a:pt x="655381" y="1571932"/>
                  <a:pt x="641658" y="1625031"/>
                  <a:pt x="678276" y="1515181"/>
                </a:cubicBezTo>
                <a:cubicBezTo>
                  <a:pt x="683086" y="1500751"/>
                  <a:pt x="681951" y="1482645"/>
                  <a:pt x="692707" y="1471890"/>
                </a:cubicBezTo>
                <a:cubicBezTo>
                  <a:pt x="702328" y="1462270"/>
                  <a:pt x="713070" y="1453654"/>
                  <a:pt x="721570" y="1443030"/>
                </a:cubicBezTo>
                <a:cubicBezTo>
                  <a:pt x="735167" y="1426035"/>
                  <a:pt x="756064" y="1382493"/>
                  <a:pt x="779295" y="1370878"/>
                </a:cubicBezTo>
                <a:cubicBezTo>
                  <a:pt x="797035" y="1362009"/>
                  <a:pt x="817778" y="1361258"/>
                  <a:pt x="837020" y="1356448"/>
                </a:cubicBezTo>
                <a:cubicBezTo>
                  <a:pt x="894745" y="1361258"/>
                  <a:pt x="952778" y="1363223"/>
                  <a:pt x="1010195" y="1370878"/>
                </a:cubicBezTo>
                <a:cubicBezTo>
                  <a:pt x="1025273" y="1372888"/>
                  <a:pt x="1038276" y="1385309"/>
                  <a:pt x="1053488" y="1385309"/>
                </a:cubicBezTo>
                <a:cubicBezTo>
                  <a:pt x="1154621" y="1385309"/>
                  <a:pt x="1255526" y="1375688"/>
                  <a:pt x="1356545" y="1370878"/>
                </a:cubicBezTo>
                <a:cubicBezTo>
                  <a:pt x="1452752" y="1274677"/>
                  <a:pt x="1423891" y="1332399"/>
                  <a:pt x="1443132" y="1197715"/>
                </a:cubicBezTo>
                <a:cubicBezTo>
                  <a:pt x="1438322" y="1067842"/>
                  <a:pt x="1437069" y="937789"/>
                  <a:pt x="1428701" y="808097"/>
                </a:cubicBezTo>
                <a:cubicBezTo>
                  <a:pt x="1427455" y="788792"/>
                  <a:pt x="1388999" y="664991"/>
                  <a:pt x="1385407" y="663794"/>
                </a:cubicBezTo>
                <a:lnTo>
                  <a:pt x="1342113" y="649363"/>
                </a:lnTo>
                <a:cubicBezTo>
                  <a:pt x="1327682" y="654173"/>
                  <a:pt x="1313956" y="662280"/>
                  <a:pt x="1298820" y="663794"/>
                </a:cubicBezTo>
                <a:cubicBezTo>
                  <a:pt x="1061209" y="687554"/>
                  <a:pt x="1073283" y="679638"/>
                  <a:pt x="851451" y="663794"/>
                </a:cubicBezTo>
                <a:lnTo>
                  <a:pt x="764864" y="634933"/>
                </a:lnTo>
                <a:lnTo>
                  <a:pt x="721570" y="620503"/>
                </a:lnTo>
                <a:cubicBezTo>
                  <a:pt x="711949" y="606073"/>
                  <a:pt x="706250" y="588046"/>
                  <a:pt x="692707" y="577212"/>
                </a:cubicBezTo>
                <a:cubicBezTo>
                  <a:pt x="680829" y="567710"/>
                  <a:pt x="662458" y="570608"/>
                  <a:pt x="649414" y="562782"/>
                </a:cubicBezTo>
                <a:cubicBezTo>
                  <a:pt x="637747" y="555782"/>
                  <a:pt x="630172" y="543541"/>
                  <a:pt x="620551" y="533921"/>
                </a:cubicBezTo>
                <a:cubicBezTo>
                  <a:pt x="615741" y="519491"/>
                  <a:pt x="609103" y="505546"/>
                  <a:pt x="606120" y="490630"/>
                </a:cubicBezTo>
                <a:cubicBezTo>
                  <a:pt x="545888" y="189485"/>
                  <a:pt x="628887" y="549780"/>
                  <a:pt x="577257" y="317466"/>
                </a:cubicBezTo>
                <a:cubicBezTo>
                  <a:pt x="572954" y="298106"/>
                  <a:pt x="568275" y="278814"/>
                  <a:pt x="562826" y="259745"/>
                </a:cubicBezTo>
                <a:cubicBezTo>
                  <a:pt x="558647" y="245119"/>
                  <a:pt x="563021" y="220633"/>
                  <a:pt x="548395" y="216454"/>
                </a:cubicBezTo>
                <a:cubicBezTo>
                  <a:pt x="488088" y="199225"/>
                  <a:pt x="423324" y="206834"/>
                  <a:pt x="360789" y="202024"/>
                </a:cubicBezTo>
                <a:lnTo>
                  <a:pt x="230907" y="158733"/>
                </a:lnTo>
                <a:cubicBezTo>
                  <a:pt x="216476" y="153923"/>
                  <a:pt x="202673" y="146454"/>
                  <a:pt x="187614" y="144303"/>
                </a:cubicBezTo>
                <a:lnTo>
                  <a:pt x="86595" y="129873"/>
                </a:lnTo>
                <a:cubicBezTo>
                  <a:pt x="61534" y="54692"/>
                  <a:pt x="88580" y="114317"/>
                  <a:pt x="43301" y="57721"/>
                </a:cubicBezTo>
                <a:cubicBezTo>
                  <a:pt x="-21962" y="-23853"/>
                  <a:pt x="39502" y="39489"/>
                  <a:pt x="7" y="0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03800" y="5060950"/>
            <a:ext cx="6350" cy="31750"/>
          </a:xfrm>
          <a:custGeom>
            <a:avLst/>
            <a:gdLst>
              <a:gd name="connsiteX0" fmla="*/ 0 w 6350"/>
              <a:gd name="connsiteY0" fmla="*/ 31750 h 31750"/>
              <a:gd name="connsiteX1" fmla="*/ 6350 w 6350"/>
              <a:gd name="connsiteY1" fmla="*/ 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1750">
                <a:moveTo>
                  <a:pt x="0" y="31750"/>
                </a:moveTo>
                <a:lnTo>
                  <a:pt x="635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74950" y="2190750"/>
            <a:ext cx="2152650" cy="2889250"/>
          </a:xfrm>
          <a:custGeom>
            <a:avLst/>
            <a:gdLst>
              <a:gd name="connsiteX0" fmla="*/ 1466850 w 2152650"/>
              <a:gd name="connsiteY0" fmla="*/ 2889250 h 2889250"/>
              <a:gd name="connsiteX1" fmla="*/ 1479550 w 2152650"/>
              <a:gd name="connsiteY1" fmla="*/ 2819400 h 2889250"/>
              <a:gd name="connsiteX2" fmla="*/ 1492250 w 2152650"/>
              <a:gd name="connsiteY2" fmla="*/ 2781300 h 2889250"/>
              <a:gd name="connsiteX3" fmla="*/ 1485900 w 2152650"/>
              <a:gd name="connsiteY3" fmla="*/ 2711450 h 2889250"/>
              <a:gd name="connsiteX4" fmla="*/ 1479550 w 2152650"/>
              <a:gd name="connsiteY4" fmla="*/ 2692400 h 2889250"/>
              <a:gd name="connsiteX5" fmla="*/ 1441450 w 2152650"/>
              <a:gd name="connsiteY5" fmla="*/ 2667000 h 2889250"/>
              <a:gd name="connsiteX6" fmla="*/ 1403350 w 2152650"/>
              <a:gd name="connsiteY6" fmla="*/ 2641600 h 2889250"/>
              <a:gd name="connsiteX7" fmla="*/ 1384300 w 2152650"/>
              <a:gd name="connsiteY7" fmla="*/ 2628900 h 2889250"/>
              <a:gd name="connsiteX8" fmla="*/ 1365250 w 2152650"/>
              <a:gd name="connsiteY8" fmla="*/ 2622550 h 2889250"/>
              <a:gd name="connsiteX9" fmla="*/ 1225550 w 2152650"/>
              <a:gd name="connsiteY9" fmla="*/ 2609850 h 2889250"/>
              <a:gd name="connsiteX10" fmla="*/ 1200150 w 2152650"/>
              <a:gd name="connsiteY10" fmla="*/ 2597150 h 2889250"/>
              <a:gd name="connsiteX11" fmla="*/ 1162050 w 2152650"/>
              <a:gd name="connsiteY11" fmla="*/ 2584450 h 2889250"/>
              <a:gd name="connsiteX12" fmla="*/ 1143000 w 2152650"/>
              <a:gd name="connsiteY12" fmla="*/ 2571750 h 2889250"/>
              <a:gd name="connsiteX13" fmla="*/ 1079500 w 2152650"/>
              <a:gd name="connsiteY13" fmla="*/ 2565400 h 2889250"/>
              <a:gd name="connsiteX14" fmla="*/ 1041400 w 2152650"/>
              <a:gd name="connsiteY14" fmla="*/ 2552700 h 2889250"/>
              <a:gd name="connsiteX15" fmla="*/ 1016000 w 2152650"/>
              <a:gd name="connsiteY15" fmla="*/ 2546350 h 2889250"/>
              <a:gd name="connsiteX16" fmla="*/ 958850 w 2152650"/>
              <a:gd name="connsiteY16" fmla="*/ 2527300 h 2889250"/>
              <a:gd name="connsiteX17" fmla="*/ 939800 w 2152650"/>
              <a:gd name="connsiteY17" fmla="*/ 2520950 h 2889250"/>
              <a:gd name="connsiteX18" fmla="*/ 920750 w 2152650"/>
              <a:gd name="connsiteY18" fmla="*/ 2514600 h 2889250"/>
              <a:gd name="connsiteX19" fmla="*/ 901700 w 2152650"/>
              <a:gd name="connsiteY19" fmla="*/ 2501900 h 2889250"/>
              <a:gd name="connsiteX20" fmla="*/ 863600 w 2152650"/>
              <a:gd name="connsiteY20" fmla="*/ 2489200 h 2889250"/>
              <a:gd name="connsiteX21" fmla="*/ 844550 w 2152650"/>
              <a:gd name="connsiteY21" fmla="*/ 2482850 h 2889250"/>
              <a:gd name="connsiteX22" fmla="*/ 825500 w 2152650"/>
              <a:gd name="connsiteY22" fmla="*/ 2470150 h 2889250"/>
              <a:gd name="connsiteX23" fmla="*/ 819150 w 2152650"/>
              <a:gd name="connsiteY23" fmla="*/ 2451100 h 2889250"/>
              <a:gd name="connsiteX24" fmla="*/ 806450 w 2152650"/>
              <a:gd name="connsiteY24" fmla="*/ 2197100 h 2889250"/>
              <a:gd name="connsiteX25" fmla="*/ 800100 w 2152650"/>
              <a:gd name="connsiteY25" fmla="*/ 2171700 h 2889250"/>
              <a:gd name="connsiteX26" fmla="*/ 781050 w 2152650"/>
              <a:gd name="connsiteY26" fmla="*/ 2159000 h 2889250"/>
              <a:gd name="connsiteX27" fmla="*/ 762000 w 2152650"/>
              <a:gd name="connsiteY27" fmla="*/ 2139950 h 2889250"/>
              <a:gd name="connsiteX28" fmla="*/ 730250 w 2152650"/>
              <a:gd name="connsiteY28" fmla="*/ 2133600 h 2889250"/>
              <a:gd name="connsiteX29" fmla="*/ 692150 w 2152650"/>
              <a:gd name="connsiteY29" fmla="*/ 2120900 h 2889250"/>
              <a:gd name="connsiteX30" fmla="*/ 596900 w 2152650"/>
              <a:gd name="connsiteY30" fmla="*/ 2089150 h 2889250"/>
              <a:gd name="connsiteX31" fmla="*/ 577850 w 2152650"/>
              <a:gd name="connsiteY31" fmla="*/ 2082800 h 2889250"/>
              <a:gd name="connsiteX32" fmla="*/ 558800 w 2152650"/>
              <a:gd name="connsiteY32" fmla="*/ 2076450 h 2889250"/>
              <a:gd name="connsiteX33" fmla="*/ 438150 w 2152650"/>
              <a:gd name="connsiteY33" fmla="*/ 2070100 h 2889250"/>
              <a:gd name="connsiteX34" fmla="*/ 330200 w 2152650"/>
              <a:gd name="connsiteY34" fmla="*/ 2076450 h 2889250"/>
              <a:gd name="connsiteX35" fmla="*/ 292100 w 2152650"/>
              <a:gd name="connsiteY35" fmla="*/ 2089150 h 2889250"/>
              <a:gd name="connsiteX36" fmla="*/ 260350 w 2152650"/>
              <a:gd name="connsiteY36" fmla="*/ 2095500 h 2889250"/>
              <a:gd name="connsiteX37" fmla="*/ 196850 w 2152650"/>
              <a:gd name="connsiteY37" fmla="*/ 2089150 h 2889250"/>
              <a:gd name="connsiteX38" fmla="*/ 177800 w 2152650"/>
              <a:gd name="connsiteY38" fmla="*/ 2076450 h 2889250"/>
              <a:gd name="connsiteX39" fmla="*/ 158750 w 2152650"/>
              <a:gd name="connsiteY39" fmla="*/ 2070100 h 2889250"/>
              <a:gd name="connsiteX40" fmla="*/ 107950 w 2152650"/>
              <a:gd name="connsiteY40" fmla="*/ 2063750 h 2889250"/>
              <a:gd name="connsiteX41" fmla="*/ 63500 w 2152650"/>
              <a:gd name="connsiteY41" fmla="*/ 2051050 h 2889250"/>
              <a:gd name="connsiteX42" fmla="*/ 57150 w 2152650"/>
              <a:gd name="connsiteY42" fmla="*/ 2032000 h 2889250"/>
              <a:gd name="connsiteX43" fmla="*/ 25400 w 2152650"/>
              <a:gd name="connsiteY43" fmla="*/ 2000250 h 2889250"/>
              <a:gd name="connsiteX44" fmla="*/ 12700 w 2152650"/>
              <a:gd name="connsiteY44" fmla="*/ 1949450 h 2889250"/>
              <a:gd name="connsiteX45" fmla="*/ 0 w 2152650"/>
              <a:gd name="connsiteY45" fmla="*/ 1905000 h 2889250"/>
              <a:gd name="connsiteX46" fmla="*/ 6350 w 2152650"/>
              <a:gd name="connsiteY46" fmla="*/ 1644650 h 2889250"/>
              <a:gd name="connsiteX47" fmla="*/ 19050 w 2152650"/>
              <a:gd name="connsiteY47" fmla="*/ 1612900 h 2889250"/>
              <a:gd name="connsiteX48" fmla="*/ 25400 w 2152650"/>
              <a:gd name="connsiteY48" fmla="*/ 1581150 h 2889250"/>
              <a:gd name="connsiteX49" fmla="*/ 31750 w 2152650"/>
              <a:gd name="connsiteY49" fmla="*/ 1562100 h 2889250"/>
              <a:gd name="connsiteX50" fmla="*/ 38100 w 2152650"/>
              <a:gd name="connsiteY50" fmla="*/ 1536700 h 2889250"/>
              <a:gd name="connsiteX51" fmla="*/ 50800 w 2152650"/>
              <a:gd name="connsiteY51" fmla="*/ 1498600 h 2889250"/>
              <a:gd name="connsiteX52" fmla="*/ 38100 w 2152650"/>
              <a:gd name="connsiteY52" fmla="*/ 1428750 h 2889250"/>
              <a:gd name="connsiteX53" fmla="*/ 25400 w 2152650"/>
              <a:gd name="connsiteY53" fmla="*/ 1549400 h 2889250"/>
              <a:gd name="connsiteX54" fmla="*/ 44450 w 2152650"/>
              <a:gd name="connsiteY54" fmla="*/ 1403350 h 2889250"/>
              <a:gd name="connsiteX55" fmla="*/ 50800 w 2152650"/>
              <a:gd name="connsiteY55" fmla="*/ 1384300 h 2889250"/>
              <a:gd name="connsiteX56" fmla="*/ 69850 w 2152650"/>
              <a:gd name="connsiteY56" fmla="*/ 1346200 h 2889250"/>
              <a:gd name="connsiteX57" fmla="*/ 88900 w 2152650"/>
              <a:gd name="connsiteY57" fmla="*/ 1333500 h 2889250"/>
              <a:gd name="connsiteX58" fmla="*/ 120650 w 2152650"/>
              <a:gd name="connsiteY58" fmla="*/ 1308100 h 2889250"/>
              <a:gd name="connsiteX59" fmla="*/ 139700 w 2152650"/>
              <a:gd name="connsiteY59" fmla="*/ 1295400 h 2889250"/>
              <a:gd name="connsiteX60" fmla="*/ 158750 w 2152650"/>
              <a:gd name="connsiteY60" fmla="*/ 1289050 h 2889250"/>
              <a:gd name="connsiteX61" fmla="*/ 292100 w 2152650"/>
              <a:gd name="connsiteY61" fmla="*/ 1276350 h 2889250"/>
              <a:gd name="connsiteX62" fmla="*/ 444500 w 2152650"/>
              <a:gd name="connsiteY62" fmla="*/ 1282700 h 2889250"/>
              <a:gd name="connsiteX63" fmla="*/ 520700 w 2152650"/>
              <a:gd name="connsiteY63" fmla="*/ 1295400 h 2889250"/>
              <a:gd name="connsiteX64" fmla="*/ 666750 w 2152650"/>
              <a:gd name="connsiteY64" fmla="*/ 1282700 h 2889250"/>
              <a:gd name="connsiteX65" fmla="*/ 723900 w 2152650"/>
              <a:gd name="connsiteY65" fmla="*/ 1257300 h 2889250"/>
              <a:gd name="connsiteX66" fmla="*/ 762000 w 2152650"/>
              <a:gd name="connsiteY66" fmla="*/ 1244600 h 2889250"/>
              <a:gd name="connsiteX67" fmla="*/ 806450 w 2152650"/>
              <a:gd name="connsiteY67" fmla="*/ 1187450 h 2889250"/>
              <a:gd name="connsiteX68" fmla="*/ 812800 w 2152650"/>
              <a:gd name="connsiteY68" fmla="*/ 1168400 h 2889250"/>
              <a:gd name="connsiteX69" fmla="*/ 825500 w 2152650"/>
              <a:gd name="connsiteY69" fmla="*/ 1149350 h 2889250"/>
              <a:gd name="connsiteX70" fmla="*/ 838200 w 2152650"/>
              <a:gd name="connsiteY70" fmla="*/ 1111250 h 2889250"/>
              <a:gd name="connsiteX71" fmla="*/ 850900 w 2152650"/>
              <a:gd name="connsiteY71" fmla="*/ 1092200 h 2889250"/>
              <a:gd name="connsiteX72" fmla="*/ 869950 w 2152650"/>
              <a:gd name="connsiteY72" fmla="*/ 1035050 h 2889250"/>
              <a:gd name="connsiteX73" fmla="*/ 876300 w 2152650"/>
              <a:gd name="connsiteY73" fmla="*/ 1016000 h 2889250"/>
              <a:gd name="connsiteX74" fmla="*/ 882650 w 2152650"/>
              <a:gd name="connsiteY74" fmla="*/ 889000 h 2889250"/>
              <a:gd name="connsiteX75" fmla="*/ 933450 w 2152650"/>
              <a:gd name="connsiteY75" fmla="*/ 850900 h 2889250"/>
              <a:gd name="connsiteX76" fmla="*/ 1009650 w 2152650"/>
              <a:gd name="connsiteY76" fmla="*/ 838200 h 2889250"/>
              <a:gd name="connsiteX77" fmla="*/ 1054100 w 2152650"/>
              <a:gd name="connsiteY77" fmla="*/ 831850 h 2889250"/>
              <a:gd name="connsiteX78" fmla="*/ 1073150 w 2152650"/>
              <a:gd name="connsiteY78" fmla="*/ 825500 h 2889250"/>
              <a:gd name="connsiteX79" fmla="*/ 1111250 w 2152650"/>
              <a:gd name="connsiteY79" fmla="*/ 800100 h 2889250"/>
              <a:gd name="connsiteX80" fmla="*/ 1225550 w 2152650"/>
              <a:gd name="connsiteY80" fmla="*/ 762000 h 2889250"/>
              <a:gd name="connsiteX81" fmla="*/ 1263650 w 2152650"/>
              <a:gd name="connsiteY81" fmla="*/ 749300 h 2889250"/>
              <a:gd name="connsiteX82" fmla="*/ 1282700 w 2152650"/>
              <a:gd name="connsiteY82" fmla="*/ 742950 h 2889250"/>
              <a:gd name="connsiteX83" fmla="*/ 1308100 w 2152650"/>
              <a:gd name="connsiteY83" fmla="*/ 736600 h 2889250"/>
              <a:gd name="connsiteX84" fmla="*/ 1346200 w 2152650"/>
              <a:gd name="connsiteY84" fmla="*/ 723900 h 2889250"/>
              <a:gd name="connsiteX85" fmla="*/ 1409700 w 2152650"/>
              <a:gd name="connsiteY85" fmla="*/ 704850 h 2889250"/>
              <a:gd name="connsiteX86" fmla="*/ 1428750 w 2152650"/>
              <a:gd name="connsiteY86" fmla="*/ 692150 h 2889250"/>
              <a:gd name="connsiteX87" fmla="*/ 1466850 w 2152650"/>
              <a:gd name="connsiteY87" fmla="*/ 679450 h 2889250"/>
              <a:gd name="connsiteX88" fmla="*/ 1479550 w 2152650"/>
              <a:gd name="connsiteY88" fmla="*/ 660400 h 2889250"/>
              <a:gd name="connsiteX89" fmla="*/ 1492250 w 2152650"/>
              <a:gd name="connsiteY89" fmla="*/ 565150 h 2889250"/>
              <a:gd name="connsiteX90" fmla="*/ 1504950 w 2152650"/>
              <a:gd name="connsiteY90" fmla="*/ 495300 h 2889250"/>
              <a:gd name="connsiteX91" fmla="*/ 1492250 w 2152650"/>
              <a:gd name="connsiteY91" fmla="*/ 444500 h 2889250"/>
              <a:gd name="connsiteX92" fmla="*/ 1479550 w 2152650"/>
              <a:gd name="connsiteY92" fmla="*/ 425450 h 2889250"/>
              <a:gd name="connsiteX93" fmla="*/ 1460500 w 2152650"/>
              <a:gd name="connsiteY93" fmla="*/ 419100 h 2889250"/>
              <a:gd name="connsiteX94" fmla="*/ 1479550 w 2152650"/>
              <a:gd name="connsiteY94" fmla="*/ 457200 h 2889250"/>
              <a:gd name="connsiteX95" fmla="*/ 1498600 w 2152650"/>
              <a:gd name="connsiteY95" fmla="*/ 469900 h 2889250"/>
              <a:gd name="connsiteX96" fmla="*/ 1511300 w 2152650"/>
              <a:gd name="connsiteY96" fmla="*/ 488950 h 2889250"/>
              <a:gd name="connsiteX97" fmla="*/ 1498600 w 2152650"/>
              <a:gd name="connsiteY97" fmla="*/ 450850 h 2889250"/>
              <a:gd name="connsiteX98" fmla="*/ 1492250 w 2152650"/>
              <a:gd name="connsiteY98" fmla="*/ 431800 h 2889250"/>
              <a:gd name="connsiteX99" fmla="*/ 1485900 w 2152650"/>
              <a:gd name="connsiteY99" fmla="*/ 412750 h 2889250"/>
              <a:gd name="connsiteX100" fmla="*/ 1466850 w 2152650"/>
              <a:gd name="connsiteY100" fmla="*/ 400050 h 2889250"/>
              <a:gd name="connsiteX101" fmla="*/ 1454150 w 2152650"/>
              <a:gd name="connsiteY101" fmla="*/ 361950 h 2889250"/>
              <a:gd name="connsiteX102" fmla="*/ 1447800 w 2152650"/>
              <a:gd name="connsiteY102" fmla="*/ 342900 h 2889250"/>
              <a:gd name="connsiteX103" fmla="*/ 1441450 w 2152650"/>
              <a:gd name="connsiteY103" fmla="*/ 311150 h 2889250"/>
              <a:gd name="connsiteX104" fmla="*/ 1447800 w 2152650"/>
              <a:gd name="connsiteY104" fmla="*/ 222250 h 2889250"/>
              <a:gd name="connsiteX105" fmla="*/ 1454150 w 2152650"/>
              <a:gd name="connsiteY105" fmla="*/ 203200 h 2889250"/>
              <a:gd name="connsiteX106" fmla="*/ 1473200 w 2152650"/>
              <a:gd name="connsiteY106" fmla="*/ 190500 h 2889250"/>
              <a:gd name="connsiteX107" fmla="*/ 1498600 w 2152650"/>
              <a:gd name="connsiteY107" fmla="*/ 152400 h 2889250"/>
              <a:gd name="connsiteX108" fmla="*/ 1511300 w 2152650"/>
              <a:gd name="connsiteY108" fmla="*/ 133350 h 2889250"/>
              <a:gd name="connsiteX109" fmla="*/ 1549400 w 2152650"/>
              <a:gd name="connsiteY109" fmla="*/ 107950 h 2889250"/>
              <a:gd name="connsiteX110" fmla="*/ 1574800 w 2152650"/>
              <a:gd name="connsiteY110" fmla="*/ 69850 h 2889250"/>
              <a:gd name="connsiteX111" fmla="*/ 1593850 w 2152650"/>
              <a:gd name="connsiteY111" fmla="*/ 25400 h 2889250"/>
              <a:gd name="connsiteX112" fmla="*/ 1612900 w 2152650"/>
              <a:gd name="connsiteY112" fmla="*/ 12700 h 2889250"/>
              <a:gd name="connsiteX113" fmla="*/ 1631950 w 2152650"/>
              <a:gd name="connsiteY113" fmla="*/ 6350 h 2889250"/>
              <a:gd name="connsiteX114" fmla="*/ 1879600 w 2152650"/>
              <a:gd name="connsiteY114" fmla="*/ 0 h 2889250"/>
              <a:gd name="connsiteX115" fmla="*/ 2032000 w 2152650"/>
              <a:gd name="connsiteY115" fmla="*/ 6350 h 2889250"/>
              <a:gd name="connsiteX116" fmla="*/ 2051050 w 2152650"/>
              <a:gd name="connsiteY116" fmla="*/ 19050 h 2889250"/>
              <a:gd name="connsiteX117" fmla="*/ 2089150 w 2152650"/>
              <a:gd name="connsiteY117" fmla="*/ 31750 h 2889250"/>
              <a:gd name="connsiteX118" fmla="*/ 2108200 w 2152650"/>
              <a:gd name="connsiteY118" fmla="*/ 38100 h 2889250"/>
              <a:gd name="connsiteX119" fmla="*/ 2127250 w 2152650"/>
              <a:gd name="connsiteY119" fmla="*/ 44450 h 2889250"/>
              <a:gd name="connsiteX120" fmla="*/ 2152650 w 2152650"/>
              <a:gd name="connsiteY120" fmla="*/ 44450 h 2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152650" h="2889250">
                <a:moveTo>
                  <a:pt x="1466850" y="2889250"/>
                </a:moveTo>
                <a:cubicBezTo>
                  <a:pt x="1471083" y="2865967"/>
                  <a:pt x="1474130" y="2842436"/>
                  <a:pt x="1479550" y="2819400"/>
                </a:cubicBezTo>
                <a:cubicBezTo>
                  <a:pt x="1482616" y="2806369"/>
                  <a:pt x="1492250" y="2781300"/>
                  <a:pt x="1492250" y="2781300"/>
                </a:cubicBezTo>
                <a:cubicBezTo>
                  <a:pt x="1490133" y="2758017"/>
                  <a:pt x="1489206" y="2734594"/>
                  <a:pt x="1485900" y="2711450"/>
                </a:cubicBezTo>
                <a:cubicBezTo>
                  <a:pt x="1484953" y="2704824"/>
                  <a:pt x="1484283" y="2697133"/>
                  <a:pt x="1479550" y="2692400"/>
                </a:cubicBezTo>
                <a:cubicBezTo>
                  <a:pt x="1468757" y="2681607"/>
                  <a:pt x="1452243" y="2677793"/>
                  <a:pt x="1441450" y="2667000"/>
                </a:cubicBezTo>
                <a:cubicBezTo>
                  <a:pt x="1405338" y="2630888"/>
                  <a:pt x="1440109" y="2659980"/>
                  <a:pt x="1403350" y="2641600"/>
                </a:cubicBezTo>
                <a:cubicBezTo>
                  <a:pt x="1396524" y="2638187"/>
                  <a:pt x="1391126" y="2632313"/>
                  <a:pt x="1384300" y="2628900"/>
                </a:cubicBezTo>
                <a:cubicBezTo>
                  <a:pt x="1378313" y="2625907"/>
                  <a:pt x="1371744" y="2624173"/>
                  <a:pt x="1365250" y="2622550"/>
                </a:cubicBezTo>
                <a:cubicBezTo>
                  <a:pt x="1315703" y="2610163"/>
                  <a:pt x="1285668" y="2613386"/>
                  <a:pt x="1225550" y="2609850"/>
                </a:cubicBezTo>
                <a:cubicBezTo>
                  <a:pt x="1217083" y="2605617"/>
                  <a:pt x="1208939" y="2600666"/>
                  <a:pt x="1200150" y="2597150"/>
                </a:cubicBezTo>
                <a:cubicBezTo>
                  <a:pt x="1187721" y="2592178"/>
                  <a:pt x="1173189" y="2591876"/>
                  <a:pt x="1162050" y="2584450"/>
                </a:cubicBezTo>
                <a:cubicBezTo>
                  <a:pt x="1155700" y="2580217"/>
                  <a:pt x="1150436" y="2573466"/>
                  <a:pt x="1143000" y="2571750"/>
                </a:cubicBezTo>
                <a:cubicBezTo>
                  <a:pt x="1122273" y="2566967"/>
                  <a:pt x="1100667" y="2567517"/>
                  <a:pt x="1079500" y="2565400"/>
                </a:cubicBezTo>
                <a:cubicBezTo>
                  <a:pt x="1066800" y="2561167"/>
                  <a:pt x="1054387" y="2555947"/>
                  <a:pt x="1041400" y="2552700"/>
                </a:cubicBezTo>
                <a:cubicBezTo>
                  <a:pt x="1032933" y="2550583"/>
                  <a:pt x="1024359" y="2548858"/>
                  <a:pt x="1016000" y="2546350"/>
                </a:cubicBezTo>
                <a:lnTo>
                  <a:pt x="958850" y="2527300"/>
                </a:lnTo>
                <a:lnTo>
                  <a:pt x="939800" y="2520950"/>
                </a:lnTo>
                <a:cubicBezTo>
                  <a:pt x="933450" y="2518833"/>
                  <a:pt x="926319" y="2518313"/>
                  <a:pt x="920750" y="2514600"/>
                </a:cubicBezTo>
                <a:cubicBezTo>
                  <a:pt x="914400" y="2510367"/>
                  <a:pt x="908674" y="2505000"/>
                  <a:pt x="901700" y="2501900"/>
                </a:cubicBezTo>
                <a:cubicBezTo>
                  <a:pt x="889467" y="2496463"/>
                  <a:pt x="876300" y="2493433"/>
                  <a:pt x="863600" y="2489200"/>
                </a:cubicBezTo>
                <a:cubicBezTo>
                  <a:pt x="857250" y="2487083"/>
                  <a:pt x="850119" y="2486563"/>
                  <a:pt x="844550" y="2482850"/>
                </a:cubicBezTo>
                <a:lnTo>
                  <a:pt x="825500" y="2470150"/>
                </a:lnTo>
                <a:cubicBezTo>
                  <a:pt x="823383" y="2463800"/>
                  <a:pt x="819616" y="2457777"/>
                  <a:pt x="819150" y="2451100"/>
                </a:cubicBezTo>
                <a:cubicBezTo>
                  <a:pt x="813250" y="2366533"/>
                  <a:pt x="827010" y="2279341"/>
                  <a:pt x="806450" y="2197100"/>
                </a:cubicBezTo>
                <a:cubicBezTo>
                  <a:pt x="804333" y="2188633"/>
                  <a:pt x="804941" y="2178962"/>
                  <a:pt x="800100" y="2171700"/>
                </a:cubicBezTo>
                <a:cubicBezTo>
                  <a:pt x="795867" y="2165350"/>
                  <a:pt x="786913" y="2163886"/>
                  <a:pt x="781050" y="2159000"/>
                </a:cubicBezTo>
                <a:cubicBezTo>
                  <a:pt x="774151" y="2153251"/>
                  <a:pt x="770032" y="2143966"/>
                  <a:pt x="762000" y="2139950"/>
                </a:cubicBezTo>
                <a:cubicBezTo>
                  <a:pt x="752347" y="2135123"/>
                  <a:pt x="740663" y="2136440"/>
                  <a:pt x="730250" y="2133600"/>
                </a:cubicBezTo>
                <a:cubicBezTo>
                  <a:pt x="717335" y="2130078"/>
                  <a:pt x="704850" y="2125133"/>
                  <a:pt x="692150" y="2120900"/>
                </a:cubicBezTo>
                <a:lnTo>
                  <a:pt x="596900" y="2089150"/>
                </a:lnTo>
                <a:lnTo>
                  <a:pt x="577850" y="2082800"/>
                </a:lnTo>
                <a:cubicBezTo>
                  <a:pt x="571500" y="2080683"/>
                  <a:pt x="565484" y="2076802"/>
                  <a:pt x="558800" y="2076450"/>
                </a:cubicBezTo>
                <a:lnTo>
                  <a:pt x="438150" y="2070100"/>
                </a:lnTo>
                <a:cubicBezTo>
                  <a:pt x="402167" y="2072217"/>
                  <a:pt x="365943" y="2071788"/>
                  <a:pt x="330200" y="2076450"/>
                </a:cubicBezTo>
                <a:cubicBezTo>
                  <a:pt x="316925" y="2078181"/>
                  <a:pt x="305227" y="2086525"/>
                  <a:pt x="292100" y="2089150"/>
                </a:cubicBezTo>
                <a:lnTo>
                  <a:pt x="260350" y="2095500"/>
                </a:lnTo>
                <a:cubicBezTo>
                  <a:pt x="239183" y="2093383"/>
                  <a:pt x="217577" y="2093933"/>
                  <a:pt x="196850" y="2089150"/>
                </a:cubicBezTo>
                <a:cubicBezTo>
                  <a:pt x="189414" y="2087434"/>
                  <a:pt x="184626" y="2079863"/>
                  <a:pt x="177800" y="2076450"/>
                </a:cubicBezTo>
                <a:cubicBezTo>
                  <a:pt x="171813" y="2073457"/>
                  <a:pt x="165336" y="2071297"/>
                  <a:pt x="158750" y="2070100"/>
                </a:cubicBezTo>
                <a:cubicBezTo>
                  <a:pt x="141960" y="2067047"/>
                  <a:pt x="124783" y="2066555"/>
                  <a:pt x="107950" y="2063750"/>
                </a:cubicBezTo>
                <a:cubicBezTo>
                  <a:pt x="92003" y="2061092"/>
                  <a:pt x="78599" y="2056083"/>
                  <a:pt x="63500" y="2051050"/>
                </a:cubicBezTo>
                <a:cubicBezTo>
                  <a:pt x="61383" y="2044700"/>
                  <a:pt x="61331" y="2037227"/>
                  <a:pt x="57150" y="2032000"/>
                </a:cubicBezTo>
                <a:cubicBezTo>
                  <a:pt x="23283" y="1989667"/>
                  <a:pt x="50800" y="2051050"/>
                  <a:pt x="25400" y="2000250"/>
                </a:cubicBezTo>
                <a:cubicBezTo>
                  <a:pt x="18592" y="1986633"/>
                  <a:pt x="15598" y="1962492"/>
                  <a:pt x="12700" y="1949450"/>
                </a:cubicBezTo>
                <a:cubicBezTo>
                  <a:pt x="7384" y="1925530"/>
                  <a:pt x="7071" y="1926214"/>
                  <a:pt x="0" y="1905000"/>
                </a:cubicBezTo>
                <a:cubicBezTo>
                  <a:pt x="2117" y="1818217"/>
                  <a:pt x="701" y="1731275"/>
                  <a:pt x="6350" y="1644650"/>
                </a:cubicBezTo>
                <a:cubicBezTo>
                  <a:pt x="7092" y="1633276"/>
                  <a:pt x="15775" y="1623818"/>
                  <a:pt x="19050" y="1612900"/>
                </a:cubicBezTo>
                <a:cubicBezTo>
                  <a:pt x="22151" y="1602562"/>
                  <a:pt x="22782" y="1591621"/>
                  <a:pt x="25400" y="1581150"/>
                </a:cubicBezTo>
                <a:cubicBezTo>
                  <a:pt x="27023" y="1574656"/>
                  <a:pt x="29911" y="1568536"/>
                  <a:pt x="31750" y="1562100"/>
                </a:cubicBezTo>
                <a:cubicBezTo>
                  <a:pt x="34148" y="1553709"/>
                  <a:pt x="35592" y="1545059"/>
                  <a:pt x="38100" y="1536700"/>
                </a:cubicBezTo>
                <a:cubicBezTo>
                  <a:pt x="41947" y="1523878"/>
                  <a:pt x="50800" y="1498600"/>
                  <a:pt x="50800" y="1498600"/>
                </a:cubicBezTo>
                <a:cubicBezTo>
                  <a:pt x="49831" y="1482127"/>
                  <a:pt x="48184" y="1317829"/>
                  <a:pt x="38100" y="1428750"/>
                </a:cubicBezTo>
                <a:cubicBezTo>
                  <a:pt x="27103" y="1549720"/>
                  <a:pt x="43315" y="1495656"/>
                  <a:pt x="25400" y="1549400"/>
                </a:cubicBezTo>
                <a:cubicBezTo>
                  <a:pt x="32536" y="1428086"/>
                  <a:pt x="20351" y="1475646"/>
                  <a:pt x="44450" y="1403350"/>
                </a:cubicBezTo>
                <a:lnTo>
                  <a:pt x="50800" y="1384300"/>
                </a:lnTo>
                <a:cubicBezTo>
                  <a:pt x="55965" y="1368806"/>
                  <a:pt x="57540" y="1358510"/>
                  <a:pt x="69850" y="1346200"/>
                </a:cubicBezTo>
                <a:cubicBezTo>
                  <a:pt x="75246" y="1340804"/>
                  <a:pt x="82550" y="1337733"/>
                  <a:pt x="88900" y="1333500"/>
                </a:cubicBezTo>
                <a:cubicBezTo>
                  <a:pt x="110309" y="1301387"/>
                  <a:pt x="89978" y="1323436"/>
                  <a:pt x="120650" y="1308100"/>
                </a:cubicBezTo>
                <a:cubicBezTo>
                  <a:pt x="127476" y="1304687"/>
                  <a:pt x="132874" y="1298813"/>
                  <a:pt x="139700" y="1295400"/>
                </a:cubicBezTo>
                <a:cubicBezTo>
                  <a:pt x="145687" y="1292407"/>
                  <a:pt x="152256" y="1290673"/>
                  <a:pt x="158750" y="1289050"/>
                </a:cubicBezTo>
                <a:cubicBezTo>
                  <a:pt x="206434" y="1277129"/>
                  <a:pt x="234244" y="1279966"/>
                  <a:pt x="292100" y="1276350"/>
                </a:cubicBezTo>
                <a:lnTo>
                  <a:pt x="444500" y="1282700"/>
                </a:lnTo>
                <a:cubicBezTo>
                  <a:pt x="496487" y="1285851"/>
                  <a:pt x="487592" y="1284364"/>
                  <a:pt x="520700" y="1295400"/>
                </a:cubicBezTo>
                <a:cubicBezTo>
                  <a:pt x="589932" y="1291756"/>
                  <a:pt x="615311" y="1298132"/>
                  <a:pt x="666750" y="1282700"/>
                </a:cubicBezTo>
                <a:cubicBezTo>
                  <a:pt x="783095" y="1247796"/>
                  <a:pt x="653232" y="1288708"/>
                  <a:pt x="723900" y="1257300"/>
                </a:cubicBezTo>
                <a:cubicBezTo>
                  <a:pt x="736133" y="1251863"/>
                  <a:pt x="762000" y="1244600"/>
                  <a:pt x="762000" y="1244600"/>
                </a:cubicBezTo>
                <a:cubicBezTo>
                  <a:pt x="778437" y="1228163"/>
                  <a:pt x="798855" y="1210236"/>
                  <a:pt x="806450" y="1187450"/>
                </a:cubicBezTo>
                <a:cubicBezTo>
                  <a:pt x="808567" y="1181100"/>
                  <a:pt x="809807" y="1174387"/>
                  <a:pt x="812800" y="1168400"/>
                </a:cubicBezTo>
                <a:cubicBezTo>
                  <a:pt x="816213" y="1161574"/>
                  <a:pt x="822400" y="1156324"/>
                  <a:pt x="825500" y="1149350"/>
                </a:cubicBezTo>
                <a:cubicBezTo>
                  <a:pt x="830937" y="1137117"/>
                  <a:pt x="830774" y="1122389"/>
                  <a:pt x="838200" y="1111250"/>
                </a:cubicBezTo>
                <a:cubicBezTo>
                  <a:pt x="842433" y="1104900"/>
                  <a:pt x="847800" y="1099174"/>
                  <a:pt x="850900" y="1092200"/>
                </a:cubicBezTo>
                <a:lnTo>
                  <a:pt x="869950" y="1035050"/>
                </a:lnTo>
                <a:lnTo>
                  <a:pt x="876300" y="1016000"/>
                </a:lnTo>
                <a:cubicBezTo>
                  <a:pt x="878417" y="973667"/>
                  <a:pt x="877393" y="931059"/>
                  <a:pt x="882650" y="889000"/>
                </a:cubicBezTo>
                <a:cubicBezTo>
                  <a:pt x="886712" y="856501"/>
                  <a:pt x="907052" y="859699"/>
                  <a:pt x="933450" y="850900"/>
                </a:cubicBezTo>
                <a:cubicBezTo>
                  <a:pt x="972169" y="837994"/>
                  <a:pt x="941594" y="846707"/>
                  <a:pt x="1009650" y="838200"/>
                </a:cubicBezTo>
                <a:cubicBezTo>
                  <a:pt x="1024502" y="836344"/>
                  <a:pt x="1039283" y="833967"/>
                  <a:pt x="1054100" y="831850"/>
                </a:cubicBezTo>
                <a:cubicBezTo>
                  <a:pt x="1060450" y="829733"/>
                  <a:pt x="1067299" y="828751"/>
                  <a:pt x="1073150" y="825500"/>
                </a:cubicBezTo>
                <a:cubicBezTo>
                  <a:pt x="1086493" y="818087"/>
                  <a:pt x="1096770" y="804927"/>
                  <a:pt x="1111250" y="800100"/>
                </a:cubicBezTo>
                <a:lnTo>
                  <a:pt x="1225550" y="762000"/>
                </a:lnTo>
                <a:lnTo>
                  <a:pt x="1263650" y="749300"/>
                </a:lnTo>
                <a:cubicBezTo>
                  <a:pt x="1270000" y="747183"/>
                  <a:pt x="1276206" y="744573"/>
                  <a:pt x="1282700" y="742950"/>
                </a:cubicBezTo>
                <a:cubicBezTo>
                  <a:pt x="1291167" y="740833"/>
                  <a:pt x="1299741" y="739108"/>
                  <a:pt x="1308100" y="736600"/>
                </a:cubicBezTo>
                <a:cubicBezTo>
                  <a:pt x="1320922" y="732753"/>
                  <a:pt x="1333213" y="727147"/>
                  <a:pt x="1346200" y="723900"/>
                </a:cubicBezTo>
                <a:cubicBezTo>
                  <a:pt x="1360399" y="720350"/>
                  <a:pt x="1400424" y="711034"/>
                  <a:pt x="1409700" y="704850"/>
                </a:cubicBezTo>
                <a:cubicBezTo>
                  <a:pt x="1416050" y="700617"/>
                  <a:pt x="1421776" y="695250"/>
                  <a:pt x="1428750" y="692150"/>
                </a:cubicBezTo>
                <a:cubicBezTo>
                  <a:pt x="1440983" y="686713"/>
                  <a:pt x="1466850" y="679450"/>
                  <a:pt x="1466850" y="679450"/>
                </a:cubicBezTo>
                <a:cubicBezTo>
                  <a:pt x="1471083" y="673100"/>
                  <a:pt x="1476137" y="667226"/>
                  <a:pt x="1479550" y="660400"/>
                </a:cubicBezTo>
                <a:cubicBezTo>
                  <a:pt x="1492612" y="634276"/>
                  <a:pt x="1490477" y="582884"/>
                  <a:pt x="1492250" y="565150"/>
                </a:cubicBezTo>
                <a:cubicBezTo>
                  <a:pt x="1497379" y="513863"/>
                  <a:pt x="1494008" y="528125"/>
                  <a:pt x="1504950" y="495300"/>
                </a:cubicBezTo>
                <a:cubicBezTo>
                  <a:pt x="1502535" y="483224"/>
                  <a:pt x="1498759" y="457517"/>
                  <a:pt x="1492250" y="444500"/>
                </a:cubicBezTo>
                <a:cubicBezTo>
                  <a:pt x="1488837" y="437674"/>
                  <a:pt x="1485509" y="430218"/>
                  <a:pt x="1479550" y="425450"/>
                </a:cubicBezTo>
                <a:cubicBezTo>
                  <a:pt x="1474323" y="421269"/>
                  <a:pt x="1466850" y="421217"/>
                  <a:pt x="1460500" y="419100"/>
                </a:cubicBezTo>
                <a:cubicBezTo>
                  <a:pt x="1465665" y="434594"/>
                  <a:pt x="1467240" y="444890"/>
                  <a:pt x="1479550" y="457200"/>
                </a:cubicBezTo>
                <a:cubicBezTo>
                  <a:pt x="1484946" y="462596"/>
                  <a:pt x="1492250" y="465667"/>
                  <a:pt x="1498600" y="469900"/>
                </a:cubicBezTo>
                <a:cubicBezTo>
                  <a:pt x="1502833" y="476250"/>
                  <a:pt x="1511300" y="496582"/>
                  <a:pt x="1511300" y="488950"/>
                </a:cubicBezTo>
                <a:cubicBezTo>
                  <a:pt x="1511300" y="475563"/>
                  <a:pt x="1502833" y="463550"/>
                  <a:pt x="1498600" y="450850"/>
                </a:cubicBezTo>
                <a:lnTo>
                  <a:pt x="1492250" y="431800"/>
                </a:lnTo>
                <a:cubicBezTo>
                  <a:pt x="1490133" y="425450"/>
                  <a:pt x="1491469" y="416463"/>
                  <a:pt x="1485900" y="412750"/>
                </a:cubicBezTo>
                <a:lnTo>
                  <a:pt x="1466850" y="400050"/>
                </a:lnTo>
                <a:lnTo>
                  <a:pt x="1454150" y="361950"/>
                </a:lnTo>
                <a:cubicBezTo>
                  <a:pt x="1452033" y="355600"/>
                  <a:pt x="1449113" y="349464"/>
                  <a:pt x="1447800" y="342900"/>
                </a:cubicBezTo>
                <a:lnTo>
                  <a:pt x="1441450" y="311150"/>
                </a:lnTo>
                <a:cubicBezTo>
                  <a:pt x="1443567" y="281517"/>
                  <a:pt x="1444329" y="251755"/>
                  <a:pt x="1447800" y="222250"/>
                </a:cubicBezTo>
                <a:cubicBezTo>
                  <a:pt x="1448582" y="215602"/>
                  <a:pt x="1449969" y="208427"/>
                  <a:pt x="1454150" y="203200"/>
                </a:cubicBezTo>
                <a:cubicBezTo>
                  <a:pt x="1458918" y="197241"/>
                  <a:pt x="1466850" y="194733"/>
                  <a:pt x="1473200" y="190500"/>
                </a:cubicBezTo>
                <a:lnTo>
                  <a:pt x="1498600" y="152400"/>
                </a:lnTo>
                <a:cubicBezTo>
                  <a:pt x="1502833" y="146050"/>
                  <a:pt x="1504950" y="137583"/>
                  <a:pt x="1511300" y="133350"/>
                </a:cubicBezTo>
                <a:lnTo>
                  <a:pt x="1549400" y="107950"/>
                </a:lnTo>
                <a:cubicBezTo>
                  <a:pt x="1557867" y="95250"/>
                  <a:pt x="1569973" y="84330"/>
                  <a:pt x="1574800" y="69850"/>
                </a:cubicBezTo>
                <a:cubicBezTo>
                  <a:pt x="1579211" y="56616"/>
                  <a:pt x="1585131" y="35862"/>
                  <a:pt x="1593850" y="25400"/>
                </a:cubicBezTo>
                <a:cubicBezTo>
                  <a:pt x="1598736" y="19537"/>
                  <a:pt x="1606074" y="16113"/>
                  <a:pt x="1612900" y="12700"/>
                </a:cubicBezTo>
                <a:cubicBezTo>
                  <a:pt x="1618887" y="9707"/>
                  <a:pt x="1625264" y="6668"/>
                  <a:pt x="1631950" y="6350"/>
                </a:cubicBezTo>
                <a:cubicBezTo>
                  <a:pt x="1714434" y="2422"/>
                  <a:pt x="1797050" y="2117"/>
                  <a:pt x="1879600" y="0"/>
                </a:cubicBezTo>
                <a:cubicBezTo>
                  <a:pt x="1930400" y="2117"/>
                  <a:pt x="1981467" y="735"/>
                  <a:pt x="2032000" y="6350"/>
                </a:cubicBezTo>
                <a:cubicBezTo>
                  <a:pt x="2039585" y="7193"/>
                  <a:pt x="2044076" y="15950"/>
                  <a:pt x="2051050" y="19050"/>
                </a:cubicBezTo>
                <a:cubicBezTo>
                  <a:pt x="2063283" y="24487"/>
                  <a:pt x="2076450" y="27517"/>
                  <a:pt x="2089150" y="31750"/>
                </a:cubicBezTo>
                <a:lnTo>
                  <a:pt x="2108200" y="38100"/>
                </a:lnTo>
                <a:cubicBezTo>
                  <a:pt x="2114550" y="40217"/>
                  <a:pt x="2120557" y="44450"/>
                  <a:pt x="2127250" y="44450"/>
                </a:cubicBezTo>
                <a:lnTo>
                  <a:pt x="2152650" y="44450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7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1442" y="1693254"/>
            <a:ext cx="3644217" cy="5056037"/>
          </a:xfrm>
          <a:prstGeom prst="rect">
            <a:avLst/>
          </a:prstGeom>
          <a:solidFill>
            <a:schemeClr val="tx2">
              <a:lumMod val="60000"/>
              <a:lumOff val="40000"/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5" y="146102"/>
            <a:ext cx="8229600" cy="1143000"/>
          </a:xfrm>
        </p:spPr>
        <p:txBody>
          <a:bodyPr/>
          <a:lstStyle/>
          <a:p>
            <a:r>
              <a:rPr lang="en-US" dirty="0"/>
              <a:t>SAP Security: Key Concepts</a:t>
            </a:r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617102" y="1871319"/>
            <a:ext cx="3118557" cy="3525013"/>
            <a:chOff x="3527778" y="1666494"/>
            <a:chExt cx="3118557" cy="3525013"/>
          </a:xfrm>
        </p:grpSpPr>
        <p:sp>
          <p:nvSpPr>
            <p:cNvPr id="16" name="Can 15"/>
            <p:cNvSpPr/>
            <p:nvPr/>
          </p:nvSpPr>
          <p:spPr>
            <a:xfrm rot="16200000">
              <a:off x="4015994" y="2561166"/>
              <a:ext cx="3525013" cy="1735669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 rot="16200000">
              <a:off x="3164405" y="2635234"/>
              <a:ext cx="2695221" cy="1587532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 rot="16200000">
              <a:off x="4452056" y="1954390"/>
              <a:ext cx="1100666" cy="2949222"/>
            </a:xfrm>
            <a:prstGeom prst="can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94101" y="3200577"/>
              <a:ext cx="154134" cy="456847"/>
            </a:xfrm>
            <a:prstGeom prst="rect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36917" y="436261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Authorization Values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5675" y="618187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SAP Terminology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512" y="5520291"/>
            <a:ext cx="27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Core: </a:t>
            </a:r>
            <a:r>
              <a:rPr lang="en-US" b="1" dirty="0">
                <a:solidFill>
                  <a:srgbClr val="008000"/>
                </a:solidFill>
              </a:rPr>
              <a:t>Authorization Checks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4488" y="1231058"/>
            <a:ext cx="273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Lock: </a:t>
            </a:r>
            <a:r>
              <a:rPr lang="en-US" b="1" dirty="0">
                <a:solidFill>
                  <a:srgbClr val="008000"/>
                </a:solidFill>
              </a:rPr>
              <a:t>Authorization Object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79465" y="1872638"/>
            <a:ext cx="9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Slot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30" name="Straight Arrow Connector 29"/>
          <p:cNvCxnSpPr>
            <a:stCxn id="28" idx="2"/>
          </p:cNvCxnSpPr>
          <p:nvPr/>
        </p:nvCxnSpPr>
        <p:spPr>
          <a:xfrm flipH="1">
            <a:off x="2423866" y="1600390"/>
            <a:ext cx="417042" cy="633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0"/>
            <a:endCxn id="14" idx="4"/>
          </p:cNvCxnSpPr>
          <p:nvPr/>
        </p:nvCxnSpPr>
        <p:spPr>
          <a:xfrm flipV="1">
            <a:off x="1665643" y="4184158"/>
            <a:ext cx="595405" cy="1336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  <a:endCxn id="17" idx="2"/>
          </p:cNvCxnSpPr>
          <p:nvPr/>
        </p:nvCxnSpPr>
        <p:spPr>
          <a:xfrm flipH="1">
            <a:off x="3592269" y="2241970"/>
            <a:ext cx="366467" cy="1163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22780" y="230621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6909232" y="2675546"/>
            <a:ext cx="685418" cy="888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flipV="1">
            <a:off x="4470193" y="2953678"/>
            <a:ext cx="3677118" cy="903447"/>
            <a:chOff x="4438006" y="3459166"/>
            <a:chExt cx="3755236" cy="1028367"/>
          </a:xfrm>
        </p:grpSpPr>
        <p:sp>
          <p:nvSpPr>
            <p:cNvPr id="27" name="Trapezoid 26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ie 37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4642841" y="3405402"/>
            <a:ext cx="1925408" cy="909437"/>
          </a:xfrm>
          <a:prstGeom prst="downArrow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297" y="6396997"/>
            <a:ext cx="27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Transactions &amp; Programs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86402" y="3232575"/>
            <a:ext cx="1400168" cy="615724"/>
            <a:chOff x="3700153" y="3324401"/>
            <a:chExt cx="1669123" cy="63217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5605" y="3324401"/>
              <a:ext cx="213671" cy="63217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1934" y="3324401"/>
              <a:ext cx="213671" cy="63217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7495" y="3324401"/>
              <a:ext cx="213671" cy="63217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7285" y="3324401"/>
              <a:ext cx="213671" cy="63217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7662" y="3324401"/>
              <a:ext cx="213671" cy="63217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1333" y="3324401"/>
              <a:ext cx="213671" cy="63217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0153" y="3324401"/>
              <a:ext cx="213671" cy="63217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3824" y="3324401"/>
              <a:ext cx="213671" cy="6321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 rot="16200000" flipV="1">
            <a:off x="6974534" y="4691003"/>
            <a:ext cx="2239055" cy="564234"/>
            <a:chOff x="4438006" y="3459166"/>
            <a:chExt cx="3755236" cy="1028367"/>
          </a:xfrm>
        </p:grpSpPr>
        <p:sp>
          <p:nvSpPr>
            <p:cNvPr id="52" name="Trapezoid 51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8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apezoid 54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ie 55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Triangle 56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/>
          <p:cNvSpPr/>
          <p:nvPr/>
        </p:nvSpPr>
        <p:spPr>
          <a:xfrm>
            <a:off x="7738318" y="3274288"/>
            <a:ext cx="822960" cy="8229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8061405" y="750388"/>
            <a:ext cx="1179193" cy="1385415"/>
            <a:chOff x="620543" y="2464884"/>
            <a:chExt cx="1507444" cy="204993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543" y="2464884"/>
              <a:ext cx="1507444" cy="150744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85670" y="3968338"/>
              <a:ext cx="1131280" cy="5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User ID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440758" y="2164747"/>
            <a:ext cx="458820" cy="1385389"/>
            <a:chOff x="8440758" y="2607659"/>
            <a:chExt cx="458820" cy="1385389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8440758" y="2607659"/>
              <a:ext cx="278193" cy="1230061"/>
            </a:xfrm>
            <a:prstGeom prst="straightConnector1">
              <a:avLst/>
            </a:prstGeom>
            <a:ln w="57150" cmpd="thinThick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 rot="16926409">
              <a:off x="8050232" y="3143702"/>
              <a:ext cx="132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Assigned To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 rot="16902787" flipV="1">
            <a:off x="6528025" y="4673720"/>
            <a:ext cx="2239055" cy="564234"/>
            <a:chOff x="4438006" y="3459166"/>
            <a:chExt cx="3755236" cy="1028367"/>
          </a:xfrm>
        </p:grpSpPr>
        <p:sp>
          <p:nvSpPr>
            <p:cNvPr id="67" name="Trapezoid 66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5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69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ie 70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Document 72"/>
          <p:cNvSpPr/>
          <p:nvPr/>
        </p:nvSpPr>
        <p:spPr>
          <a:xfrm>
            <a:off x="27259" y="435435"/>
            <a:ext cx="1037539" cy="794441"/>
          </a:xfrm>
          <a:prstGeom prst="flowChartDocument">
            <a:avLst/>
          </a:prstGeom>
          <a:solidFill>
            <a:schemeClr val="accent2">
              <a:lumMod val="60000"/>
              <a:lumOff val="40000"/>
              <a:alpha val="8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Program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47844" y="1229876"/>
            <a:ext cx="1373656" cy="900505"/>
            <a:chOff x="787626" y="2052698"/>
            <a:chExt cx="1373656" cy="900505"/>
          </a:xfrm>
        </p:grpSpPr>
        <p:cxnSp>
          <p:nvCxnSpPr>
            <p:cNvPr id="75" name="Straight Arrow Connector 74"/>
            <p:cNvCxnSpPr/>
            <p:nvPr/>
          </p:nvCxnSpPr>
          <p:spPr>
            <a:xfrm flipH="1" flipV="1">
              <a:off x="848272" y="2052698"/>
              <a:ext cx="1127559" cy="900505"/>
            </a:xfrm>
            <a:prstGeom prst="straightConnector1">
              <a:avLst/>
            </a:prstGeom>
            <a:ln w="57150" cmpd="thinThick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2381183">
              <a:off x="787626" y="2564819"/>
              <a:ext cx="1373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Imbedded In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988870" y="600053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Tumblers: </a:t>
            </a:r>
            <a:r>
              <a:rPr lang="en-US" b="1" dirty="0">
                <a:solidFill>
                  <a:srgbClr val="008000"/>
                </a:solidFill>
              </a:rPr>
              <a:t>Authorization Fields 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2655866" y="3857125"/>
            <a:ext cx="951396" cy="2143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24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96108</TotalTime>
  <Words>1334</Words>
  <Application>Microsoft Macintosh PowerPoint</Application>
  <PresentationFormat>On-screen Show (4:3)</PresentationFormat>
  <Paragraphs>313</Paragraphs>
  <Slides>38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Ｐゴシック</vt:lpstr>
      <vt:lpstr>新細明體</vt:lpstr>
      <vt:lpstr>Arial</vt:lpstr>
      <vt:lpstr>Calibri</vt:lpstr>
      <vt:lpstr>Franklin Gothic Book</vt:lpstr>
      <vt:lpstr>Leelawadee</vt:lpstr>
      <vt:lpstr>Perpetua</vt:lpstr>
      <vt:lpstr>Times New Roman</vt:lpstr>
      <vt:lpstr>Wingdings</vt:lpstr>
      <vt:lpstr>Office Theme</vt:lpstr>
      <vt:lpstr>Visio</vt:lpstr>
      <vt:lpstr>MIS 5121:Business Process, ERP Systems &amp; Controls Week 8: Security 2 – Roles      Financial Processes and Controls 2</vt:lpstr>
      <vt:lpstr>Video: Record the Class</vt:lpstr>
      <vt:lpstr>Class Logistics</vt:lpstr>
      <vt:lpstr>Discussion</vt:lpstr>
      <vt:lpstr>Security:  SAP Authorization Concept</vt:lpstr>
      <vt:lpstr>Key Information Technology Risks</vt:lpstr>
      <vt:lpstr>“Defense in Depth” Protective Layers Improve Security</vt:lpstr>
      <vt:lpstr>SAP Environment Security Components</vt:lpstr>
      <vt:lpstr>SAP Security: Key Concepts</vt:lpstr>
      <vt:lpstr>SAP Security: Business vs. Technical View</vt:lpstr>
      <vt:lpstr>SAP Security: Logic to Access</vt:lpstr>
      <vt:lpstr>SAP Security: Diagnosis</vt:lpstr>
      <vt:lpstr>SAP Authorization Concept Overview</vt:lpstr>
      <vt:lpstr>Security Role Design (Continued): </vt:lpstr>
      <vt:lpstr>Business Role Concepts</vt:lpstr>
      <vt:lpstr>SAP Security Role Design</vt:lpstr>
      <vt:lpstr>SAP Security Role Design</vt:lpstr>
      <vt:lpstr>SAP Security Role Design</vt:lpstr>
      <vt:lpstr>SAP Security Role Design</vt:lpstr>
      <vt:lpstr>Security Design: Best Practices</vt:lpstr>
      <vt:lpstr>Security Design: Best Practices</vt:lpstr>
      <vt:lpstr>Security Role Design Overview</vt:lpstr>
      <vt:lpstr>Question: Is ‘Ignorance’ a valid Security Technique?</vt:lpstr>
      <vt:lpstr>Finance: Overview</vt:lpstr>
      <vt:lpstr>Journal Entries Exercise</vt:lpstr>
      <vt:lpstr>Exercise 3: Journal Entries</vt:lpstr>
      <vt:lpstr>Exercise 3: Journal Entries</vt:lpstr>
      <vt:lpstr>Exercise 3: Journal Entries</vt:lpstr>
      <vt:lpstr>Exercise 3: Journal Entries</vt:lpstr>
      <vt:lpstr>Exercise 3: Journal Entries</vt:lpstr>
      <vt:lpstr>Exercise 3: Journal Entries</vt:lpstr>
      <vt:lpstr>Extra Slides</vt:lpstr>
      <vt:lpstr>Exercise 3: Journal Entries</vt:lpstr>
      <vt:lpstr>Exercise 3: Journal Entries</vt:lpstr>
      <vt:lpstr>Exercise 3: Journal Entries</vt:lpstr>
      <vt:lpstr>SAP Security Role Design</vt:lpstr>
      <vt:lpstr>SAP Security Role Design</vt:lpstr>
      <vt:lpstr>SAP Security Role Design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James Baranello</cp:lastModifiedBy>
  <cp:revision>852</cp:revision>
  <dcterms:created xsi:type="dcterms:W3CDTF">2011-09-06T14:24:06Z</dcterms:created>
  <dcterms:modified xsi:type="dcterms:W3CDTF">2018-08-14T18:29:37Z</dcterms:modified>
</cp:coreProperties>
</file>