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84" r:id="rId2"/>
    <p:sldId id="1049" r:id="rId3"/>
    <p:sldId id="1067" r:id="rId4"/>
    <p:sldId id="1079" r:id="rId5"/>
    <p:sldId id="1030" r:id="rId6"/>
    <p:sldId id="1066" r:id="rId7"/>
    <p:sldId id="1027" r:id="rId8"/>
    <p:sldId id="1028" r:id="rId9"/>
    <p:sldId id="1029" r:id="rId10"/>
    <p:sldId id="1032" r:id="rId11"/>
    <p:sldId id="1068" r:id="rId12"/>
    <p:sldId id="1069" r:id="rId13"/>
    <p:sldId id="1070" r:id="rId14"/>
    <p:sldId id="1071" r:id="rId15"/>
    <p:sldId id="1025" r:id="rId16"/>
    <p:sldId id="1001" r:id="rId17"/>
    <p:sldId id="1002" r:id="rId18"/>
    <p:sldId id="1004" r:id="rId19"/>
    <p:sldId id="1055" r:id="rId20"/>
    <p:sldId id="1059" r:id="rId21"/>
    <p:sldId id="1056" r:id="rId22"/>
    <p:sldId id="1057" r:id="rId23"/>
    <p:sldId id="1058" r:id="rId24"/>
    <p:sldId id="1035" r:id="rId25"/>
    <p:sldId id="1036" r:id="rId26"/>
    <p:sldId id="1037" r:id="rId27"/>
    <p:sldId id="1038" r:id="rId28"/>
    <p:sldId id="1078" r:id="rId29"/>
    <p:sldId id="1072" r:id="rId30"/>
    <p:sldId id="1073" r:id="rId31"/>
    <p:sldId id="1074" r:id="rId32"/>
    <p:sldId id="1075" r:id="rId33"/>
    <p:sldId id="1076" r:id="rId34"/>
    <p:sldId id="1077" r:id="rId35"/>
    <p:sldId id="930" r:id="rId36"/>
    <p:sldId id="945" r:id="rId37"/>
    <p:sldId id="1039" r:id="rId38"/>
    <p:sldId id="856" r:id="rId39"/>
    <p:sldId id="986" r:id="rId40"/>
    <p:sldId id="990" r:id="rId41"/>
    <p:sldId id="991" r:id="rId42"/>
    <p:sldId id="348" r:id="rId43"/>
    <p:sldId id="932" r:id="rId44"/>
    <p:sldId id="982" r:id="rId45"/>
    <p:sldId id="983" r:id="rId46"/>
    <p:sldId id="946" r:id="rId47"/>
    <p:sldId id="947" r:id="rId48"/>
    <p:sldId id="992" r:id="rId49"/>
    <p:sldId id="1051" r:id="rId50"/>
    <p:sldId id="1060" r:id="rId51"/>
    <p:sldId id="1061" r:id="rId52"/>
    <p:sldId id="1062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EB1"/>
    <a:srgbClr val="F3CEAF"/>
    <a:srgbClr val="F84DAD"/>
    <a:srgbClr val="60A2F5"/>
    <a:srgbClr val="4CD410"/>
    <a:srgbClr val="FFF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24" autoAdjust="0"/>
    <p:restoredTop sz="87674" autoAdjust="0"/>
  </p:normalViewPr>
  <p:slideViewPr>
    <p:cSldViewPr snapToGrid="0" snapToObjects="1">
      <p:cViewPr varScale="1">
        <p:scale>
          <a:sx n="74" d="100"/>
          <a:sy n="74" d="100"/>
        </p:scale>
        <p:origin x="242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326B3-E039-4645-A366-DD6DDC0B1C97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E8CC3-B811-CF42-9F91-B40E63B97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3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37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85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Details</a:t>
            </a:r>
            <a:r>
              <a:rPr lang="en-US" baseline="0" dirty="0"/>
              <a:t> in videos included in week 12 page</a:t>
            </a:r>
          </a:p>
          <a:p>
            <a:r>
              <a:rPr lang="en-US" baseline="0" dirty="0"/>
              <a:t>These slides are summary of key points, risks and controls (what might be included in test)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62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Details</a:t>
            </a:r>
            <a:r>
              <a:rPr lang="en-US" baseline="0" dirty="0"/>
              <a:t> in videos included in week 12 page</a:t>
            </a:r>
          </a:p>
          <a:p>
            <a:r>
              <a:rPr lang="en-US" baseline="0" dirty="0"/>
              <a:t>These slides are summary of key points, risks and controls (what might be included in test)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73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32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46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66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prior discussions, my </a:t>
            </a:r>
            <a:r>
              <a:rPr lang="en-US"/>
              <a:t>working</a:t>
            </a:r>
            <a:r>
              <a:rPr lang="en-US" baseline="0"/>
              <a:t> experience with auditors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45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CCB8147-0EF3-7E49-8047-5C992C56A8AD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777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CCB8147-0EF3-7E49-8047-5C992C56A8AD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0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CCB8147-0EF3-7E49-8047-5C992C56A8AD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0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0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</a:t>
            </a:r>
            <a:r>
              <a:rPr lang="en-US" baseline="0" dirty="0"/>
              <a:t> you worked with before?   Explain 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780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Callouts</a:t>
            </a:r>
            <a:r>
              <a:rPr lang="en-US" baseline="0" dirty="0"/>
              <a:t> – focus of exercise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360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Parts</a:t>
            </a:r>
            <a:r>
              <a:rPr lang="en-US" baseline="0" dirty="0"/>
              <a:t> 1, 2 and 3 fully defined.   Parts 4-6 will be defined within a week or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0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Complete next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66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Class Exercise: SE16N  - TVAK – Sales Order Types</a:t>
            </a:r>
            <a:br>
              <a:rPr lang="en-US" dirty="0"/>
            </a:br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SPRO -&gt; Sales and Distribution -&gt; Sales -&gt; Sales Document Header -&gt; Define Sales Document Types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02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CCB8147-0EF3-7E49-8047-5C992C56A8AD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926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Details</a:t>
            </a:r>
            <a:r>
              <a:rPr lang="en-US" baseline="0" dirty="0"/>
              <a:t> in videos included in week 12 page</a:t>
            </a:r>
          </a:p>
          <a:p>
            <a:r>
              <a:rPr lang="en-US" baseline="0" dirty="0"/>
              <a:t>These slides are summary of key points, risks and controls (what might be included in test)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22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 Exercise: SE38 (Program Editor) SAPMV45A</a:t>
            </a:r>
            <a:r>
              <a:rPr lang="en-US" baseline="0" dirty="0"/>
              <a:t> (VA01) - User exit: mv45afzz </a:t>
            </a:r>
            <a:br>
              <a:rPr lang="en-US" baseline="0" dirty="0"/>
            </a:br>
            <a:br>
              <a:rPr lang="en-US" baseline="0" dirty="0"/>
            </a:br>
            <a:r>
              <a:rPr lang="en-US" baseline="0" dirty="0" err="1"/>
              <a:t>SD_Sales_Orders_view</a:t>
            </a:r>
            <a:r>
              <a:rPr lang="en-US" baseline="0" dirty="0"/>
              <a:t>  (VA05N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02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 Exercise: SE38 (Program Editor) SAPMV45A</a:t>
            </a:r>
            <a:r>
              <a:rPr lang="en-US" baseline="0" dirty="0"/>
              <a:t> (VA01) - User exit: mv45afzh </a:t>
            </a:r>
            <a:br>
              <a:rPr lang="en-US" baseline="0" dirty="0"/>
            </a:br>
            <a:br>
              <a:rPr lang="en-US" baseline="0" dirty="0"/>
            </a:br>
            <a:r>
              <a:rPr lang="en-US" baseline="0" dirty="0" err="1"/>
              <a:t>SD_Sales_Orders_view</a:t>
            </a:r>
            <a:r>
              <a:rPr lang="en-US" baseline="0" dirty="0"/>
              <a:t>  (VA05N)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02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02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8CC3-B811-CF42-9F91-B40E63B977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84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50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1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4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2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34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22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5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79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14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F712-DEC1-4D11-BB75-1B8BB562B3B6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2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2F712-DEC1-4D11-BB75-1B8BB562B3B6}" type="datetimeFigureOut">
              <a:rPr lang="en-US" smtClean="0"/>
              <a:t>11/13/18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E3F3A-5127-4A14-90E0-AA7D97A0C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0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1" y="3457600"/>
            <a:ext cx="8458200" cy="259080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MIS 5121:</a:t>
            </a:r>
            <a:r>
              <a:rPr lang="en-US" sz="2800" dirty="0"/>
              <a:t>Business Processes, ERP Systems &amp; Controls</a:t>
            </a:r>
            <a:br>
              <a:rPr lang="en-US" sz="3600" dirty="0"/>
            </a:br>
            <a:r>
              <a:rPr lang="en-US" sz="3200" dirty="0"/>
              <a:t>Week 12:</a:t>
            </a:r>
            <a:r>
              <a:rPr lang="en-US" sz="3200" i="1" dirty="0"/>
              <a:t>  Auditing, Systems Development 2,</a:t>
            </a:r>
            <a:br>
              <a:rPr lang="en-US" sz="3200" i="1" dirty="0"/>
            </a:br>
            <a:r>
              <a:rPr lang="en-US" sz="3200" i="1" dirty="0"/>
              <a:t>                     Table Security, Control Framework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5943600"/>
            <a:ext cx="6400800" cy="609600"/>
          </a:xfrm>
        </p:spPr>
        <p:txBody>
          <a:bodyPr>
            <a:noAutofit/>
          </a:bodyPr>
          <a:lstStyle/>
          <a:p>
            <a:pPr algn="r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James Baranello</a:t>
            </a:r>
            <a:b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James.Baranello@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temple.edu</a:t>
            </a:r>
            <a:b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54" y="6083030"/>
            <a:ext cx="2273277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52400"/>
            <a:ext cx="77724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01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63" y="55379"/>
            <a:ext cx="8229600" cy="1019984"/>
          </a:xfrm>
        </p:spPr>
        <p:txBody>
          <a:bodyPr>
            <a:normAutofit/>
          </a:bodyPr>
          <a:lstStyle/>
          <a:p>
            <a:r>
              <a:rPr lang="en-US" sz="3600" dirty="0"/>
              <a:t>SAP: Table Driven System Execution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462" y="1108563"/>
            <a:ext cx="8305800" cy="5333999"/>
          </a:xfrm>
        </p:spPr>
        <p:txBody>
          <a:bodyPr>
            <a:noAutofit/>
          </a:bodyPr>
          <a:lstStyle/>
          <a:p>
            <a:pPr marL="457200" lvl="1" indent="-457200">
              <a:buFont typeface="Wingdings" charset="2"/>
              <a:buChar char="Ø"/>
            </a:pPr>
            <a:r>
              <a:rPr lang="en-US" sz="2400" dirty="0"/>
              <a:t>SAP Processing is customized using thousands of </a:t>
            </a:r>
            <a:r>
              <a:rPr lang="en-US" sz="2400" b="1" dirty="0"/>
              <a:t>Configuration tables</a:t>
            </a:r>
            <a:r>
              <a:rPr lang="en-US" sz="2400" dirty="0"/>
              <a:t> </a:t>
            </a:r>
          </a:p>
          <a:p>
            <a:pPr marL="857250" lvl="2" indent="-457200">
              <a:buFont typeface="Wingdings" charset="2"/>
              <a:buChar char="§"/>
            </a:pPr>
            <a:r>
              <a:rPr lang="en-US" sz="2000" dirty="0"/>
              <a:t>Access via the ‘Implementation Guide’ (Transaction SPRO)</a:t>
            </a:r>
          </a:p>
          <a:p>
            <a:pPr marL="857250" lvl="2" indent="-457200">
              <a:buFont typeface="Wingdings" charset="2"/>
              <a:buChar char="§"/>
            </a:pPr>
            <a:r>
              <a:rPr lang="en-US" sz="2000" dirty="0"/>
              <a:t>Entries determine how transactions are processed</a:t>
            </a:r>
          </a:p>
          <a:p>
            <a:pPr marL="857250" lvl="2" indent="-457200">
              <a:buFont typeface="Wingdings" charset="2"/>
              <a:buChar char="§"/>
            </a:pPr>
            <a:r>
              <a:rPr lang="en-US" sz="2000" dirty="0"/>
              <a:t>Entries also support implementation of controls (e.g. processing parameters and limits)</a:t>
            </a:r>
            <a:br>
              <a:rPr lang="en-US" sz="2000" dirty="0"/>
            </a:br>
            <a:endParaRPr lang="en-US" sz="2000" dirty="0"/>
          </a:p>
          <a:p>
            <a:pPr marL="457200" lvl="1" indent="-457200">
              <a:buSzPct val="75000"/>
              <a:buFont typeface="Wingdings" charset="2"/>
              <a:buChar char="Ø"/>
            </a:pPr>
            <a:r>
              <a:rPr lang="en-US" sz="2400" dirty="0"/>
              <a:t>ERP Systems are Dynamic</a:t>
            </a:r>
          </a:p>
          <a:p>
            <a:pPr marL="857250" lvl="2" indent="-457200">
              <a:buSzPct val="75000"/>
              <a:buFont typeface="Wingdings" charset="2"/>
              <a:buChar char="§"/>
            </a:pPr>
            <a:r>
              <a:rPr lang="en-US" sz="2000" dirty="0"/>
              <a:t>Configuration table values and therefore system processing, are continually changed (process changes, business structure, etc.</a:t>
            </a:r>
          </a:p>
          <a:p>
            <a:pPr marL="857250" lvl="2" indent="-457200">
              <a:buSzPct val="75000"/>
              <a:buFont typeface="Wingdings" charset="2"/>
              <a:buChar char="§"/>
            </a:pPr>
            <a:r>
              <a:rPr lang="en-US" sz="2000" dirty="0"/>
              <a:t>Effective processing and control Requires:</a:t>
            </a:r>
          </a:p>
          <a:p>
            <a:pPr marL="1314450" lvl="3" indent="-457200">
              <a:buSzPct val="75000"/>
              <a:buFont typeface="Courier New"/>
              <a:buChar char="o"/>
            </a:pPr>
            <a:r>
              <a:rPr lang="en-US" sz="1600" dirty="0"/>
              <a:t>Managed Design</a:t>
            </a:r>
          </a:p>
          <a:p>
            <a:pPr marL="1314450" lvl="3" indent="-457200">
              <a:buSzPct val="75000"/>
              <a:buFont typeface="Courier New"/>
              <a:buChar char="o"/>
            </a:pPr>
            <a:r>
              <a:rPr lang="en-US" sz="1600" dirty="0"/>
              <a:t>Documentation</a:t>
            </a:r>
          </a:p>
          <a:p>
            <a:pPr marL="857250" lvl="2" indent="-457200">
              <a:buSzPct val="75000"/>
              <a:buFont typeface="Wingdings" charset="2"/>
              <a:buChar char="Ø"/>
            </a:pPr>
            <a:endParaRPr lang="en-US" sz="2000" dirty="0"/>
          </a:p>
          <a:p>
            <a:pPr>
              <a:buFont typeface="Wingdings" charset="2"/>
              <a:buChar char="Ø"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8580" y="4531547"/>
            <a:ext cx="2339794" cy="24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38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639B9360-126E-954B-A972-7DEACC085569}" type="slidenum">
              <a:rPr lang="en-US">
                <a:cs typeface="ＭＳ Ｐゴシック" charset="0"/>
              </a:rPr>
              <a:pPr/>
              <a:t>11</a:t>
            </a:fld>
            <a:endParaRPr lang="en-US"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948" y="4853175"/>
            <a:ext cx="2121286" cy="2083329"/>
          </a:xfrm>
          <a:prstGeom prst="rect">
            <a:avLst/>
          </a:prstGeom>
        </p:spPr>
      </p:pic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971800"/>
            <a:ext cx="7772400" cy="1143000"/>
          </a:xfrm>
        </p:spPr>
        <p:txBody>
          <a:bodyPr>
            <a:noAutofit/>
          </a:bodyPr>
          <a:lstStyle/>
          <a:p>
            <a:r>
              <a:rPr lang="en-US" sz="4800" dirty="0"/>
              <a:t>Real World Control Example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Configuration Control</a:t>
            </a:r>
            <a:br>
              <a:rPr lang="en-US" sz="4800" dirty="0"/>
            </a:br>
            <a:r>
              <a:rPr lang="en-US" sz="4000" dirty="0"/>
              <a:t>(Order to Cash)</a:t>
            </a:r>
            <a:endParaRPr lang="en-US" sz="4800" dirty="0">
              <a:latin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466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Definition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/>
              <a:t>Reference #:			</a:t>
            </a:r>
            <a:r>
              <a:rPr lang="en-US" dirty="0"/>
              <a:t>OCRW-608</a:t>
            </a:r>
            <a:endParaRPr lang="en-US" b="1" dirty="0"/>
          </a:p>
          <a:p>
            <a:r>
              <a:rPr lang="en-US" b="1" dirty="0"/>
              <a:t>Control Activity:  	</a:t>
            </a:r>
            <a:r>
              <a:rPr lang="en-US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Tolerance groups have been appropriately configured inline with managements intentions.</a:t>
            </a:r>
            <a:br>
              <a:rPr lang="en-US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</a:br>
            <a:endParaRPr lang="en-US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r>
              <a:rPr lang="en-US" b="1" dirty="0"/>
              <a:t>Process			</a:t>
            </a:r>
            <a:r>
              <a:rPr lang="en-US" dirty="0"/>
              <a:t>Order to Cash</a:t>
            </a:r>
            <a:endParaRPr lang="en-US" b="1" dirty="0"/>
          </a:p>
          <a:p>
            <a:r>
              <a:rPr lang="en-US" b="1" dirty="0"/>
              <a:t>Sub-Process			</a:t>
            </a:r>
            <a:r>
              <a:rPr lang="en-US" dirty="0"/>
              <a:t>Cash Application</a:t>
            </a:r>
            <a:endParaRPr lang="en-US" b="1" dirty="0"/>
          </a:p>
          <a:p>
            <a:r>
              <a:rPr lang="en-US" b="1" dirty="0"/>
              <a:t>Location			</a:t>
            </a:r>
            <a:r>
              <a:rPr lang="en-US" dirty="0"/>
              <a:t>Headquarters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b="1" dirty="0"/>
              <a:t>Frequency:		Used: 	</a:t>
            </a:r>
            <a:r>
              <a:rPr lang="en-US" dirty="0"/>
              <a:t>Z: Multiple x/day</a:t>
            </a:r>
          </a:p>
          <a:p>
            <a:pPr marL="2228850" lvl="6" indent="0">
              <a:buNone/>
            </a:pPr>
            <a:r>
              <a:rPr lang="en-US" b="1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	</a:t>
            </a:r>
            <a:r>
              <a:rPr lang="en-US" sz="2900" b="1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Review: </a:t>
            </a:r>
            <a:r>
              <a:rPr lang="en-US" sz="29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A: Annual</a:t>
            </a:r>
          </a:p>
          <a:p>
            <a:r>
              <a:rPr lang="en-US" b="1" dirty="0"/>
              <a:t>Automated: vs. Manual</a:t>
            </a:r>
            <a:r>
              <a:rPr lang="en-US" dirty="0"/>
              <a:t>: 	Automated</a:t>
            </a:r>
          </a:p>
          <a:p>
            <a:r>
              <a:rPr lang="en-US" b="1" dirty="0"/>
              <a:t>Control type:</a:t>
            </a:r>
            <a:r>
              <a:rPr lang="en-US" dirty="0"/>
              <a:t>			P: Preventative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dirty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  <a:p>
            <a:pPr marL="457200" indent="-457200">
              <a:buFont typeface="Arial"/>
              <a:buChar char="•"/>
            </a:pPr>
            <a:r>
              <a:rPr lang="en-US" b="1" dirty="0"/>
              <a:t>Control Owner:  </a:t>
            </a:r>
            <a:r>
              <a:rPr lang="en-US" dirty="0"/>
              <a:t>		Order to Cash Business 						Process Architect</a:t>
            </a:r>
          </a:p>
          <a:p>
            <a:pPr marL="40005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948" y="5428798"/>
            <a:ext cx="1535176" cy="150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69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Configuration Review Procedure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437394"/>
            <a:ext cx="8229600" cy="4898495"/>
          </a:xfrm>
        </p:spPr>
        <p:txBody>
          <a:bodyPr>
            <a:normAutofit/>
          </a:bodyPr>
          <a:lstStyle/>
          <a:p>
            <a:r>
              <a:rPr lang="en-US" sz="2800" dirty="0"/>
              <a:t>Transaction: SPRO   (SAP Reference IMG)</a:t>
            </a:r>
          </a:p>
          <a:p>
            <a:pPr lvl="1"/>
            <a:r>
              <a:rPr lang="en-US" sz="2400" dirty="0"/>
              <a:t>Financial Accounting (New) &gt; Accounts Receivable and Accounts Payable &gt; Business transactions &gt; Open item clearing &gt; Clearing Differences &gt; Define Tolerances for Customers/Vendors              </a:t>
            </a:r>
          </a:p>
          <a:p>
            <a:r>
              <a:rPr lang="en-US" sz="2800" dirty="0"/>
              <a:t>Click on Company Codes under review</a:t>
            </a:r>
          </a:p>
          <a:p>
            <a:r>
              <a:rPr lang="en-US" sz="2800" dirty="0"/>
              <a:t>Ensure tolerance settings are appropriate</a:t>
            </a:r>
            <a:br>
              <a:rPr lang="en-US" sz="2800" dirty="0"/>
            </a:br>
            <a:endParaRPr lang="en-US" sz="2800" dirty="0"/>
          </a:p>
          <a:p>
            <a:r>
              <a:rPr lang="en-US" dirty="0"/>
              <a:t>Conclusion: ________________________	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948" y="5428798"/>
            <a:ext cx="1535176" cy="150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Configuration Review Procedure </a:t>
            </a:r>
            <a:r>
              <a:rPr lang="en-US" sz="4000" dirty="0"/>
              <a:t>(Alternate)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488194"/>
            <a:ext cx="8229600" cy="4898495"/>
          </a:xfrm>
        </p:spPr>
        <p:txBody>
          <a:bodyPr>
            <a:normAutofit/>
          </a:bodyPr>
          <a:lstStyle/>
          <a:p>
            <a:r>
              <a:rPr lang="en-US" sz="2800" dirty="0"/>
              <a:t>Download related configuration table.  </a:t>
            </a:r>
            <a:br>
              <a:rPr lang="en-US" sz="2800" dirty="0"/>
            </a:br>
            <a:r>
              <a:rPr lang="en-US" sz="2800" dirty="0"/>
              <a:t>Transaction: SE16N</a:t>
            </a:r>
          </a:p>
          <a:p>
            <a:pPr lvl="1"/>
            <a:r>
              <a:rPr lang="en-US" sz="2400" dirty="0"/>
              <a:t>Table: T043G (Tolerances for Groups of Customers /Vendors)</a:t>
            </a:r>
          </a:p>
          <a:p>
            <a:r>
              <a:rPr lang="en-US" sz="2800" dirty="0"/>
              <a:t>Download table </a:t>
            </a:r>
          </a:p>
          <a:p>
            <a:r>
              <a:rPr lang="en-US" sz="2800" dirty="0"/>
              <a:t>Review active entries and ensure tolerance settings are appropriate</a:t>
            </a:r>
            <a:br>
              <a:rPr lang="en-US" sz="2800" dirty="0"/>
            </a:br>
            <a:endParaRPr lang="en-US" sz="2800" dirty="0"/>
          </a:p>
          <a:p>
            <a:r>
              <a:rPr lang="en-US" dirty="0"/>
              <a:t>Conclusion: ________________________	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7200" y="5386927"/>
            <a:ext cx="1535176" cy="150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22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dirty="0"/>
              <a:t>Controls: Integration Points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2057400"/>
            <a:ext cx="2133600" cy="20574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IT / Security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19100" y="2514600"/>
            <a:ext cx="17907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Security Configuration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654" y="3162300"/>
            <a:ext cx="1571593" cy="730250"/>
          </a:xfrm>
          <a:prstGeom prst="rect">
            <a:avLst/>
          </a:prstGeom>
        </p:spPr>
      </p:pic>
      <p:sp>
        <p:nvSpPr>
          <p:cNvPr id="10" name="Left-Right Arrow 9"/>
          <p:cNvSpPr/>
          <p:nvPr/>
        </p:nvSpPr>
        <p:spPr>
          <a:xfrm>
            <a:off x="2590800" y="2857500"/>
            <a:ext cx="609600" cy="3048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Callout 10"/>
          <p:cNvSpPr/>
          <p:nvPr/>
        </p:nvSpPr>
        <p:spPr>
          <a:xfrm>
            <a:off x="2057400" y="1676400"/>
            <a:ext cx="1447800" cy="685800"/>
          </a:xfrm>
          <a:prstGeom prst="wedgeEllipseCallout">
            <a:avLst>
              <a:gd name="adj1" fmla="val -41137"/>
              <a:gd name="adj2" fmla="val 72952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Automated (Access) Control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124200" y="4953000"/>
            <a:ext cx="2590800" cy="1828800"/>
            <a:chOff x="-2209800" y="1752600"/>
            <a:chExt cx="2209800" cy="1828800"/>
          </a:xfrm>
        </p:grpSpPr>
        <p:sp>
          <p:nvSpPr>
            <p:cNvPr id="28" name="Rectangle 27"/>
            <p:cNvSpPr/>
            <p:nvPr/>
          </p:nvSpPr>
          <p:spPr>
            <a:xfrm>
              <a:off x="-2209800" y="1752600"/>
              <a:ext cx="2209800" cy="1828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SOX Section 404 Integration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076386" y="2667000"/>
              <a:ext cx="1923986" cy="762000"/>
            </a:xfrm>
            <a:prstGeom prst="rect">
              <a:avLst/>
            </a:prstGeom>
          </p:spPr>
        </p:pic>
      </p:grpSp>
      <p:sp>
        <p:nvSpPr>
          <p:cNvPr id="31" name="Isosceles Triangle 30"/>
          <p:cNvSpPr/>
          <p:nvPr/>
        </p:nvSpPr>
        <p:spPr>
          <a:xfrm rot="10800000" flipH="1">
            <a:off x="3775278" y="4053840"/>
            <a:ext cx="1330122" cy="899160"/>
          </a:xfrm>
          <a:prstGeom prst="triangle">
            <a:avLst/>
          </a:pr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011732" y="4038600"/>
            <a:ext cx="81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Subset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38200" y="892314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Risk/Control Matrix can serve as the primary vehicle for integrating control design into project activities and deliverables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28600" y="4419600"/>
            <a:ext cx="2362200" cy="24384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Program Development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4800" y="4876800"/>
            <a:ext cx="17907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/>
              <a:t>Functional Spec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354" y="5524500"/>
            <a:ext cx="1571593" cy="73025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71500" y="5314269"/>
            <a:ext cx="17907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/>
              <a:t>Technical Specification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054" y="5961969"/>
            <a:ext cx="1571593" cy="730250"/>
          </a:xfrm>
          <a:prstGeom prst="rect">
            <a:avLst/>
          </a:prstGeom>
        </p:spPr>
      </p:pic>
      <p:sp>
        <p:nvSpPr>
          <p:cNvPr id="42" name="Oval Callout 41"/>
          <p:cNvSpPr/>
          <p:nvPr/>
        </p:nvSpPr>
        <p:spPr>
          <a:xfrm>
            <a:off x="1752600" y="4953000"/>
            <a:ext cx="1447800" cy="914400"/>
          </a:xfrm>
          <a:prstGeom prst="wedgeEllipseCallout">
            <a:avLst>
              <a:gd name="adj1" fmla="val -31391"/>
              <a:gd name="adj2" fmla="val 62663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Automated (Custom) &amp; Manual Controls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629400" y="4267200"/>
            <a:ext cx="2514600" cy="25908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Business Process Teams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858000" y="4724400"/>
            <a:ext cx="20574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/>
              <a:t>Bus Process </a:t>
            </a:r>
            <a:r>
              <a:rPr lang="en-US" dirty="0" err="1"/>
              <a:t>Reqmts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7554" y="5372100"/>
            <a:ext cx="1571593" cy="73025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277100" y="5181601"/>
            <a:ext cx="1790700" cy="15042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/>
              <a:t>Training &amp; Procedures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4254" y="5809569"/>
            <a:ext cx="1571593" cy="730250"/>
          </a:xfrm>
          <a:prstGeom prst="rect">
            <a:avLst/>
          </a:prstGeom>
        </p:spPr>
      </p:pic>
      <p:sp>
        <p:nvSpPr>
          <p:cNvPr id="48" name="Oval Callout 47"/>
          <p:cNvSpPr/>
          <p:nvPr/>
        </p:nvSpPr>
        <p:spPr>
          <a:xfrm>
            <a:off x="5867400" y="5943600"/>
            <a:ext cx="1143000" cy="609600"/>
          </a:xfrm>
          <a:prstGeom prst="wedgeEllipseCallout">
            <a:avLst>
              <a:gd name="adj1" fmla="val 74441"/>
              <a:gd name="adj2" fmla="val 25794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Manual Controls</a:t>
            </a:r>
          </a:p>
        </p:txBody>
      </p:sp>
      <p:sp>
        <p:nvSpPr>
          <p:cNvPr id="50" name="Left-Right Arrow 49"/>
          <p:cNvSpPr/>
          <p:nvPr/>
        </p:nvSpPr>
        <p:spPr>
          <a:xfrm>
            <a:off x="5638800" y="2857500"/>
            <a:ext cx="609600" cy="3048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324600" y="1905000"/>
            <a:ext cx="2514600" cy="20574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Security Analysis Tool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515100" y="2362200"/>
            <a:ext cx="17907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Segregation of Duties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654" y="3009900"/>
            <a:ext cx="1571593" cy="730250"/>
          </a:xfrm>
          <a:prstGeom prst="rect">
            <a:avLst/>
          </a:prstGeom>
        </p:spPr>
      </p:pic>
      <p:sp>
        <p:nvSpPr>
          <p:cNvPr id="55" name="Oval Callout 54"/>
          <p:cNvSpPr/>
          <p:nvPr/>
        </p:nvSpPr>
        <p:spPr>
          <a:xfrm>
            <a:off x="7924800" y="2286000"/>
            <a:ext cx="1447800" cy="914400"/>
          </a:xfrm>
          <a:prstGeom prst="wedgeEllipseCallout">
            <a:avLst>
              <a:gd name="adj1" fmla="val -41137"/>
              <a:gd name="adj2" fmla="val 67807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SOD Controls &amp; Sensitive Access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333189" y="3626644"/>
            <a:ext cx="582211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GRC</a:t>
            </a:r>
          </a:p>
        </p:txBody>
      </p:sp>
      <p:sp>
        <p:nvSpPr>
          <p:cNvPr id="57" name="Left-Right Arrow 56"/>
          <p:cNvSpPr/>
          <p:nvPr/>
        </p:nvSpPr>
        <p:spPr>
          <a:xfrm rot="18963821">
            <a:off x="2646566" y="4055034"/>
            <a:ext cx="609600" cy="3048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Left-Right Arrow 57"/>
          <p:cNvSpPr/>
          <p:nvPr/>
        </p:nvSpPr>
        <p:spPr>
          <a:xfrm rot="1525098" flipH="1">
            <a:off x="5656968" y="4065075"/>
            <a:ext cx="862587" cy="35130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Callout 48"/>
          <p:cNvSpPr/>
          <p:nvPr/>
        </p:nvSpPr>
        <p:spPr>
          <a:xfrm>
            <a:off x="5181600" y="4419600"/>
            <a:ext cx="1752600" cy="685800"/>
          </a:xfrm>
          <a:prstGeom prst="wedgeEllipseCallout">
            <a:avLst>
              <a:gd name="adj1" fmla="val 55826"/>
              <a:gd name="adj2" fmla="val 128680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Automated: Standard &amp; Configuration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14700" y="2209800"/>
            <a:ext cx="2209800" cy="1828800"/>
            <a:chOff x="-2209800" y="1752600"/>
            <a:chExt cx="2209800" cy="1828800"/>
          </a:xfrm>
        </p:grpSpPr>
        <p:sp>
          <p:nvSpPr>
            <p:cNvPr id="18" name="Rectangle 17"/>
            <p:cNvSpPr/>
            <p:nvPr/>
          </p:nvSpPr>
          <p:spPr>
            <a:xfrm>
              <a:off x="-2209800" y="1752600"/>
              <a:ext cx="2209800" cy="18288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Risk / Control Matrix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076386" y="2667000"/>
              <a:ext cx="1923986" cy="762000"/>
            </a:xfrm>
            <a:prstGeom prst="rect">
              <a:avLst/>
            </a:prstGeom>
          </p:spPr>
        </p:pic>
      </p:grpSp>
      <p:sp>
        <p:nvSpPr>
          <p:cNvPr id="7" name="Cloud 6"/>
          <p:cNvSpPr/>
          <p:nvPr/>
        </p:nvSpPr>
        <p:spPr>
          <a:xfrm>
            <a:off x="-702236" y="4114800"/>
            <a:ext cx="4267200" cy="2952376"/>
          </a:xfrm>
          <a:prstGeom prst="cloud">
            <a:avLst/>
          </a:prstGeom>
          <a:solidFill>
            <a:srgbClr val="F2F214">
              <a:alpha val="32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08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63" y="55379"/>
            <a:ext cx="8229600" cy="1019984"/>
          </a:xfrm>
        </p:spPr>
        <p:txBody>
          <a:bodyPr>
            <a:normAutofit/>
          </a:bodyPr>
          <a:lstStyle/>
          <a:p>
            <a:r>
              <a:rPr lang="en-US" sz="3600" dirty="0"/>
              <a:t>Program &amp; Development Security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4824" y="5168338"/>
            <a:ext cx="2749175" cy="16896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462" y="1108563"/>
            <a:ext cx="8305800" cy="5333999"/>
          </a:xfrm>
        </p:spPr>
        <p:txBody>
          <a:bodyPr>
            <a:noAutofit/>
          </a:bodyPr>
          <a:lstStyle/>
          <a:p>
            <a:pPr marL="457200" lvl="1" indent="-457200">
              <a:buSzPct val="75000"/>
              <a:buFont typeface="Wingdings" charset="2"/>
              <a:buChar char="Ø"/>
            </a:pPr>
            <a:r>
              <a:rPr lang="en-US" sz="2400" dirty="0"/>
              <a:t>Types of Development Objects (FRICE)</a:t>
            </a:r>
          </a:p>
          <a:p>
            <a:pPr marL="857250" lvl="2" indent="-457200">
              <a:buSzPct val="75000"/>
              <a:buFont typeface="Wingdings" charset="2"/>
              <a:buChar char="²"/>
            </a:pPr>
            <a:r>
              <a:rPr lang="en-US" sz="2000" b="1" dirty="0"/>
              <a:t>F</a:t>
            </a:r>
            <a:r>
              <a:rPr lang="en-US" sz="2000" dirty="0"/>
              <a:t>orms – outputs (invoices, Purchase orders, ...)</a:t>
            </a:r>
          </a:p>
          <a:p>
            <a:pPr marL="857250" lvl="2" indent="-457200">
              <a:buSzPct val="75000"/>
              <a:buFont typeface="Wingdings" charset="2"/>
              <a:buChar char="²"/>
            </a:pPr>
            <a:r>
              <a:rPr lang="en-US" sz="2000" b="1" dirty="0"/>
              <a:t>R</a:t>
            </a:r>
            <a:r>
              <a:rPr lang="en-US" sz="2000" dirty="0"/>
              <a:t>eports – custom reports</a:t>
            </a:r>
          </a:p>
          <a:p>
            <a:pPr marL="857250" lvl="2" indent="-457200">
              <a:buSzPct val="75000"/>
              <a:buFont typeface="Wingdings" charset="2"/>
              <a:buChar char="²"/>
            </a:pPr>
            <a:r>
              <a:rPr lang="en-US" sz="2000" b="1" dirty="0"/>
              <a:t>I</a:t>
            </a:r>
            <a:r>
              <a:rPr lang="en-US" sz="2000" dirty="0"/>
              <a:t>nterfaces – SAP to other systems</a:t>
            </a:r>
          </a:p>
          <a:p>
            <a:pPr marL="857250" lvl="2" indent="-457200">
              <a:buSzPct val="75000"/>
              <a:buFont typeface="Wingdings" charset="2"/>
              <a:buChar char="²"/>
            </a:pPr>
            <a:r>
              <a:rPr lang="en-US" sz="2000" b="1" dirty="0"/>
              <a:t>C</a:t>
            </a:r>
            <a:r>
              <a:rPr lang="en-US" sz="2000" dirty="0"/>
              <a:t>onversions – Data migration</a:t>
            </a:r>
          </a:p>
          <a:p>
            <a:pPr marL="857250" lvl="2" indent="-457200">
              <a:buSzPct val="75000"/>
              <a:buFont typeface="Wingdings" charset="2"/>
              <a:buChar char="²"/>
            </a:pPr>
            <a:r>
              <a:rPr lang="en-US" sz="2000" b="1" dirty="0"/>
              <a:t>E</a:t>
            </a:r>
            <a:r>
              <a:rPr lang="en-US" sz="2000" dirty="0"/>
              <a:t>nhancements – Change system logic, use additional fields, etc.  </a:t>
            </a:r>
          </a:p>
          <a:p>
            <a:pPr marL="1314450" lvl="3" indent="-457200">
              <a:buSzPct val="75000"/>
              <a:buFont typeface="Wingdings" charset="2"/>
              <a:buChar char="§"/>
            </a:pPr>
            <a:r>
              <a:rPr lang="en-US" sz="1800" dirty="0"/>
              <a:t>User-Exits: defined SAP branches to custom code (lower risk)</a:t>
            </a:r>
          </a:p>
          <a:p>
            <a:pPr marL="1314450" lvl="3" indent="-457200">
              <a:buSzPct val="75000"/>
              <a:buFont typeface="Wingdings" charset="2"/>
              <a:buChar char="§"/>
            </a:pPr>
            <a:r>
              <a:rPr lang="en-US" sz="1800" dirty="0"/>
              <a:t>Change SAP code (high risk, long term extra maintenance)</a:t>
            </a:r>
          </a:p>
          <a:p>
            <a:pPr marL="857250" lvl="2" indent="-457200">
              <a:buSzPct val="75000"/>
              <a:buFont typeface="Wingdings" charset="2"/>
              <a:buChar char="²"/>
            </a:pPr>
            <a:r>
              <a:rPr lang="en-US" sz="2000" dirty="0"/>
              <a:t>Workflow – non-</a:t>
            </a:r>
            <a:r>
              <a:rPr lang="en-US" sz="2000" dirty="0" err="1"/>
              <a:t>config</a:t>
            </a:r>
            <a:r>
              <a:rPr lang="en-US" sz="2000" dirty="0"/>
              <a:t> components, logic</a:t>
            </a:r>
          </a:p>
          <a:p>
            <a:pPr marL="457200" lvl="1" indent="-457200">
              <a:buSzPct val="75000"/>
              <a:buFont typeface="Wingdings" charset="2"/>
              <a:buChar char="Ø"/>
            </a:pPr>
            <a:r>
              <a:rPr lang="en-US" sz="2000" dirty="0"/>
              <a:t>Development: custom programs</a:t>
            </a:r>
          </a:p>
          <a:p>
            <a:pPr marL="857250" lvl="2" indent="-457200">
              <a:buSzPct val="75000"/>
              <a:buFont typeface="Wingdings" charset="2"/>
              <a:buChar char="²"/>
            </a:pPr>
            <a:r>
              <a:rPr lang="en-US" sz="2000" dirty="0"/>
              <a:t>Typically ABAP (SAP SQL extension programming language)</a:t>
            </a:r>
          </a:p>
        </p:txBody>
      </p:sp>
    </p:spTree>
    <p:extLst>
      <p:ext uri="{BB962C8B-B14F-4D97-AF65-F5344CB8AC3E}">
        <p14:creationId xmlns:p14="http://schemas.microsoft.com/office/powerpoint/2010/main" val="671222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462" y="1108563"/>
            <a:ext cx="8305800" cy="5333999"/>
          </a:xfrm>
        </p:spPr>
        <p:txBody>
          <a:bodyPr>
            <a:noAutofit/>
          </a:bodyPr>
          <a:lstStyle/>
          <a:p>
            <a:pPr marL="457200" lvl="1" indent="-457200">
              <a:buSzPct val="75000"/>
              <a:buFont typeface="Wingdings" charset="2"/>
              <a:buChar char="Ø"/>
            </a:pPr>
            <a:r>
              <a:rPr lang="en-US" sz="2400" dirty="0"/>
              <a:t>Is program code ‘good’</a:t>
            </a:r>
            <a:r>
              <a:rPr lang="en-US" dirty="0"/>
              <a:t> </a:t>
            </a:r>
          </a:p>
          <a:p>
            <a:pPr marL="857250" lvl="2" indent="-457200">
              <a:buSzPct val="75000"/>
              <a:buFont typeface="Wingdings" charset="2"/>
              <a:buChar char="²"/>
            </a:pPr>
            <a:r>
              <a:rPr lang="en-US" sz="2000" dirty="0"/>
              <a:t>Does what it’s supposed to do</a:t>
            </a:r>
          </a:p>
          <a:p>
            <a:pPr marL="857250" lvl="2" indent="-457200">
              <a:buSzPct val="75000"/>
              <a:buFont typeface="Wingdings" charset="2"/>
              <a:buChar char="²"/>
            </a:pPr>
            <a:r>
              <a:rPr lang="en-US" sz="2000" dirty="0"/>
              <a:t>Limited to requirements only (not branch off to perform other nefarious actions)</a:t>
            </a:r>
          </a:p>
          <a:p>
            <a:pPr marL="857250" lvl="2" indent="-457200">
              <a:buSzPct val="75000"/>
              <a:buFont typeface="Wingdings" charset="2"/>
              <a:buChar char="²"/>
            </a:pPr>
            <a:r>
              <a:rPr lang="en-US" sz="2000" dirty="0"/>
              <a:t>Well-behaved: doesn’t mess up other programs, logic, operation of ERP system</a:t>
            </a:r>
          </a:p>
          <a:p>
            <a:pPr marL="457200" lvl="1" indent="-457200">
              <a:buSzPct val="75000"/>
              <a:buFont typeface="Wingdings" charset="2"/>
              <a:buChar char="Ø"/>
            </a:pPr>
            <a:r>
              <a:rPr lang="en-US" sz="2400" dirty="0"/>
              <a:t>Good Development Practices</a:t>
            </a:r>
            <a:r>
              <a:rPr lang="en-US" dirty="0"/>
              <a:t> </a:t>
            </a:r>
          </a:p>
          <a:p>
            <a:pPr marL="857250" lvl="2" indent="-457200">
              <a:buSzPct val="75000"/>
              <a:buFont typeface="Wingdings" charset="2"/>
              <a:buChar char="²"/>
            </a:pPr>
            <a:r>
              <a:rPr lang="en-US" sz="2000" dirty="0"/>
              <a:t>Clear, documented, approved requirements defined before coding</a:t>
            </a:r>
          </a:p>
          <a:p>
            <a:pPr marL="857250" lvl="2" indent="-457200">
              <a:buSzPct val="75000"/>
              <a:buFont typeface="Wingdings" charset="2"/>
              <a:buChar char="²"/>
            </a:pPr>
            <a:r>
              <a:rPr lang="en-US" sz="2000" dirty="0"/>
              <a:t>Define Requirements, Design Logic before major coding (e.g. use of function modules for common logic)</a:t>
            </a:r>
          </a:p>
          <a:p>
            <a:pPr marL="857250" lvl="2" indent="-457200">
              <a:buSzPct val="75000"/>
              <a:buFont typeface="Wingdings" charset="2"/>
              <a:buChar char="²"/>
            </a:pPr>
            <a:r>
              <a:rPr lang="en-US" sz="2000" dirty="0"/>
              <a:t>Peer Code Reviews</a:t>
            </a:r>
          </a:p>
          <a:p>
            <a:pPr marL="857250" lvl="2" indent="-457200">
              <a:buSzPct val="75000"/>
              <a:buFont typeface="Wingdings" charset="2"/>
              <a:buChar char="²"/>
            </a:pPr>
            <a:r>
              <a:rPr lang="en-US" sz="2000" dirty="0"/>
              <a:t>Experienced development leadership</a:t>
            </a:r>
          </a:p>
          <a:p>
            <a:pPr marL="857250" lvl="2" indent="-457200">
              <a:buSzPct val="75000"/>
              <a:buFont typeface="Wingdings" charset="2"/>
              <a:buChar char="²"/>
            </a:pPr>
            <a:r>
              <a:rPr lang="en-US" sz="2000" dirty="0"/>
              <a:t>Test, Test, retest </a:t>
            </a:r>
            <a:r>
              <a:rPr lang="en-US" sz="2000" b="1" dirty="0"/>
              <a:t>BEFORE</a:t>
            </a:r>
            <a:r>
              <a:rPr lang="en-US" sz="2000" dirty="0"/>
              <a:t> moving to PRD (strong change management governance)</a:t>
            </a:r>
          </a:p>
          <a:p>
            <a:pPr marL="857250" lvl="2" indent="-457200">
              <a:buSzPct val="75000"/>
              <a:buFont typeface="Wingdings" charset="2"/>
              <a:buChar char="Ø"/>
            </a:pPr>
            <a:endParaRPr lang="en-US" dirty="0"/>
          </a:p>
          <a:p>
            <a:pPr>
              <a:buFont typeface="Wingdings" charset="2"/>
              <a:buChar char="Ø"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6185" y="732118"/>
            <a:ext cx="2236533" cy="1374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63" y="55379"/>
            <a:ext cx="8229600" cy="1019984"/>
          </a:xfrm>
        </p:spPr>
        <p:txBody>
          <a:bodyPr>
            <a:normAutofit/>
          </a:bodyPr>
          <a:lstStyle/>
          <a:p>
            <a:r>
              <a:rPr lang="en-US" sz="3600" dirty="0"/>
              <a:t>Program &amp; Development Security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96598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63" y="553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Risk</a:t>
            </a:r>
            <a:r>
              <a:rPr lang="en-US" sz="3600" i="1" dirty="0"/>
              <a:t> and </a:t>
            </a:r>
            <a:r>
              <a:rPr lang="en-US" sz="3600" i="1" dirty="0">
                <a:solidFill>
                  <a:srgbClr val="008000"/>
                </a:solidFill>
              </a:rPr>
              <a:t>Recommendation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Program Security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358" y="1262193"/>
            <a:ext cx="8561584" cy="5333999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b="1" i="1" dirty="0">
                <a:solidFill>
                  <a:srgbClr val="FF0000"/>
                </a:solidFill>
              </a:rPr>
              <a:t>Risks:</a:t>
            </a:r>
          </a:p>
          <a:p>
            <a:pPr marL="742950" lvl="2" indent="-342900">
              <a:buSzPct val="75000"/>
              <a:buFont typeface="Wingdings" charset="2"/>
              <a:buChar char="Ø"/>
            </a:pPr>
            <a:r>
              <a:rPr lang="en-US" sz="2000" dirty="0"/>
              <a:t>Unintended, nefarious uses of program code</a:t>
            </a:r>
          </a:p>
          <a:p>
            <a:pPr marL="742950" lvl="2" indent="-342900">
              <a:buSzPct val="75000"/>
              <a:buFont typeface="Wingdings" charset="2"/>
              <a:buChar char="Ø"/>
            </a:pPr>
            <a:r>
              <a:rPr lang="en-US" sz="2000" dirty="0"/>
              <a:t>Users capable of executing programs directly can compromise standard controls (access security, audit trails)</a:t>
            </a:r>
          </a:p>
          <a:p>
            <a:pPr marL="742950" lvl="2" indent="-342900">
              <a:buSzPct val="75000"/>
              <a:buFont typeface="Wingdings" charset="2"/>
              <a:buChar char="Ø"/>
            </a:pPr>
            <a:r>
              <a:rPr lang="en-US" sz="2000" dirty="0"/>
              <a:t>Users with access to run ALL programs are allowed to run all executable programs (note not all programs are executed directly)</a:t>
            </a:r>
          </a:p>
          <a:p>
            <a:pPr marL="742950" lvl="2" indent="-342900">
              <a:buSzPct val="75000"/>
              <a:buFont typeface="Wingdings" charset="2"/>
              <a:buChar char="Ø"/>
            </a:pPr>
            <a:r>
              <a:rPr lang="en-US" sz="2000" dirty="0"/>
              <a:t>Display access to ABAP code gives backdoor access to program execution</a:t>
            </a:r>
          </a:p>
          <a:p>
            <a:pPr marL="742950" lvl="2" indent="-342900">
              <a:buSzPct val="75000"/>
              <a:buFont typeface="Wingdings" charset="2"/>
              <a:buChar char="Ø"/>
            </a:pPr>
            <a:r>
              <a:rPr lang="en-US" sz="2000" dirty="0"/>
              <a:t>Debug authority provides unsecured table viewing and table change</a:t>
            </a:r>
          </a:p>
          <a:p>
            <a:pPr marL="0" lvl="1" indent="0">
              <a:buNone/>
            </a:pPr>
            <a:r>
              <a:rPr lang="en-US" b="1" i="1" dirty="0">
                <a:solidFill>
                  <a:srgbClr val="008000"/>
                </a:solidFill>
              </a:rPr>
              <a:t>Recommendations:</a:t>
            </a:r>
          </a:p>
          <a:p>
            <a:pPr marL="742950" lvl="2" indent="-342900">
              <a:buSzPct val="75000"/>
              <a:buFont typeface="Wingdings" charset="2"/>
              <a:buChar char="Ø"/>
            </a:pPr>
            <a:r>
              <a:rPr lang="en-US" sz="2000" dirty="0"/>
              <a:t>Active review, manage program code details</a:t>
            </a:r>
          </a:p>
          <a:p>
            <a:pPr marL="742950" lvl="2" indent="-342900">
              <a:buSzPct val="75000"/>
              <a:buFont typeface="Wingdings" charset="2"/>
              <a:buChar char="Ø"/>
            </a:pPr>
            <a:r>
              <a:rPr lang="en-US" sz="2000" dirty="0"/>
              <a:t>Access to run programs restricted via SAP Security / Authorizations</a:t>
            </a:r>
          </a:p>
          <a:p>
            <a:pPr marL="742950" lvl="2" indent="-342900">
              <a:buSzPct val="75000"/>
              <a:buFont typeface="Wingdings" charset="2"/>
              <a:buChar char="Ø"/>
            </a:pPr>
            <a:r>
              <a:rPr lang="en-US" sz="2000" dirty="0"/>
              <a:t>Further secure programs via assignment to authorization groups</a:t>
            </a:r>
          </a:p>
          <a:p>
            <a:pPr marL="742950" lvl="2" indent="-342900">
              <a:buSzPct val="75000"/>
              <a:buFont typeface="Wingdings" charset="2"/>
              <a:buChar char="Ø"/>
            </a:pPr>
            <a:r>
              <a:rPr lang="en-US" sz="2000" dirty="0"/>
              <a:t>Basis Admin no Display access to ABAP code (prevent backdoor access)</a:t>
            </a:r>
          </a:p>
          <a:p>
            <a:pPr marL="742950" lvl="2" indent="-342900">
              <a:buSzPct val="75000"/>
              <a:buFont typeface="Wingdings" charset="2"/>
              <a:buChar char="Ø"/>
            </a:pPr>
            <a:r>
              <a:rPr lang="en-US" sz="2000" dirty="0"/>
              <a:t>Debug authority restricted to effectively monitored ‘emergency users’ </a:t>
            </a:r>
          </a:p>
          <a:p>
            <a:pPr marL="742950" lvl="2" indent="-342900">
              <a:buSzPct val="75000"/>
              <a:buFont typeface="Wingdings" charset="2"/>
              <a:buChar char="Ø"/>
            </a:pPr>
            <a:endParaRPr lang="en-US" dirty="0"/>
          </a:p>
          <a:p>
            <a:pPr marL="457200" lvl="1" indent="-457200">
              <a:buFont typeface="Wingdings" charset="2"/>
              <a:buChar char="Ø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5180" y="388471"/>
            <a:ext cx="2242598" cy="137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55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108" y="553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Risk</a:t>
            </a:r>
            <a:r>
              <a:rPr lang="en-US" sz="3600" i="1" dirty="0"/>
              <a:t> and </a:t>
            </a:r>
            <a:r>
              <a:rPr lang="en-US" sz="3600" i="1" dirty="0">
                <a:solidFill>
                  <a:srgbClr val="008000"/>
                </a:solidFill>
              </a:rPr>
              <a:t>Recommendation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Data Dictionary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63" y="1262193"/>
            <a:ext cx="8305800" cy="5333999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b="1" i="1" dirty="0">
                <a:solidFill>
                  <a:srgbClr val="FF0000"/>
                </a:solidFill>
              </a:rPr>
              <a:t>Risks:</a:t>
            </a:r>
          </a:p>
          <a:p>
            <a:pPr marL="742950" lvl="2" indent="-342900">
              <a:buSzPct val="75000"/>
              <a:buFont typeface="Wingdings" charset="2"/>
              <a:buChar char="Ø"/>
            </a:pPr>
            <a:r>
              <a:rPr lang="en-US" sz="2000" dirty="0"/>
              <a:t>PRD Access to S_DEVELOP Allows direct changes to Data Dictionary which could compromise integrity of the data</a:t>
            </a:r>
          </a:p>
          <a:p>
            <a:pPr marL="742950" lvl="2" indent="-342900">
              <a:buSzPct val="75000"/>
              <a:buFont typeface="Wingdings" charset="2"/>
              <a:buChar char="Ø"/>
            </a:pPr>
            <a:r>
              <a:rPr lang="en-US" sz="2000" dirty="0"/>
              <a:t>Any Data Dictionary change could compromise integrity of the data</a:t>
            </a:r>
          </a:p>
          <a:p>
            <a:pPr marL="742950" lvl="2" indent="-342900">
              <a:buSzPct val="75000"/>
              <a:buFont typeface="Wingdings" charset="2"/>
              <a:buChar char="Ø"/>
            </a:pPr>
            <a:endParaRPr lang="en-US" sz="2000" dirty="0"/>
          </a:p>
          <a:p>
            <a:pPr marL="0" lvl="1" indent="0">
              <a:buNone/>
            </a:pPr>
            <a:r>
              <a:rPr lang="en-US" b="1" i="1" dirty="0">
                <a:solidFill>
                  <a:srgbClr val="008000"/>
                </a:solidFill>
              </a:rPr>
              <a:t>Recommendations:</a:t>
            </a:r>
          </a:p>
          <a:p>
            <a:pPr marL="742950" lvl="2" indent="-342900">
              <a:buSzPct val="75000"/>
              <a:buFont typeface="Wingdings" charset="2"/>
              <a:buChar char="Ø"/>
            </a:pPr>
            <a:r>
              <a:rPr lang="en-US" sz="2000" dirty="0"/>
              <a:t>No one (including Basis Administrators) should have update access to Data Dictionary in Production (PRD)</a:t>
            </a:r>
          </a:p>
          <a:p>
            <a:pPr marL="742950" lvl="2" indent="-342900">
              <a:buSzPct val="75000"/>
              <a:buFont typeface="Wingdings" charset="2"/>
              <a:buChar char="Ø"/>
            </a:pPr>
            <a:r>
              <a:rPr lang="en-US" sz="2000" dirty="0"/>
              <a:t>Changes to data dictionary performed in DEV, tested in QA and migrated to PRD per change management process</a:t>
            </a:r>
          </a:p>
          <a:p>
            <a:pPr marL="742950" lvl="2" indent="-342900">
              <a:buSzPct val="75000"/>
              <a:buFont typeface="Wingdings" charset="2"/>
              <a:buChar char="Ø"/>
            </a:pPr>
            <a:r>
              <a:rPr lang="en-US" sz="2000" dirty="0"/>
              <a:t>Developer access restricted appropriately using SAP Security / authorization concept</a:t>
            </a:r>
          </a:p>
          <a:p>
            <a:pPr marL="457200" lvl="1" indent="-457200">
              <a:buFont typeface="Wingdings" charset="2"/>
              <a:buChar char="Ø"/>
            </a:pPr>
            <a:endParaRPr lang="en-US" dirty="0"/>
          </a:p>
          <a:p>
            <a:pPr marL="457200" lvl="1" indent="-457200">
              <a:buFont typeface="Wingdings" charset="2"/>
              <a:buChar char="Ø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2319" y="14943"/>
            <a:ext cx="2566507" cy="162858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1063" y="28907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1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Record the Class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7662" y="3114675"/>
            <a:ext cx="1069975" cy="112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9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63" y="5537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Key IT Controls Overview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63" y="1358413"/>
            <a:ext cx="8305800" cy="5333999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sz="2400" dirty="0"/>
          </a:p>
          <a:p>
            <a:r>
              <a:rPr lang="en-US" sz="2800" dirty="0"/>
              <a:t>Program, Development, Data Dictionary</a:t>
            </a:r>
            <a:br>
              <a:rPr lang="en-US" sz="2800" dirty="0"/>
            </a:br>
            <a:endParaRPr lang="en-US" sz="2800" dirty="0"/>
          </a:p>
          <a:p>
            <a:pPr lvl="1"/>
            <a:r>
              <a:rPr lang="en-US" sz="2400" dirty="0"/>
              <a:t>2-3 risks that exist</a:t>
            </a:r>
          </a:p>
          <a:p>
            <a:pPr lvl="1"/>
            <a:r>
              <a:rPr lang="en-US" sz="2400" dirty="0"/>
              <a:t>Common control recommendations for each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0826" y="1349871"/>
            <a:ext cx="1494118" cy="203875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2144" y="36190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3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63" y="553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Risk</a:t>
            </a:r>
            <a:r>
              <a:rPr lang="en-US" sz="3600" i="1" dirty="0"/>
              <a:t> and </a:t>
            </a:r>
            <a:r>
              <a:rPr lang="en-US" sz="3600" i="1" dirty="0">
                <a:solidFill>
                  <a:srgbClr val="008000"/>
                </a:solidFill>
              </a:rPr>
              <a:t>Recommendation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Change Documents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63" y="1262193"/>
            <a:ext cx="8305800" cy="5333999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sz="3200" b="1" i="1" dirty="0">
                <a:solidFill>
                  <a:srgbClr val="FF0000"/>
                </a:solidFill>
              </a:rPr>
              <a:t>Risks:</a:t>
            </a:r>
          </a:p>
          <a:p>
            <a:pPr marL="400050" lvl="2" indent="0">
              <a:buNone/>
            </a:pPr>
            <a:r>
              <a:rPr lang="en-US" dirty="0"/>
              <a:t>If users are not restricted from maintaining change documents, the system audit trail from changes documents could be deleted accidentally or via malicious intent</a:t>
            </a:r>
            <a:br>
              <a:rPr lang="en-US" dirty="0"/>
            </a:br>
            <a:endParaRPr lang="en-US" dirty="0"/>
          </a:p>
          <a:p>
            <a:pPr marL="0" lvl="1" indent="0">
              <a:buNone/>
            </a:pPr>
            <a:r>
              <a:rPr lang="en-US" sz="3200" b="1" i="1" dirty="0">
                <a:solidFill>
                  <a:srgbClr val="008000"/>
                </a:solidFill>
              </a:rPr>
              <a:t>Recommendations:</a:t>
            </a:r>
          </a:p>
          <a:p>
            <a:pPr marL="400050" lvl="2" indent="0">
              <a:buNone/>
            </a:pPr>
            <a:r>
              <a:rPr lang="en-US" dirty="0"/>
              <a:t>Users in production have activity level of security object S_SCD0 set to ‘08’ (Display Change Documents).</a:t>
            </a:r>
          </a:p>
          <a:p>
            <a:pPr marL="400050" lvl="2" indent="0">
              <a:buNone/>
            </a:pPr>
            <a:r>
              <a:rPr lang="en-US" dirty="0"/>
              <a:t>Investigate ways access to maintenance of change documents could be further restricted (locking transaction)</a:t>
            </a:r>
          </a:p>
          <a:p>
            <a:pPr marL="457200" lvl="1" indent="-457200">
              <a:buFont typeface="Wingdings" charset="2"/>
              <a:buChar char="Ø"/>
            </a:pPr>
            <a:endParaRPr lang="en-US" sz="3200" dirty="0"/>
          </a:p>
          <a:p>
            <a:pPr marL="457200" lvl="1" indent="-457200">
              <a:buFont typeface="Wingdings" charset="2"/>
              <a:buChar char="Ø"/>
            </a:pPr>
            <a:endParaRPr lang="en-US" sz="32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3543" y="27468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4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63" y="553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Risk</a:t>
            </a:r>
            <a:r>
              <a:rPr lang="en-US" sz="3600" i="1" dirty="0"/>
              <a:t> and </a:t>
            </a:r>
            <a:r>
              <a:rPr lang="en-US" sz="3600" i="1" dirty="0">
                <a:solidFill>
                  <a:srgbClr val="008000"/>
                </a:solidFill>
              </a:rPr>
              <a:t>Recommendation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System Logs and Trace Files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63" y="1198161"/>
            <a:ext cx="8305800" cy="5333999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en-US" b="1" i="1" dirty="0">
                <a:solidFill>
                  <a:srgbClr val="FF0000"/>
                </a:solidFill>
              </a:rPr>
              <a:t>Risks:</a:t>
            </a:r>
          </a:p>
          <a:p>
            <a:pPr marL="742950" lvl="2" indent="-342900">
              <a:buSzPct val="75000"/>
              <a:buFont typeface="Wingdings" charset="2"/>
              <a:buChar char="Ø"/>
            </a:pPr>
            <a:r>
              <a:rPr lang="en-US" sz="2000" dirty="0"/>
              <a:t>If audit files (Logs and traces) are not secured at the operating system level for each application server, they could be maliciously deleted</a:t>
            </a:r>
          </a:p>
          <a:p>
            <a:pPr marL="742950" lvl="2" indent="-342900">
              <a:buSzPct val="75000"/>
              <a:buFont typeface="Wingdings" charset="2"/>
              <a:buChar char="Ø"/>
            </a:pPr>
            <a:endParaRPr lang="en-US" sz="2000" dirty="0"/>
          </a:p>
          <a:p>
            <a:pPr marL="0" lvl="1" indent="0">
              <a:buNone/>
            </a:pPr>
            <a:r>
              <a:rPr lang="en-US" b="1" i="1" dirty="0">
                <a:solidFill>
                  <a:srgbClr val="008000"/>
                </a:solidFill>
              </a:rPr>
              <a:t>Recommendations:</a:t>
            </a:r>
          </a:p>
          <a:p>
            <a:pPr marL="742950" lvl="2" indent="-342900">
              <a:buSzPct val="75000"/>
              <a:buFont typeface="Wingdings" charset="2"/>
              <a:buChar char="Ø"/>
            </a:pPr>
            <a:r>
              <a:rPr lang="en-US" sz="2000" dirty="0"/>
              <a:t>Secure folders where log and traces files are stored at the operating system level</a:t>
            </a:r>
          </a:p>
          <a:p>
            <a:pPr marL="742950" lvl="2" indent="-342900">
              <a:buSzPct val="75000"/>
              <a:buFont typeface="Wingdings" charset="2"/>
              <a:buChar char="Ø"/>
            </a:pPr>
            <a:r>
              <a:rPr lang="en-US" sz="2000" dirty="0"/>
              <a:t>Develop and use procedures for how to review and run traces at part of routine system security monitoring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882" y="4855882"/>
            <a:ext cx="2002118" cy="200211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20457" y="57193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8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63" y="5537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Key IT Controls Overview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63" y="1358413"/>
            <a:ext cx="8305800" cy="5333999"/>
          </a:xfrm>
        </p:spPr>
        <p:txBody>
          <a:bodyPr>
            <a:noAutofit/>
          </a:bodyPr>
          <a:lstStyle/>
          <a:p>
            <a:r>
              <a:rPr lang="en-US" dirty="0"/>
              <a:t>Logs and Traces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2-3 risks that exist</a:t>
            </a:r>
          </a:p>
          <a:p>
            <a:pPr lvl="1"/>
            <a:r>
              <a:rPr lang="en-US" dirty="0"/>
              <a:t>Common control recommendations for each</a:t>
            </a:r>
            <a:endParaRPr lang="en-US" sz="32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0826" y="998178"/>
            <a:ext cx="1494118" cy="203875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7886" y="36190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3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Breakout Activity – Rules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Break into teams – max of 5 people / team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Diversity a must. 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Assignment – return via WebEx Notes or Word Document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How: WebEx breakout?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Time: assigned  today 20 min (including break)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Start back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on-time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5" b="99340" l="376" r="100000">
                        <a14:foregroundMark x1="50376" y1="44554" x2="2256" y2="87789"/>
                        <a14:foregroundMark x1="33083" y1="21122" x2="3571" y2="38284"/>
                        <a14:foregroundMark x1="62030" y1="21947" x2="44173" y2="3960"/>
                        <a14:foregroundMark x1="68703" y1="12541" x2="95113" y2="34488"/>
                        <a14:foregroundMark x1="16071" y1="51815" x2="20583" y2="62706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4530" y="0"/>
            <a:ext cx="2862781" cy="163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76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1020762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Breakout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3061"/>
            <a:ext cx="8229600" cy="4963801"/>
          </a:xfrm>
        </p:spPr>
        <p:txBody>
          <a:bodyPr>
            <a:noAutofit/>
          </a:bodyPr>
          <a:lstStyle/>
          <a:p>
            <a:pPr marL="400050" lvl="1" indent="0">
              <a:lnSpc>
                <a:spcPct val="120000"/>
              </a:lnSpc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Suppose you have the opportunity to interview an audit manager (external auditor or internal auditing executive).  What questions would you ask?</a:t>
            </a:r>
          </a:p>
          <a:p>
            <a:pPr lvl="1">
              <a:lnSpc>
                <a:spcPct val="200000"/>
              </a:lnSpc>
              <a:buFont typeface="Wingdings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______________</a:t>
            </a:r>
          </a:p>
          <a:p>
            <a:pPr lvl="1">
              <a:lnSpc>
                <a:spcPct val="200000"/>
              </a:lnSpc>
              <a:buFont typeface="Wingdings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______________</a:t>
            </a:r>
          </a:p>
          <a:p>
            <a:pPr lvl="1">
              <a:lnSpc>
                <a:spcPct val="200000"/>
              </a:lnSpc>
              <a:buFont typeface="Wingdings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______________</a:t>
            </a:r>
          </a:p>
          <a:p>
            <a:pPr lvl="1">
              <a:lnSpc>
                <a:spcPct val="120000"/>
              </a:lnSpc>
              <a:buFont typeface="Wingdings" charset="2"/>
              <a:buChar char="§"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5" b="99340" l="376" r="100000">
                        <a14:foregroundMark x1="50376" y1="44554" x2="2256" y2="87789"/>
                        <a14:foregroundMark x1="33083" y1="21122" x2="3571" y2="38284"/>
                        <a14:foregroundMark x1="62030" y1="21947" x2="44173" y2="3960"/>
                        <a14:foregroundMark x1="68703" y1="12541" x2="95113" y2="34488"/>
                        <a14:foregroundMark x1="16071" y1="51815" x2="20583" y2="62706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1219" y="0"/>
            <a:ext cx="2862781" cy="16312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4549" r="7859"/>
          <a:stretch/>
        </p:blipFill>
        <p:spPr>
          <a:xfrm>
            <a:off x="5900614" y="4774921"/>
            <a:ext cx="3262924" cy="210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42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678385"/>
            <a:ext cx="6248400" cy="5570015"/>
          </a:xfrm>
        </p:spPr>
      </p:pic>
    </p:spTree>
    <p:extLst>
      <p:ext uri="{BB962C8B-B14F-4D97-AF65-F5344CB8AC3E}">
        <p14:creationId xmlns:p14="http://schemas.microsoft.com/office/powerpoint/2010/main" val="2108648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 Back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" b="-913"/>
          <a:stretch/>
        </p:blipFill>
        <p:spPr>
          <a:xfrm>
            <a:off x="2652891" y="1665110"/>
            <a:ext cx="3793067" cy="4995334"/>
          </a:xfrm>
        </p:spPr>
      </p:pic>
    </p:spTree>
    <p:extLst>
      <p:ext uri="{BB962C8B-B14F-4D97-AF65-F5344CB8AC3E}">
        <p14:creationId xmlns:p14="http://schemas.microsoft.com/office/powerpoint/2010/main" val="727322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762" y="278538"/>
            <a:ext cx="8686799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What Question Would you Pose to an Auditor?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762" y="1470678"/>
            <a:ext cx="8229600" cy="5436462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en-US" sz="1200" dirty="0"/>
            </a:br>
            <a:r>
              <a:rPr lang="en-US" sz="1200" b="1" dirty="0"/>
              <a:t>Skills</a:t>
            </a:r>
          </a:p>
          <a:p>
            <a:pPr marL="0" lvl="0" indent="0">
              <a:buNone/>
            </a:pPr>
            <a:endParaRPr lang="en-US" sz="1200" dirty="0"/>
          </a:p>
          <a:p>
            <a:pPr lvl="0"/>
            <a:r>
              <a:rPr lang="en-US" sz="1200" b="1" dirty="0"/>
              <a:t>What real world auditing software tools are used</a:t>
            </a:r>
          </a:p>
          <a:p>
            <a:pPr lvl="0"/>
            <a:r>
              <a:rPr lang="en-US" sz="1200" b="1" dirty="0"/>
              <a:t>What other certifications beside CISA is worth pursuing?</a:t>
            </a:r>
            <a:br>
              <a:rPr lang="en-US" sz="1200" b="1" dirty="0"/>
            </a:br>
            <a:endParaRPr lang="en-US" sz="1200" b="1" dirty="0"/>
          </a:p>
          <a:p>
            <a:pPr marL="0" lvl="0" indent="0">
              <a:buNone/>
            </a:pPr>
            <a:r>
              <a:rPr lang="en-US" sz="1200" b="1" dirty="0"/>
              <a:t>Life of Auditor</a:t>
            </a:r>
          </a:p>
          <a:p>
            <a:r>
              <a:rPr lang="en-US" sz="1200" dirty="0"/>
              <a:t>Biggest risk ever found in an audit</a:t>
            </a:r>
          </a:p>
          <a:p>
            <a:r>
              <a:rPr lang="en-US" sz="1200" dirty="0"/>
              <a:t>How to handle communication within team and stakeholders of audit</a:t>
            </a:r>
          </a:p>
          <a:p>
            <a:r>
              <a:rPr lang="en-US" sz="1200" dirty="0"/>
              <a:t>How to handle communication with those on staff of </a:t>
            </a:r>
            <a:r>
              <a:rPr lang="en-US" sz="1200"/>
              <a:t>associate level?</a:t>
            </a:r>
            <a:endParaRPr lang="en-US" sz="1200" dirty="0"/>
          </a:p>
          <a:p>
            <a:r>
              <a:rPr lang="en-US" sz="1200" dirty="0"/>
              <a:t>What is the most common control failure you’ve seen?</a:t>
            </a:r>
          </a:p>
          <a:p>
            <a:r>
              <a:rPr lang="en-US" sz="1200" dirty="0"/>
              <a:t>How to get enough material if client won’t cooperate?</a:t>
            </a:r>
          </a:p>
          <a:p>
            <a:r>
              <a:rPr lang="en-US" sz="1200" dirty="0"/>
              <a:t>In an audit, what kind of questions will you ask?</a:t>
            </a:r>
            <a:br>
              <a:rPr lang="en-US" sz="1200" dirty="0"/>
            </a:b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Client Relationships</a:t>
            </a:r>
          </a:p>
          <a:p>
            <a:r>
              <a:rPr lang="en-US" sz="1200" dirty="0"/>
              <a:t>__</a:t>
            </a:r>
          </a:p>
          <a:p>
            <a:r>
              <a:rPr lang="en-US" sz="1200" dirty="0"/>
              <a:t>__</a:t>
            </a:r>
          </a:p>
          <a:p>
            <a:r>
              <a:rPr lang="en-US" sz="1200" dirty="0"/>
              <a:t>__</a:t>
            </a:r>
            <a:br>
              <a:rPr lang="en-US" sz="1200" dirty="0"/>
            </a:br>
            <a:endParaRPr lang="en-US" sz="1200" dirty="0"/>
          </a:p>
          <a:p>
            <a:pPr marL="0" lvl="0" indent="0">
              <a:buNone/>
            </a:pPr>
            <a:r>
              <a:rPr lang="en-US" sz="1200" b="1" dirty="0"/>
              <a:t>Internal vs. External</a:t>
            </a:r>
          </a:p>
          <a:p>
            <a:r>
              <a:rPr lang="en-US" sz="1200" dirty="0"/>
              <a:t>__</a:t>
            </a:r>
          </a:p>
          <a:p>
            <a:r>
              <a:rPr lang="en-US" sz="1200" dirty="0"/>
              <a:t>__</a:t>
            </a:r>
          </a:p>
          <a:p>
            <a:pPr marL="0" lvl="0" indent="0">
              <a:buNone/>
            </a:pPr>
            <a:r>
              <a:rPr lang="en-US" sz="1200" b="1" dirty="0"/>
              <a:t>Challenges</a:t>
            </a:r>
          </a:p>
          <a:p>
            <a:r>
              <a:rPr lang="en-US" sz="1200" dirty="0"/>
              <a:t>What are most common challenges facing IT auditors?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7959" y="4876800"/>
            <a:ext cx="1956041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78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762" y="278538"/>
            <a:ext cx="8686799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What Question Would you Pose to an Auditor?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762" y="1470678"/>
            <a:ext cx="8229600" cy="5436462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1200" b="1" dirty="0"/>
              <a:t>Life of Auditor</a:t>
            </a:r>
          </a:p>
          <a:p>
            <a:r>
              <a:rPr lang="en-US" sz="1200" dirty="0"/>
              <a:t>How long is the working timeline for a typical project?  Does it vary among different industries?</a:t>
            </a:r>
          </a:p>
          <a:p>
            <a:pPr lvl="0"/>
            <a:r>
              <a:rPr lang="en-US" sz="1200" dirty="0"/>
              <a:t>Are there typical questions (the right questions), auditors always ask clients?</a:t>
            </a:r>
          </a:p>
          <a:p>
            <a:pPr lvl="0"/>
            <a:r>
              <a:rPr lang="en-US" sz="1200" dirty="0"/>
              <a:t>How do you teach yourself about the business line/group that you’re auditing? What resources do you use? </a:t>
            </a:r>
          </a:p>
          <a:p>
            <a:pPr lvl="0"/>
            <a:r>
              <a:rPr lang="en-US" sz="1200" dirty="0"/>
              <a:t>What is it like in the day of an Auditor (common jobs, assignments)?  Is travel common for the job?</a:t>
            </a:r>
            <a:br>
              <a:rPr lang="en-US" sz="1200" dirty="0"/>
            </a:b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Client Relationships</a:t>
            </a:r>
          </a:p>
          <a:p>
            <a:r>
              <a:rPr lang="en-US" sz="1200" dirty="0"/>
              <a:t>How do you perform audits in a manner that develops trust?  How do they maintain relationships with clients?</a:t>
            </a:r>
          </a:p>
          <a:p>
            <a:pPr lvl="0"/>
            <a:r>
              <a:rPr lang="en-US" sz="1200" dirty="0"/>
              <a:t>Do you question employees directly with hypothetical questions of how and where would they commit fraud if possible? </a:t>
            </a:r>
          </a:p>
          <a:p>
            <a:r>
              <a:rPr lang="en-US" sz="1200" dirty="0"/>
              <a:t>How does an auditor recommend changes to controls to increase buy-in? </a:t>
            </a:r>
          </a:p>
          <a:p>
            <a:pPr lvl="0"/>
            <a:r>
              <a:rPr lang="en-US" sz="1200" dirty="0"/>
              <a:t>Is it recommended when errors are discovered that auditors help employees correct them before the audit is complete? </a:t>
            </a:r>
          </a:p>
          <a:p>
            <a:pPr lvl="0"/>
            <a:r>
              <a:rPr lang="en-US" sz="1200" dirty="0"/>
              <a:t>How to document errors without harming relationships (e.g. reduce assistance with future audits)? </a:t>
            </a:r>
            <a:br>
              <a:rPr lang="en-US" sz="1200" dirty="0"/>
            </a:br>
            <a:endParaRPr lang="en-US" sz="1200" dirty="0"/>
          </a:p>
          <a:p>
            <a:pPr marL="0" lvl="0" indent="0">
              <a:buNone/>
            </a:pPr>
            <a:r>
              <a:rPr lang="en-US" sz="1200" b="1" dirty="0"/>
              <a:t>Internal vs. External</a:t>
            </a:r>
          </a:p>
          <a:p>
            <a:r>
              <a:rPr lang="en-US" sz="1200" dirty="0"/>
              <a:t>What is the difference in the approach of an internal and an external auditor? Are activities coordinated?</a:t>
            </a:r>
          </a:p>
          <a:p>
            <a:pPr lvl="0"/>
            <a:r>
              <a:rPr lang="en-US" sz="1200" dirty="0"/>
              <a:t>What is the relationship between internal audit and the audit committee?</a:t>
            </a:r>
          </a:p>
          <a:p>
            <a:r>
              <a:rPr lang="en-US" sz="1200" dirty="0"/>
              <a:t>How is the effectiveness of internal audit function assessed?  To whom does internal audit report ?</a:t>
            </a:r>
          </a:p>
          <a:p>
            <a:r>
              <a:rPr lang="en-US" sz="1200" dirty="0"/>
              <a:t>What is relationship of external auditors with the audit committee? How often do they meet?</a:t>
            </a:r>
          </a:p>
          <a:p>
            <a:pPr marL="0" indent="0">
              <a:buNone/>
            </a:pPr>
            <a:br>
              <a:rPr lang="en-US" sz="1200" dirty="0"/>
            </a:br>
            <a:r>
              <a:rPr lang="en-US" sz="1200" b="1" dirty="0"/>
              <a:t>Skills</a:t>
            </a:r>
          </a:p>
          <a:p>
            <a:pPr lvl="0"/>
            <a:r>
              <a:rPr lang="en-US" sz="1200" dirty="0"/>
              <a:t>What advice do you give us (grad students in ITACS)?  How should we prepare ourselves with</a:t>
            </a:r>
            <a:br>
              <a:rPr lang="en-US" sz="1200" dirty="0"/>
            </a:br>
            <a:r>
              <a:rPr lang="en-US" sz="1200" dirty="0"/>
              <a:t>little experience in auditing for success in profession? </a:t>
            </a:r>
          </a:p>
          <a:p>
            <a:pPr lvl="0"/>
            <a:r>
              <a:rPr lang="en-US" sz="1200" dirty="0"/>
              <a:t>What technologic skills should be obtained for IT auditor?  Communication skills?</a:t>
            </a:r>
          </a:p>
          <a:p>
            <a:r>
              <a:rPr lang="en-US" sz="1200" dirty="0"/>
              <a:t>What are the few key skills/traits successful auditors should have?</a:t>
            </a:r>
          </a:p>
          <a:p>
            <a:r>
              <a:rPr lang="en-US" sz="1200" dirty="0"/>
              <a:t>How do you continue to grow within the audit profession?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7959" y="4876800"/>
            <a:ext cx="1956041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42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 Re: Exam 2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760" t="10022" r="7880" b="10457"/>
          <a:stretch/>
        </p:blipFill>
        <p:spPr>
          <a:xfrm>
            <a:off x="1598706" y="1976646"/>
            <a:ext cx="6051177" cy="416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22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762" y="1551360"/>
            <a:ext cx="8229600" cy="5436462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1400" b="1" dirty="0"/>
              <a:t>Challenges</a:t>
            </a:r>
          </a:p>
          <a:p>
            <a:r>
              <a:rPr lang="en-US" sz="1400" dirty="0"/>
              <a:t>What is the biggest challenge that the company or audit department has gone through? </a:t>
            </a:r>
          </a:p>
          <a:p>
            <a:r>
              <a:rPr lang="en-US" sz="1400" dirty="0"/>
              <a:t>What are the biggest challenges in this profession?</a:t>
            </a:r>
          </a:p>
          <a:p>
            <a:r>
              <a:rPr lang="en-US" sz="1400" dirty="0"/>
              <a:t>What would you say is the most rewarding part of being on the job? </a:t>
            </a:r>
          </a:p>
          <a:p>
            <a:r>
              <a:rPr lang="en-US" sz="1400" dirty="0"/>
              <a:t>How could auditors deliver value to the company? </a:t>
            </a:r>
          </a:p>
          <a:p>
            <a:pPr lvl="0"/>
            <a:br>
              <a:rPr lang="en-US" sz="1400" dirty="0"/>
            </a:br>
            <a:endParaRPr lang="en-US" sz="1400" dirty="0"/>
          </a:p>
          <a:p>
            <a:pPr lvl="0"/>
            <a:r>
              <a:rPr lang="en-US" sz="1400" dirty="0"/>
              <a:t>What kinds of controls is organization most likely to miss?</a:t>
            </a:r>
          </a:p>
          <a:p>
            <a:pPr lvl="0"/>
            <a:r>
              <a:rPr lang="en-US" sz="1400" dirty="0"/>
              <a:t>What was the most challenging audit you ever worked on? What made it so difficult? </a:t>
            </a:r>
          </a:p>
          <a:p>
            <a:pPr lvl="0"/>
            <a:r>
              <a:rPr lang="en-US" sz="1400" dirty="0"/>
              <a:t>What is the most challenging problem for the it audit field How is and will technology change the field of auditing?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7959" y="4876800"/>
            <a:ext cx="1956041" cy="1981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89762" y="278538"/>
            <a:ext cx="86867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What Question Would you Pose to an Auditor?</a:t>
            </a:r>
          </a:p>
        </p:txBody>
      </p:sp>
    </p:spTree>
    <p:extLst>
      <p:ext uri="{BB962C8B-B14F-4D97-AF65-F5344CB8AC3E}">
        <p14:creationId xmlns:p14="http://schemas.microsoft.com/office/powerpoint/2010/main" val="2948916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38664"/>
            <a:ext cx="7772400" cy="1143000"/>
          </a:xfrm>
        </p:spPr>
        <p:txBody>
          <a:bodyPr>
            <a:noAutofit/>
          </a:bodyPr>
          <a:lstStyle/>
          <a:p>
            <a:r>
              <a:rPr lang="en-US" sz="4800" dirty="0"/>
              <a:t>Success with Internal and External Auditing</a:t>
            </a:r>
            <a:br>
              <a:rPr lang="en-US" sz="4800" dirty="0"/>
            </a:br>
            <a:r>
              <a:rPr lang="en-US" sz="4800" dirty="0"/>
              <a:t>My Personal Experience</a:t>
            </a:r>
            <a:endParaRPr lang="en-US" sz="4800" dirty="0">
              <a:latin typeface="Franklin Gothic Book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639B9360-126E-954B-A972-7DEACC085569}" type="slidenum">
              <a:rPr lang="en-US">
                <a:cs typeface="ＭＳ Ｐゴシック" charset="0"/>
              </a:rPr>
              <a:pPr/>
              <a:t>31</a:t>
            </a:fld>
            <a:endParaRPr lang="en-US"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2750" y="5283962"/>
            <a:ext cx="3667125" cy="158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18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0" y="3306766"/>
            <a:ext cx="4337050" cy="3168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49" y="1349466"/>
            <a:ext cx="4295775" cy="349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02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1011237"/>
          </a:xfrm>
        </p:spPr>
        <p:txBody>
          <a:bodyPr/>
          <a:lstStyle/>
          <a:p>
            <a:pPr algn="l"/>
            <a:r>
              <a:rPr lang="en-US" dirty="0"/>
              <a:t>Success with Auditors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570037"/>
            <a:ext cx="8229600" cy="4017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Have Strong / Deep Knowledge</a:t>
            </a:r>
          </a:p>
          <a:p>
            <a:pPr lvl="1"/>
            <a:r>
              <a:rPr lang="en-US" dirty="0"/>
              <a:t>Process</a:t>
            </a:r>
          </a:p>
          <a:p>
            <a:pPr lvl="1"/>
            <a:r>
              <a:rPr lang="en-US" dirty="0"/>
              <a:t>Business / real world scenarios</a:t>
            </a:r>
          </a:p>
          <a:p>
            <a:r>
              <a:rPr lang="en-US" dirty="0"/>
              <a:t>Able to Master the Details</a:t>
            </a:r>
          </a:p>
          <a:p>
            <a:r>
              <a:rPr lang="en-US" dirty="0"/>
              <a:t>Understand Auditor perspectives</a:t>
            </a:r>
          </a:p>
          <a:p>
            <a:pPr lvl="1"/>
            <a:r>
              <a:rPr lang="en-US" dirty="0"/>
              <a:t>Job / Role to accomplish</a:t>
            </a:r>
          </a:p>
          <a:p>
            <a:pPr lvl="1"/>
            <a:r>
              <a:rPr lang="en-US" dirty="0"/>
              <a:t>Risks</a:t>
            </a:r>
          </a:p>
          <a:p>
            <a:pPr lvl="1"/>
            <a:r>
              <a:rPr lang="en-US" dirty="0"/>
              <a:t>Vocabulary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0500" y="4645025"/>
            <a:ext cx="2603500" cy="22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88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38"/>
            <a:ext cx="8229600" cy="1011237"/>
          </a:xfrm>
        </p:spPr>
        <p:txBody>
          <a:bodyPr/>
          <a:lstStyle/>
          <a:p>
            <a:pPr algn="l"/>
            <a:r>
              <a:rPr lang="en-US" dirty="0"/>
              <a:t>Success with Auditors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570037"/>
            <a:ext cx="8229600" cy="401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Work Cooperatively</a:t>
            </a:r>
          </a:p>
          <a:p>
            <a:pPr lvl="1"/>
            <a:r>
              <a:rPr lang="en-US" dirty="0"/>
              <a:t>Balance the Tension: Know which side you’re on and be an effective counter-weight</a:t>
            </a:r>
          </a:p>
          <a:p>
            <a:pPr lvl="1"/>
            <a:r>
              <a:rPr lang="en-US" dirty="0"/>
              <a:t>Focus on what’s “best” for the organization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45001"/>
            <a:ext cx="9162897" cy="24734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325" y="6416714"/>
            <a:ext cx="10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Risk Free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31125" y="6416714"/>
            <a:ext cx="107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Efficiency</a:t>
            </a:r>
          </a:p>
        </p:txBody>
      </p:sp>
    </p:spTree>
    <p:extLst>
      <p:ext uri="{BB962C8B-B14F-4D97-AF65-F5344CB8AC3E}">
        <p14:creationId xmlns:p14="http://schemas.microsoft.com/office/powerpoint/2010/main" val="682229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38664"/>
            <a:ext cx="7772400" cy="1143000"/>
          </a:xfrm>
        </p:spPr>
        <p:txBody>
          <a:bodyPr>
            <a:noAutofit/>
          </a:bodyPr>
          <a:lstStyle/>
          <a:p>
            <a:r>
              <a:rPr lang="en-US" sz="4800" dirty="0"/>
              <a:t>Risk / Control Matrix </a:t>
            </a:r>
            <a:br>
              <a:rPr lang="en-US" sz="4800" dirty="0"/>
            </a:br>
            <a:r>
              <a:rPr lang="en-US" sz="4800" dirty="0"/>
              <a:t>Final Exercise</a:t>
            </a:r>
            <a:endParaRPr lang="en-US" sz="4800" dirty="0">
              <a:latin typeface="Franklin Gothic Book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639B9360-126E-954B-A972-7DEACC085569}" type="slidenum">
              <a:rPr lang="en-US">
                <a:cs typeface="ＭＳ Ｐゴシック" charset="0"/>
              </a:rPr>
              <a:pPr/>
              <a:t>35</a:t>
            </a:fld>
            <a:endParaRPr lang="en-US"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04874"/>
            <a:ext cx="1518898" cy="6531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4729" y="0"/>
            <a:ext cx="1709271" cy="13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76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208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Risk / Control Matrix: Design Approach</a:t>
            </a:r>
          </a:p>
        </p:txBody>
      </p:sp>
      <p:sp>
        <p:nvSpPr>
          <p:cNvPr id="5" name="Oval 4"/>
          <p:cNvSpPr/>
          <p:nvPr/>
        </p:nvSpPr>
        <p:spPr>
          <a:xfrm>
            <a:off x="658497" y="1728469"/>
            <a:ext cx="1893180" cy="1293408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Risks</a:t>
            </a:r>
          </a:p>
        </p:txBody>
      </p:sp>
      <p:sp>
        <p:nvSpPr>
          <p:cNvPr id="9" name="Oval 8"/>
          <p:cNvSpPr/>
          <p:nvPr/>
        </p:nvSpPr>
        <p:spPr>
          <a:xfrm>
            <a:off x="1822162" y="3303617"/>
            <a:ext cx="1893180" cy="1293408"/>
          </a:xfrm>
          <a:prstGeom prst="ellipse">
            <a:avLst/>
          </a:prstGeom>
          <a:gradFill flip="none" rotWithShape="1">
            <a:gsLst>
              <a:gs pos="100000">
                <a:srgbClr val="FF2850"/>
              </a:gs>
              <a:gs pos="13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Control Objectives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338037" y="1722584"/>
            <a:ext cx="2704543" cy="31629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Control, system and Security Design + Implementation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u="sng" dirty="0">
                <a:solidFill>
                  <a:srgbClr val="000000"/>
                </a:solidFill>
              </a:rPr>
              <a:t>Automated Controls</a:t>
            </a:r>
          </a:p>
          <a:p>
            <a:pPr marL="285750" indent="-285750">
              <a:buFont typeface="Wingdings" charset="2"/>
              <a:buChar char="§"/>
            </a:pPr>
            <a:r>
              <a:rPr lang="en-US" u="sng" dirty="0">
                <a:solidFill>
                  <a:srgbClr val="000000"/>
                </a:solidFill>
              </a:rPr>
              <a:t>Manual Controls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Application Security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Segregation of Duties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Approvals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Reports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Procedures</a:t>
            </a:r>
          </a:p>
        </p:txBody>
      </p:sp>
      <p:sp>
        <p:nvSpPr>
          <p:cNvPr id="7" name="Up Arrow 6"/>
          <p:cNvSpPr/>
          <p:nvPr/>
        </p:nvSpPr>
        <p:spPr>
          <a:xfrm>
            <a:off x="6620250" y="5078650"/>
            <a:ext cx="388043" cy="71816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>
            <a:off x="7501701" y="5078650"/>
            <a:ext cx="388043" cy="71816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>
            <a:off x="8321809" y="5078650"/>
            <a:ext cx="388043" cy="71816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64492" y="6013570"/>
            <a:ext cx="1863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 DESIGN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058299" y="2939569"/>
            <a:ext cx="763863" cy="823077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8377" y="3225234"/>
            <a:ext cx="79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692319" y="4678876"/>
            <a:ext cx="1023023" cy="965091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457021" y="4941480"/>
            <a:ext cx="67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Drive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432603" y="3762647"/>
            <a:ext cx="823122" cy="1178833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857493" y="3989517"/>
            <a:ext cx="1056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Influence</a:t>
            </a:r>
          </a:p>
        </p:txBody>
      </p:sp>
      <p:sp>
        <p:nvSpPr>
          <p:cNvPr id="18" name="Oval 17"/>
          <p:cNvSpPr/>
          <p:nvPr/>
        </p:nvSpPr>
        <p:spPr>
          <a:xfrm>
            <a:off x="3715342" y="4796458"/>
            <a:ext cx="1893180" cy="1293408"/>
          </a:xfrm>
          <a:prstGeom prst="ellipse">
            <a:avLst/>
          </a:prstGeom>
          <a:gradFill flip="none" rotWithShape="1">
            <a:gsLst>
              <a:gs pos="100000">
                <a:srgbClr val="F8002D"/>
              </a:gs>
              <a:gs pos="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Control Activities / Controls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62409"/>
            <a:ext cx="1709271" cy="13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512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545" y="1411863"/>
            <a:ext cx="8509498" cy="54101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Agenda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Last Class </a:t>
            </a:r>
            <a:r>
              <a:rPr lang="en-US" i="1" dirty="0">
                <a:solidFill>
                  <a:srgbClr val="BFBFBF"/>
                </a:solidFill>
              </a:rPr>
              <a:t>(November 7)</a:t>
            </a:r>
            <a:r>
              <a:rPr lang="en-US" dirty="0">
                <a:solidFill>
                  <a:srgbClr val="BFBFBF"/>
                </a:solidFill>
              </a:rPr>
              <a:t>: Part 1 (Identify Risks)</a:t>
            </a:r>
          </a:p>
          <a:p>
            <a:pPr lvl="1"/>
            <a:r>
              <a:rPr lang="en-US" b="1" dirty="0"/>
              <a:t>This Class </a:t>
            </a:r>
            <a:r>
              <a:rPr lang="en-US" b="1" i="1" dirty="0"/>
              <a:t>(November 14)</a:t>
            </a:r>
            <a:r>
              <a:rPr lang="en-US" b="1" dirty="0"/>
              <a:t>:  Part 1b, 2, 3 </a:t>
            </a:r>
          </a:p>
          <a:p>
            <a:pPr lvl="2"/>
            <a:r>
              <a:rPr lang="en-US" dirty="0"/>
              <a:t>Risk Priority (Severity &amp; Likelihood)</a:t>
            </a:r>
          </a:p>
          <a:p>
            <a:pPr lvl="2"/>
            <a:r>
              <a:rPr lang="en-US" dirty="0"/>
              <a:t>Identify Controls</a:t>
            </a:r>
          </a:p>
          <a:p>
            <a:pPr lvl="2"/>
            <a:r>
              <a:rPr lang="en-US" dirty="0"/>
              <a:t>Link Controls to Risks</a:t>
            </a:r>
          </a:p>
          <a:p>
            <a:pPr lvl="1"/>
            <a:r>
              <a:rPr lang="en-US" dirty="0"/>
              <a:t>Future Class </a:t>
            </a:r>
            <a:r>
              <a:rPr lang="en-US" i="1" dirty="0"/>
              <a:t>(November 28)</a:t>
            </a:r>
            <a:r>
              <a:rPr lang="en-US" dirty="0"/>
              <a:t>:  Part 4 (Complete Control Definitions)</a:t>
            </a:r>
          </a:p>
          <a:p>
            <a:pPr lvl="1"/>
            <a:r>
              <a:rPr lang="en-US" dirty="0"/>
              <a:t>Future Class </a:t>
            </a:r>
            <a:r>
              <a:rPr lang="en-US" i="1" dirty="0"/>
              <a:t>(December 5)</a:t>
            </a:r>
            <a:r>
              <a:rPr lang="en-US" dirty="0"/>
              <a:t>:  Part 5, 6 (Control Process / Audit Details; Personal Questions)</a:t>
            </a:r>
          </a:p>
          <a:p>
            <a:pPr lvl="1"/>
            <a:r>
              <a:rPr lang="en-US" i="1" dirty="0"/>
              <a:t>Due December 13  </a:t>
            </a:r>
            <a:r>
              <a:rPr lang="en-US" sz="2400" i="1" dirty="0"/>
              <a:t>11:59 AM</a:t>
            </a:r>
            <a:r>
              <a:rPr lang="en-US" i="1" dirty="0"/>
              <a:t>: </a:t>
            </a:r>
            <a:r>
              <a:rPr lang="en-US" dirty="0"/>
              <a:t>Assignment Submission</a:t>
            </a:r>
            <a:endParaRPr lang="en-US" sz="9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0" y="54437"/>
            <a:ext cx="1295400" cy="653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102" y="1105787"/>
            <a:ext cx="1518898" cy="653126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2087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Risk / Control Matrix: Final Exercise</a:t>
            </a:r>
          </a:p>
        </p:txBody>
      </p:sp>
    </p:spTree>
    <p:extLst>
      <p:ext uri="{BB962C8B-B14F-4D97-AF65-F5344CB8AC3E}">
        <p14:creationId xmlns:p14="http://schemas.microsoft.com/office/powerpoint/2010/main" val="1477091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0" y="54437"/>
            <a:ext cx="1295400" cy="653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102" y="1255197"/>
            <a:ext cx="1518898" cy="65312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2546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Risk / Control Matrix: Final Exercise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13640" y="1758913"/>
            <a:ext cx="7647878" cy="5410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Part 1</a:t>
            </a:r>
            <a:r>
              <a:rPr lang="en-US" sz="2400" dirty="0"/>
              <a:t>:</a:t>
            </a:r>
          </a:p>
          <a:p>
            <a:pPr marL="514350" lvl="1" indent="-514350">
              <a:buFont typeface="+mj-lt"/>
              <a:buAutoNum type="alphaLcParenR"/>
            </a:pPr>
            <a:r>
              <a:rPr lang="en-US" sz="2400" dirty="0"/>
              <a:t>Analyze the key risks that exist for the Order to Cash (OTC) process at GBI</a:t>
            </a:r>
          </a:p>
          <a:p>
            <a:pPr marL="514350" lvl="1" indent="-514350">
              <a:buFont typeface="+mj-lt"/>
              <a:buAutoNum type="alphaLcParenR"/>
            </a:pPr>
            <a:r>
              <a:rPr lang="en-US" sz="2400" dirty="0"/>
              <a:t>Define and document the key risks that exist for the Order to Cash (OTC) process at GBI</a:t>
            </a:r>
          </a:p>
          <a:p>
            <a:pPr marL="914400" lvl="2" indent="-514350">
              <a:buFont typeface="Wingdings" charset="2"/>
              <a:buChar char="§"/>
            </a:pPr>
            <a:r>
              <a:rPr lang="en-US" sz="2000" dirty="0"/>
              <a:t>Tab: Part 1 – GBI Risks</a:t>
            </a:r>
          </a:p>
          <a:p>
            <a:pPr marL="914400" lvl="2" indent="-514350">
              <a:buFont typeface="Wingdings" charset="2"/>
              <a:buChar char="§"/>
            </a:pPr>
            <a:r>
              <a:rPr lang="en-US" sz="2000" dirty="0"/>
              <a:t>Identify at minimum 25 risks in the process</a:t>
            </a:r>
          </a:p>
          <a:p>
            <a:pPr marL="914400" lvl="2" indent="-514350">
              <a:buFont typeface="Wingdings" charset="2"/>
              <a:buChar char="§"/>
            </a:pPr>
            <a:r>
              <a:rPr lang="en-US" sz="2000" dirty="0"/>
              <a:t>Identify a minimum 4 risks in each of the OTC sub-processes:</a:t>
            </a:r>
          </a:p>
          <a:p>
            <a:pPr marL="1371600" lvl="3" indent="-514350">
              <a:buFont typeface="Wingdings" charset="2"/>
              <a:buChar char="ü"/>
            </a:pPr>
            <a:r>
              <a:rPr lang="en-US" b="1" dirty="0"/>
              <a:t>OR&amp;H</a:t>
            </a:r>
            <a:r>
              <a:rPr lang="en-US" dirty="0"/>
              <a:t>: Order Receipt and Handling</a:t>
            </a:r>
          </a:p>
          <a:p>
            <a:pPr marL="1371600" lvl="3" indent="-514350">
              <a:buFont typeface="Wingdings" charset="2"/>
              <a:buChar char="ü"/>
            </a:pPr>
            <a:r>
              <a:rPr lang="en-US" b="1" dirty="0"/>
              <a:t>MF</a:t>
            </a:r>
            <a:r>
              <a:rPr lang="en-US" dirty="0"/>
              <a:t>: Material Flow (shipping)</a:t>
            </a:r>
          </a:p>
          <a:p>
            <a:pPr marL="1371600" lvl="3" indent="-514350">
              <a:buFont typeface="Wingdings" charset="2"/>
              <a:buChar char="ü"/>
            </a:pPr>
            <a:r>
              <a:rPr lang="en-US" b="1" dirty="0"/>
              <a:t>CI</a:t>
            </a:r>
            <a:r>
              <a:rPr lang="en-US" dirty="0"/>
              <a:t>: Customer Invoicing</a:t>
            </a:r>
          </a:p>
          <a:p>
            <a:pPr marL="1371600" lvl="3" indent="-514350">
              <a:buFont typeface="Wingdings" charset="2"/>
              <a:buChar char="ü"/>
            </a:pPr>
            <a:r>
              <a:rPr lang="en-US" b="1" dirty="0"/>
              <a:t>PR&amp;H</a:t>
            </a:r>
            <a:r>
              <a:rPr lang="en-US" dirty="0"/>
              <a:t>: Payment Receipt and Handling</a:t>
            </a:r>
          </a:p>
          <a:p>
            <a:pPr marL="914400" lvl="2" indent="-514350">
              <a:buFont typeface="Wingdings" charset="2"/>
              <a:buChar char="§"/>
            </a:pP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9459" y="5882678"/>
            <a:ext cx="1194541" cy="97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49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942946"/>
            <a:ext cx="8229600" cy="5753888"/>
          </a:xfrm>
        </p:spPr>
      </p:pic>
    </p:spTree>
    <p:extLst>
      <p:ext uri="{BB962C8B-B14F-4D97-AF65-F5344CB8AC3E}">
        <p14:creationId xmlns:p14="http://schemas.microsoft.com/office/powerpoint/2010/main" val="221014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MIS 5121: Upcoming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12" y="1655424"/>
            <a:ext cx="8697067" cy="4833273"/>
          </a:xfrm>
        </p:spPr>
        <p:txBody>
          <a:bodyPr>
            <a:normAutofit fontScale="70000" lnSpcReduction="20000"/>
          </a:bodyPr>
          <a:lstStyle/>
          <a:p>
            <a:r>
              <a:rPr lang="en-US" sz="6300" i="1" dirty="0"/>
              <a:t>November 28</a:t>
            </a:r>
            <a:r>
              <a:rPr lang="en-US" sz="6300" i="1" baseline="30000" dirty="0"/>
              <a:t>th</a:t>
            </a:r>
            <a:r>
              <a:rPr lang="en-US" sz="6300" i="1" dirty="0"/>
              <a:t>: </a:t>
            </a:r>
            <a:r>
              <a:rPr lang="en-US" sz="5900" dirty="0"/>
              <a:t>Complete Student Feedback Forms [in class]</a:t>
            </a:r>
          </a:p>
          <a:p>
            <a:r>
              <a:rPr lang="en-US" sz="6300" i="1" dirty="0"/>
              <a:t>December 11</a:t>
            </a:r>
            <a:r>
              <a:rPr lang="en-US" sz="6300" i="1" baseline="30000" dirty="0"/>
              <a:t>th </a:t>
            </a:r>
            <a:r>
              <a:rPr lang="en-US" sz="6300" i="1" dirty="0"/>
              <a:t>: Extra Credit Assignment – Due by Noon</a:t>
            </a:r>
          </a:p>
          <a:p>
            <a:r>
              <a:rPr lang="en-US" sz="6300" i="1" dirty="0"/>
              <a:t>December 12</a:t>
            </a:r>
            <a:r>
              <a:rPr lang="en-US" sz="6300" i="1" baseline="30000" dirty="0"/>
              <a:t>th</a:t>
            </a:r>
            <a:r>
              <a:rPr lang="en-US" sz="6300" i="1" dirty="0"/>
              <a:t>: </a:t>
            </a:r>
            <a:r>
              <a:rPr lang="en-US" sz="6300" dirty="0"/>
              <a:t>Final Exam</a:t>
            </a:r>
            <a:r>
              <a:rPr lang="en-US" sz="6300" i="1" dirty="0"/>
              <a:t> (at class time)</a:t>
            </a:r>
            <a:endParaRPr lang="en-US" sz="6300" dirty="0"/>
          </a:p>
          <a:p>
            <a:r>
              <a:rPr lang="en-US" sz="6300" i="1" dirty="0"/>
              <a:t>December 13</a:t>
            </a:r>
            <a:r>
              <a:rPr lang="en-US" sz="6300" i="1" baseline="30000" dirty="0"/>
              <a:t>th </a:t>
            </a:r>
            <a:r>
              <a:rPr lang="en-US" sz="6300" i="1" dirty="0"/>
              <a:t>: </a:t>
            </a:r>
            <a:r>
              <a:rPr lang="en-US" sz="6300" dirty="0"/>
              <a:t>Final Exercise (Risk Control Matrix)-</a:t>
            </a:r>
            <a:r>
              <a:rPr lang="en-US" sz="6300" i="1" dirty="0"/>
              <a:t> Due by Noon</a:t>
            </a:r>
          </a:p>
          <a:p>
            <a:pPr marL="0" indent="0">
              <a:buNone/>
            </a:pPr>
            <a:endParaRPr lang="en-US" sz="13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681" y="0"/>
            <a:ext cx="1653469" cy="16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835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0" y="54437"/>
            <a:ext cx="1295400" cy="653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102" y="1210374"/>
            <a:ext cx="1518898" cy="65312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534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Risk / Control Matrix: Final Exercise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28581" y="1848559"/>
            <a:ext cx="7647878" cy="5410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Part 2</a:t>
            </a:r>
            <a:r>
              <a:rPr lang="en-US" sz="2400" dirty="0"/>
              <a:t>:  Identify key controls for the Order to Cash (OTC) process at GBI</a:t>
            </a:r>
          </a:p>
          <a:p>
            <a:pPr marL="914400" lvl="2" indent="-514350">
              <a:buFont typeface="Wingdings" charset="2"/>
              <a:buChar char="§"/>
            </a:pPr>
            <a:r>
              <a:rPr lang="en-US" sz="2000" dirty="0"/>
              <a:t>Tab: Part 2 – GBI Controls</a:t>
            </a:r>
          </a:p>
          <a:p>
            <a:pPr marL="914400" lvl="2" indent="-514350">
              <a:buFont typeface="Wingdings" charset="2"/>
              <a:buChar char="§"/>
            </a:pPr>
            <a:r>
              <a:rPr lang="en-US" sz="2000" dirty="0"/>
              <a:t>Identify at minimum 15 controls for the process</a:t>
            </a:r>
          </a:p>
          <a:p>
            <a:pPr marL="914400" lvl="2" indent="-514350">
              <a:buFont typeface="Wingdings" charset="2"/>
              <a:buChar char="§"/>
            </a:pPr>
            <a:r>
              <a:rPr lang="en-US" sz="2000" dirty="0"/>
              <a:t>Identify a minimum 3 controls in each of the OTC sub-processes:</a:t>
            </a:r>
          </a:p>
          <a:p>
            <a:pPr marL="1371600" lvl="3" indent="-514350">
              <a:buFont typeface="Wingdings" charset="2"/>
              <a:buChar char="ü"/>
            </a:pPr>
            <a:r>
              <a:rPr lang="en-US" b="1" dirty="0"/>
              <a:t>OR&amp;H</a:t>
            </a:r>
            <a:r>
              <a:rPr lang="en-US" dirty="0"/>
              <a:t>: Order Receipt and Handling</a:t>
            </a:r>
          </a:p>
          <a:p>
            <a:pPr marL="1371600" lvl="3" indent="-514350">
              <a:buFont typeface="Wingdings" charset="2"/>
              <a:buChar char="ü"/>
            </a:pPr>
            <a:r>
              <a:rPr lang="en-US" b="1" dirty="0"/>
              <a:t>MF</a:t>
            </a:r>
            <a:r>
              <a:rPr lang="en-US" dirty="0"/>
              <a:t>: Material Flow (shipping)</a:t>
            </a:r>
          </a:p>
          <a:p>
            <a:pPr marL="1371600" lvl="3" indent="-514350">
              <a:buFont typeface="Wingdings" charset="2"/>
              <a:buChar char="ü"/>
            </a:pPr>
            <a:r>
              <a:rPr lang="en-US" b="1" dirty="0"/>
              <a:t>CI</a:t>
            </a:r>
            <a:r>
              <a:rPr lang="en-US" dirty="0"/>
              <a:t>: Customer Invoicing</a:t>
            </a:r>
          </a:p>
          <a:p>
            <a:pPr marL="1371600" lvl="3" indent="-514350">
              <a:buFont typeface="Wingdings" charset="2"/>
              <a:buChar char="ü"/>
            </a:pPr>
            <a:r>
              <a:rPr lang="en-US" b="1" dirty="0"/>
              <a:t>PR&amp;H</a:t>
            </a:r>
            <a:r>
              <a:rPr lang="en-US" dirty="0"/>
              <a:t>: Payment Receipt and Handling</a:t>
            </a:r>
          </a:p>
          <a:p>
            <a:pPr marL="914400" lvl="2" indent="-514350">
              <a:buFont typeface="Wingdings" charset="2"/>
              <a:buChar char="§"/>
            </a:pPr>
            <a:r>
              <a:rPr lang="en-US" sz="2000" dirty="0"/>
              <a:t>At least two (2) controls must be Automated / </a:t>
            </a:r>
            <a:r>
              <a:rPr lang="en-US" sz="2000" dirty="0" err="1"/>
              <a:t>Config</a:t>
            </a:r>
            <a:r>
              <a:rPr lang="en-US" sz="2000" dirty="0"/>
              <a:t> controls</a:t>
            </a:r>
          </a:p>
          <a:p>
            <a:pPr marL="914400" lvl="2" indent="-514350">
              <a:buFont typeface="Wingdings" charset="2"/>
              <a:buChar char="§"/>
            </a:pP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9459" y="5882678"/>
            <a:ext cx="1194541" cy="97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265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0" y="54437"/>
            <a:ext cx="1295400" cy="653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102" y="1255197"/>
            <a:ext cx="1518898" cy="65312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1052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Risk / Control Matrix: Final Exercise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13640" y="1758913"/>
            <a:ext cx="7647878" cy="4928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Part 3</a:t>
            </a:r>
            <a:r>
              <a:rPr lang="en-US" sz="2400" dirty="0"/>
              <a:t>:  Link Risks (Part 1) to the Controls (Part 2)</a:t>
            </a:r>
          </a:p>
          <a:p>
            <a:pPr marL="914400" lvl="2" indent="-514350">
              <a:buFont typeface="Wingdings" charset="2"/>
              <a:buChar char="§"/>
            </a:pPr>
            <a:r>
              <a:rPr lang="en-US" sz="2000" dirty="0"/>
              <a:t>Tab: Part 1 – GBI Risks</a:t>
            </a:r>
          </a:p>
          <a:p>
            <a:pPr marL="914400" lvl="2" indent="-514350">
              <a:buFont typeface="Wingdings" charset="2"/>
              <a:buChar char="§"/>
            </a:pPr>
            <a:r>
              <a:rPr lang="en-US" sz="2000" dirty="0"/>
              <a:t>At least one (1) control must be identified for each risk identified as High Severity or High Likelihood / Frequency</a:t>
            </a:r>
          </a:p>
          <a:p>
            <a:pPr marL="914400" lvl="2" indent="-514350">
              <a:buFont typeface="Wingdings" charset="2"/>
              <a:buChar char="§"/>
            </a:pPr>
            <a:r>
              <a:rPr lang="en-US" sz="2000" dirty="0"/>
              <a:t>A given control may address multiple risks (listed once in Part 2 tab and multiple times in Part 1 tab)</a:t>
            </a:r>
          </a:p>
          <a:p>
            <a:pPr marL="914400" lvl="2" indent="-514350">
              <a:buFont typeface="Wingdings" charset="2"/>
              <a:buChar char="§"/>
            </a:pPr>
            <a:r>
              <a:rPr lang="en-US" sz="2000" dirty="0"/>
              <a:t>A given risk may be addressed by multiple controls (listed once in Part 1 tab and multiple times in Part 2 tab)</a:t>
            </a:r>
          </a:p>
          <a:p>
            <a:pPr marL="914400" lvl="2" indent="-514350">
              <a:buFont typeface="Wingdings" charset="2"/>
              <a:buChar char="§"/>
            </a:pPr>
            <a:r>
              <a:rPr lang="en-US" sz="2000" dirty="0"/>
              <a:t>Risks without out a control:</a:t>
            </a:r>
          </a:p>
          <a:p>
            <a:pPr marL="1371600" lvl="3" indent="-514350">
              <a:buFont typeface="Wingdings" charset="2"/>
              <a:buChar char="²"/>
            </a:pPr>
            <a:r>
              <a:rPr lang="en-US" sz="1600" u="sng" dirty="0"/>
              <a:t>Acceptable Risk</a:t>
            </a:r>
            <a:r>
              <a:rPr lang="en-US" sz="1600" dirty="0"/>
              <a:t>: Business agrees no controls will be developed</a:t>
            </a:r>
          </a:p>
          <a:p>
            <a:pPr marL="1371600" lvl="3" indent="-514350">
              <a:buFont typeface="Wingdings" charset="2"/>
              <a:buChar char="²"/>
            </a:pPr>
            <a:r>
              <a:rPr lang="en-US" sz="1600" u="sng" dirty="0"/>
              <a:t>TBD</a:t>
            </a:r>
            <a:r>
              <a:rPr lang="en-US" sz="1600" dirty="0"/>
              <a:t> (To Be Determined) </a:t>
            </a:r>
          </a:p>
          <a:p>
            <a:pPr marL="914400" lvl="2" indent="-514350">
              <a:buFont typeface="Wingdings" charset="2"/>
              <a:buChar char="§"/>
            </a:pPr>
            <a:endParaRPr lang="en-US" sz="2000" dirty="0"/>
          </a:p>
          <a:p>
            <a:pPr marL="914400" lvl="2" indent="-514350">
              <a:buFont typeface="Wingdings" charset="2"/>
              <a:buChar char="§"/>
            </a:pP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9459" y="5882678"/>
            <a:ext cx="1194541" cy="97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089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744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67"/>
          <a:stretch/>
        </p:blipFill>
        <p:spPr>
          <a:xfrm>
            <a:off x="846581" y="1657535"/>
            <a:ext cx="6926544" cy="4538959"/>
          </a:xfrm>
        </p:spPr>
      </p:pic>
    </p:spTree>
    <p:extLst>
      <p:ext uri="{BB962C8B-B14F-4D97-AF65-F5344CB8AC3E}">
        <p14:creationId xmlns:p14="http://schemas.microsoft.com/office/powerpoint/2010/main" val="12683979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COSO Framework </a:t>
            </a:r>
            <a:r>
              <a:rPr lang="en-US" sz="2800" dirty="0"/>
              <a:t>(2013)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962" y="1583208"/>
            <a:ext cx="5241940" cy="496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77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COSO Framework </a:t>
            </a:r>
            <a:r>
              <a:rPr lang="en-US" sz="2800" dirty="0"/>
              <a:t>(2013)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2189"/>
            <a:ext cx="9144000" cy="5367886"/>
          </a:xfrm>
          <a:prstGeom prst="rect">
            <a:avLst/>
          </a:prstGeom>
        </p:spPr>
      </p:pic>
      <p:sp>
        <p:nvSpPr>
          <p:cNvPr id="4" name="Explosion 2 3"/>
          <p:cNvSpPr/>
          <p:nvPr/>
        </p:nvSpPr>
        <p:spPr>
          <a:xfrm>
            <a:off x="8331093" y="2828835"/>
            <a:ext cx="812907" cy="885213"/>
          </a:xfrm>
          <a:prstGeom prst="irregularSeal2">
            <a:avLst/>
          </a:prstGeom>
          <a:solidFill>
            <a:srgbClr val="FF4E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2 6"/>
          <p:cNvSpPr/>
          <p:nvPr/>
        </p:nvSpPr>
        <p:spPr>
          <a:xfrm>
            <a:off x="8492873" y="3866448"/>
            <a:ext cx="812907" cy="885213"/>
          </a:xfrm>
          <a:prstGeom prst="irregularSeal2">
            <a:avLst/>
          </a:prstGeom>
          <a:solidFill>
            <a:srgbClr val="FF4E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2 7"/>
          <p:cNvSpPr/>
          <p:nvPr/>
        </p:nvSpPr>
        <p:spPr>
          <a:xfrm>
            <a:off x="8473633" y="5657666"/>
            <a:ext cx="651127" cy="402993"/>
          </a:xfrm>
          <a:prstGeom prst="irregularSeal2">
            <a:avLst/>
          </a:prstGeom>
          <a:solidFill>
            <a:srgbClr val="FF4EB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955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dirty="0"/>
              <a:t>Controls: Integration Points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2057400"/>
            <a:ext cx="2133600" cy="20574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IT / Security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19100" y="2514600"/>
            <a:ext cx="17907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Security Configuration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654" y="3162300"/>
            <a:ext cx="1571593" cy="730250"/>
          </a:xfrm>
          <a:prstGeom prst="rect">
            <a:avLst/>
          </a:prstGeom>
        </p:spPr>
      </p:pic>
      <p:sp>
        <p:nvSpPr>
          <p:cNvPr id="10" name="Left-Right Arrow 9"/>
          <p:cNvSpPr/>
          <p:nvPr/>
        </p:nvSpPr>
        <p:spPr>
          <a:xfrm>
            <a:off x="2590800" y="2857500"/>
            <a:ext cx="609600" cy="3048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Callout 10"/>
          <p:cNvSpPr/>
          <p:nvPr/>
        </p:nvSpPr>
        <p:spPr>
          <a:xfrm>
            <a:off x="2057400" y="1676400"/>
            <a:ext cx="1447800" cy="685800"/>
          </a:xfrm>
          <a:prstGeom prst="wedgeEllipseCallout">
            <a:avLst>
              <a:gd name="adj1" fmla="val -41137"/>
              <a:gd name="adj2" fmla="val 72952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Automated (Access) Control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124200" y="4953000"/>
            <a:ext cx="2590800" cy="1828800"/>
            <a:chOff x="-2209800" y="1752600"/>
            <a:chExt cx="2209800" cy="1828800"/>
          </a:xfrm>
        </p:grpSpPr>
        <p:sp>
          <p:nvSpPr>
            <p:cNvPr id="28" name="Rectangle 27"/>
            <p:cNvSpPr/>
            <p:nvPr/>
          </p:nvSpPr>
          <p:spPr>
            <a:xfrm>
              <a:off x="-2209800" y="1752600"/>
              <a:ext cx="2209800" cy="1828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SOX Section 404 Integration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076386" y="2667000"/>
              <a:ext cx="1923986" cy="762000"/>
            </a:xfrm>
            <a:prstGeom prst="rect">
              <a:avLst/>
            </a:prstGeom>
          </p:spPr>
        </p:pic>
      </p:grpSp>
      <p:sp>
        <p:nvSpPr>
          <p:cNvPr id="31" name="Isosceles Triangle 30"/>
          <p:cNvSpPr/>
          <p:nvPr/>
        </p:nvSpPr>
        <p:spPr>
          <a:xfrm rot="10800000" flipH="1">
            <a:off x="3775278" y="4053840"/>
            <a:ext cx="1330122" cy="899160"/>
          </a:xfrm>
          <a:prstGeom prst="triangle">
            <a:avLst/>
          </a:pr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011732" y="4038600"/>
            <a:ext cx="81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Subset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38200" y="892314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Risk/Control Matrix can serve as the primary vehicle for integrating control design into project activities and deliverables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28600" y="4419600"/>
            <a:ext cx="2362200" cy="24384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Program Development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4800" y="4876800"/>
            <a:ext cx="17907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/>
              <a:t>Functional Spec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354" y="5524500"/>
            <a:ext cx="1571593" cy="73025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71500" y="5314269"/>
            <a:ext cx="17907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/>
              <a:t>Technical Specification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054" y="5961969"/>
            <a:ext cx="1571593" cy="730250"/>
          </a:xfrm>
          <a:prstGeom prst="rect">
            <a:avLst/>
          </a:prstGeom>
        </p:spPr>
      </p:pic>
      <p:sp>
        <p:nvSpPr>
          <p:cNvPr id="42" name="Oval Callout 41"/>
          <p:cNvSpPr/>
          <p:nvPr/>
        </p:nvSpPr>
        <p:spPr>
          <a:xfrm>
            <a:off x="1752600" y="4953000"/>
            <a:ext cx="1447800" cy="914400"/>
          </a:xfrm>
          <a:prstGeom prst="wedgeEllipseCallout">
            <a:avLst>
              <a:gd name="adj1" fmla="val -31391"/>
              <a:gd name="adj2" fmla="val 62663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Automated (Custom) &amp; Manual Controls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629400" y="4267200"/>
            <a:ext cx="2514600" cy="25908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Business Process Teams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858000" y="4724400"/>
            <a:ext cx="20574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/>
              <a:t>Bus Process </a:t>
            </a:r>
            <a:r>
              <a:rPr lang="en-US" dirty="0" err="1"/>
              <a:t>Reqmts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7554" y="5372100"/>
            <a:ext cx="1571593" cy="73025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277100" y="5181601"/>
            <a:ext cx="1790700" cy="15042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/>
              <a:t>Training &amp; Procedures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4254" y="5809569"/>
            <a:ext cx="1571593" cy="730250"/>
          </a:xfrm>
          <a:prstGeom prst="rect">
            <a:avLst/>
          </a:prstGeom>
        </p:spPr>
      </p:pic>
      <p:sp>
        <p:nvSpPr>
          <p:cNvPr id="48" name="Oval Callout 47"/>
          <p:cNvSpPr/>
          <p:nvPr/>
        </p:nvSpPr>
        <p:spPr>
          <a:xfrm>
            <a:off x="5867400" y="5943600"/>
            <a:ext cx="1143000" cy="609600"/>
          </a:xfrm>
          <a:prstGeom prst="wedgeEllipseCallout">
            <a:avLst>
              <a:gd name="adj1" fmla="val 74441"/>
              <a:gd name="adj2" fmla="val 25794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Manual Controls</a:t>
            </a:r>
          </a:p>
        </p:txBody>
      </p:sp>
      <p:sp>
        <p:nvSpPr>
          <p:cNvPr id="50" name="Left-Right Arrow 49"/>
          <p:cNvSpPr/>
          <p:nvPr/>
        </p:nvSpPr>
        <p:spPr>
          <a:xfrm>
            <a:off x="5638800" y="2857500"/>
            <a:ext cx="609600" cy="3048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324600" y="1905000"/>
            <a:ext cx="2514600" cy="20574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Security Analysis Tool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515100" y="2362200"/>
            <a:ext cx="17907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Segregation of Duties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654" y="3009900"/>
            <a:ext cx="1571593" cy="730250"/>
          </a:xfrm>
          <a:prstGeom prst="rect">
            <a:avLst/>
          </a:prstGeom>
        </p:spPr>
      </p:pic>
      <p:sp>
        <p:nvSpPr>
          <p:cNvPr id="55" name="Oval Callout 54"/>
          <p:cNvSpPr/>
          <p:nvPr/>
        </p:nvSpPr>
        <p:spPr>
          <a:xfrm>
            <a:off x="7924800" y="2286000"/>
            <a:ext cx="1447800" cy="914400"/>
          </a:xfrm>
          <a:prstGeom prst="wedgeEllipseCallout">
            <a:avLst>
              <a:gd name="adj1" fmla="val -41137"/>
              <a:gd name="adj2" fmla="val 67807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SOD Controls &amp; Sensitive Access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333189" y="3626644"/>
            <a:ext cx="582211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GRC</a:t>
            </a:r>
          </a:p>
        </p:txBody>
      </p:sp>
      <p:sp>
        <p:nvSpPr>
          <p:cNvPr id="57" name="Left-Right Arrow 56"/>
          <p:cNvSpPr/>
          <p:nvPr/>
        </p:nvSpPr>
        <p:spPr>
          <a:xfrm rot="18963821">
            <a:off x="2646566" y="4055034"/>
            <a:ext cx="609600" cy="3048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Left-Right Arrow 57"/>
          <p:cNvSpPr/>
          <p:nvPr/>
        </p:nvSpPr>
        <p:spPr>
          <a:xfrm rot="1525098" flipH="1">
            <a:off x="5656968" y="4065075"/>
            <a:ext cx="862587" cy="35130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Callout 48"/>
          <p:cNvSpPr/>
          <p:nvPr/>
        </p:nvSpPr>
        <p:spPr>
          <a:xfrm>
            <a:off x="5181600" y="4419600"/>
            <a:ext cx="1752600" cy="685800"/>
          </a:xfrm>
          <a:prstGeom prst="wedgeEllipseCallout">
            <a:avLst>
              <a:gd name="adj1" fmla="val 55826"/>
              <a:gd name="adj2" fmla="val 128680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Automated: Standard &amp; Configuration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14700" y="2209800"/>
            <a:ext cx="2209800" cy="1828800"/>
            <a:chOff x="-2209800" y="1752600"/>
            <a:chExt cx="2209800" cy="1828800"/>
          </a:xfrm>
        </p:grpSpPr>
        <p:sp>
          <p:nvSpPr>
            <p:cNvPr id="18" name="Rectangle 17"/>
            <p:cNvSpPr/>
            <p:nvPr/>
          </p:nvSpPr>
          <p:spPr>
            <a:xfrm>
              <a:off x="-2209800" y="1752600"/>
              <a:ext cx="2209800" cy="18288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Risk / Control Matrix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076386" y="2667000"/>
              <a:ext cx="1923986" cy="76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74318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dirty="0"/>
              <a:t>Controls: Integration Points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2057400"/>
            <a:ext cx="2133600" cy="20574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IT / Security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19100" y="2514600"/>
            <a:ext cx="17907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Security Configuration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654" y="3162300"/>
            <a:ext cx="1571593" cy="730250"/>
          </a:xfrm>
          <a:prstGeom prst="rect">
            <a:avLst/>
          </a:prstGeom>
        </p:spPr>
      </p:pic>
      <p:sp>
        <p:nvSpPr>
          <p:cNvPr id="10" name="Left-Right Arrow 9"/>
          <p:cNvSpPr/>
          <p:nvPr/>
        </p:nvSpPr>
        <p:spPr>
          <a:xfrm>
            <a:off x="2590800" y="2857500"/>
            <a:ext cx="609600" cy="3048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Callout 10"/>
          <p:cNvSpPr/>
          <p:nvPr/>
        </p:nvSpPr>
        <p:spPr>
          <a:xfrm>
            <a:off x="2057400" y="1676400"/>
            <a:ext cx="1447800" cy="685800"/>
          </a:xfrm>
          <a:prstGeom prst="wedgeEllipseCallout">
            <a:avLst>
              <a:gd name="adj1" fmla="val -41137"/>
              <a:gd name="adj2" fmla="val 72952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Automated (Access) Control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124200" y="4953000"/>
            <a:ext cx="2590800" cy="1828800"/>
            <a:chOff x="-2209800" y="1752600"/>
            <a:chExt cx="2209800" cy="1828800"/>
          </a:xfrm>
        </p:grpSpPr>
        <p:sp>
          <p:nvSpPr>
            <p:cNvPr id="28" name="Rectangle 27"/>
            <p:cNvSpPr/>
            <p:nvPr/>
          </p:nvSpPr>
          <p:spPr>
            <a:xfrm>
              <a:off x="-2209800" y="1752600"/>
              <a:ext cx="2209800" cy="1828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SOX Section 404 Integration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076386" y="2667000"/>
              <a:ext cx="1923986" cy="762000"/>
            </a:xfrm>
            <a:prstGeom prst="rect">
              <a:avLst/>
            </a:prstGeom>
          </p:spPr>
        </p:pic>
      </p:grpSp>
      <p:sp>
        <p:nvSpPr>
          <p:cNvPr id="31" name="Isosceles Triangle 30"/>
          <p:cNvSpPr/>
          <p:nvPr/>
        </p:nvSpPr>
        <p:spPr>
          <a:xfrm rot="10800000" flipH="1">
            <a:off x="3775278" y="4053840"/>
            <a:ext cx="1330122" cy="899160"/>
          </a:xfrm>
          <a:prstGeom prst="triangle">
            <a:avLst/>
          </a:pr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011732" y="4038600"/>
            <a:ext cx="81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Subset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38200" y="892314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Risk/Control Matrix can serve as the primary vehicle for integrating control design into project activities and deliverables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28600" y="4419600"/>
            <a:ext cx="2362200" cy="24384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Program Development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4800" y="4876800"/>
            <a:ext cx="17907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/>
              <a:t>Functional Spec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354" y="5524500"/>
            <a:ext cx="1571593" cy="73025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71500" y="5314269"/>
            <a:ext cx="17907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/>
              <a:t>Technical Specification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054" y="5961969"/>
            <a:ext cx="1571593" cy="730250"/>
          </a:xfrm>
          <a:prstGeom prst="rect">
            <a:avLst/>
          </a:prstGeom>
        </p:spPr>
      </p:pic>
      <p:sp>
        <p:nvSpPr>
          <p:cNvPr id="42" name="Oval Callout 41"/>
          <p:cNvSpPr/>
          <p:nvPr/>
        </p:nvSpPr>
        <p:spPr>
          <a:xfrm>
            <a:off x="1752600" y="4953000"/>
            <a:ext cx="1447800" cy="914400"/>
          </a:xfrm>
          <a:prstGeom prst="wedgeEllipseCallout">
            <a:avLst>
              <a:gd name="adj1" fmla="val -31391"/>
              <a:gd name="adj2" fmla="val 62663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Automated (Custom) &amp; Manual Controls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629400" y="4267200"/>
            <a:ext cx="2514600" cy="25908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Business Process Teams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858000" y="4724400"/>
            <a:ext cx="20574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/>
              <a:t>Bus Process </a:t>
            </a:r>
            <a:r>
              <a:rPr lang="en-US" dirty="0" err="1"/>
              <a:t>Reqmts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7554" y="5372100"/>
            <a:ext cx="1571593" cy="73025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277100" y="5181601"/>
            <a:ext cx="1790700" cy="15042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/>
              <a:t>Training &amp; Procedures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4254" y="5809569"/>
            <a:ext cx="1571593" cy="730250"/>
          </a:xfrm>
          <a:prstGeom prst="rect">
            <a:avLst/>
          </a:prstGeom>
        </p:spPr>
      </p:pic>
      <p:sp>
        <p:nvSpPr>
          <p:cNvPr id="48" name="Oval Callout 47"/>
          <p:cNvSpPr/>
          <p:nvPr/>
        </p:nvSpPr>
        <p:spPr>
          <a:xfrm>
            <a:off x="5867400" y="5943600"/>
            <a:ext cx="1143000" cy="609600"/>
          </a:xfrm>
          <a:prstGeom prst="wedgeEllipseCallout">
            <a:avLst>
              <a:gd name="adj1" fmla="val 74441"/>
              <a:gd name="adj2" fmla="val 25794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Manual Controls</a:t>
            </a:r>
          </a:p>
        </p:txBody>
      </p:sp>
      <p:sp>
        <p:nvSpPr>
          <p:cNvPr id="50" name="Left-Right Arrow 49"/>
          <p:cNvSpPr/>
          <p:nvPr/>
        </p:nvSpPr>
        <p:spPr>
          <a:xfrm>
            <a:off x="5638800" y="2857500"/>
            <a:ext cx="609600" cy="3048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324600" y="1905000"/>
            <a:ext cx="2514600" cy="20574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Security Analysis Tool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515100" y="2362200"/>
            <a:ext cx="17907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Segregation of Duties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654" y="3009900"/>
            <a:ext cx="1571593" cy="730250"/>
          </a:xfrm>
          <a:prstGeom prst="rect">
            <a:avLst/>
          </a:prstGeom>
        </p:spPr>
      </p:pic>
      <p:sp>
        <p:nvSpPr>
          <p:cNvPr id="55" name="Oval Callout 54"/>
          <p:cNvSpPr/>
          <p:nvPr/>
        </p:nvSpPr>
        <p:spPr>
          <a:xfrm>
            <a:off x="7924800" y="2286000"/>
            <a:ext cx="1447800" cy="914400"/>
          </a:xfrm>
          <a:prstGeom prst="wedgeEllipseCallout">
            <a:avLst>
              <a:gd name="adj1" fmla="val -41137"/>
              <a:gd name="adj2" fmla="val 67807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SOD Controls &amp; Sensitive Access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333189" y="3626644"/>
            <a:ext cx="582211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GRC</a:t>
            </a:r>
          </a:p>
        </p:txBody>
      </p:sp>
      <p:sp>
        <p:nvSpPr>
          <p:cNvPr id="57" name="Left-Right Arrow 56"/>
          <p:cNvSpPr/>
          <p:nvPr/>
        </p:nvSpPr>
        <p:spPr>
          <a:xfrm rot="18963821">
            <a:off x="2646566" y="4055034"/>
            <a:ext cx="609600" cy="3048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Left-Right Arrow 57"/>
          <p:cNvSpPr/>
          <p:nvPr/>
        </p:nvSpPr>
        <p:spPr>
          <a:xfrm rot="1525098" flipH="1">
            <a:off x="5656968" y="4065075"/>
            <a:ext cx="862587" cy="35130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Callout 48"/>
          <p:cNvSpPr/>
          <p:nvPr/>
        </p:nvSpPr>
        <p:spPr>
          <a:xfrm>
            <a:off x="5181600" y="4419600"/>
            <a:ext cx="1752600" cy="685800"/>
          </a:xfrm>
          <a:prstGeom prst="wedgeEllipseCallout">
            <a:avLst>
              <a:gd name="adj1" fmla="val 55826"/>
              <a:gd name="adj2" fmla="val 128680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Automated: Standard &amp; Configuration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14700" y="2209800"/>
            <a:ext cx="2209800" cy="1828800"/>
            <a:chOff x="-2209800" y="1752600"/>
            <a:chExt cx="2209800" cy="1828800"/>
          </a:xfrm>
        </p:grpSpPr>
        <p:sp>
          <p:nvSpPr>
            <p:cNvPr id="18" name="Rectangle 17"/>
            <p:cNvSpPr/>
            <p:nvPr/>
          </p:nvSpPr>
          <p:spPr>
            <a:xfrm>
              <a:off x="-2209800" y="1752600"/>
              <a:ext cx="2209800" cy="18288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Risk / Control Matrix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076386" y="2667000"/>
              <a:ext cx="1923986" cy="762000"/>
            </a:xfrm>
            <a:prstGeom prst="rect">
              <a:avLst/>
            </a:prstGeom>
          </p:spPr>
        </p:pic>
      </p:grpSp>
      <p:sp>
        <p:nvSpPr>
          <p:cNvPr id="7" name="Cloud 6"/>
          <p:cNvSpPr/>
          <p:nvPr/>
        </p:nvSpPr>
        <p:spPr>
          <a:xfrm>
            <a:off x="-304800" y="1524000"/>
            <a:ext cx="4267200" cy="2819400"/>
          </a:xfrm>
          <a:prstGeom prst="cloud">
            <a:avLst/>
          </a:prstGeom>
          <a:solidFill>
            <a:srgbClr val="F2F214">
              <a:alpha val="32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275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32350"/>
            <a:ext cx="8305800" cy="54101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Parts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Analyze and define the key risks that exist for the Order to Cash (OTC) process at GBI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Guided by the risks you identified (esp. the High Severity and High Likelihood / Frequency risks) identify the key controls that will be used in the OTC process.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Link the Risks from Part 1 to the controls in Part 2.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Complete definition of the controls (classifications, links to assertions, etc.)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Write auditable control process documentation for 1 manual and 1 automated (configuration) control identified.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(Individual vs. Team submission): Couple questions about your work as a team to complete this and other exercises.   (Optional) </a:t>
            </a:r>
            <a:br>
              <a:rPr lang="en-US" sz="2000" dirty="0"/>
            </a:br>
            <a:r>
              <a:rPr lang="en-US" sz="2000" i="1" dirty="0"/>
              <a:t>Details will be announced via a blog post in last couple weeks of class.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0" y="54437"/>
            <a:ext cx="1295400" cy="653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102" y="1105787"/>
            <a:ext cx="1518898" cy="6531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87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Risk / Control Matrix: Final Exercise</a:t>
            </a:r>
          </a:p>
        </p:txBody>
      </p:sp>
    </p:spTree>
    <p:extLst>
      <p:ext uri="{BB962C8B-B14F-4D97-AF65-F5344CB8AC3E}">
        <p14:creationId xmlns:p14="http://schemas.microsoft.com/office/powerpoint/2010/main" val="38177331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Auditing: Helping Hands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/>
              <a:t>Kapish</a:t>
            </a:r>
            <a:r>
              <a:rPr lang="en-US" b="1" dirty="0"/>
              <a:t> </a:t>
            </a:r>
            <a:r>
              <a:rPr lang="en-US" b="1" dirty="0" err="1"/>
              <a:t>Vanvaria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Ernst &amp; Young</a:t>
            </a:r>
          </a:p>
          <a:p>
            <a:pPr lvl="1"/>
            <a:r>
              <a:rPr lang="en-US" dirty="0"/>
              <a:t>Manager |  Advisory Services</a:t>
            </a:r>
            <a:br>
              <a:rPr lang="en-US" dirty="0"/>
            </a:br>
            <a:r>
              <a:rPr lang="en-US" dirty="0"/>
              <a:t>    </a:t>
            </a:r>
            <a:r>
              <a:rPr lang="en-US" i="1" dirty="0"/>
              <a:t>(assists clients address complex compliance, financial,     operational and technology risks)</a:t>
            </a:r>
          </a:p>
          <a:p>
            <a:pPr lvl="1"/>
            <a:r>
              <a:rPr lang="en-US" dirty="0"/>
              <a:t>Temple MIS Advisory Council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8189" y="4208544"/>
            <a:ext cx="2615811" cy="264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65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88244"/>
            <a:ext cx="7772400" cy="1143000"/>
          </a:xfrm>
        </p:spPr>
        <p:txBody>
          <a:bodyPr/>
          <a:lstStyle/>
          <a:p>
            <a:r>
              <a:rPr lang="en-US" dirty="0"/>
              <a:t>Discussion</a:t>
            </a:r>
            <a:endParaRPr lang="en-US" dirty="0">
              <a:latin typeface="Franklin Gothic Book" charset="0"/>
            </a:endParaRP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639B9360-126E-954B-A972-7DEACC085569}" type="slidenum">
              <a:rPr lang="en-US">
                <a:cs typeface="ＭＳ Ｐゴシック" charset="0"/>
              </a:rPr>
              <a:pPr/>
              <a:t>5</a:t>
            </a:fld>
            <a:endParaRPr lang="en-US">
              <a:cs typeface="ＭＳ Ｐゴシック" charset="0"/>
            </a:endParaRPr>
          </a:p>
        </p:txBody>
      </p:sp>
      <p:sp>
        <p:nvSpPr>
          <p:cNvPr id="2970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27755" y="2052459"/>
            <a:ext cx="8153400" cy="464820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v"/>
            </a:pPr>
            <a:r>
              <a:rPr lang="en-US" altLang="zh-TW" sz="2800" dirty="0">
                <a:ea typeface="新細明體" charset="-120"/>
              </a:rPr>
              <a:t>Something really new, different you learned in this course in last week</a:t>
            </a:r>
            <a:br>
              <a:rPr lang="en-US" altLang="zh-TW" dirty="0">
                <a:ea typeface="新細明體" charset="-120"/>
              </a:rPr>
            </a:br>
            <a:r>
              <a:rPr lang="en-US" altLang="zh-TW" dirty="0">
                <a:ea typeface="新細明體" charset="-120"/>
              </a:rPr>
              <a:t> </a:t>
            </a:r>
            <a:endParaRPr lang="en-US" altLang="zh-TW" sz="2800" dirty="0">
              <a:ea typeface="新細明體" charset="-120"/>
            </a:endParaRPr>
          </a:p>
          <a:p>
            <a:pPr>
              <a:buFont typeface="Wingdings" charset="2"/>
              <a:buChar char="v"/>
            </a:pPr>
            <a:r>
              <a:rPr lang="en-US" altLang="zh-TW" sz="2800" dirty="0">
                <a:ea typeface="新細明體" charset="-120"/>
              </a:rPr>
              <a:t>Questions you have about this week’s content (readings, videos, links, …)?</a:t>
            </a:r>
            <a:br>
              <a:rPr lang="en-US" altLang="zh-TW" sz="2800" dirty="0">
                <a:ea typeface="新細明體" charset="-120"/>
              </a:rPr>
            </a:br>
            <a:endParaRPr lang="en-US" altLang="zh-TW" sz="2800" dirty="0">
              <a:ea typeface="新細明體" charset="-120"/>
            </a:endParaRPr>
          </a:p>
          <a:p>
            <a:pPr lvl="2">
              <a:buFont typeface="Wingdings" charset="2"/>
              <a:buChar char="v"/>
            </a:pPr>
            <a:r>
              <a:rPr lang="en-US" altLang="zh-TW" sz="2800" dirty="0">
                <a:ea typeface="新細明體" charset="-120"/>
              </a:rPr>
              <a:t>Question still in your mind, something not   adequately answered in prior readings or classes?</a:t>
            </a:r>
          </a:p>
          <a:p>
            <a:pPr marL="0" lvl="1" indent="457200" algn="r">
              <a:buSzPct val="80000"/>
              <a:buFont typeface="Wingdings" charset="2"/>
              <a:buChar char="²"/>
            </a:pPr>
            <a:endParaRPr lang="en-US" sz="2400" dirty="0">
              <a:latin typeface="Perpetu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99" y="-2693"/>
            <a:ext cx="2485601" cy="2055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735" y="2588040"/>
            <a:ext cx="2249310" cy="1038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1" y="4564276"/>
            <a:ext cx="1397001" cy="229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013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MIS 5121: Auditor’s Visit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762" y="1551360"/>
            <a:ext cx="8229600" cy="4863007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30000"/>
              </a:lnSpc>
            </a:pPr>
            <a:r>
              <a:rPr lang="en-US" dirty="0"/>
              <a:t>What is the most common ‘weak’ or vulnerable control area?</a:t>
            </a:r>
          </a:p>
          <a:p>
            <a:pPr>
              <a:lnSpc>
                <a:spcPct val="130000"/>
              </a:lnSpc>
            </a:pPr>
            <a:r>
              <a:rPr lang="en-US" dirty="0"/>
              <a:t>How to you define your audit scope for a complex business?   How do you organize, define focus?</a:t>
            </a:r>
          </a:p>
          <a:p>
            <a:pPr>
              <a:lnSpc>
                <a:spcPct val="130000"/>
              </a:lnSpc>
            </a:pPr>
            <a:r>
              <a:rPr lang="en-US" dirty="0"/>
              <a:t>What is the most important document to review in an audit?</a:t>
            </a:r>
          </a:p>
          <a:p>
            <a:pPr>
              <a:lnSpc>
                <a:spcPct val="130000"/>
              </a:lnSpc>
            </a:pPr>
            <a:r>
              <a:rPr lang="en-US" dirty="0"/>
              <a:t>Are companies being audited serious about security in SAP?</a:t>
            </a:r>
          </a:p>
          <a:p>
            <a:pPr>
              <a:lnSpc>
                <a:spcPct val="130000"/>
              </a:lnSpc>
            </a:pPr>
            <a:r>
              <a:rPr lang="en-US" dirty="0"/>
              <a:t>What tools is most effective when auditing clients?</a:t>
            </a:r>
          </a:p>
          <a:p>
            <a:pPr>
              <a:lnSpc>
                <a:spcPct val="130000"/>
              </a:lnSpc>
            </a:pPr>
            <a:r>
              <a:rPr lang="en-US" dirty="0"/>
              <a:t>How do you plan the scope of an audit?</a:t>
            </a:r>
          </a:p>
          <a:p>
            <a:pPr>
              <a:lnSpc>
                <a:spcPct val="130000"/>
              </a:lnSpc>
            </a:pPr>
            <a:r>
              <a:rPr lang="en-US" dirty="0"/>
              <a:t>Who are the people they interview during an audit?  Who do they interview first?</a:t>
            </a:r>
          </a:p>
          <a:p>
            <a:pPr>
              <a:lnSpc>
                <a:spcPct val="130000"/>
              </a:lnSpc>
            </a:pPr>
            <a:r>
              <a:rPr lang="en-US" dirty="0"/>
              <a:t>What do they audit in an ERP system – what do they look at?</a:t>
            </a:r>
          </a:p>
          <a:p>
            <a:pPr>
              <a:lnSpc>
                <a:spcPct val="130000"/>
              </a:lnSpc>
            </a:pPr>
            <a:r>
              <a:rPr lang="en-US" dirty="0"/>
              <a:t>What are the risk assessment tools they use?  Has their assessment of them changed over the years?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7959" y="4876800"/>
            <a:ext cx="1956041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704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MIS 5121 : Auditor’s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65326"/>
          </a:xfrm>
        </p:spPr>
        <p:txBody>
          <a:bodyPr>
            <a:normAutofit/>
          </a:bodyPr>
          <a:lstStyle/>
          <a:p>
            <a:r>
              <a:rPr lang="en-US" sz="2400" dirty="0"/>
              <a:t>Have you personally detected a fraud scenario in your audit?  If so, please explain</a:t>
            </a:r>
          </a:p>
          <a:p>
            <a:r>
              <a:rPr lang="en-US" sz="2400" dirty="0"/>
              <a:t>How do you maintain your independence?  Is that easy?</a:t>
            </a:r>
          </a:p>
          <a:p>
            <a:r>
              <a:rPr lang="en-US" sz="2400" dirty="0"/>
              <a:t>What are the general methodologies used for auditing?</a:t>
            </a:r>
          </a:p>
          <a:p>
            <a:r>
              <a:rPr lang="en-US" sz="2400" dirty="0"/>
              <a:t>How do you classify risks?</a:t>
            </a:r>
          </a:p>
          <a:p>
            <a:r>
              <a:rPr lang="en-US" sz="2400" dirty="0"/>
              <a:t>Since SAP can be customized in so many ways, how does an auditor know what to audit when everything is different with each client?</a:t>
            </a:r>
          </a:p>
          <a:p>
            <a:r>
              <a:rPr lang="en-US" sz="2400" dirty="0"/>
              <a:t>Since SAP can be customized in so many ways, how does an auditor know what to audit when everything is different with each client?</a:t>
            </a:r>
          </a:p>
        </p:txBody>
      </p:sp>
    </p:spTree>
    <p:extLst>
      <p:ext uri="{BB962C8B-B14F-4D97-AF65-F5344CB8AC3E}">
        <p14:creationId xmlns:p14="http://schemas.microsoft.com/office/powerpoint/2010/main" val="9932237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MIS 5121 : Auditor’s Topics  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the general methodologies used for auditing?</a:t>
            </a:r>
          </a:p>
          <a:p>
            <a:r>
              <a:rPr lang="en-US" dirty="0"/>
              <a:t>How do you classify risks?</a:t>
            </a:r>
          </a:p>
          <a:p>
            <a:r>
              <a:rPr lang="en-US" dirty="0"/>
              <a:t>How do you review Segregation of Duties (modules vs. employees)?</a:t>
            </a:r>
          </a:p>
          <a:p>
            <a:r>
              <a:rPr lang="en-US" dirty="0"/>
              <a:t>Since SAP can be customized in so many ways, how does an auditor know what to audit when everything is different with each client?</a:t>
            </a:r>
          </a:p>
        </p:txBody>
      </p:sp>
    </p:spTree>
    <p:extLst>
      <p:ext uri="{BB962C8B-B14F-4D97-AF65-F5344CB8AC3E}">
        <p14:creationId xmlns:p14="http://schemas.microsoft.com/office/powerpoint/2010/main" val="721884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n-US" dirty="0"/>
              <a:t>SAP Security: Review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46372" y="5206310"/>
            <a:ext cx="2778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Core: </a:t>
            </a:r>
            <a:r>
              <a:rPr lang="en-US" b="1" dirty="0">
                <a:solidFill>
                  <a:srgbClr val="008000"/>
                </a:solidFill>
              </a:rPr>
              <a:t>Authorization Checks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95682" y="1687513"/>
            <a:ext cx="2732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Lock: </a:t>
            </a:r>
            <a:r>
              <a:rPr lang="en-US" b="1" dirty="0">
                <a:solidFill>
                  <a:srgbClr val="008000"/>
                </a:solidFill>
              </a:rPr>
              <a:t>Authorization Object</a:t>
            </a:r>
          </a:p>
        </p:txBody>
      </p:sp>
      <p:sp>
        <p:nvSpPr>
          <p:cNvPr id="16" name="Can 15"/>
          <p:cNvSpPr/>
          <p:nvPr/>
        </p:nvSpPr>
        <p:spPr>
          <a:xfrm rot="5400000" flipH="1">
            <a:off x="-46400" y="3058492"/>
            <a:ext cx="3525013" cy="1735669"/>
          </a:xfrm>
          <a:prstGeom prst="can">
            <a:avLst/>
          </a:prstGeom>
          <a:solidFill>
            <a:schemeClr val="accent6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n 14"/>
          <p:cNvSpPr/>
          <p:nvPr/>
        </p:nvSpPr>
        <p:spPr>
          <a:xfrm rot="5400000" flipH="1">
            <a:off x="1634981" y="3132560"/>
            <a:ext cx="2695221" cy="1587532"/>
          </a:xfrm>
          <a:prstGeom prst="can">
            <a:avLst/>
          </a:prstGeom>
          <a:solidFill>
            <a:schemeClr val="accent6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n 13"/>
          <p:cNvSpPr/>
          <p:nvPr/>
        </p:nvSpPr>
        <p:spPr>
          <a:xfrm rot="5400000" flipH="1">
            <a:off x="1941885" y="2451716"/>
            <a:ext cx="1100666" cy="2949222"/>
          </a:xfrm>
          <a:prstGeom prst="can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H="1">
            <a:off x="3746372" y="3697903"/>
            <a:ext cx="154134" cy="456847"/>
          </a:xfrm>
          <a:prstGeom prst="rect">
            <a:avLst/>
          </a:prstGeom>
          <a:gradFill flip="none" rotWithShape="1">
            <a:gsLst>
              <a:gs pos="46000">
                <a:schemeClr val="bg1">
                  <a:lumMod val="85000"/>
                </a:schemeClr>
              </a:gs>
              <a:gs pos="100000">
                <a:srgbClr val="000000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 flipH="1">
            <a:off x="1426830" y="3593304"/>
            <a:ext cx="1669123" cy="632178"/>
            <a:chOff x="3700153" y="3324401"/>
            <a:chExt cx="1669123" cy="63217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55605" y="3324401"/>
              <a:ext cx="213671" cy="63217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41934" y="3324401"/>
              <a:ext cx="213671" cy="63217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7495" y="3324401"/>
              <a:ext cx="213671" cy="63217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27285" y="3324401"/>
              <a:ext cx="213671" cy="63217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7662" y="3324401"/>
              <a:ext cx="213671" cy="63217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1333" y="3324401"/>
              <a:ext cx="213671" cy="63217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00153" y="3324401"/>
              <a:ext cx="213671" cy="63217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13824" y="3324401"/>
              <a:ext cx="213671" cy="632178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389291" y="5916285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Tumblers: </a:t>
            </a:r>
            <a:r>
              <a:rPr lang="en-US" b="1" dirty="0">
                <a:solidFill>
                  <a:srgbClr val="008000"/>
                </a:solidFill>
              </a:rPr>
              <a:t>Authorization Fields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23255" y="2892743"/>
            <a:ext cx="361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Values on Key: </a:t>
            </a:r>
            <a:r>
              <a:rPr lang="en-US" b="1" dirty="0">
                <a:solidFill>
                  <a:srgbClr val="008000"/>
                </a:solidFill>
              </a:rPr>
              <a:t>Authorization Values</a:t>
            </a:r>
          </a:p>
        </p:txBody>
      </p:sp>
      <p:grpSp>
        <p:nvGrpSpPr>
          <p:cNvPr id="49" name="Group 48"/>
          <p:cNvGrpSpPr/>
          <p:nvPr/>
        </p:nvGrpSpPr>
        <p:grpSpPr>
          <a:xfrm flipV="1">
            <a:off x="4470193" y="3223553"/>
            <a:ext cx="3677118" cy="903447"/>
            <a:chOff x="4438006" y="3459166"/>
            <a:chExt cx="3755236" cy="1028367"/>
          </a:xfrm>
        </p:grpSpPr>
        <p:sp>
          <p:nvSpPr>
            <p:cNvPr id="50" name="Trapezoid 49"/>
            <p:cNvSpPr/>
            <p:nvPr/>
          </p:nvSpPr>
          <p:spPr>
            <a:xfrm>
              <a:off x="4438006" y="3459166"/>
              <a:ext cx="3755236" cy="349318"/>
            </a:xfrm>
            <a:prstGeom prst="trapezoid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Isosceles Triangle 50"/>
            <p:cNvSpPr/>
            <p:nvPr/>
          </p:nvSpPr>
          <p:spPr>
            <a:xfrm>
              <a:off x="4642841" y="3671934"/>
              <a:ext cx="382351" cy="17864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>
              <a:off x="5060180" y="3685590"/>
              <a:ext cx="443760" cy="224338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rapezoid 52"/>
            <p:cNvSpPr/>
            <p:nvPr/>
          </p:nvSpPr>
          <p:spPr>
            <a:xfrm>
              <a:off x="5131851" y="3567716"/>
              <a:ext cx="300419" cy="382328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Pie 53"/>
            <p:cNvSpPr/>
            <p:nvPr/>
          </p:nvSpPr>
          <p:spPr>
            <a:xfrm>
              <a:off x="5676901" y="3617320"/>
              <a:ext cx="792013" cy="382328"/>
            </a:xfrm>
            <a:prstGeom prst="pi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Triangle 54"/>
            <p:cNvSpPr/>
            <p:nvPr/>
          </p:nvSpPr>
          <p:spPr>
            <a:xfrm>
              <a:off x="6281075" y="3567716"/>
              <a:ext cx="758030" cy="919817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 rot="16200000" flipV="1">
            <a:off x="6974534" y="5091051"/>
            <a:ext cx="2239055" cy="564234"/>
            <a:chOff x="4438006" y="3459166"/>
            <a:chExt cx="3755236" cy="1028367"/>
          </a:xfrm>
        </p:grpSpPr>
        <p:sp>
          <p:nvSpPr>
            <p:cNvPr id="58" name="Trapezoid 57"/>
            <p:cNvSpPr/>
            <p:nvPr/>
          </p:nvSpPr>
          <p:spPr>
            <a:xfrm>
              <a:off x="4438006" y="3459166"/>
              <a:ext cx="3755236" cy="349318"/>
            </a:xfrm>
            <a:prstGeom prst="trapezoid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/>
            <p:cNvSpPr/>
            <p:nvPr/>
          </p:nvSpPr>
          <p:spPr>
            <a:xfrm>
              <a:off x="4642841" y="3671934"/>
              <a:ext cx="382351" cy="17864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>
              <a:off x="5060180" y="3685590"/>
              <a:ext cx="443760" cy="224338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rapezoid 60"/>
            <p:cNvSpPr/>
            <p:nvPr/>
          </p:nvSpPr>
          <p:spPr>
            <a:xfrm>
              <a:off x="5131851" y="3567716"/>
              <a:ext cx="300419" cy="382328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Pie 61"/>
            <p:cNvSpPr/>
            <p:nvPr/>
          </p:nvSpPr>
          <p:spPr>
            <a:xfrm>
              <a:off x="5676901" y="3617320"/>
              <a:ext cx="792013" cy="382328"/>
            </a:xfrm>
            <a:prstGeom prst="pi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ight Triangle 62"/>
            <p:cNvSpPr/>
            <p:nvPr/>
          </p:nvSpPr>
          <p:spPr>
            <a:xfrm>
              <a:off x="6281075" y="3567716"/>
              <a:ext cx="758030" cy="919817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 rot="16902787" flipV="1">
            <a:off x="6456585" y="5016618"/>
            <a:ext cx="2239055" cy="564234"/>
            <a:chOff x="4438006" y="3459166"/>
            <a:chExt cx="3755236" cy="1028367"/>
          </a:xfrm>
        </p:grpSpPr>
        <p:sp>
          <p:nvSpPr>
            <p:cNvPr id="65" name="Trapezoid 64"/>
            <p:cNvSpPr/>
            <p:nvPr/>
          </p:nvSpPr>
          <p:spPr>
            <a:xfrm>
              <a:off x="4438006" y="3459166"/>
              <a:ext cx="3755236" cy="349318"/>
            </a:xfrm>
            <a:prstGeom prst="trapezoid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Isosceles Triangle 65"/>
            <p:cNvSpPr/>
            <p:nvPr/>
          </p:nvSpPr>
          <p:spPr>
            <a:xfrm>
              <a:off x="4642841" y="3671934"/>
              <a:ext cx="382351" cy="17864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>
              <a:off x="5060180" y="3685590"/>
              <a:ext cx="443760" cy="224338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rapezoid 67"/>
            <p:cNvSpPr/>
            <p:nvPr/>
          </p:nvSpPr>
          <p:spPr>
            <a:xfrm>
              <a:off x="5131851" y="3567716"/>
              <a:ext cx="300419" cy="382328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Pie 68"/>
            <p:cNvSpPr/>
            <p:nvPr/>
          </p:nvSpPr>
          <p:spPr>
            <a:xfrm>
              <a:off x="5676901" y="3617320"/>
              <a:ext cx="792013" cy="382328"/>
            </a:xfrm>
            <a:prstGeom prst="pi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ight Triangle 69"/>
            <p:cNvSpPr/>
            <p:nvPr/>
          </p:nvSpPr>
          <p:spPr>
            <a:xfrm>
              <a:off x="6281075" y="3567716"/>
              <a:ext cx="758030" cy="919817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Oval 70"/>
          <p:cNvSpPr/>
          <p:nvPr/>
        </p:nvSpPr>
        <p:spPr>
          <a:xfrm>
            <a:off x="7738318" y="3717200"/>
            <a:ext cx="822960" cy="82296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4502096" y="5957920"/>
            <a:ext cx="2188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Keys: </a:t>
            </a:r>
            <a:r>
              <a:rPr lang="en-US" b="1" dirty="0">
                <a:solidFill>
                  <a:srgbClr val="008000"/>
                </a:solidFill>
              </a:rPr>
              <a:t>Roles / Profiles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1975831" y="2063810"/>
            <a:ext cx="2921000" cy="2717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72" idx="3"/>
          </p:cNvCxnSpPr>
          <p:nvPr/>
        </p:nvCxnSpPr>
        <p:spPr>
          <a:xfrm flipV="1">
            <a:off x="6690991" y="4476660"/>
            <a:ext cx="996121" cy="1665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0" idx="0"/>
          </p:cNvCxnSpPr>
          <p:nvPr/>
        </p:nvCxnSpPr>
        <p:spPr>
          <a:xfrm flipH="1" flipV="1">
            <a:off x="3395682" y="4253640"/>
            <a:ext cx="1739821" cy="9526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34" idx="0"/>
          </p:cNvCxnSpPr>
          <p:nvPr/>
        </p:nvCxnSpPr>
        <p:spPr>
          <a:xfrm flipV="1">
            <a:off x="2007683" y="4253640"/>
            <a:ext cx="260761" cy="16626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8161421" y="1193300"/>
            <a:ext cx="1179193" cy="1385415"/>
            <a:chOff x="620543" y="2464884"/>
            <a:chExt cx="1507444" cy="2049939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543" y="2464884"/>
              <a:ext cx="1507444" cy="150744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85670" y="3968338"/>
              <a:ext cx="1131280" cy="546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User ID</a:t>
              </a:r>
            </a:p>
          </p:txBody>
        </p:sp>
      </p:grpSp>
      <p:sp>
        <p:nvSpPr>
          <p:cNvPr id="12" name="Document 11"/>
          <p:cNvSpPr/>
          <p:nvPr/>
        </p:nvSpPr>
        <p:spPr>
          <a:xfrm>
            <a:off x="167041" y="1258257"/>
            <a:ext cx="1037539" cy="794441"/>
          </a:xfrm>
          <a:prstGeom prst="flowChartDocument">
            <a:avLst/>
          </a:prstGeom>
          <a:solidFill>
            <a:schemeClr val="accent2">
              <a:lumMod val="60000"/>
              <a:lumOff val="40000"/>
              <a:alpha val="8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Program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440758" y="2607659"/>
            <a:ext cx="458820" cy="1385389"/>
            <a:chOff x="8440758" y="2607659"/>
            <a:chExt cx="458820" cy="1385389"/>
          </a:xfrm>
        </p:grpSpPr>
        <p:cxnSp>
          <p:nvCxnSpPr>
            <p:cNvPr id="44" name="Straight Arrow Connector 43"/>
            <p:cNvCxnSpPr>
              <a:stCxn id="71" idx="7"/>
            </p:cNvCxnSpPr>
            <p:nvPr/>
          </p:nvCxnSpPr>
          <p:spPr>
            <a:xfrm flipV="1">
              <a:off x="8440758" y="2607659"/>
              <a:ext cx="278193" cy="1230061"/>
            </a:xfrm>
            <a:prstGeom prst="straightConnector1">
              <a:avLst/>
            </a:prstGeom>
            <a:ln w="57150" cmpd="thinThick"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 rot="16926409">
              <a:off x="8050232" y="3143702"/>
              <a:ext cx="1329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Assigned To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87626" y="2052698"/>
            <a:ext cx="1373656" cy="900505"/>
            <a:chOff x="787626" y="2052698"/>
            <a:chExt cx="1373656" cy="900505"/>
          </a:xfrm>
        </p:grpSpPr>
        <p:cxnSp>
          <p:nvCxnSpPr>
            <p:cNvPr id="75" name="Straight Arrow Connector 74"/>
            <p:cNvCxnSpPr/>
            <p:nvPr/>
          </p:nvCxnSpPr>
          <p:spPr>
            <a:xfrm flipH="1" flipV="1">
              <a:off x="848272" y="2052698"/>
              <a:ext cx="1127559" cy="900505"/>
            </a:xfrm>
            <a:prstGeom prst="straightConnector1">
              <a:avLst/>
            </a:prstGeom>
            <a:ln w="57150" cmpd="thinThick"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 rot="2381183">
              <a:off x="787626" y="2564819"/>
              <a:ext cx="1373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Imbedded In</a:t>
              </a:r>
            </a:p>
          </p:txBody>
        </p:sp>
      </p:grpSp>
      <p:sp>
        <p:nvSpPr>
          <p:cNvPr id="79" name="Down Arrow Callout 78"/>
          <p:cNvSpPr/>
          <p:nvPr/>
        </p:nvSpPr>
        <p:spPr>
          <a:xfrm flipV="1">
            <a:off x="4646499" y="3405402"/>
            <a:ext cx="1925408" cy="909437"/>
          </a:xfrm>
          <a:prstGeom prst="downArrowCallou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581845" y="739357"/>
            <a:ext cx="1758769" cy="4079714"/>
          </a:xfrm>
          <a:prstGeom prst="ellipse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36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208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Risk / Control Matrix: Design Approach</a:t>
            </a:r>
          </a:p>
        </p:txBody>
      </p:sp>
      <p:sp>
        <p:nvSpPr>
          <p:cNvPr id="5" name="Oval 4"/>
          <p:cNvSpPr/>
          <p:nvPr/>
        </p:nvSpPr>
        <p:spPr>
          <a:xfrm>
            <a:off x="658497" y="1728469"/>
            <a:ext cx="1893180" cy="1293408"/>
          </a:xfrm>
          <a:prstGeom prst="ellipse">
            <a:avLst/>
          </a:prstGeom>
          <a:gradFill flip="none" rotWithShape="1">
            <a:gsLst>
              <a:gs pos="100000">
                <a:schemeClr val="accent6">
                  <a:lumMod val="60000"/>
                  <a:lumOff val="40000"/>
                </a:schemeClr>
              </a:gs>
              <a:gs pos="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Risks</a:t>
            </a:r>
          </a:p>
        </p:txBody>
      </p:sp>
      <p:sp>
        <p:nvSpPr>
          <p:cNvPr id="9" name="Oval 8"/>
          <p:cNvSpPr/>
          <p:nvPr/>
        </p:nvSpPr>
        <p:spPr>
          <a:xfrm>
            <a:off x="1822162" y="3303617"/>
            <a:ext cx="1893180" cy="1293408"/>
          </a:xfrm>
          <a:prstGeom prst="ellipse">
            <a:avLst/>
          </a:prstGeom>
          <a:gradFill flip="none" rotWithShape="1">
            <a:gsLst>
              <a:gs pos="100000">
                <a:srgbClr val="FF2850"/>
              </a:gs>
              <a:gs pos="13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Control Objectives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338037" y="1722584"/>
            <a:ext cx="2704543" cy="31629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Control, system and Security Design + Implementation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u="sng" dirty="0">
                <a:solidFill>
                  <a:srgbClr val="000000"/>
                </a:solidFill>
              </a:rPr>
              <a:t>Automated Controls</a:t>
            </a:r>
          </a:p>
          <a:p>
            <a:pPr marL="285750" indent="-285750">
              <a:buFont typeface="Wingdings" charset="2"/>
              <a:buChar char="§"/>
            </a:pPr>
            <a:r>
              <a:rPr lang="en-US" u="sng" dirty="0">
                <a:solidFill>
                  <a:srgbClr val="000000"/>
                </a:solidFill>
              </a:rPr>
              <a:t>Manual Controls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Application Security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Segregation of Duties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Approvals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Reports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</a:rPr>
              <a:t>Procedures</a:t>
            </a:r>
          </a:p>
        </p:txBody>
      </p:sp>
      <p:sp>
        <p:nvSpPr>
          <p:cNvPr id="7" name="Up Arrow 6"/>
          <p:cNvSpPr/>
          <p:nvPr/>
        </p:nvSpPr>
        <p:spPr>
          <a:xfrm>
            <a:off x="6620250" y="5078650"/>
            <a:ext cx="388043" cy="71816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>
            <a:off x="7501701" y="5078650"/>
            <a:ext cx="388043" cy="71816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>
            <a:off x="8321809" y="5078650"/>
            <a:ext cx="388043" cy="71816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64492" y="6013570"/>
            <a:ext cx="1863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 DESIGN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058299" y="2939569"/>
            <a:ext cx="763863" cy="823077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8377" y="3225234"/>
            <a:ext cx="79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692319" y="4678876"/>
            <a:ext cx="1023023" cy="965091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457021" y="4941480"/>
            <a:ext cx="67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Drive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432603" y="3762647"/>
            <a:ext cx="823122" cy="1178833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857493" y="3989517"/>
            <a:ext cx="1056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Influence</a:t>
            </a:r>
          </a:p>
        </p:txBody>
      </p:sp>
      <p:sp>
        <p:nvSpPr>
          <p:cNvPr id="18" name="Oval 17"/>
          <p:cNvSpPr/>
          <p:nvPr/>
        </p:nvSpPr>
        <p:spPr>
          <a:xfrm>
            <a:off x="3715342" y="4796458"/>
            <a:ext cx="1893180" cy="1293408"/>
          </a:xfrm>
          <a:prstGeom prst="ellipse">
            <a:avLst/>
          </a:prstGeom>
          <a:gradFill flip="none" rotWithShape="1">
            <a:gsLst>
              <a:gs pos="100000">
                <a:srgbClr val="F8002D"/>
              </a:gs>
              <a:gs pos="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Control Activities / Controls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62409"/>
            <a:ext cx="1709271" cy="13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dirty="0"/>
              <a:t>Controls: Integration Points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2057400"/>
            <a:ext cx="2133600" cy="20574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IT / Security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19100" y="2514600"/>
            <a:ext cx="17907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Security Configuration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654" y="3162300"/>
            <a:ext cx="1571593" cy="730250"/>
          </a:xfrm>
          <a:prstGeom prst="rect">
            <a:avLst/>
          </a:prstGeom>
        </p:spPr>
      </p:pic>
      <p:sp>
        <p:nvSpPr>
          <p:cNvPr id="10" name="Left-Right Arrow 9"/>
          <p:cNvSpPr/>
          <p:nvPr/>
        </p:nvSpPr>
        <p:spPr>
          <a:xfrm>
            <a:off x="2590800" y="2857500"/>
            <a:ext cx="609600" cy="3048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Callout 10"/>
          <p:cNvSpPr/>
          <p:nvPr/>
        </p:nvSpPr>
        <p:spPr>
          <a:xfrm>
            <a:off x="2057400" y="1676400"/>
            <a:ext cx="1447800" cy="685800"/>
          </a:xfrm>
          <a:prstGeom prst="wedgeEllipseCallout">
            <a:avLst>
              <a:gd name="adj1" fmla="val -41137"/>
              <a:gd name="adj2" fmla="val 72952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Automated (Access) Control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124200" y="4953000"/>
            <a:ext cx="2590800" cy="1828800"/>
            <a:chOff x="-2209800" y="1752600"/>
            <a:chExt cx="2209800" cy="1828800"/>
          </a:xfrm>
        </p:grpSpPr>
        <p:sp>
          <p:nvSpPr>
            <p:cNvPr id="28" name="Rectangle 27"/>
            <p:cNvSpPr/>
            <p:nvPr/>
          </p:nvSpPr>
          <p:spPr>
            <a:xfrm>
              <a:off x="-2209800" y="1752600"/>
              <a:ext cx="2209800" cy="1828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SOX Section 404 Integration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076386" y="2667000"/>
              <a:ext cx="1923986" cy="762000"/>
            </a:xfrm>
            <a:prstGeom prst="rect">
              <a:avLst/>
            </a:prstGeom>
          </p:spPr>
        </p:pic>
      </p:grpSp>
      <p:sp>
        <p:nvSpPr>
          <p:cNvPr id="31" name="Isosceles Triangle 30"/>
          <p:cNvSpPr/>
          <p:nvPr/>
        </p:nvSpPr>
        <p:spPr>
          <a:xfrm rot="10800000" flipH="1">
            <a:off x="3775278" y="4053840"/>
            <a:ext cx="1330122" cy="899160"/>
          </a:xfrm>
          <a:prstGeom prst="triangle">
            <a:avLst/>
          </a:pr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011732" y="4038600"/>
            <a:ext cx="81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Subset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38200" y="892314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Risk/Control Matrix can serve as the primary vehicle for integrating control design into project activities and deliverables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28600" y="4419600"/>
            <a:ext cx="2362200" cy="24384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Program Development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4800" y="4876800"/>
            <a:ext cx="17907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/>
              <a:t>Functional Spec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354" y="5524500"/>
            <a:ext cx="1571593" cy="73025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71500" y="5314269"/>
            <a:ext cx="17907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/>
              <a:t>Technical Specification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054" y="5961969"/>
            <a:ext cx="1571593" cy="730250"/>
          </a:xfrm>
          <a:prstGeom prst="rect">
            <a:avLst/>
          </a:prstGeom>
        </p:spPr>
      </p:pic>
      <p:sp>
        <p:nvSpPr>
          <p:cNvPr id="42" name="Oval Callout 41"/>
          <p:cNvSpPr/>
          <p:nvPr/>
        </p:nvSpPr>
        <p:spPr>
          <a:xfrm>
            <a:off x="1752600" y="4953000"/>
            <a:ext cx="1447800" cy="914400"/>
          </a:xfrm>
          <a:prstGeom prst="wedgeEllipseCallout">
            <a:avLst>
              <a:gd name="adj1" fmla="val -31391"/>
              <a:gd name="adj2" fmla="val 62663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Automated (Custom) &amp; Manual Controls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629400" y="4267200"/>
            <a:ext cx="2514600" cy="25908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Business Process Teams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858000" y="4724400"/>
            <a:ext cx="20574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/>
              <a:t>Bus Process </a:t>
            </a:r>
            <a:r>
              <a:rPr lang="en-US" dirty="0" err="1"/>
              <a:t>Reqmts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7554" y="5372100"/>
            <a:ext cx="1571593" cy="73025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277100" y="5181601"/>
            <a:ext cx="1790700" cy="15042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/>
              <a:t>Training &amp; Procedures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4254" y="5809569"/>
            <a:ext cx="1571593" cy="730250"/>
          </a:xfrm>
          <a:prstGeom prst="rect">
            <a:avLst/>
          </a:prstGeom>
        </p:spPr>
      </p:pic>
      <p:sp>
        <p:nvSpPr>
          <p:cNvPr id="48" name="Oval Callout 47"/>
          <p:cNvSpPr/>
          <p:nvPr/>
        </p:nvSpPr>
        <p:spPr>
          <a:xfrm>
            <a:off x="5867400" y="5943600"/>
            <a:ext cx="1143000" cy="609600"/>
          </a:xfrm>
          <a:prstGeom prst="wedgeEllipseCallout">
            <a:avLst>
              <a:gd name="adj1" fmla="val 74441"/>
              <a:gd name="adj2" fmla="val 25794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Manual Controls</a:t>
            </a:r>
          </a:p>
        </p:txBody>
      </p:sp>
      <p:sp>
        <p:nvSpPr>
          <p:cNvPr id="50" name="Left-Right Arrow 49"/>
          <p:cNvSpPr/>
          <p:nvPr/>
        </p:nvSpPr>
        <p:spPr>
          <a:xfrm>
            <a:off x="5638800" y="2857500"/>
            <a:ext cx="609600" cy="3048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324600" y="1905000"/>
            <a:ext cx="2514600" cy="20574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Security Analysis Tool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515100" y="2362200"/>
            <a:ext cx="17907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Segregation of Duties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654" y="3009900"/>
            <a:ext cx="1571593" cy="730250"/>
          </a:xfrm>
          <a:prstGeom prst="rect">
            <a:avLst/>
          </a:prstGeom>
        </p:spPr>
      </p:pic>
      <p:sp>
        <p:nvSpPr>
          <p:cNvPr id="55" name="Oval Callout 54"/>
          <p:cNvSpPr/>
          <p:nvPr/>
        </p:nvSpPr>
        <p:spPr>
          <a:xfrm>
            <a:off x="7924800" y="2286000"/>
            <a:ext cx="1447800" cy="914400"/>
          </a:xfrm>
          <a:prstGeom prst="wedgeEllipseCallout">
            <a:avLst>
              <a:gd name="adj1" fmla="val -41137"/>
              <a:gd name="adj2" fmla="val 67807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SOD Controls &amp; Sensitive Access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333189" y="3626644"/>
            <a:ext cx="582211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GRC</a:t>
            </a:r>
          </a:p>
        </p:txBody>
      </p:sp>
      <p:sp>
        <p:nvSpPr>
          <p:cNvPr id="57" name="Left-Right Arrow 56"/>
          <p:cNvSpPr/>
          <p:nvPr/>
        </p:nvSpPr>
        <p:spPr>
          <a:xfrm rot="18963821">
            <a:off x="2646566" y="4055034"/>
            <a:ext cx="609600" cy="3048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Left-Right Arrow 57"/>
          <p:cNvSpPr/>
          <p:nvPr/>
        </p:nvSpPr>
        <p:spPr>
          <a:xfrm rot="1525098" flipH="1">
            <a:off x="5656968" y="4065075"/>
            <a:ext cx="862587" cy="35130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Callout 48"/>
          <p:cNvSpPr/>
          <p:nvPr/>
        </p:nvSpPr>
        <p:spPr>
          <a:xfrm>
            <a:off x="5181600" y="4419600"/>
            <a:ext cx="1752600" cy="685800"/>
          </a:xfrm>
          <a:prstGeom prst="wedgeEllipseCallout">
            <a:avLst>
              <a:gd name="adj1" fmla="val 55826"/>
              <a:gd name="adj2" fmla="val 128680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Automated: Standard &amp; Configuration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14700" y="2209800"/>
            <a:ext cx="2209800" cy="1828800"/>
            <a:chOff x="-2209800" y="1752600"/>
            <a:chExt cx="2209800" cy="1828800"/>
          </a:xfrm>
        </p:grpSpPr>
        <p:sp>
          <p:nvSpPr>
            <p:cNvPr id="18" name="Rectangle 17"/>
            <p:cNvSpPr/>
            <p:nvPr/>
          </p:nvSpPr>
          <p:spPr>
            <a:xfrm>
              <a:off x="-2209800" y="1752600"/>
              <a:ext cx="2209800" cy="18288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Risk / Control Matrix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076386" y="2667000"/>
              <a:ext cx="1923986" cy="76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8780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dirty="0"/>
              <a:t>Controls: Integration Points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2057400"/>
            <a:ext cx="2133600" cy="20574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IT / Security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19100" y="2514600"/>
            <a:ext cx="17907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Security Configuration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654" y="3162300"/>
            <a:ext cx="1571593" cy="730250"/>
          </a:xfrm>
          <a:prstGeom prst="rect">
            <a:avLst/>
          </a:prstGeom>
        </p:spPr>
      </p:pic>
      <p:sp>
        <p:nvSpPr>
          <p:cNvPr id="10" name="Left-Right Arrow 9"/>
          <p:cNvSpPr/>
          <p:nvPr/>
        </p:nvSpPr>
        <p:spPr>
          <a:xfrm>
            <a:off x="2590800" y="2857500"/>
            <a:ext cx="609600" cy="3048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Callout 10"/>
          <p:cNvSpPr/>
          <p:nvPr/>
        </p:nvSpPr>
        <p:spPr>
          <a:xfrm>
            <a:off x="2057400" y="1676400"/>
            <a:ext cx="1447800" cy="685800"/>
          </a:xfrm>
          <a:prstGeom prst="wedgeEllipseCallout">
            <a:avLst>
              <a:gd name="adj1" fmla="val -41137"/>
              <a:gd name="adj2" fmla="val 72952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Automated (Access) Control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124200" y="4953000"/>
            <a:ext cx="2590800" cy="1828800"/>
            <a:chOff x="-2209800" y="1752600"/>
            <a:chExt cx="2209800" cy="1828800"/>
          </a:xfrm>
        </p:grpSpPr>
        <p:sp>
          <p:nvSpPr>
            <p:cNvPr id="28" name="Rectangle 27"/>
            <p:cNvSpPr/>
            <p:nvPr/>
          </p:nvSpPr>
          <p:spPr>
            <a:xfrm>
              <a:off x="-2209800" y="1752600"/>
              <a:ext cx="2209800" cy="1828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SOX Section 404 Integration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076386" y="2667000"/>
              <a:ext cx="1923986" cy="762000"/>
            </a:xfrm>
            <a:prstGeom prst="rect">
              <a:avLst/>
            </a:prstGeom>
          </p:spPr>
        </p:pic>
      </p:grpSp>
      <p:sp>
        <p:nvSpPr>
          <p:cNvPr id="31" name="Isosceles Triangle 30"/>
          <p:cNvSpPr/>
          <p:nvPr/>
        </p:nvSpPr>
        <p:spPr>
          <a:xfrm rot="10800000" flipH="1">
            <a:off x="3775278" y="4053840"/>
            <a:ext cx="1330122" cy="899160"/>
          </a:xfrm>
          <a:prstGeom prst="triangle">
            <a:avLst/>
          </a:prstGeom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011732" y="4038600"/>
            <a:ext cx="81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Subset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38200" y="892314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Risk/Control Matrix can serve as the primary vehicle for integrating control design into project activities and deliverables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28600" y="4419600"/>
            <a:ext cx="2362200" cy="24384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Program Development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4800" y="4876800"/>
            <a:ext cx="17907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/>
              <a:t>Functional Spec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354" y="5524500"/>
            <a:ext cx="1571593" cy="73025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71500" y="5314269"/>
            <a:ext cx="17907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/>
              <a:t>Technical Specification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054" y="5961969"/>
            <a:ext cx="1571593" cy="730250"/>
          </a:xfrm>
          <a:prstGeom prst="rect">
            <a:avLst/>
          </a:prstGeom>
        </p:spPr>
      </p:pic>
      <p:sp>
        <p:nvSpPr>
          <p:cNvPr id="42" name="Oval Callout 41"/>
          <p:cNvSpPr/>
          <p:nvPr/>
        </p:nvSpPr>
        <p:spPr>
          <a:xfrm>
            <a:off x="1752600" y="4953000"/>
            <a:ext cx="1447800" cy="914400"/>
          </a:xfrm>
          <a:prstGeom prst="wedgeEllipseCallout">
            <a:avLst>
              <a:gd name="adj1" fmla="val -31391"/>
              <a:gd name="adj2" fmla="val 62663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Automated (Custom) &amp; Manual Controls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629400" y="4267200"/>
            <a:ext cx="2514600" cy="25908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Business Process Teams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858000" y="4724400"/>
            <a:ext cx="20574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/>
              <a:t>Bus Process </a:t>
            </a:r>
            <a:r>
              <a:rPr lang="en-US" dirty="0" err="1"/>
              <a:t>Reqmts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7554" y="5372100"/>
            <a:ext cx="1571593" cy="73025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277100" y="5181601"/>
            <a:ext cx="1790700" cy="15042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/>
              <a:t>Training &amp; Procedures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4254" y="5809569"/>
            <a:ext cx="1571593" cy="730250"/>
          </a:xfrm>
          <a:prstGeom prst="rect">
            <a:avLst/>
          </a:prstGeom>
        </p:spPr>
      </p:pic>
      <p:sp>
        <p:nvSpPr>
          <p:cNvPr id="48" name="Oval Callout 47"/>
          <p:cNvSpPr/>
          <p:nvPr/>
        </p:nvSpPr>
        <p:spPr>
          <a:xfrm>
            <a:off x="5867400" y="5943600"/>
            <a:ext cx="1143000" cy="609600"/>
          </a:xfrm>
          <a:prstGeom prst="wedgeEllipseCallout">
            <a:avLst>
              <a:gd name="adj1" fmla="val 74441"/>
              <a:gd name="adj2" fmla="val 25794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Manual Controls</a:t>
            </a:r>
          </a:p>
        </p:txBody>
      </p:sp>
      <p:sp>
        <p:nvSpPr>
          <p:cNvPr id="50" name="Left-Right Arrow 49"/>
          <p:cNvSpPr/>
          <p:nvPr/>
        </p:nvSpPr>
        <p:spPr>
          <a:xfrm>
            <a:off x="5638800" y="2857500"/>
            <a:ext cx="609600" cy="3048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324600" y="1905000"/>
            <a:ext cx="2514600" cy="20574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Security Analysis Tool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515100" y="2362200"/>
            <a:ext cx="1790700" cy="152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Segregation of Duties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654" y="3009900"/>
            <a:ext cx="1571593" cy="730250"/>
          </a:xfrm>
          <a:prstGeom prst="rect">
            <a:avLst/>
          </a:prstGeom>
        </p:spPr>
      </p:pic>
      <p:sp>
        <p:nvSpPr>
          <p:cNvPr id="55" name="Oval Callout 54"/>
          <p:cNvSpPr/>
          <p:nvPr/>
        </p:nvSpPr>
        <p:spPr>
          <a:xfrm>
            <a:off x="7924800" y="2286000"/>
            <a:ext cx="1447800" cy="914400"/>
          </a:xfrm>
          <a:prstGeom prst="wedgeEllipseCallout">
            <a:avLst>
              <a:gd name="adj1" fmla="val -41137"/>
              <a:gd name="adj2" fmla="val 67807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SOD Controls &amp; Sensitive Access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333189" y="3626644"/>
            <a:ext cx="582211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GRC</a:t>
            </a:r>
          </a:p>
        </p:txBody>
      </p:sp>
      <p:sp>
        <p:nvSpPr>
          <p:cNvPr id="57" name="Left-Right Arrow 56"/>
          <p:cNvSpPr/>
          <p:nvPr/>
        </p:nvSpPr>
        <p:spPr>
          <a:xfrm rot="18963821">
            <a:off x="2646566" y="4055034"/>
            <a:ext cx="609600" cy="3048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Left-Right Arrow 57"/>
          <p:cNvSpPr/>
          <p:nvPr/>
        </p:nvSpPr>
        <p:spPr>
          <a:xfrm rot="1525098" flipH="1">
            <a:off x="5656968" y="4065075"/>
            <a:ext cx="862587" cy="35130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Callout 48"/>
          <p:cNvSpPr/>
          <p:nvPr/>
        </p:nvSpPr>
        <p:spPr>
          <a:xfrm>
            <a:off x="5181600" y="4419600"/>
            <a:ext cx="1752600" cy="685800"/>
          </a:xfrm>
          <a:prstGeom prst="wedgeEllipseCallout">
            <a:avLst>
              <a:gd name="adj1" fmla="val 55826"/>
              <a:gd name="adj2" fmla="val 128680"/>
            </a:avLst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Automated: Standard &amp; Configuration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14700" y="2209800"/>
            <a:ext cx="2209800" cy="1828800"/>
            <a:chOff x="-2209800" y="1752600"/>
            <a:chExt cx="2209800" cy="1828800"/>
          </a:xfrm>
        </p:grpSpPr>
        <p:sp>
          <p:nvSpPr>
            <p:cNvPr id="18" name="Rectangle 17"/>
            <p:cNvSpPr/>
            <p:nvPr/>
          </p:nvSpPr>
          <p:spPr>
            <a:xfrm>
              <a:off x="-2209800" y="1752600"/>
              <a:ext cx="2209800" cy="18288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Risk / Control Matrix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076386" y="2667000"/>
              <a:ext cx="1923986" cy="762000"/>
            </a:xfrm>
            <a:prstGeom prst="rect">
              <a:avLst/>
            </a:prstGeom>
          </p:spPr>
        </p:pic>
      </p:grpSp>
      <p:sp>
        <p:nvSpPr>
          <p:cNvPr id="7" name="Cloud 6"/>
          <p:cNvSpPr/>
          <p:nvPr/>
        </p:nvSpPr>
        <p:spPr>
          <a:xfrm>
            <a:off x="5570066" y="3919883"/>
            <a:ext cx="4267200" cy="3102469"/>
          </a:xfrm>
          <a:prstGeom prst="cloud">
            <a:avLst/>
          </a:prstGeom>
          <a:solidFill>
            <a:srgbClr val="F2F214">
              <a:alpha val="32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16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145749</TotalTime>
  <Words>2571</Words>
  <Application>Microsoft Macintosh PowerPoint</Application>
  <PresentationFormat>On-screen Show (4:3)</PresentationFormat>
  <Paragraphs>515</Paragraphs>
  <Slides>52</Slides>
  <Notes>25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ＭＳ Ｐゴシック</vt:lpstr>
      <vt:lpstr>新細明體</vt:lpstr>
      <vt:lpstr>Arial</vt:lpstr>
      <vt:lpstr>Calibri</vt:lpstr>
      <vt:lpstr>Courier New</vt:lpstr>
      <vt:lpstr>Franklin Gothic Book</vt:lpstr>
      <vt:lpstr>Lucida Grande</vt:lpstr>
      <vt:lpstr>Perpetua</vt:lpstr>
      <vt:lpstr>Times New Roman</vt:lpstr>
      <vt:lpstr>Wingdings</vt:lpstr>
      <vt:lpstr>Office Theme</vt:lpstr>
      <vt:lpstr>MIS 5121:Business Processes, ERP Systems &amp; Controls Week 12:  Auditing, Systems Development 2,                      Table Security, Control Framework</vt:lpstr>
      <vt:lpstr>Video: Record the Class</vt:lpstr>
      <vt:lpstr>Questions Re: Exam 2</vt:lpstr>
      <vt:lpstr>MIS 5121: Upcoming Events</vt:lpstr>
      <vt:lpstr>Discussion</vt:lpstr>
      <vt:lpstr>SAP Security: Review</vt:lpstr>
      <vt:lpstr>Risk / Control Matrix: Design Approach</vt:lpstr>
      <vt:lpstr>Controls: Integration Points</vt:lpstr>
      <vt:lpstr>Controls: Integration Points</vt:lpstr>
      <vt:lpstr>SAP: Table Driven System Execution</vt:lpstr>
      <vt:lpstr>Real World Control Example  Configuration Control (Order to Cash)</vt:lpstr>
      <vt:lpstr>Control Definition Outline</vt:lpstr>
      <vt:lpstr>Configuration Review Procedure</vt:lpstr>
      <vt:lpstr>Configuration Review Procedure (Alternate)</vt:lpstr>
      <vt:lpstr>Controls: Integration Points</vt:lpstr>
      <vt:lpstr>Program &amp; Development Security</vt:lpstr>
      <vt:lpstr>Program &amp; Development Security</vt:lpstr>
      <vt:lpstr>Risk and Recommendation  Program Security</vt:lpstr>
      <vt:lpstr>Risk and Recommendation  Data Dictionary</vt:lpstr>
      <vt:lpstr>Key IT Controls Overview</vt:lpstr>
      <vt:lpstr>Risk and Recommendation  Change Documents</vt:lpstr>
      <vt:lpstr>Risk and Recommendation  System Logs and Trace Files</vt:lpstr>
      <vt:lpstr>Key IT Controls Overview</vt:lpstr>
      <vt:lpstr>Breakout Activity – Rules </vt:lpstr>
      <vt:lpstr>Breakout Question</vt:lpstr>
      <vt:lpstr>PowerPoint Presentation</vt:lpstr>
      <vt:lpstr>Report Back</vt:lpstr>
      <vt:lpstr>What Question Would you Pose to an Auditor?</vt:lpstr>
      <vt:lpstr>What Question Would you Pose to an Auditor?</vt:lpstr>
      <vt:lpstr>PowerPoint Presentation</vt:lpstr>
      <vt:lpstr>Success with Internal and External Auditing My Personal Experience</vt:lpstr>
      <vt:lpstr>PowerPoint Presentation</vt:lpstr>
      <vt:lpstr>Success with Auditors</vt:lpstr>
      <vt:lpstr>Success with Auditors</vt:lpstr>
      <vt:lpstr>Risk / Control Matrix  Final Exercise</vt:lpstr>
      <vt:lpstr>Risk / Control Matrix: Design Approach</vt:lpstr>
      <vt:lpstr>Risk / Control Matrix: Final Exercise</vt:lpstr>
      <vt:lpstr>Risk / Control Matrix: Final Exercise</vt:lpstr>
      <vt:lpstr>PowerPoint Presentation</vt:lpstr>
      <vt:lpstr>Risk / Control Matrix: Final Exercise</vt:lpstr>
      <vt:lpstr>Risk / Control Matrix: Final Exercise</vt:lpstr>
      <vt:lpstr>Extra Slides</vt:lpstr>
      <vt:lpstr>Extra Slides</vt:lpstr>
      <vt:lpstr>COSO Framework (2013)</vt:lpstr>
      <vt:lpstr>COSO Framework (2013)</vt:lpstr>
      <vt:lpstr>Controls: Integration Points</vt:lpstr>
      <vt:lpstr>Controls: Integration Points</vt:lpstr>
      <vt:lpstr>Risk / Control Matrix: Final Exercise</vt:lpstr>
      <vt:lpstr>Auditing: Helping Hands</vt:lpstr>
      <vt:lpstr>MIS 5121: Auditor’s Visit Topics</vt:lpstr>
      <vt:lpstr>MIS 5121 : Auditor’s Topics</vt:lpstr>
      <vt:lpstr>MIS 5121 : Auditor’s Topics  2015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Data, Information, Knowledge, Wisdom</dc:title>
  <dc:creator>David</dc:creator>
  <cp:lastModifiedBy>James Baranello</cp:lastModifiedBy>
  <cp:revision>1224</cp:revision>
  <cp:lastPrinted>2017-11-20T23:08:27Z</cp:lastPrinted>
  <dcterms:created xsi:type="dcterms:W3CDTF">2011-09-06T14:24:06Z</dcterms:created>
  <dcterms:modified xsi:type="dcterms:W3CDTF">2018-11-14T11:40:49Z</dcterms:modified>
</cp:coreProperties>
</file>