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4" r:id="rId2"/>
    <p:sldId id="1140" r:id="rId3"/>
    <p:sldId id="1147" r:id="rId4"/>
    <p:sldId id="1135" r:id="rId5"/>
    <p:sldId id="1141" r:id="rId6"/>
    <p:sldId id="1115" r:id="rId7"/>
    <p:sldId id="1120" r:id="rId8"/>
    <p:sldId id="1116" r:id="rId9"/>
    <p:sldId id="1121" r:id="rId10"/>
    <p:sldId id="1122" r:id="rId11"/>
    <p:sldId id="1123" r:id="rId12"/>
    <p:sldId id="1127" r:id="rId13"/>
    <p:sldId id="1144" r:id="rId14"/>
    <p:sldId id="1128" r:id="rId15"/>
    <p:sldId id="1143" r:id="rId16"/>
    <p:sldId id="1092" r:id="rId17"/>
    <p:sldId id="1093" r:id="rId18"/>
    <p:sldId id="1094" r:id="rId19"/>
    <p:sldId id="1095" r:id="rId20"/>
    <p:sldId id="1096" r:id="rId21"/>
    <p:sldId id="1138" r:id="rId22"/>
    <p:sldId id="993" r:id="rId23"/>
    <p:sldId id="930" r:id="rId24"/>
    <p:sldId id="945" r:id="rId25"/>
    <p:sldId id="1131" r:id="rId26"/>
    <p:sldId id="1132" r:id="rId27"/>
    <p:sldId id="348" r:id="rId28"/>
    <p:sldId id="1086" r:id="rId29"/>
    <p:sldId id="1087" r:id="rId30"/>
    <p:sldId id="1088" r:id="rId31"/>
    <p:sldId id="1089" r:id="rId32"/>
    <p:sldId id="1134" r:id="rId33"/>
    <p:sldId id="932" r:id="rId34"/>
    <p:sldId id="992" r:id="rId35"/>
    <p:sldId id="1078" r:id="rId36"/>
    <p:sldId id="1079" r:id="rId37"/>
    <p:sldId id="1080" r:id="rId38"/>
    <p:sldId id="1103" r:id="rId39"/>
    <p:sldId id="1129" r:id="rId40"/>
    <p:sldId id="1136" r:id="rId41"/>
    <p:sldId id="113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4EB1"/>
    <a:srgbClr val="F3CEAF"/>
    <a:srgbClr val="F84DAD"/>
    <a:srgbClr val="60A2F5"/>
    <a:srgbClr val="4CD410"/>
    <a:srgbClr val="FFF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7674" autoAdjust="0"/>
  </p:normalViewPr>
  <p:slideViewPr>
    <p:cSldViewPr snapToGrid="0" snapToObjects="1">
      <p:cViewPr varScale="1">
        <p:scale>
          <a:sx n="74" d="100"/>
          <a:sy n="74" d="100"/>
        </p:scale>
        <p:origin x="22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326B3-E039-4645-A366-DD6DDC0B1C97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8CC3-B811-CF42-9F91-B40E63B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3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2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90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Idea from Linda Dillman’s speech at Fox IT Awards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84999C-1C6E-7C4F-B0BA-7B5025D0CA6D}" type="slidenum">
              <a:rPr lang="en-US" sz="1200">
                <a:latin typeface="Calibri" charset="0"/>
                <a:cs typeface="Arial" charset="0"/>
              </a:rPr>
              <a:pPr eaLnBrk="1" hangingPunct="1"/>
              <a:t>16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Take every opportunity to learn – esp. with SC – learn the physical</a:t>
            </a:r>
          </a:p>
          <a:p>
            <a:r>
              <a:rPr lang="en-US" dirty="0">
                <a:latin typeface="Calibri" charset="0"/>
              </a:rPr>
              <a:t>Talk to business leaders – ‘How’s business today?’</a:t>
            </a:r>
          </a:p>
          <a:p>
            <a:r>
              <a:rPr lang="en-US" dirty="0">
                <a:latin typeface="Calibri" charset="0"/>
              </a:rPr>
              <a:t>Read business</a:t>
            </a:r>
            <a:r>
              <a:rPr lang="en-US" baseline="0" dirty="0">
                <a:latin typeface="Calibri" charset="0"/>
              </a:rPr>
              <a:t>, investor publications</a:t>
            </a:r>
          </a:p>
          <a:p>
            <a:r>
              <a:rPr lang="en-US" baseline="0" dirty="0">
                <a:latin typeface="Calibri" charset="0"/>
              </a:rPr>
              <a:t>‘Raj’ hat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9EAA3A-ECED-E744-AF4A-4AEF1C9CEB23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Hone – sharpen	- take time to sharpen your saw</a:t>
            </a:r>
          </a:p>
          <a:p>
            <a:r>
              <a:rPr lang="en-US" dirty="0">
                <a:latin typeface="Calibri" charset="0"/>
              </a:rPr>
              <a:t>Exude – discharge steadily, display strongly and openly    Passion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60EB67-C676-DC49-AA31-132946D41606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Team – global dispersed</a:t>
            </a:r>
            <a:r>
              <a:rPr lang="en-US" baseline="0" dirty="0">
                <a:latin typeface="Calibri" charset="0"/>
              </a:rPr>
              <a:t> individuals as ‘team’ story</a:t>
            </a:r>
          </a:p>
          <a:p>
            <a:r>
              <a:rPr lang="en-US" baseline="0" dirty="0">
                <a:latin typeface="Calibri" charset="0"/>
              </a:rPr>
              <a:t>Actionable by all – how to translate to everyone – often first line leaders (FLL) key job to translate exec messages – SC Game – Rona story</a:t>
            </a:r>
            <a:endParaRPr lang="en-US" dirty="0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3CDCA9-2D31-8645-8678-A67BD6A1FF58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My consulting firm: The Significant Half LLC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Love my 3</a:t>
            </a:r>
            <a:r>
              <a:rPr lang="en-US" baseline="30000">
                <a:latin typeface="Calibri" charset="0"/>
              </a:rPr>
              <a:t>rd</a:t>
            </a:r>
            <a:r>
              <a:rPr lang="en-US">
                <a:latin typeface="Calibri" charset="0"/>
              </a:rPr>
              <a:t> teaching role each week – Awana with 3 – 6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graders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E92371-0B00-5541-A6D1-8F12BC0E7211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31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1286" indent="-281264" defTabSz="914108" eaLnBrk="0" hangingPunct="0">
              <a:defRPr sz="31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2pPr>
            <a:lvl3pPr marL="1125055" indent="-225011" defTabSz="914108" eaLnBrk="0" hangingPunct="0">
              <a:defRPr sz="31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3pPr>
            <a:lvl4pPr marL="1575077" indent="-225011" defTabSz="914108" eaLnBrk="0" hangingPunct="0">
              <a:defRPr sz="31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4pPr>
            <a:lvl5pPr marL="2025099" indent="-225011" defTabSz="914108" eaLnBrk="0" hangingPunct="0">
              <a:defRPr sz="31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FB9793-17E3-D941-B62D-05ED95690CA4}" type="slidenum">
              <a:rPr lang="en-US" sz="1200">
                <a:solidFill>
                  <a:schemeClr val="tx1"/>
                </a:solidFill>
                <a:latin typeface="Calibri" charset="0"/>
                <a:cs typeface="Arial" charset="0"/>
              </a:rPr>
              <a:pPr eaLnBrk="1" hangingPunct="1"/>
              <a:t>21</a:t>
            </a:fld>
            <a:endParaRPr lang="en-US" sz="1200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</a:t>
            </a:r>
            <a:r>
              <a:rPr lang="en-US" baseline="0" dirty="0"/>
              <a:t> Column – why included?</a:t>
            </a:r>
            <a:endParaRPr lang="en-US" dirty="0"/>
          </a:p>
          <a:p>
            <a:r>
              <a:rPr lang="en-US" dirty="0"/>
              <a:t>Control Owner:</a:t>
            </a:r>
          </a:p>
          <a:p>
            <a:r>
              <a:rPr lang="en-US" dirty="0"/>
              <a:t>	- Why this column?</a:t>
            </a:r>
          </a:p>
          <a:p>
            <a:r>
              <a:rPr lang="en-US" dirty="0"/>
              <a:t>	- Why not name??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Parts</a:t>
            </a:r>
            <a:r>
              <a:rPr lang="en-US" baseline="0" dirty="0"/>
              <a:t> 1, 2 and 3 fully defined.   Parts 4-6 will be defined within a week or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Idea from Linda Dillman’s speech at Fox IT Awards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84999C-1C6E-7C4F-B0BA-7B5025D0CA6D}" type="slidenum">
              <a:rPr lang="en-US" sz="1200">
                <a:latin typeface="Calibri" charset="0"/>
                <a:cs typeface="Arial" charset="0"/>
              </a:rPr>
              <a:pPr eaLnBrk="1" hangingPunct="1"/>
              <a:t>39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RCCF examples - why I inserted this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What has caused this so called shift?</a:t>
            </a:r>
            <a:br>
              <a:rPr lang="en-US" sz="1200" dirty="0"/>
            </a:b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sff.temple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3457600"/>
            <a:ext cx="8458200" cy="2590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MIS 5121:</a:t>
            </a:r>
            <a:r>
              <a:rPr lang="en-US" sz="2800" dirty="0"/>
              <a:t>Business Processes, ERP Systems &amp; Controls</a:t>
            </a:r>
            <a:br>
              <a:rPr lang="en-US" sz="3600" dirty="0"/>
            </a:br>
            <a:r>
              <a:rPr lang="en-US" sz="3200" dirty="0"/>
              <a:t>Week 14</a:t>
            </a:r>
            <a:r>
              <a:rPr lang="en-US" sz="3200"/>
              <a:t>:</a:t>
            </a:r>
            <a:r>
              <a:rPr lang="en-US" sz="3200" i="1"/>
              <a:t> SAP </a:t>
            </a:r>
            <a:r>
              <a:rPr lang="en-US" sz="3200" dirty="0"/>
              <a:t>GRC, Character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Edward Beaver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Edward.Beaver@temple.edu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ff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54" y="6083030"/>
            <a:ext cx="2273277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019984"/>
          </a:xfrm>
        </p:spPr>
        <p:txBody>
          <a:bodyPr>
            <a:normAutofit/>
          </a:bodyPr>
          <a:lstStyle/>
          <a:p>
            <a:r>
              <a:rPr lang="en-US" sz="3600" dirty="0"/>
              <a:t>Character and Controls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62" y="1108563"/>
            <a:ext cx="8305800" cy="5333999"/>
          </a:xfrm>
        </p:spPr>
        <p:txBody>
          <a:bodyPr>
            <a:noAutofit/>
          </a:bodyPr>
          <a:lstStyle/>
          <a:p>
            <a:pPr marL="0" lvl="1" indent="0">
              <a:buSzPct val="75000"/>
              <a:buNone/>
            </a:pPr>
            <a:r>
              <a:rPr lang="en-US" sz="3200" dirty="0"/>
              <a:t>Which Adam does our Culture nurture?</a:t>
            </a:r>
            <a:br>
              <a:rPr lang="en-US" sz="3200" dirty="0"/>
            </a:br>
            <a:endParaRPr lang="en-US" sz="3200" dirty="0"/>
          </a:p>
          <a:p>
            <a:pPr marL="0" lvl="1" indent="0">
              <a:buSzPct val="75000"/>
              <a:buNone/>
            </a:pPr>
            <a:br>
              <a:rPr lang="en-US" sz="3200" dirty="0"/>
            </a:br>
            <a:endParaRPr lang="en-US" sz="3200" dirty="0"/>
          </a:p>
          <a:p>
            <a:pPr marL="0" lvl="1" indent="0">
              <a:buSzPct val="75000"/>
              <a:buNone/>
            </a:pPr>
            <a:r>
              <a:rPr lang="en-US" sz="3200" dirty="0"/>
              <a:t>Which Adam are you?</a:t>
            </a:r>
            <a:br>
              <a:rPr lang="en-US" sz="3200" dirty="0"/>
            </a:br>
            <a:endParaRPr lang="en-US" sz="3200" dirty="0"/>
          </a:p>
          <a:p>
            <a:pPr marL="0" lvl="1" indent="0">
              <a:buSzPct val="75000"/>
              <a:buNone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43" y="5494296"/>
            <a:ext cx="2175558" cy="13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3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019984"/>
          </a:xfrm>
        </p:spPr>
        <p:txBody>
          <a:bodyPr>
            <a:normAutofit/>
          </a:bodyPr>
          <a:lstStyle/>
          <a:p>
            <a:r>
              <a:rPr lang="en-US" sz="3600" dirty="0"/>
              <a:t>Character and Controls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62" y="1074697"/>
            <a:ext cx="8305800" cy="5333999"/>
          </a:xfrm>
        </p:spPr>
        <p:txBody>
          <a:bodyPr>
            <a:noAutofit/>
          </a:bodyPr>
          <a:lstStyle/>
          <a:p>
            <a:pPr marL="0" lvl="1" indent="0">
              <a:buSzPct val="75000"/>
              <a:buNone/>
            </a:pPr>
            <a:r>
              <a:rPr lang="en-US" sz="3200" dirty="0"/>
              <a:t>Which Adam does Culture nurture?</a:t>
            </a:r>
          </a:p>
          <a:p>
            <a:pPr marL="0" lvl="1" indent="0">
              <a:buSzPct val="75000"/>
              <a:buNone/>
            </a:pPr>
            <a:endParaRPr lang="en-US" sz="3200" dirty="0"/>
          </a:p>
          <a:p>
            <a:pPr marL="0" lvl="1" indent="0">
              <a:buSzPct val="75000"/>
              <a:buNone/>
            </a:pPr>
            <a:r>
              <a:rPr lang="en-US" sz="3200" dirty="0"/>
              <a:t>Adam I  - ‘Big Me’</a:t>
            </a:r>
          </a:p>
          <a:p>
            <a:pPr marL="742950" lvl="2" indent="-342900">
              <a:buSzPct val="75000"/>
              <a:buFont typeface="Wingdings" charset="2"/>
              <a:buChar char="§"/>
            </a:pPr>
            <a:r>
              <a:rPr lang="en-US" dirty="0"/>
              <a:t>Be the best you can be</a:t>
            </a:r>
          </a:p>
          <a:p>
            <a:pPr marL="742950" lvl="2" indent="-342900">
              <a:buSzPct val="75000"/>
              <a:buFont typeface="Wingdings" charset="2"/>
              <a:buChar char="§"/>
            </a:pPr>
            <a:r>
              <a:rPr lang="en-US" dirty="0"/>
              <a:t>Natural disposition (self)</a:t>
            </a:r>
          </a:p>
          <a:p>
            <a:pPr marL="742950" lvl="2" indent="-342900">
              <a:buSzPct val="75000"/>
              <a:buFont typeface="Wingdings" charset="2"/>
              <a:buChar char="§"/>
            </a:pPr>
            <a:r>
              <a:rPr lang="en-US" dirty="0"/>
              <a:t>Adam II  - ‘Little Me’ has been displaced by Adam I – ‘Big Me’</a:t>
            </a:r>
          </a:p>
          <a:p>
            <a:pPr marL="742950" lvl="2" indent="-342900">
              <a:buSzPct val="75000"/>
              <a:buFont typeface="Wingdings" charset="2"/>
              <a:buChar char="§"/>
            </a:pPr>
            <a:r>
              <a:rPr lang="en-US" dirty="0"/>
              <a:t>Mental space once occupied with moral struggle has become occupied with struggle to achieve</a:t>
            </a:r>
          </a:p>
          <a:p>
            <a:pPr marL="0" lvl="1" indent="0">
              <a:buSzPct val="75000"/>
              <a:buNone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6833364" y="5375762"/>
            <a:ext cx="2175558" cy="13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5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019984"/>
          </a:xfrm>
        </p:spPr>
        <p:txBody>
          <a:bodyPr>
            <a:normAutofit/>
          </a:bodyPr>
          <a:lstStyle/>
          <a:p>
            <a:r>
              <a:rPr lang="en-US" sz="3600" dirty="0"/>
              <a:t>Character and Controls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62" y="1074697"/>
            <a:ext cx="8305800" cy="5333999"/>
          </a:xfrm>
        </p:spPr>
        <p:txBody>
          <a:bodyPr>
            <a:noAutofit/>
          </a:bodyPr>
          <a:lstStyle/>
          <a:p>
            <a:pPr marL="0" lvl="1" indent="0">
              <a:buSzPct val="75000"/>
              <a:buNone/>
            </a:pPr>
            <a:r>
              <a:rPr lang="en-US" sz="3200" dirty="0"/>
              <a:t>Which Adam are you?</a:t>
            </a:r>
            <a:br>
              <a:rPr lang="en-US" sz="3200" dirty="0"/>
            </a:br>
            <a:endParaRPr lang="en-US" sz="3200" dirty="0"/>
          </a:p>
          <a:p>
            <a:pPr marL="0" lvl="1" indent="0">
              <a:buSzPct val="75000"/>
              <a:buNone/>
            </a:pPr>
            <a:r>
              <a:rPr lang="en-US" sz="3200" dirty="0"/>
              <a:t>My Lessons Learned: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dirty="0"/>
              <a:t>Character is on the inside</a:t>
            </a:r>
          </a:p>
          <a:p>
            <a:pPr marL="1200150" lvl="3" indent="-342900">
              <a:buSzPct val="75000"/>
              <a:buFont typeface="Wingdings" charset="2"/>
              <a:buChar char="v"/>
            </a:pPr>
            <a:r>
              <a:rPr lang="en-US" dirty="0"/>
              <a:t>Not what we do </a:t>
            </a:r>
          </a:p>
          <a:p>
            <a:pPr marL="1200150" lvl="3" indent="-342900">
              <a:buSzPct val="75000"/>
              <a:buFont typeface="Wingdings" charset="2"/>
              <a:buChar char="v"/>
            </a:pPr>
            <a:r>
              <a:rPr lang="en-US" dirty="0"/>
              <a:t>But directly shapes what we do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dirty="0"/>
              <a:t>OK to be flawed – we all are.  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dirty="0"/>
              <a:t>Character can be developed</a:t>
            </a:r>
          </a:p>
          <a:p>
            <a:pPr marL="1200150" lvl="3" indent="-342900">
              <a:buSzPct val="75000"/>
              <a:buFont typeface="Wingdings" charset="2"/>
              <a:buChar char="v"/>
            </a:pPr>
            <a:r>
              <a:rPr lang="en-US" dirty="0"/>
              <a:t>Face our imperfect nature with humility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dirty="0"/>
              <a:t>Move from Success to Significance (Deep Satisfaction)</a:t>
            </a:r>
          </a:p>
          <a:p>
            <a:pPr marL="1200150" lvl="3" indent="-342900">
              <a:buSzPct val="75000"/>
              <a:buFont typeface="Wingdings" charset="2"/>
              <a:buChar char="v"/>
            </a:pPr>
            <a:r>
              <a:rPr lang="en-US" dirty="0"/>
              <a:t>No good life is possible unless it’s organized around a vocation, not serving ourselves.  Look outside yourself for a problem / opportunity addressed by an activity you intrinsically enjoy</a:t>
            </a:r>
          </a:p>
          <a:p>
            <a:pPr marL="1200150" lvl="3" indent="-342900">
              <a:buSzPct val="75000"/>
              <a:buFont typeface="Wingdings" charset="2"/>
              <a:buChar char="v"/>
            </a:pPr>
            <a:endParaRPr lang="en-US" dirty="0"/>
          </a:p>
          <a:p>
            <a:pPr marL="0" lvl="1" indent="0">
              <a:buSzPct val="75000"/>
              <a:buNone/>
            </a:pP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519185" y="1430571"/>
            <a:ext cx="2506284" cy="2997200"/>
            <a:chOff x="4318000" y="0"/>
            <a:chExt cx="2506284" cy="2997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21085"/>
            <a:stretch/>
          </p:blipFill>
          <p:spPr>
            <a:xfrm>
              <a:off x="4318000" y="0"/>
              <a:ext cx="2506284" cy="2997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5204" y="1430571"/>
              <a:ext cx="1570434" cy="1143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535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019984"/>
          </a:xfrm>
        </p:spPr>
        <p:txBody>
          <a:bodyPr>
            <a:normAutofit/>
          </a:bodyPr>
          <a:lstStyle/>
          <a:p>
            <a:r>
              <a:rPr lang="en-US" sz="3600" dirty="0"/>
              <a:t>Character and Controls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62" y="1074697"/>
            <a:ext cx="8305800" cy="5333999"/>
          </a:xfrm>
        </p:spPr>
        <p:txBody>
          <a:bodyPr>
            <a:noAutofit/>
          </a:bodyPr>
          <a:lstStyle/>
          <a:p>
            <a:pPr marL="0" lvl="1" indent="0">
              <a:buSzPct val="75000"/>
              <a:buNone/>
            </a:pPr>
            <a:endParaRPr lang="en-US" sz="3200" dirty="0"/>
          </a:p>
          <a:p>
            <a:pPr marL="0" lvl="1" indent="0">
              <a:buSzPct val="75000"/>
              <a:buNone/>
            </a:pPr>
            <a:r>
              <a:rPr lang="en-US" sz="3600" dirty="0"/>
              <a:t>IT Governance:</a:t>
            </a:r>
          </a:p>
          <a:p>
            <a:pPr lvl="1"/>
            <a:r>
              <a:rPr lang="en-US" sz="3200" dirty="0"/>
              <a:t>“Do the right thing, the right way”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r>
              <a:rPr lang="en-US" sz="3600" dirty="0"/>
              <a:t> Character:</a:t>
            </a:r>
          </a:p>
          <a:p>
            <a:pPr lvl="1"/>
            <a:r>
              <a:rPr lang="en-US" sz="3200"/>
              <a:t>“Do </a:t>
            </a:r>
            <a:r>
              <a:rPr lang="en-US" sz="3200" dirty="0"/>
              <a:t>the </a:t>
            </a:r>
            <a:r>
              <a:rPr lang="en-US" sz="3200"/>
              <a:t>right thing,</a:t>
            </a:r>
            <a:br>
              <a:rPr lang="en-US" sz="3200" dirty="0"/>
            </a:br>
            <a:r>
              <a:rPr lang="en-US" sz="3200" dirty="0"/>
              <a:t> because it is the right thing to do.” </a:t>
            </a:r>
          </a:p>
          <a:p>
            <a:pPr marL="1200150" lvl="3" indent="-342900">
              <a:buSzPct val="75000"/>
              <a:buFont typeface="Wingdings" charset="2"/>
              <a:buChar char="v"/>
            </a:pPr>
            <a:endParaRPr lang="en-US" dirty="0"/>
          </a:p>
          <a:p>
            <a:pPr marL="0" lvl="1" indent="0">
              <a:buSzPct val="75000"/>
              <a:buNone/>
            </a:pP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637716" y="1490206"/>
            <a:ext cx="2506284" cy="2997200"/>
            <a:chOff x="4318000" y="0"/>
            <a:chExt cx="2506284" cy="2997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21085"/>
            <a:stretch/>
          </p:blipFill>
          <p:spPr>
            <a:xfrm>
              <a:off x="4318000" y="0"/>
              <a:ext cx="2506284" cy="2997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5204" y="1430571"/>
              <a:ext cx="1570434" cy="1143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69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019984"/>
          </a:xfrm>
        </p:spPr>
        <p:txBody>
          <a:bodyPr>
            <a:normAutofit/>
          </a:bodyPr>
          <a:lstStyle/>
          <a:p>
            <a:r>
              <a:rPr lang="en-US" sz="3600" dirty="0"/>
              <a:t>Character and Controls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65" y="955069"/>
            <a:ext cx="8431195" cy="5333999"/>
          </a:xfrm>
        </p:spPr>
        <p:txBody>
          <a:bodyPr>
            <a:noAutofit/>
          </a:bodyPr>
          <a:lstStyle/>
          <a:p>
            <a:pPr marL="0" lvl="1" indent="0">
              <a:buSzPct val="75000"/>
              <a:buNone/>
            </a:pPr>
            <a:r>
              <a:rPr lang="en-US" sz="2400" dirty="0"/>
              <a:t>Humility Code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sz="2000" dirty="0"/>
              <a:t>We’re not wired to live for happiness, we live for holiness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sz="2000" dirty="0"/>
              <a:t>Holiness defines the goal of life – at our core we’re flawed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sz="2000" dirty="0"/>
              <a:t>Although we are flawed creatures, we are splendidly endowed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sz="2000" dirty="0"/>
              <a:t>Pride is the central vice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sz="2000" dirty="0"/>
              <a:t>Character is built in the course of our inner confrontation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sz="2000" dirty="0"/>
              <a:t>Things that lead us astray are short term – Character endures for the long term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sz="2000" dirty="0"/>
              <a:t>We cannot achieve self-mastery on our own – we need redemptive assistance from outside (God, family, traditions, …)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sz="2000" dirty="0"/>
              <a:t>No good life is possible unless it’s organized around a vocation – a problem addressed by an activity you intrinsically enjoy (Passion matters)</a:t>
            </a:r>
          </a:p>
          <a:p>
            <a:pPr marL="742950" lvl="2" indent="-342900">
              <a:buSzPct val="75000"/>
              <a:buFont typeface="Wingdings" charset="2"/>
              <a:buChar char="v"/>
            </a:pPr>
            <a:r>
              <a:rPr lang="en-US" sz="2000" dirty="0"/>
              <a:t>Person who successfully struggles against weakness may or may not become rich and famous, but that person will become mature</a:t>
            </a:r>
          </a:p>
          <a:p>
            <a:pPr marL="0" lvl="1" indent="0">
              <a:buSzPct val="75000"/>
              <a:buNone/>
            </a:pP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3" y="6282273"/>
            <a:ext cx="362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Brooks: The Road to Character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42" y="55379"/>
            <a:ext cx="2175558" cy="13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019984"/>
          </a:xfrm>
        </p:spPr>
        <p:txBody>
          <a:bodyPr>
            <a:normAutofit/>
          </a:bodyPr>
          <a:lstStyle/>
          <a:p>
            <a:r>
              <a:rPr lang="en-US" sz="3600" dirty="0"/>
              <a:t>US Army 7 Values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317606"/>
            <a:ext cx="8431195" cy="5333999"/>
          </a:xfrm>
        </p:spPr>
        <p:txBody>
          <a:bodyPr>
            <a:noAutofit/>
          </a:bodyPr>
          <a:lstStyle/>
          <a:p>
            <a:r>
              <a:rPr lang="en-US" sz="2800" dirty="0"/>
              <a:t>1. Loyalty: My company and customers are my family. </a:t>
            </a:r>
            <a:br>
              <a:rPr lang="en-US" sz="2800" dirty="0"/>
            </a:br>
            <a:r>
              <a:rPr lang="en-US" sz="2800" dirty="0"/>
              <a:t>I will pledge allegiance to both.</a:t>
            </a:r>
          </a:p>
          <a:p>
            <a:r>
              <a:rPr lang="en-US" sz="2800" dirty="0"/>
              <a:t>2. Duty: Fulfill all my obligations &amp; try to go beyond the norm.</a:t>
            </a:r>
          </a:p>
          <a:p>
            <a:r>
              <a:rPr lang="en-US" sz="2800" dirty="0"/>
              <a:t>3. Respect: How I treat others will define my character.</a:t>
            </a:r>
            <a:endParaRPr lang="en-US" dirty="0"/>
          </a:p>
          <a:p>
            <a:r>
              <a:rPr lang="en-US" sz="2800" dirty="0"/>
              <a:t>4. Selfless Service: Others Welfare before my own.</a:t>
            </a:r>
          </a:p>
          <a:p>
            <a:r>
              <a:rPr lang="en-US" sz="2800" dirty="0"/>
              <a:t>5. Integrity: Do what is legally and morally right. Moral compass and inter-values</a:t>
            </a:r>
          </a:p>
          <a:p>
            <a:r>
              <a:rPr lang="en-US" sz="2800" dirty="0"/>
              <a:t>6. Honor: Hold my values close to me</a:t>
            </a:r>
          </a:p>
          <a:p>
            <a:r>
              <a:rPr lang="en-US" sz="2800" dirty="0"/>
              <a:t>7. Personal Courage: Ability to face fear and danger</a:t>
            </a:r>
          </a:p>
          <a:p>
            <a:pPr marL="0" lvl="1" indent="0">
              <a:buSzPct val="7500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42" y="55379"/>
            <a:ext cx="2175558" cy="13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0011" y="2810938"/>
            <a:ext cx="64008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latin typeface="Arial" charset="0"/>
              </a:rPr>
              <a:t>Professor Ed Beaver</a:t>
            </a:r>
            <a:br>
              <a:rPr lang="en-US" sz="4000" dirty="0">
                <a:latin typeface="Arial" charset="0"/>
              </a:rPr>
            </a:b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Thoughts on Success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(</a:t>
            </a:r>
            <a:r>
              <a:rPr lang="en-US" sz="3100" dirty="0">
                <a:latin typeface="Arial" charset="0"/>
              </a:rPr>
              <a:t>Gleaned from my 40 Year Career)</a:t>
            </a:r>
            <a:br>
              <a:rPr lang="en-US" sz="3100" dirty="0">
                <a:latin typeface="Arial" charset="0"/>
              </a:rPr>
            </a:br>
            <a:br>
              <a:rPr lang="en-US" sz="3100" dirty="0">
                <a:latin typeface="Arial" charset="0"/>
              </a:rPr>
            </a:br>
            <a:br>
              <a:rPr lang="en-US" sz="3100" dirty="0">
                <a:latin typeface="Arial" charset="0"/>
              </a:rPr>
            </a:br>
            <a:r>
              <a:rPr lang="en-US" sz="2700" i="1" dirty="0">
                <a:latin typeface="Arial" charset="0"/>
              </a:rPr>
              <a:t>Provided ‘Free’ – worth?</a:t>
            </a:r>
          </a:p>
        </p:txBody>
      </p:sp>
    </p:spTree>
    <p:extLst>
      <p:ext uri="{BB962C8B-B14F-4D97-AF65-F5344CB8AC3E}">
        <p14:creationId xmlns:p14="http://schemas.microsoft.com/office/powerpoint/2010/main" val="59579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641" y="762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Success . . .  First Things First</a:t>
            </a:r>
          </a:p>
        </p:txBody>
      </p:sp>
      <p:pic>
        <p:nvPicPr>
          <p:cNvPr id="5017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4267200"/>
            <a:ext cx="3211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7499350" cy="48006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Solve Business Problems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ＭＳ Ｐゴシック" charset="0"/>
              </a:rPr>
              <a:t>Learn all you can about the business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ＭＳ Ｐゴシック" charset="0"/>
              </a:rPr>
              <a:t>Outcome is business / organization’s success / value</a:t>
            </a:r>
          </a:p>
          <a:p>
            <a:pPr eaLnBrk="1" hangingPunct="1">
              <a:buFont typeface="Arial"/>
              <a:buChar char="•"/>
              <a:defRPr/>
            </a:pPr>
            <a:endParaRPr lang="en-US" sz="1000" dirty="0">
              <a:latin typeface="Gill Sans MT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Right role of Technology (IT and Supply Chain)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ＭＳ Ｐゴシック" charset="0"/>
              </a:rPr>
              <a:t>Technology is Fun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ＭＳ Ｐゴシック" charset="0"/>
              </a:rPr>
              <a:t>Business Value is the end – not Technology (Beware of technology driven initiatives)</a:t>
            </a:r>
          </a:p>
          <a:p>
            <a:pPr lvl="2" eaLnBrk="1" hangingPunct="1">
              <a:defRPr/>
            </a:pPr>
            <a:endParaRPr lang="en-US" sz="2800" dirty="0">
              <a:latin typeface="Gill Sans MT" charset="0"/>
              <a:cs typeface="ＭＳ Ｐゴシック" charset="0"/>
            </a:endParaRPr>
          </a:p>
          <a:p>
            <a:pPr marL="82550" indent="0" eaLnBrk="1" hangingPunct="1">
              <a:buFont typeface="Wingdings 2" charset="0"/>
              <a:buNone/>
              <a:defRPr/>
            </a:pPr>
            <a:endParaRPr lang="en-US" sz="9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9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11" y="762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Success . . .  Your Personal Act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31342" y="1388530"/>
            <a:ext cx="7499350" cy="4800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Whatever our Job / Role is – Do it Well</a:t>
            </a:r>
            <a:endParaRPr lang="en-US" sz="1100" dirty="0">
              <a:latin typeface="Gill Sans MT" charset="0"/>
            </a:endParaRPr>
          </a:p>
          <a:p>
            <a:pPr eaLnBrk="1" hangingPunct="1">
              <a:buFont typeface="Arial"/>
              <a:buChar char="•"/>
              <a:defRPr/>
            </a:pPr>
            <a:endParaRPr lang="en-US" sz="1100" dirty="0">
              <a:latin typeface="Gill Sans MT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Interpersonal Skills are Critical – hone them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ＭＳ Ｐゴシック" charset="0"/>
              </a:rPr>
              <a:t>Speak and write well</a:t>
            </a:r>
          </a:p>
          <a:p>
            <a:pPr marL="82550" indent="0" eaLnBrk="1" hangingPunct="1">
              <a:buFont typeface="Wingdings 2" charset="0"/>
              <a:buNone/>
              <a:defRPr/>
            </a:pPr>
            <a:endParaRPr lang="en-US" sz="1000" dirty="0">
              <a:latin typeface="Gill Sans MT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Be Inquisitive, Learn Continually</a:t>
            </a:r>
            <a:br>
              <a:rPr lang="en-US" sz="1100" dirty="0">
                <a:latin typeface="Gill Sans MT" charset="0"/>
              </a:rPr>
            </a:br>
            <a:endParaRPr lang="en-US" sz="1100" dirty="0">
              <a:latin typeface="Gill Sans MT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Energy – in all you do, exude it</a:t>
            </a:r>
            <a:br>
              <a:rPr lang="en-US" sz="2800" dirty="0">
                <a:latin typeface="Gill Sans MT" charset="0"/>
              </a:rPr>
            </a:br>
            <a:endParaRPr lang="en-US" sz="1100" dirty="0">
              <a:latin typeface="Gill Sans MT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In your career you’ll have many bosses – some good, some bad.  Manage the relationship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</a:rPr>
              <a:t>Boss knows what you’re working on – contributions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</a:rPr>
              <a:t>Boss working to support your efforts</a:t>
            </a:r>
          </a:p>
          <a:p>
            <a:pPr lvl="2" eaLnBrk="1" hangingPunct="1">
              <a:defRPr/>
            </a:pPr>
            <a:endParaRPr lang="en-US" sz="2800" dirty="0">
              <a:latin typeface="Gill Sans MT" charset="0"/>
              <a:cs typeface="ＭＳ Ｐゴシック" charset="0"/>
            </a:endParaRPr>
          </a:p>
          <a:p>
            <a:pPr marL="82550" indent="0" eaLnBrk="1" hangingPunct="1">
              <a:buFont typeface="Wingdings 2" charset="0"/>
              <a:buNone/>
              <a:defRPr/>
            </a:pPr>
            <a:endParaRPr lang="en-US" sz="900" dirty="0">
              <a:latin typeface="Gill Sans MT" charset="0"/>
            </a:endParaRPr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35008"/>
            <a:ext cx="202088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90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244" y="762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Success . . .  Beyond Yourself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82141" y="1219200"/>
            <a:ext cx="7499350" cy="48006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Team </a:t>
            </a:r>
            <a:br>
              <a:rPr lang="en-US" sz="1000" dirty="0">
                <a:latin typeface="Gill Sans MT" charset="0"/>
              </a:rPr>
            </a:br>
            <a:endParaRPr lang="en-US" sz="1000" dirty="0">
              <a:latin typeface="Gill Sans MT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Leadership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ＭＳ Ｐゴシック" charset="0"/>
              </a:rPr>
              <a:t>Vision – clear, actionable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ＭＳ Ｐゴシック" charset="0"/>
              </a:rPr>
              <a:t>Other Focus</a:t>
            </a:r>
          </a:p>
          <a:p>
            <a:pPr lvl="2" eaLnBrk="1" hangingPunct="1">
              <a:defRPr/>
            </a:pPr>
            <a:endParaRPr lang="en-US" sz="2800" dirty="0">
              <a:latin typeface="Gill Sans MT" charset="0"/>
              <a:cs typeface="ＭＳ Ｐゴシック" charset="0"/>
            </a:endParaRPr>
          </a:p>
          <a:p>
            <a:pPr marL="82550" indent="0" eaLnBrk="1" hangingPunct="1">
              <a:buFont typeface="Wingdings 2" charset="0"/>
              <a:buNone/>
              <a:defRPr/>
            </a:pPr>
            <a:endParaRPr lang="en-US" sz="900" dirty="0">
              <a:latin typeface="Gill Sans MT" charset="0"/>
            </a:endParaRPr>
          </a:p>
        </p:txBody>
      </p:sp>
      <p:pic>
        <p:nvPicPr>
          <p:cNvPr id="3" name="Picture 2" descr="Screen Shot 2016-04-19 at 10.2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04" y="4157128"/>
            <a:ext cx="35004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Screen Shot 2016-04-19 at 10.2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4613" y="3547528"/>
            <a:ext cx="35004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515123">
            <a:off x="4141712" y="4310264"/>
            <a:ext cx="1143000" cy="302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427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19200"/>
            <a:ext cx="389096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Record the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662" y="3114675"/>
            <a:ext cx="1069975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1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10" y="762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Success . . .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745079" y="1219200"/>
            <a:ext cx="7499350" cy="48006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Initial Focus in life (business)  -  </a:t>
            </a:r>
            <a:r>
              <a:rPr lang="en-US" sz="2800" i="1" dirty="0">
                <a:latin typeface="Gill Sans MT" charset="0"/>
              </a:rPr>
              <a:t>Success</a:t>
            </a:r>
            <a:br>
              <a:rPr lang="en-US" sz="2800" dirty="0">
                <a:latin typeface="Gill Sans MT" charset="0"/>
              </a:rPr>
            </a:br>
            <a:endParaRPr lang="en-US" sz="1100" dirty="0">
              <a:latin typeface="Gill Sans MT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Gill Sans MT" charset="0"/>
              </a:rPr>
              <a:t>Later focus of life (personal)   - </a:t>
            </a:r>
            <a:r>
              <a:rPr lang="en-US" sz="2800" i="1" dirty="0">
                <a:latin typeface="Gill Sans MT" charset="0"/>
              </a:rPr>
              <a:t>Significance</a:t>
            </a:r>
            <a:endParaRPr lang="en-US" sz="2800" dirty="0">
              <a:latin typeface="Gill Sans MT" charset="0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ＭＳ Ｐゴシック" charset="0"/>
              </a:rPr>
              <a:t>More to life than work – work / Life balance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ＭＳ Ｐゴシック" charset="0"/>
              </a:rPr>
              <a:t>Me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ＭＳ Ｐゴシック" charset="0"/>
              </a:rPr>
              <a:t>Faith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ＭＳ Ｐゴシック" charset="0"/>
              </a:rPr>
              <a:t>Family</a:t>
            </a:r>
          </a:p>
          <a:p>
            <a:pPr eaLnBrk="1" hangingPunct="1">
              <a:buFont typeface="Arial"/>
              <a:buChar char="•"/>
              <a:defRPr/>
            </a:pPr>
            <a:endParaRPr lang="en-US" sz="1000" dirty="0">
              <a:latin typeface="Gill Sans MT" charset="0"/>
            </a:endParaRPr>
          </a:p>
          <a:p>
            <a:pPr lvl="2" eaLnBrk="1" hangingPunct="1">
              <a:defRPr/>
            </a:pPr>
            <a:endParaRPr lang="en-US" sz="2800" dirty="0">
              <a:latin typeface="Gill Sans MT" charset="0"/>
              <a:cs typeface="ＭＳ Ｐゴシック" charset="0"/>
            </a:endParaRPr>
          </a:p>
          <a:p>
            <a:pPr marL="82550" indent="0" eaLnBrk="1" hangingPunct="1">
              <a:buFont typeface="Wingdings 2" charset="0"/>
              <a:buNone/>
              <a:defRPr/>
            </a:pPr>
            <a:endParaRPr lang="en-US" sz="900" dirty="0">
              <a:latin typeface="Gill Sans M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03008"/>
            <a:ext cx="5181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1052513" y="6321425"/>
            <a:ext cx="289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Ref: Halftime  book by Bob Buford   </a:t>
            </a:r>
          </a:p>
        </p:txBody>
      </p:sp>
    </p:spTree>
    <p:extLst>
      <p:ext uri="{BB962C8B-B14F-4D97-AF65-F5344CB8AC3E}">
        <p14:creationId xmlns:p14="http://schemas.microsoft.com/office/powerpoint/2010/main" val="22556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-762000" y="-152400"/>
            <a:ext cx="82296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SFF: Student Feedback Forms</a:t>
            </a:r>
            <a:endParaRPr lang="en-US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295400"/>
            <a:ext cx="8466137" cy="533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u="sng" dirty="0"/>
              <a:t>Value</a:t>
            </a:r>
            <a:r>
              <a:rPr lang="en-US" dirty="0"/>
              <a:t> </a:t>
            </a:r>
          </a:p>
          <a:p>
            <a:pPr lvl="1">
              <a:buFont typeface="Wingdings" charset="2"/>
              <a:buChar char="v"/>
              <a:defRPr/>
            </a:pPr>
            <a:r>
              <a:rPr lang="en-US" altLang="zh-TW" sz="2400" dirty="0">
                <a:ea typeface="新細明體" charset="-120"/>
              </a:rPr>
              <a:t>Your feedback already (after test, etc.) has</a:t>
            </a:r>
            <a:br>
              <a:rPr lang="en-US" altLang="zh-TW" sz="2400" dirty="0">
                <a:ea typeface="新細明體" charset="-120"/>
              </a:rPr>
            </a:br>
            <a:r>
              <a:rPr lang="en-US" altLang="zh-TW" sz="2400" dirty="0">
                <a:ea typeface="新細明體" charset="-120"/>
              </a:rPr>
              <a:t>already helped me improve the class</a:t>
            </a:r>
          </a:p>
          <a:p>
            <a:pPr lvl="1">
              <a:buFont typeface="Wingdings" charset="2"/>
              <a:buChar char="v"/>
              <a:defRPr/>
            </a:pPr>
            <a:r>
              <a:rPr lang="en-US" altLang="zh-TW" sz="2400" dirty="0">
                <a:ea typeface="新細明體" charset="-120"/>
              </a:rPr>
              <a:t>Better class for subsequent students and to FOX  MIS</a:t>
            </a:r>
            <a:br>
              <a:rPr lang="en-US" altLang="zh-TW" sz="2400" dirty="0">
                <a:ea typeface="新細明體" charset="-120"/>
              </a:rPr>
            </a:br>
            <a:r>
              <a:rPr lang="en-US" altLang="zh-TW" sz="2400" dirty="0">
                <a:ea typeface="新細明體" charset="-120"/>
              </a:rPr>
              <a:t>in total</a:t>
            </a:r>
          </a:p>
          <a:p>
            <a:pPr lvl="1">
              <a:buFont typeface="Wingdings" charset="2"/>
              <a:buChar char="v"/>
              <a:defRPr/>
            </a:pPr>
            <a:endParaRPr lang="en-US" altLang="zh-TW" sz="1400" dirty="0">
              <a:ea typeface="新細明體" charset="-120"/>
            </a:endParaRPr>
          </a:p>
          <a:p>
            <a:pPr>
              <a:defRPr/>
            </a:pPr>
            <a:r>
              <a:rPr lang="en-US" u="sng" dirty="0"/>
              <a:t>Request</a:t>
            </a:r>
            <a:endParaRPr lang="en-US" altLang="zh-TW" sz="2400" dirty="0">
              <a:ea typeface="新細明體" charset="-120"/>
            </a:endParaRPr>
          </a:p>
          <a:p>
            <a:pPr lvl="1">
              <a:buFont typeface="Wingdings" charset="2"/>
              <a:buChar char="v"/>
              <a:defRPr/>
            </a:pPr>
            <a:r>
              <a:rPr lang="en-US" altLang="zh-TW" sz="2400" dirty="0">
                <a:ea typeface="新細明體" charset="-120"/>
              </a:rPr>
              <a:t> Have you received the e-SFF e-mail??</a:t>
            </a:r>
          </a:p>
          <a:p>
            <a:pPr lvl="1">
              <a:buFont typeface="Wingdings" charset="2"/>
              <a:buChar char="v"/>
              <a:defRPr/>
            </a:pPr>
            <a:r>
              <a:rPr lang="en-US" altLang="zh-TW" sz="2400" dirty="0">
                <a:ea typeface="新細明體" charset="-120"/>
              </a:rPr>
              <a:t> Take 10-15 minutes to complete – </a:t>
            </a:r>
            <a:r>
              <a:rPr lang="en-US" altLang="zh-TW" b="1" dirty="0">
                <a:ea typeface="新細明體" charset="-120"/>
              </a:rPr>
              <a:t>NOW!</a:t>
            </a:r>
          </a:p>
          <a:p>
            <a:pPr lvl="1">
              <a:buFont typeface="Wingdings" charset="2"/>
              <a:buChar char="v"/>
              <a:defRPr/>
            </a:pPr>
            <a:r>
              <a:rPr lang="en-US" sz="2400" dirty="0">
                <a:hlinkClick r:id="rId3"/>
              </a:rPr>
              <a:t> http://esff.temple.edu</a:t>
            </a:r>
            <a:r>
              <a:rPr lang="en-US" sz="2400" dirty="0"/>
              <a:t> </a:t>
            </a:r>
            <a:endParaRPr lang="en-US" altLang="zh-TW" sz="2400" dirty="0">
              <a:ea typeface="新細明體" charset="-120"/>
            </a:endParaRPr>
          </a:p>
          <a:p>
            <a:pPr marL="82550" indent="0">
              <a:buFont typeface="Wingdings 2" charset="0"/>
              <a:buNone/>
              <a:defRPr/>
            </a:pPr>
            <a:endParaRPr lang="en-US" sz="3600" dirty="0"/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91000"/>
            <a:ext cx="279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3009" b="2547"/>
          <a:stretch>
            <a:fillRect/>
          </a:stretch>
        </p:blipFill>
        <p:spPr bwMode="auto">
          <a:xfrm>
            <a:off x="6529388" y="117475"/>
            <a:ext cx="284003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87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91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Break Time</a:t>
            </a:r>
            <a:endParaRPr lang="en-US" altLang="zh-TW" sz="4000" b="1" dirty="0">
              <a:ea typeface="新細明體" charset="-120"/>
            </a:endParaRPr>
          </a:p>
          <a:p>
            <a:endParaRPr lang="en-US" sz="1800" dirty="0">
              <a:ea typeface="新細明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228" y="2625565"/>
            <a:ext cx="3609578" cy="271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69" y="487219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>
              <a:buSzPct val="75000"/>
              <a:buNone/>
            </a:pPr>
            <a:r>
              <a:rPr lang="en-US" sz="2400" dirty="0"/>
              <a:t>‘The wisdom of moderation is not just realize the midpoint between two opposite poles, but instead, it is an awareness of the inevitability of conflict.’</a:t>
            </a:r>
          </a:p>
        </p:txBody>
      </p:sp>
    </p:spTree>
    <p:extLst>
      <p:ext uri="{BB962C8B-B14F-4D97-AF65-F5344CB8AC3E}">
        <p14:creationId xmlns:p14="http://schemas.microsoft.com/office/powerpoint/2010/main" val="1258898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8664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Risk / Control Matrix </a:t>
            </a:r>
            <a:br>
              <a:rPr lang="en-US" sz="4800" dirty="0"/>
            </a:br>
            <a:r>
              <a:rPr lang="en-US" sz="4800" dirty="0"/>
              <a:t>Final Exercise</a:t>
            </a:r>
            <a:endParaRPr lang="en-US" sz="4800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23</a:t>
            </a:fld>
            <a:endParaRPr lang="en-US"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4874"/>
            <a:ext cx="1518898" cy="653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4729" y="0"/>
            <a:ext cx="1709271" cy="13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6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Risk / Control Matrix: Design Approach</a:t>
            </a:r>
          </a:p>
        </p:txBody>
      </p:sp>
      <p:sp>
        <p:nvSpPr>
          <p:cNvPr id="5" name="Oval 4"/>
          <p:cNvSpPr/>
          <p:nvPr/>
        </p:nvSpPr>
        <p:spPr>
          <a:xfrm>
            <a:off x="658497" y="1728469"/>
            <a:ext cx="1893180" cy="1293408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Risks</a:t>
            </a:r>
          </a:p>
        </p:txBody>
      </p:sp>
      <p:sp>
        <p:nvSpPr>
          <p:cNvPr id="9" name="Oval 8"/>
          <p:cNvSpPr/>
          <p:nvPr/>
        </p:nvSpPr>
        <p:spPr>
          <a:xfrm>
            <a:off x="1822162" y="3303617"/>
            <a:ext cx="1893180" cy="1293408"/>
          </a:xfrm>
          <a:prstGeom prst="ellipse">
            <a:avLst/>
          </a:prstGeom>
          <a:gradFill flip="none" rotWithShape="1">
            <a:gsLst>
              <a:gs pos="100000">
                <a:srgbClr val="FF2850"/>
              </a:gs>
              <a:gs pos="13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Control Objectives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8037" y="1722584"/>
            <a:ext cx="2704543" cy="31629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Control, system and Security Design + Implementation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u="sng" dirty="0">
                <a:solidFill>
                  <a:srgbClr val="000000"/>
                </a:solidFill>
              </a:rPr>
              <a:t>Automated Controls</a:t>
            </a:r>
          </a:p>
          <a:p>
            <a:pPr marL="285750" indent="-285750">
              <a:buFont typeface="Wingdings" charset="2"/>
              <a:buChar char="§"/>
            </a:pPr>
            <a:r>
              <a:rPr lang="en-US" u="sng" dirty="0">
                <a:solidFill>
                  <a:srgbClr val="000000"/>
                </a:solidFill>
              </a:rPr>
              <a:t>Manual Controls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Application Security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Segregation of Duties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Approvals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Reports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Procedures</a:t>
            </a:r>
          </a:p>
        </p:txBody>
      </p:sp>
      <p:sp>
        <p:nvSpPr>
          <p:cNvPr id="7" name="Up Arrow 6"/>
          <p:cNvSpPr/>
          <p:nvPr/>
        </p:nvSpPr>
        <p:spPr>
          <a:xfrm>
            <a:off x="6620250" y="5078650"/>
            <a:ext cx="388043" cy="7181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7501701" y="5078650"/>
            <a:ext cx="388043" cy="7181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8321809" y="5078650"/>
            <a:ext cx="388043" cy="7181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4492" y="6013570"/>
            <a:ext cx="18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DESIGN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58299" y="2939569"/>
            <a:ext cx="763863" cy="82307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377" y="3225234"/>
            <a:ext cx="7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92319" y="4678876"/>
            <a:ext cx="1023023" cy="965091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57021" y="4941480"/>
            <a:ext cx="6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432603" y="3762647"/>
            <a:ext cx="823122" cy="1178833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57493" y="3989517"/>
            <a:ext cx="10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Influence</a:t>
            </a:r>
          </a:p>
        </p:txBody>
      </p:sp>
      <p:sp>
        <p:nvSpPr>
          <p:cNvPr id="18" name="Oval 17"/>
          <p:cNvSpPr/>
          <p:nvPr/>
        </p:nvSpPr>
        <p:spPr>
          <a:xfrm>
            <a:off x="3715342" y="4796458"/>
            <a:ext cx="1893180" cy="1293408"/>
          </a:xfrm>
          <a:prstGeom prst="ellipse">
            <a:avLst/>
          </a:prstGeom>
          <a:gradFill flip="none" rotWithShape="1">
            <a:gsLst>
              <a:gs pos="100000">
                <a:srgbClr val="F8002D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Control Activities / Controls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2409"/>
            <a:ext cx="1709271" cy="13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51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2972" y="13379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Risk / Control Matrix: Final Exercise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2680" y="1190604"/>
            <a:ext cx="7973160" cy="541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Part 5</a:t>
            </a:r>
            <a:r>
              <a:rPr lang="en-US" sz="2800" dirty="0"/>
              <a:t>:  Create Control Process and Auditing Documentation for the Order to Cash (OTC) process</a:t>
            </a:r>
          </a:p>
          <a:p>
            <a:pPr marL="514350" lvl="1" indent="-514350">
              <a:buFont typeface="Wingdings" charset="2"/>
              <a:buChar char="§"/>
            </a:pPr>
            <a:r>
              <a:rPr lang="en-US" sz="2400" dirty="0"/>
              <a:t>Appendix 2 and 3 of the Exercise Guide has documentation examples from the Procure to Pay process: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Appendix 2: Automated Configuration Control 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Appendix 3: Manual Monitoring Control</a:t>
            </a:r>
          </a:p>
          <a:p>
            <a:pPr marL="514350" lvl="1" indent="-514350">
              <a:buFont typeface="Wingdings" charset="2"/>
              <a:buChar char="§"/>
            </a:pPr>
            <a:r>
              <a:rPr lang="en-US" sz="2400" dirty="0"/>
              <a:t>Using these examples and format, create </a:t>
            </a:r>
            <a:r>
              <a:rPr lang="en-US" sz="2400" b="1" dirty="0"/>
              <a:t>one</a:t>
            </a:r>
            <a:r>
              <a:rPr lang="en-US" sz="2400" dirty="0"/>
              <a:t> example document for one of your identified OTC Controls (Part 3)</a:t>
            </a:r>
          </a:p>
          <a:p>
            <a:pPr marL="514350" lvl="1" indent="-514350">
              <a:buFont typeface="Wingdings" charset="2"/>
              <a:buChar char="§"/>
            </a:pPr>
            <a:r>
              <a:rPr lang="en-US" sz="2400" dirty="0"/>
              <a:t>Submit as separate Word document or insert as tab in Submission Spreadsheet</a:t>
            </a:r>
          </a:p>
          <a:p>
            <a:pPr marL="514350" lvl="1" indent="-514350">
              <a:buFont typeface="Wingdings" charset="2"/>
              <a:buChar char="§"/>
            </a:pPr>
            <a:r>
              <a:rPr lang="en-US" sz="2400" dirty="0"/>
              <a:t>Resources: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Professor: in class, e-mail, phone (609-206-9783)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Table TSTC (List of transaction codes – reports)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Internet: many good examples, ideas there</a:t>
            </a:r>
          </a:p>
        </p:txBody>
      </p:sp>
    </p:spTree>
    <p:extLst>
      <p:ext uri="{BB962C8B-B14F-4D97-AF65-F5344CB8AC3E}">
        <p14:creationId xmlns:p14="http://schemas.microsoft.com/office/powerpoint/2010/main" val="3667319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Risk / Control Matrix: Final Exercise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2680" y="1379293"/>
            <a:ext cx="7973160" cy="541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Part 6</a:t>
            </a:r>
            <a:r>
              <a:rPr lang="en-US" sz="2800" dirty="0"/>
              <a:t>:  Team Member Evaluation (Optional) 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dirty="0"/>
              <a:t>All members of a team receive the same points for the exercise submissions.  </a:t>
            </a:r>
          </a:p>
          <a:p>
            <a:pPr marL="0" indent="0">
              <a:buNone/>
            </a:pPr>
            <a:r>
              <a:rPr lang="en-US" dirty="0"/>
              <a:t>If you feel that one or more members are not doing their fair share, please submit the Team Member Evaluation form to me by email.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All responses will be kept confidential.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471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629"/>
            <a:ext cx="8229600" cy="1143000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17967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255197"/>
            <a:ext cx="1518898" cy="6531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254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Risk / Control Matrix: Final Exercise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3640" y="1758913"/>
            <a:ext cx="7647878" cy="541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Part 1</a:t>
            </a:r>
            <a:r>
              <a:rPr lang="en-US" sz="2400" dirty="0"/>
              <a:t>:</a:t>
            </a:r>
          </a:p>
          <a:p>
            <a:pPr marL="514350" lvl="1" indent="-514350">
              <a:buFont typeface="+mj-lt"/>
              <a:buAutoNum type="alphaLcParenR"/>
            </a:pPr>
            <a:r>
              <a:rPr lang="en-US" sz="2400" dirty="0"/>
              <a:t>Analyze the key risks that exist for the Order to Cash (OTC) process at GBI</a:t>
            </a:r>
          </a:p>
          <a:p>
            <a:pPr marL="514350" lvl="1" indent="-514350">
              <a:buFont typeface="+mj-lt"/>
              <a:buAutoNum type="alphaLcParenR"/>
            </a:pPr>
            <a:r>
              <a:rPr lang="en-US" sz="2400" dirty="0"/>
              <a:t>Define and document the key risks that exist for the Order to Cash (OTC) process at GBI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Tab: Part 1 – GBI Risks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Identify at minimum 25 risks in the process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Identify a minimum 4 risks in each of the OTC sub-processes:</a:t>
            </a:r>
          </a:p>
          <a:p>
            <a:pPr marL="1371600" lvl="3" indent="-514350">
              <a:buFont typeface="Wingdings" charset="2"/>
              <a:buChar char="ü"/>
            </a:pPr>
            <a:r>
              <a:rPr lang="en-US" b="1" dirty="0"/>
              <a:t>OR&amp;H</a:t>
            </a:r>
            <a:r>
              <a:rPr lang="en-US" dirty="0"/>
              <a:t>: Order Receipt and Handling</a:t>
            </a:r>
          </a:p>
          <a:p>
            <a:pPr marL="1371600" lvl="3" indent="-514350">
              <a:buFont typeface="Wingdings" charset="2"/>
              <a:buChar char="ü"/>
            </a:pPr>
            <a:r>
              <a:rPr lang="en-US" b="1" dirty="0"/>
              <a:t>MF</a:t>
            </a:r>
            <a:r>
              <a:rPr lang="en-US" dirty="0"/>
              <a:t>: Material Flow (shipping)</a:t>
            </a:r>
          </a:p>
          <a:p>
            <a:pPr marL="1371600" lvl="3" indent="-514350">
              <a:buFont typeface="Wingdings" charset="2"/>
              <a:buChar char="ü"/>
            </a:pPr>
            <a:r>
              <a:rPr lang="en-US" b="1" dirty="0"/>
              <a:t>CI</a:t>
            </a:r>
            <a:r>
              <a:rPr lang="en-US" dirty="0"/>
              <a:t>: Customer Invoicing</a:t>
            </a:r>
          </a:p>
          <a:p>
            <a:pPr marL="1371600" lvl="3" indent="-514350">
              <a:buFont typeface="Wingdings" charset="2"/>
              <a:buChar char="ü"/>
            </a:pPr>
            <a:r>
              <a:rPr lang="en-US" b="1" dirty="0"/>
              <a:t>PR&amp;H</a:t>
            </a:r>
            <a:r>
              <a:rPr lang="en-US" dirty="0"/>
              <a:t>: Payment Receipt and Handling</a:t>
            </a:r>
          </a:p>
          <a:p>
            <a:pPr marL="914400" lvl="2" indent="-514350">
              <a:buFont typeface="Wingdings" charset="2"/>
              <a:buChar char="§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459" y="5882678"/>
            <a:ext cx="1194541" cy="9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0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942946"/>
            <a:ext cx="8229600" cy="5753888"/>
          </a:xfrm>
        </p:spPr>
      </p:pic>
    </p:spTree>
    <p:extLst>
      <p:ext uri="{BB962C8B-B14F-4D97-AF65-F5344CB8AC3E}">
        <p14:creationId xmlns:p14="http://schemas.microsoft.com/office/powerpoint/2010/main" val="245731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MIS 5121: 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12" y="1655424"/>
            <a:ext cx="8697067" cy="4833273"/>
          </a:xfrm>
        </p:spPr>
        <p:txBody>
          <a:bodyPr>
            <a:normAutofit fontScale="70000" lnSpcReduction="20000"/>
          </a:bodyPr>
          <a:lstStyle/>
          <a:p>
            <a:r>
              <a:rPr lang="en-US" sz="6300" i="1" dirty="0"/>
              <a:t>November 28</a:t>
            </a:r>
            <a:r>
              <a:rPr lang="en-US" sz="6300" i="1" baseline="30000" dirty="0"/>
              <a:t>th</a:t>
            </a:r>
            <a:r>
              <a:rPr lang="en-US" sz="6300" i="1" dirty="0"/>
              <a:t>: </a:t>
            </a:r>
            <a:r>
              <a:rPr lang="en-US" sz="5900" dirty="0"/>
              <a:t>Complete Student Feedback Forms [in class]</a:t>
            </a:r>
          </a:p>
          <a:p>
            <a:r>
              <a:rPr lang="en-US" sz="6300" i="1" dirty="0"/>
              <a:t>December 11</a:t>
            </a:r>
            <a:r>
              <a:rPr lang="en-US" sz="6300" i="1" baseline="30000" dirty="0"/>
              <a:t>th </a:t>
            </a:r>
            <a:r>
              <a:rPr lang="en-US" sz="6300" i="1" dirty="0"/>
              <a:t>: Extra Credit Assignment – Due by Noon</a:t>
            </a:r>
          </a:p>
          <a:p>
            <a:r>
              <a:rPr lang="en-US" sz="6300" i="1" dirty="0"/>
              <a:t>December 12</a:t>
            </a:r>
            <a:r>
              <a:rPr lang="en-US" sz="6300" i="1" baseline="30000" dirty="0"/>
              <a:t>th</a:t>
            </a:r>
            <a:r>
              <a:rPr lang="en-US" sz="6300" i="1" dirty="0"/>
              <a:t>: </a:t>
            </a:r>
            <a:r>
              <a:rPr lang="en-US" sz="6300" dirty="0"/>
              <a:t>Final Exam</a:t>
            </a:r>
            <a:r>
              <a:rPr lang="en-US" sz="6300" i="1" dirty="0"/>
              <a:t> (at class time)</a:t>
            </a:r>
            <a:endParaRPr lang="en-US" sz="6300" dirty="0"/>
          </a:p>
          <a:p>
            <a:r>
              <a:rPr lang="en-US" sz="6300" i="1" dirty="0"/>
              <a:t>December 13</a:t>
            </a:r>
            <a:r>
              <a:rPr lang="en-US" sz="6300" i="1" baseline="30000" dirty="0"/>
              <a:t>th </a:t>
            </a:r>
            <a:r>
              <a:rPr lang="en-US" sz="6300" i="1" dirty="0"/>
              <a:t>: </a:t>
            </a:r>
            <a:r>
              <a:rPr lang="en-US" sz="6300" dirty="0"/>
              <a:t>Final Exercise (Risk Control Matrix)-</a:t>
            </a:r>
            <a:r>
              <a:rPr lang="en-US" sz="6300" i="1" dirty="0"/>
              <a:t> Due by Noon</a:t>
            </a:r>
          </a:p>
          <a:p>
            <a:pPr marL="0" indent="0">
              <a:buNone/>
            </a:pPr>
            <a:endParaRPr lang="en-US" sz="13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681" y="0"/>
            <a:ext cx="1653469" cy="16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0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210374"/>
            <a:ext cx="1518898" cy="6531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53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Risk / Control Matrix: Final Exercise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8581" y="1848559"/>
            <a:ext cx="7647878" cy="541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Part 2</a:t>
            </a:r>
            <a:r>
              <a:rPr lang="en-US" sz="2400" dirty="0"/>
              <a:t>:  Identify key controls for the Order to Cash (OTC) process at GBI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Tab: Part 2 – GBI Controls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Identify at minimum 15 controls for the process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Identify a minimum 3 controls in each of the OTC sub-processes:</a:t>
            </a:r>
          </a:p>
          <a:p>
            <a:pPr marL="1371600" lvl="3" indent="-514350">
              <a:buFont typeface="Wingdings" charset="2"/>
              <a:buChar char="ü"/>
            </a:pPr>
            <a:r>
              <a:rPr lang="en-US" b="1" dirty="0"/>
              <a:t>OR&amp;H</a:t>
            </a:r>
            <a:r>
              <a:rPr lang="en-US" dirty="0"/>
              <a:t>: Order Receipt and Handling</a:t>
            </a:r>
          </a:p>
          <a:p>
            <a:pPr marL="1371600" lvl="3" indent="-514350">
              <a:buFont typeface="Wingdings" charset="2"/>
              <a:buChar char="ü"/>
            </a:pPr>
            <a:r>
              <a:rPr lang="en-US" b="1" dirty="0"/>
              <a:t>MF</a:t>
            </a:r>
            <a:r>
              <a:rPr lang="en-US" dirty="0"/>
              <a:t>: Material Flow (shipping)</a:t>
            </a:r>
          </a:p>
          <a:p>
            <a:pPr marL="1371600" lvl="3" indent="-514350">
              <a:buFont typeface="Wingdings" charset="2"/>
              <a:buChar char="ü"/>
            </a:pPr>
            <a:r>
              <a:rPr lang="en-US" b="1" dirty="0"/>
              <a:t>CI</a:t>
            </a:r>
            <a:r>
              <a:rPr lang="en-US" dirty="0"/>
              <a:t>: Customer Invoicing</a:t>
            </a:r>
          </a:p>
          <a:p>
            <a:pPr marL="1371600" lvl="3" indent="-514350">
              <a:buFont typeface="Wingdings" charset="2"/>
              <a:buChar char="ü"/>
            </a:pPr>
            <a:r>
              <a:rPr lang="en-US" b="1" dirty="0"/>
              <a:t>PR&amp;H</a:t>
            </a:r>
            <a:r>
              <a:rPr lang="en-US" dirty="0"/>
              <a:t>: Payment Receipt and Handling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At least two (2) controls must be Automated / </a:t>
            </a:r>
            <a:r>
              <a:rPr lang="en-US" sz="2000" dirty="0" err="1"/>
              <a:t>Config</a:t>
            </a:r>
            <a:r>
              <a:rPr lang="en-US" sz="2000" dirty="0"/>
              <a:t> controls</a:t>
            </a:r>
          </a:p>
          <a:p>
            <a:pPr marL="914400" lvl="2" indent="-514350">
              <a:buFont typeface="Wingdings" charset="2"/>
              <a:buChar char="§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459" y="5882678"/>
            <a:ext cx="1194541" cy="9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88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255197"/>
            <a:ext cx="1518898" cy="6531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1052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Risk / Control Matrix: Final Exercise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3640" y="1758913"/>
            <a:ext cx="7647878" cy="4928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Part 3</a:t>
            </a:r>
            <a:r>
              <a:rPr lang="en-US" sz="2400" dirty="0"/>
              <a:t>:  Link Risks (Part 1) to the Controls (Part 2)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Tab: Part 1 – GBI Risks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At least one (1) control must be identified for each risk identified as High Severity or High Likelihood / Frequency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A given control may address multiple risks (listed once in Part 2 tab and multiple times in Part 1 tab)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A given risk may be addressed by multiple controls (listed once in Part 1 tab and multiple times in Part 2 tab)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Risks without out a control:</a:t>
            </a:r>
          </a:p>
          <a:p>
            <a:pPr marL="1371600" lvl="3" indent="-514350">
              <a:buFont typeface="Wingdings" charset="2"/>
              <a:buChar char="²"/>
            </a:pPr>
            <a:r>
              <a:rPr lang="en-US" sz="1600" u="sng" dirty="0"/>
              <a:t>Acceptable Risk</a:t>
            </a:r>
            <a:r>
              <a:rPr lang="en-US" sz="1600" dirty="0"/>
              <a:t>: Business agrees no controls will be developed</a:t>
            </a:r>
          </a:p>
          <a:p>
            <a:pPr marL="1371600" lvl="3" indent="-514350">
              <a:buFont typeface="Wingdings" charset="2"/>
              <a:buChar char="²"/>
            </a:pPr>
            <a:r>
              <a:rPr lang="en-US" sz="1600" u="sng" dirty="0"/>
              <a:t>TBD</a:t>
            </a:r>
            <a:r>
              <a:rPr lang="en-US" sz="1600" dirty="0"/>
              <a:t> (To Be Determined) </a:t>
            </a:r>
          </a:p>
          <a:p>
            <a:pPr marL="914400" lvl="2" indent="-514350">
              <a:buFont typeface="Wingdings" charset="2"/>
              <a:buChar char="§"/>
            </a:pPr>
            <a:endParaRPr lang="en-US" sz="2000" dirty="0"/>
          </a:p>
          <a:p>
            <a:pPr marL="914400" lvl="2" indent="-514350">
              <a:buFont typeface="Wingdings" charset="2"/>
              <a:buChar char="§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459" y="5882678"/>
            <a:ext cx="1194541" cy="9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43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Risk / Control Matrix: Final Exercise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2680" y="1637969"/>
            <a:ext cx="7973160" cy="541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Part 4</a:t>
            </a:r>
            <a:r>
              <a:rPr lang="en-US" sz="2800" dirty="0"/>
              <a:t>:  Augment key controls information for the Order to Cash (OTC) process at GBI</a:t>
            </a:r>
          </a:p>
          <a:p>
            <a:pPr marL="514350" lvl="1" indent="-514350">
              <a:buFont typeface="Wingdings" charset="2"/>
              <a:buChar char="§"/>
            </a:pPr>
            <a:r>
              <a:rPr lang="en-US" sz="2400" dirty="0"/>
              <a:t>Tab: Part 2 – GBI Controls</a:t>
            </a:r>
          </a:p>
          <a:p>
            <a:pPr marL="514350" lvl="1" indent="-514350">
              <a:buFont typeface="Wingdings" charset="2"/>
              <a:buChar char="§"/>
            </a:pPr>
            <a:r>
              <a:rPr lang="en-US" sz="2400" dirty="0"/>
              <a:t>Control Description </a:t>
            </a:r>
            <a:r>
              <a:rPr lang="en-US" sz="2000" dirty="0"/>
              <a:t>(Columns F -&gt; K)  </a:t>
            </a:r>
            <a:r>
              <a:rPr lang="en-US" sz="2400" dirty="0"/>
              <a:t>Mark each using </a:t>
            </a:r>
            <a:r>
              <a:rPr lang="en-US" sz="2400" u="sng" dirty="0"/>
              <a:t>taxonomy provided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2000" dirty="0"/>
              <a:t>Control Owner (Title):  Choose </a:t>
            </a:r>
            <a:r>
              <a:rPr lang="en-US" sz="2000" b="1" dirty="0"/>
              <a:t>one</a:t>
            </a:r>
            <a:r>
              <a:rPr lang="en-US" sz="2000" dirty="0"/>
              <a:t> title from Appendix 1 or define appropriate missing title</a:t>
            </a:r>
          </a:p>
          <a:p>
            <a:pPr marL="514350" lvl="1" indent="-514350">
              <a:buFont typeface="Wingdings" charset="2"/>
              <a:buChar char="§"/>
            </a:pPr>
            <a:r>
              <a:rPr lang="en-US" sz="2400" dirty="0"/>
              <a:t>Financial Statement Assertions </a:t>
            </a:r>
            <a:r>
              <a:rPr lang="en-US" sz="2000" dirty="0"/>
              <a:t>(Columns L-&gt; Q)  </a:t>
            </a:r>
            <a:r>
              <a:rPr lang="en-US" sz="2400" dirty="0"/>
              <a:t>Mark with </a:t>
            </a:r>
            <a:r>
              <a:rPr lang="en-US" b="1" u="sng" dirty="0"/>
              <a:t>x</a:t>
            </a:r>
          </a:p>
          <a:p>
            <a:pPr marL="514350" lvl="1" indent="-514350">
              <a:buFont typeface="Wingdings" charset="2"/>
              <a:buChar char="§"/>
            </a:pPr>
            <a:r>
              <a:rPr lang="en-US" sz="2400" dirty="0"/>
              <a:t>Control Risk Assessment </a:t>
            </a:r>
            <a:r>
              <a:rPr lang="en-US" sz="2000" dirty="0"/>
              <a:t>(Columns R -&gt; U)  </a:t>
            </a:r>
            <a:r>
              <a:rPr lang="en-US" sz="2000" u="sng" dirty="0"/>
              <a:t>Taxonomy column top </a:t>
            </a:r>
          </a:p>
          <a:p>
            <a:pPr marL="514350" lvl="1" indent="-514350">
              <a:buFont typeface="Wingdings" charset="2"/>
              <a:buChar char="§"/>
            </a:pPr>
            <a:r>
              <a:rPr lang="en-US" sz="2400" dirty="0"/>
              <a:t>Financial Statement Impact </a:t>
            </a:r>
            <a:r>
              <a:rPr lang="en-US" sz="2000" dirty="0"/>
              <a:t>(Columns V -&gt; AK)  </a:t>
            </a:r>
            <a:r>
              <a:rPr lang="en-US" sz="2400" dirty="0"/>
              <a:t>Mark statements impacted with </a:t>
            </a:r>
            <a:r>
              <a:rPr lang="en-US" sz="2400" b="1" u="sng" dirty="0"/>
              <a:t>x</a:t>
            </a:r>
          </a:p>
          <a:p>
            <a:pPr marL="914400" lvl="2" indent="-514350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39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67"/>
          <a:stretch/>
        </p:blipFill>
        <p:spPr>
          <a:xfrm>
            <a:off x="846581" y="1657535"/>
            <a:ext cx="6926544" cy="4538959"/>
          </a:xfrm>
        </p:spPr>
      </p:pic>
    </p:spTree>
    <p:extLst>
      <p:ext uri="{BB962C8B-B14F-4D97-AF65-F5344CB8AC3E}">
        <p14:creationId xmlns:p14="http://schemas.microsoft.com/office/powerpoint/2010/main" val="1268397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Parts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Analyze and define the key risks that exist for the Order to Cash (OTC) process at GBI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Guided by the risks you identified (esp. the High Severity and High Likelihood / Frequency risks) identify the key controls that will be used in the OTC process.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Link the Risks from Part 1 to the controls in Part 2.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Complete definition of the controls (classifications, links to assertions,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Write auditable control process documentation for 1 manual and 1 automated (configuration) control identified.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(Individual vs. Team submission): Couple questions about your work as a team to complete this and other exercises.   (Optional) </a:t>
            </a:r>
            <a:br>
              <a:rPr lang="en-US" sz="2000" dirty="0"/>
            </a:br>
            <a:r>
              <a:rPr lang="en-US" sz="2000" i="1" dirty="0"/>
              <a:t>Details will be announced via a blog post in last couple weeks of class.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Risk / Control Matrix: Final Exercise</a:t>
            </a:r>
          </a:p>
        </p:txBody>
      </p:sp>
    </p:spTree>
    <p:extLst>
      <p:ext uri="{BB962C8B-B14F-4D97-AF65-F5344CB8AC3E}">
        <p14:creationId xmlns:p14="http://schemas.microsoft.com/office/powerpoint/2010/main" val="3817733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Risk / Control Matrix: Design Approach</a:t>
            </a:r>
          </a:p>
        </p:txBody>
      </p:sp>
      <p:sp>
        <p:nvSpPr>
          <p:cNvPr id="5" name="Oval 4"/>
          <p:cNvSpPr/>
          <p:nvPr/>
        </p:nvSpPr>
        <p:spPr>
          <a:xfrm>
            <a:off x="658497" y="1728469"/>
            <a:ext cx="1893180" cy="1293408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Risks</a:t>
            </a:r>
          </a:p>
        </p:txBody>
      </p:sp>
      <p:sp>
        <p:nvSpPr>
          <p:cNvPr id="9" name="Oval 8"/>
          <p:cNvSpPr/>
          <p:nvPr/>
        </p:nvSpPr>
        <p:spPr>
          <a:xfrm>
            <a:off x="1822162" y="3303617"/>
            <a:ext cx="1893180" cy="1293408"/>
          </a:xfrm>
          <a:prstGeom prst="ellipse">
            <a:avLst/>
          </a:prstGeom>
          <a:gradFill flip="none" rotWithShape="1">
            <a:gsLst>
              <a:gs pos="100000">
                <a:srgbClr val="FF2850"/>
              </a:gs>
              <a:gs pos="13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Control Objectives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8037" y="1722584"/>
            <a:ext cx="2704543" cy="31629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Control, system and Security Design + Implementation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u="sng" dirty="0">
                <a:solidFill>
                  <a:srgbClr val="000000"/>
                </a:solidFill>
              </a:rPr>
              <a:t>Automated Controls</a:t>
            </a:r>
          </a:p>
          <a:p>
            <a:pPr marL="285750" indent="-285750">
              <a:buFont typeface="Wingdings" charset="2"/>
              <a:buChar char="§"/>
            </a:pPr>
            <a:r>
              <a:rPr lang="en-US" u="sng" dirty="0">
                <a:solidFill>
                  <a:srgbClr val="000000"/>
                </a:solidFill>
              </a:rPr>
              <a:t>Manual Controls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Application Security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Segregation of Duties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Approvals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Reports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Procedures</a:t>
            </a:r>
          </a:p>
        </p:txBody>
      </p:sp>
      <p:sp>
        <p:nvSpPr>
          <p:cNvPr id="7" name="Up Arrow 6"/>
          <p:cNvSpPr/>
          <p:nvPr/>
        </p:nvSpPr>
        <p:spPr>
          <a:xfrm>
            <a:off x="6620250" y="5078650"/>
            <a:ext cx="388043" cy="7181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7501701" y="5078650"/>
            <a:ext cx="388043" cy="7181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8321809" y="5078650"/>
            <a:ext cx="388043" cy="7181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4492" y="6013570"/>
            <a:ext cx="18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DESIGN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58299" y="2939569"/>
            <a:ext cx="763863" cy="82307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377" y="3225234"/>
            <a:ext cx="7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92319" y="4678876"/>
            <a:ext cx="1023023" cy="965091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57021" y="4941480"/>
            <a:ext cx="6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432603" y="3762647"/>
            <a:ext cx="823122" cy="1178833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57493" y="3989517"/>
            <a:ext cx="10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Influence</a:t>
            </a:r>
          </a:p>
        </p:txBody>
      </p:sp>
      <p:sp>
        <p:nvSpPr>
          <p:cNvPr id="18" name="Oval 17"/>
          <p:cNvSpPr/>
          <p:nvPr/>
        </p:nvSpPr>
        <p:spPr>
          <a:xfrm>
            <a:off x="3715342" y="4796458"/>
            <a:ext cx="1893180" cy="1293408"/>
          </a:xfrm>
          <a:prstGeom prst="ellipse">
            <a:avLst/>
          </a:prstGeom>
          <a:gradFill flip="none" rotWithShape="1">
            <a:gsLst>
              <a:gs pos="100000">
                <a:srgbClr val="F8002D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Control Activities / Controls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2409"/>
            <a:ext cx="1709271" cy="13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2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Controls: Integration 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057400"/>
            <a:ext cx="2133600" cy="2057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IT / Security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9100" y="2514600"/>
            <a:ext cx="17907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Security Configuration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4" y="3162300"/>
            <a:ext cx="1571593" cy="730250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2590800" y="2857500"/>
            <a:ext cx="609600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2057400" y="1676400"/>
            <a:ext cx="1447800" cy="685800"/>
          </a:xfrm>
          <a:prstGeom prst="wedgeEllipseCallout">
            <a:avLst>
              <a:gd name="adj1" fmla="val -41137"/>
              <a:gd name="adj2" fmla="val 72952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Automated (Access) Control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24200" y="4953000"/>
            <a:ext cx="2590800" cy="1828800"/>
            <a:chOff x="-2209800" y="1752600"/>
            <a:chExt cx="2209800" cy="1828800"/>
          </a:xfrm>
        </p:grpSpPr>
        <p:sp>
          <p:nvSpPr>
            <p:cNvPr id="28" name="Rectangle 27"/>
            <p:cNvSpPr/>
            <p:nvPr/>
          </p:nvSpPr>
          <p:spPr>
            <a:xfrm>
              <a:off x="-2209800" y="1752600"/>
              <a:ext cx="2209800" cy="182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SOX Section 404 Integration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76386" y="2667000"/>
              <a:ext cx="1923986" cy="762000"/>
            </a:xfrm>
            <a:prstGeom prst="rect">
              <a:avLst/>
            </a:prstGeom>
          </p:spPr>
        </p:pic>
      </p:grpSp>
      <p:sp>
        <p:nvSpPr>
          <p:cNvPr id="31" name="Isosceles Triangle 30"/>
          <p:cNvSpPr/>
          <p:nvPr/>
        </p:nvSpPr>
        <p:spPr>
          <a:xfrm rot="10800000" flipH="1">
            <a:off x="3775278" y="4053840"/>
            <a:ext cx="1330122" cy="899160"/>
          </a:xfrm>
          <a:prstGeom prst="triangle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11732" y="4038600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Subset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8200" y="8923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Risk/Control Matrix can serve as the primary vehicle for integrating control design into project activities and deliverables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600" y="4419600"/>
            <a:ext cx="2362200" cy="2438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Program Development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4800" y="4876800"/>
            <a:ext cx="17907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Functional Spec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54" y="5524500"/>
            <a:ext cx="1571593" cy="73025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71500" y="5314269"/>
            <a:ext cx="17907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Technical Specification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54" y="5961969"/>
            <a:ext cx="1571593" cy="730250"/>
          </a:xfrm>
          <a:prstGeom prst="rect">
            <a:avLst/>
          </a:prstGeom>
        </p:spPr>
      </p:pic>
      <p:sp>
        <p:nvSpPr>
          <p:cNvPr id="42" name="Oval Callout 41"/>
          <p:cNvSpPr/>
          <p:nvPr/>
        </p:nvSpPr>
        <p:spPr>
          <a:xfrm>
            <a:off x="1752600" y="4953000"/>
            <a:ext cx="1447800" cy="914400"/>
          </a:xfrm>
          <a:prstGeom prst="wedgeEllipseCallout">
            <a:avLst>
              <a:gd name="adj1" fmla="val -31391"/>
              <a:gd name="adj2" fmla="val 62663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Automated (Custom) &amp; Manual Controls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29400" y="4267200"/>
            <a:ext cx="2514600" cy="25908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Business Process Teams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58000" y="4724400"/>
            <a:ext cx="20574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Bus Process </a:t>
            </a:r>
            <a:r>
              <a:rPr lang="en-US" dirty="0" err="1"/>
              <a:t>Reqmts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554" y="5372100"/>
            <a:ext cx="1571593" cy="73025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277100" y="5181601"/>
            <a:ext cx="1790700" cy="15042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Training &amp; Procedures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4254" y="5809569"/>
            <a:ext cx="1571593" cy="730250"/>
          </a:xfrm>
          <a:prstGeom prst="rect">
            <a:avLst/>
          </a:prstGeom>
        </p:spPr>
      </p:pic>
      <p:sp>
        <p:nvSpPr>
          <p:cNvPr id="48" name="Oval Callout 47"/>
          <p:cNvSpPr/>
          <p:nvPr/>
        </p:nvSpPr>
        <p:spPr>
          <a:xfrm>
            <a:off x="5867400" y="5943600"/>
            <a:ext cx="1143000" cy="609600"/>
          </a:xfrm>
          <a:prstGeom prst="wedgeEllipseCallout">
            <a:avLst>
              <a:gd name="adj1" fmla="val 74441"/>
              <a:gd name="adj2" fmla="val 25794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Manual Controls</a:t>
            </a:r>
          </a:p>
        </p:txBody>
      </p:sp>
      <p:sp>
        <p:nvSpPr>
          <p:cNvPr id="50" name="Left-Right Arrow 49"/>
          <p:cNvSpPr/>
          <p:nvPr/>
        </p:nvSpPr>
        <p:spPr>
          <a:xfrm>
            <a:off x="5638800" y="2857500"/>
            <a:ext cx="609600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324600" y="1905000"/>
            <a:ext cx="2514600" cy="2057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Security Analysis Tool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15100" y="2362200"/>
            <a:ext cx="17907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Segregation of Duties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654" y="3009900"/>
            <a:ext cx="1571593" cy="730250"/>
          </a:xfrm>
          <a:prstGeom prst="rect">
            <a:avLst/>
          </a:prstGeom>
        </p:spPr>
      </p:pic>
      <p:sp>
        <p:nvSpPr>
          <p:cNvPr id="55" name="Oval Callout 54"/>
          <p:cNvSpPr/>
          <p:nvPr/>
        </p:nvSpPr>
        <p:spPr>
          <a:xfrm>
            <a:off x="7924800" y="2286000"/>
            <a:ext cx="1447800" cy="914400"/>
          </a:xfrm>
          <a:prstGeom prst="wedgeEllipseCallout">
            <a:avLst>
              <a:gd name="adj1" fmla="val -41137"/>
              <a:gd name="adj2" fmla="val 67807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SOD Controls &amp; Sensitive Access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33189" y="3626644"/>
            <a:ext cx="582211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GRC</a:t>
            </a:r>
          </a:p>
        </p:txBody>
      </p:sp>
      <p:sp>
        <p:nvSpPr>
          <p:cNvPr id="57" name="Left-Right Arrow 56"/>
          <p:cNvSpPr/>
          <p:nvPr/>
        </p:nvSpPr>
        <p:spPr>
          <a:xfrm rot="18963821">
            <a:off x="2646566" y="4055034"/>
            <a:ext cx="609600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Left-Right Arrow 57"/>
          <p:cNvSpPr/>
          <p:nvPr/>
        </p:nvSpPr>
        <p:spPr>
          <a:xfrm rot="1525098" flipH="1">
            <a:off x="5656968" y="4065075"/>
            <a:ext cx="862587" cy="35130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Callout 48"/>
          <p:cNvSpPr/>
          <p:nvPr/>
        </p:nvSpPr>
        <p:spPr>
          <a:xfrm>
            <a:off x="5181600" y="4419600"/>
            <a:ext cx="1752600" cy="685800"/>
          </a:xfrm>
          <a:prstGeom prst="wedgeEllipseCallout">
            <a:avLst>
              <a:gd name="adj1" fmla="val 55826"/>
              <a:gd name="adj2" fmla="val 12868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Automated: Standard &amp; Configuration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14700" y="2209800"/>
            <a:ext cx="2209800" cy="1828800"/>
            <a:chOff x="-2209800" y="1752600"/>
            <a:chExt cx="2209800" cy="1828800"/>
          </a:xfrm>
        </p:grpSpPr>
        <p:sp>
          <p:nvSpPr>
            <p:cNvPr id="18" name="Rectangle 17"/>
            <p:cNvSpPr/>
            <p:nvPr/>
          </p:nvSpPr>
          <p:spPr>
            <a:xfrm>
              <a:off x="-2209800" y="1752600"/>
              <a:ext cx="2209800" cy="18288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Risk / Control Matrix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76386" y="2667000"/>
              <a:ext cx="1923986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23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Controls: Integration 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057400"/>
            <a:ext cx="2133600" cy="2057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IT / Security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9100" y="2514600"/>
            <a:ext cx="17907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Security Configuration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4" y="3162300"/>
            <a:ext cx="1571593" cy="730250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2590800" y="2857500"/>
            <a:ext cx="609600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2057400" y="1676400"/>
            <a:ext cx="1447800" cy="685800"/>
          </a:xfrm>
          <a:prstGeom prst="wedgeEllipseCallout">
            <a:avLst>
              <a:gd name="adj1" fmla="val -41137"/>
              <a:gd name="adj2" fmla="val 72952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Automated (Access) Control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24200" y="4953000"/>
            <a:ext cx="2590800" cy="1828800"/>
            <a:chOff x="-2209800" y="1752600"/>
            <a:chExt cx="2209800" cy="1828800"/>
          </a:xfrm>
        </p:grpSpPr>
        <p:sp>
          <p:nvSpPr>
            <p:cNvPr id="28" name="Rectangle 27"/>
            <p:cNvSpPr/>
            <p:nvPr/>
          </p:nvSpPr>
          <p:spPr>
            <a:xfrm>
              <a:off x="-2209800" y="1752600"/>
              <a:ext cx="2209800" cy="182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SOX Section 404 Integration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76386" y="2667000"/>
              <a:ext cx="1923986" cy="762000"/>
            </a:xfrm>
            <a:prstGeom prst="rect">
              <a:avLst/>
            </a:prstGeom>
          </p:spPr>
        </p:pic>
      </p:grpSp>
      <p:sp>
        <p:nvSpPr>
          <p:cNvPr id="31" name="Isosceles Triangle 30"/>
          <p:cNvSpPr/>
          <p:nvPr/>
        </p:nvSpPr>
        <p:spPr>
          <a:xfrm rot="10800000" flipH="1">
            <a:off x="3775278" y="4053840"/>
            <a:ext cx="1330122" cy="899160"/>
          </a:xfrm>
          <a:prstGeom prst="triangle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11732" y="4038600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Subset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8200" y="8923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Risk/Control Matrix can serve as the primary vehicle for integrating control design into project activities and deliverables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600" y="4419600"/>
            <a:ext cx="2362200" cy="2438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Program Development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4800" y="4876800"/>
            <a:ext cx="17907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Functional Spec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54" y="5524500"/>
            <a:ext cx="1571593" cy="73025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71500" y="5314269"/>
            <a:ext cx="17907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Technical Specification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54" y="5961969"/>
            <a:ext cx="1571593" cy="730250"/>
          </a:xfrm>
          <a:prstGeom prst="rect">
            <a:avLst/>
          </a:prstGeom>
        </p:spPr>
      </p:pic>
      <p:sp>
        <p:nvSpPr>
          <p:cNvPr id="42" name="Oval Callout 41"/>
          <p:cNvSpPr/>
          <p:nvPr/>
        </p:nvSpPr>
        <p:spPr>
          <a:xfrm>
            <a:off x="1752600" y="4953000"/>
            <a:ext cx="1447800" cy="914400"/>
          </a:xfrm>
          <a:prstGeom prst="wedgeEllipseCallout">
            <a:avLst>
              <a:gd name="adj1" fmla="val -31391"/>
              <a:gd name="adj2" fmla="val 62663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Automated (Custom) &amp; Manual Controls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29400" y="4267200"/>
            <a:ext cx="2514600" cy="25908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Business Process Teams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58000" y="4724400"/>
            <a:ext cx="20574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Bus Process </a:t>
            </a:r>
            <a:r>
              <a:rPr lang="en-US" dirty="0" err="1"/>
              <a:t>Reqmts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554" y="5372100"/>
            <a:ext cx="1571593" cy="73025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277100" y="5181601"/>
            <a:ext cx="1790700" cy="15042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Training &amp; Procedures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4254" y="5809569"/>
            <a:ext cx="1571593" cy="730250"/>
          </a:xfrm>
          <a:prstGeom prst="rect">
            <a:avLst/>
          </a:prstGeom>
        </p:spPr>
      </p:pic>
      <p:sp>
        <p:nvSpPr>
          <p:cNvPr id="48" name="Oval Callout 47"/>
          <p:cNvSpPr/>
          <p:nvPr/>
        </p:nvSpPr>
        <p:spPr>
          <a:xfrm>
            <a:off x="5867400" y="5943600"/>
            <a:ext cx="1143000" cy="609600"/>
          </a:xfrm>
          <a:prstGeom prst="wedgeEllipseCallout">
            <a:avLst>
              <a:gd name="adj1" fmla="val 74441"/>
              <a:gd name="adj2" fmla="val 25794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Manual Controls</a:t>
            </a:r>
          </a:p>
        </p:txBody>
      </p:sp>
      <p:sp>
        <p:nvSpPr>
          <p:cNvPr id="50" name="Left-Right Arrow 49"/>
          <p:cNvSpPr/>
          <p:nvPr/>
        </p:nvSpPr>
        <p:spPr>
          <a:xfrm>
            <a:off x="5638800" y="2857500"/>
            <a:ext cx="609600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324600" y="1905000"/>
            <a:ext cx="2514600" cy="2057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Security Analysis Tool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15100" y="2362200"/>
            <a:ext cx="17907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Segregation of Duties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654" y="3009900"/>
            <a:ext cx="1571593" cy="730250"/>
          </a:xfrm>
          <a:prstGeom prst="rect">
            <a:avLst/>
          </a:prstGeom>
        </p:spPr>
      </p:pic>
      <p:sp>
        <p:nvSpPr>
          <p:cNvPr id="55" name="Oval Callout 54"/>
          <p:cNvSpPr/>
          <p:nvPr/>
        </p:nvSpPr>
        <p:spPr>
          <a:xfrm>
            <a:off x="7924800" y="2286000"/>
            <a:ext cx="1447800" cy="914400"/>
          </a:xfrm>
          <a:prstGeom prst="wedgeEllipseCallout">
            <a:avLst>
              <a:gd name="adj1" fmla="val -41137"/>
              <a:gd name="adj2" fmla="val 67807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SOD Controls &amp; Sensitive Access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33189" y="3626644"/>
            <a:ext cx="582211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GRC</a:t>
            </a:r>
          </a:p>
        </p:txBody>
      </p:sp>
      <p:sp>
        <p:nvSpPr>
          <p:cNvPr id="57" name="Left-Right Arrow 56"/>
          <p:cNvSpPr/>
          <p:nvPr/>
        </p:nvSpPr>
        <p:spPr>
          <a:xfrm rot="18963821">
            <a:off x="2646566" y="4055034"/>
            <a:ext cx="609600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Left-Right Arrow 57"/>
          <p:cNvSpPr/>
          <p:nvPr/>
        </p:nvSpPr>
        <p:spPr>
          <a:xfrm rot="1525098" flipH="1">
            <a:off x="5656968" y="4065075"/>
            <a:ext cx="862587" cy="35130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Callout 48"/>
          <p:cNvSpPr/>
          <p:nvPr/>
        </p:nvSpPr>
        <p:spPr>
          <a:xfrm>
            <a:off x="5181600" y="4419600"/>
            <a:ext cx="1752600" cy="685800"/>
          </a:xfrm>
          <a:prstGeom prst="wedgeEllipseCallout">
            <a:avLst>
              <a:gd name="adj1" fmla="val 55826"/>
              <a:gd name="adj2" fmla="val 12868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Automated: Standard &amp; Configuration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14700" y="2209800"/>
            <a:ext cx="2209800" cy="1828800"/>
            <a:chOff x="-2209800" y="1752600"/>
            <a:chExt cx="2209800" cy="1828800"/>
          </a:xfrm>
        </p:grpSpPr>
        <p:sp>
          <p:nvSpPr>
            <p:cNvPr id="18" name="Rectangle 17"/>
            <p:cNvSpPr/>
            <p:nvPr/>
          </p:nvSpPr>
          <p:spPr>
            <a:xfrm>
              <a:off x="-2209800" y="1752600"/>
              <a:ext cx="2209800" cy="18288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Risk / Control Matrix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76386" y="2667000"/>
              <a:ext cx="1923986" cy="762000"/>
            </a:xfrm>
            <a:prstGeom prst="rect">
              <a:avLst/>
            </a:prstGeom>
          </p:spPr>
        </p:pic>
      </p:grpSp>
      <p:sp>
        <p:nvSpPr>
          <p:cNvPr id="7" name="Cloud 6"/>
          <p:cNvSpPr/>
          <p:nvPr/>
        </p:nvSpPr>
        <p:spPr>
          <a:xfrm>
            <a:off x="-491923" y="1482027"/>
            <a:ext cx="4267200" cy="3102469"/>
          </a:xfrm>
          <a:prstGeom prst="cloud">
            <a:avLst/>
          </a:prstGeom>
          <a:solidFill>
            <a:srgbClr val="F2F214">
              <a:alpha val="32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6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SAP: Not Just ECC/ERP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8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133" y="1799104"/>
            <a:ext cx="6366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SzPct val="75000"/>
              <a:buNone/>
            </a:pPr>
            <a:r>
              <a:rPr lang="en-US" sz="2400" dirty="0"/>
              <a:t>‘The wisdom of moderation is not just realize the midpoint between two opposite poles, but instead, it is an awareness of the inevitability of conflict.’</a:t>
            </a:r>
          </a:p>
        </p:txBody>
      </p:sp>
    </p:spTree>
    <p:extLst>
      <p:ext uri="{BB962C8B-B14F-4D97-AF65-F5344CB8AC3E}">
        <p14:creationId xmlns:p14="http://schemas.microsoft.com/office/powerpoint/2010/main" val="325793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88244"/>
            <a:ext cx="7772400" cy="1143000"/>
          </a:xfrm>
        </p:spPr>
        <p:txBody>
          <a:bodyPr/>
          <a:lstStyle/>
          <a:p>
            <a:r>
              <a:rPr lang="en-US" dirty="0"/>
              <a:t>Discussion</a:t>
            </a:r>
            <a:endParaRPr lang="en-US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4</a:t>
            </a:fld>
            <a:endParaRPr lang="en-US">
              <a:cs typeface="ＭＳ Ｐゴシック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7755" y="2052459"/>
            <a:ext cx="8153400" cy="4648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Something really new, different you learned in this course in last week</a:t>
            </a:r>
            <a:br>
              <a:rPr lang="en-US" altLang="zh-TW" dirty="0">
                <a:ea typeface="新細明體" charset="-120"/>
              </a:rPr>
            </a:br>
            <a:r>
              <a:rPr lang="en-US" altLang="zh-TW" dirty="0">
                <a:ea typeface="新細明體" charset="-120"/>
              </a:rPr>
              <a:t> </a:t>
            </a:r>
            <a:endParaRPr lang="en-US" altLang="zh-TW" sz="2800" dirty="0">
              <a:ea typeface="新細明體" charset="-120"/>
            </a:endParaRPr>
          </a:p>
          <a:p>
            <a:pPr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Questions you have about this week’s content (readings, videos, links, …)?</a:t>
            </a:r>
            <a:br>
              <a:rPr lang="en-US" altLang="zh-TW" sz="2800" dirty="0">
                <a:ea typeface="新細明體" charset="-120"/>
              </a:rPr>
            </a:br>
            <a:endParaRPr lang="en-US" altLang="zh-TW" sz="2800" dirty="0">
              <a:ea typeface="新細明體" charset="-120"/>
            </a:endParaRPr>
          </a:p>
          <a:p>
            <a:pPr lvl="2"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Question still in your mind, something not   adequately answered in prior readings or classes?</a:t>
            </a:r>
          </a:p>
          <a:p>
            <a:pPr marL="0" lvl="1" indent="457200" algn="r">
              <a:buSzPct val="80000"/>
              <a:buFont typeface="Wingdings" charset="2"/>
              <a:buChar char="²"/>
            </a:pPr>
            <a:endParaRPr lang="en-US" sz="2400" dirty="0">
              <a:latin typeface="Perpetu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99" y="-2693"/>
            <a:ext cx="2485601" cy="2055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735" y="2588040"/>
            <a:ext cx="2249310" cy="103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1" y="4564276"/>
            <a:ext cx="1397001" cy="22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0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53"/>
            <a:ext cx="8229600" cy="101123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Assignment Questions - Character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8840" y="1110719"/>
            <a:ext cx="8427892" cy="511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/>
              <a:t>What mindset is more helpful in being successful; being humble or more self-absorbed and concerned with yourself?</a:t>
            </a:r>
          </a:p>
          <a:p>
            <a:pPr lvl="0"/>
            <a:r>
              <a:rPr lang="en-US" sz="1800" dirty="0"/>
              <a:t>Do you think self-awareness can be practiced or not? If possible, how to practice? </a:t>
            </a:r>
          </a:p>
          <a:p>
            <a:pPr lvl="0"/>
            <a:r>
              <a:rPr lang="en-US" sz="1800" dirty="0"/>
              <a:t>In the valley of humility they learned to quiet the self.  However, when you facing difficulty or disaster, how can you overcome the fear can see the world clearly? </a:t>
            </a:r>
          </a:p>
          <a:p>
            <a:pPr lvl="0"/>
            <a:r>
              <a:rPr lang="en-US" sz="1800" b="1" dirty="0"/>
              <a:t>In your life, have you faced any hardships, and what did you do to overcome those hardships to make yourself better?</a:t>
            </a:r>
            <a:endParaRPr lang="en-US" sz="1800" dirty="0"/>
          </a:p>
          <a:p>
            <a:pPr lvl="0"/>
            <a:r>
              <a:rPr lang="en-US" sz="1800" dirty="0"/>
              <a:t>How to make you not only grateful or humble in respect to others but also make you realize who you really are?</a:t>
            </a:r>
          </a:p>
          <a:p>
            <a:pPr lvl="0"/>
            <a:r>
              <a:rPr lang="en-US" sz="1800" dirty="0"/>
              <a:t>Why it is importance of practicing small acts of self-control?</a:t>
            </a:r>
          </a:p>
          <a:p>
            <a:pPr lvl="0"/>
            <a:r>
              <a:rPr lang="en-US" sz="1800" i="1" dirty="0"/>
              <a:t>What are some examples of their road to character?</a:t>
            </a:r>
            <a:endParaRPr lang="en-US" sz="1800" dirty="0"/>
          </a:p>
          <a:p>
            <a:pPr lvl="0"/>
            <a:r>
              <a:rPr lang="en-US" sz="1800" dirty="0"/>
              <a:t>Life stories of persons in book show how they met diversity and rose to a level of success.  However, what toll did their journey have on the family and how did they cope?</a:t>
            </a:r>
          </a:p>
          <a:p>
            <a:pPr lvl="0"/>
            <a:r>
              <a:rPr lang="en-US" sz="1800" dirty="0"/>
              <a:t>Which character is more suitable for the current society, big me or little 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586" y="55379"/>
            <a:ext cx="1750413" cy="10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0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53"/>
            <a:ext cx="8229600" cy="101123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Assignment Questions - Character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8840" y="1110719"/>
            <a:ext cx="8427892" cy="511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i="1" dirty="0"/>
              <a:t>A person’s character is very crucial in the audit industry. How do we build our reputation and maintain a good ethical character in this industry? </a:t>
            </a:r>
          </a:p>
          <a:p>
            <a:pPr lvl="0"/>
            <a:r>
              <a:rPr lang="en-US" sz="1800" dirty="0"/>
              <a:t>How would you define “ eulogy virtues” and “resume virtues”?</a:t>
            </a:r>
          </a:p>
          <a:p>
            <a:pPr lvl="0"/>
            <a:r>
              <a:rPr lang="en-US" sz="1800" dirty="0"/>
              <a:t>Is there something that a person should change in themselves to build character? </a:t>
            </a:r>
          </a:p>
          <a:p>
            <a:pPr lvl="0"/>
            <a:r>
              <a:rPr lang="en-US" sz="1800" dirty="0"/>
              <a:t>In the book, David Brooks highlighted some instances where individuals were not exceptionally talented, but through hard work and dedication, they were able to achieve their goals. </a:t>
            </a:r>
            <a:r>
              <a:rPr lang="en-US" sz="1800" b="1" dirty="0"/>
              <a:t>So in your opinion, is it better to work harder or smarter?</a:t>
            </a:r>
          </a:p>
          <a:p>
            <a:pPr lvl="0"/>
            <a:r>
              <a:rPr lang="en-US" sz="1800" dirty="0"/>
              <a:t>I would like to discuss with classmates that from where or whom do you get your morality, or your moral center?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261" y="5393889"/>
            <a:ext cx="2335739" cy="14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5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Key IT Controls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358413"/>
            <a:ext cx="8305800" cy="5333999"/>
          </a:xfrm>
        </p:spPr>
        <p:txBody>
          <a:bodyPr>
            <a:noAutofit/>
          </a:bodyPr>
          <a:lstStyle/>
          <a:p>
            <a:r>
              <a:rPr lang="en-US" sz="2400" dirty="0"/>
              <a:t>SAP GRC Module</a:t>
            </a:r>
          </a:p>
          <a:p>
            <a:pPr lvl="1"/>
            <a:r>
              <a:rPr lang="en-US" sz="2000" dirty="0"/>
              <a:t>What is means</a:t>
            </a:r>
          </a:p>
          <a:p>
            <a:pPr lvl="1"/>
            <a:r>
              <a:rPr lang="en-US" sz="2000" dirty="0"/>
              <a:t>2-3 Functions Included</a:t>
            </a:r>
          </a:p>
          <a:p>
            <a:pPr lvl="1"/>
            <a:r>
              <a:rPr lang="en-US" sz="2000" dirty="0"/>
              <a:t>1-2 Benefits of Use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233" y="1248273"/>
            <a:ext cx="1494118" cy="2038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408083"/>
            <a:ext cx="2607732" cy="14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3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8664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Character</a:t>
            </a:r>
            <a:endParaRPr lang="en-US" sz="4800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6</a:t>
            </a:fld>
            <a:endParaRPr lang="en-US"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0407"/>
            <a:ext cx="3539067" cy="22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7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69" y="55379"/>
            <a:ext cx="8229600" cy="1019984"/>
          </a:xfrm>
        </p:spPr>
        <p:txBody>
          <a:bodyPr>
            <a:normAutofit/>
          </a:bodyPr>
          <a:lstStyle/>
          <a:p>
            <a:r>
              <a:rPr lang="en-US" sz="3600" dirty="0"/>
              <a:t>Character and Controls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62" y="1108563"/>
            <a:ext cx="8305800" cy="5333999"/>
          </a:xfrm>
        </p:spPr>
        <p:txBody>
          <a:bodyPr>
            <a:noAutofit/>
          </a:bodyPr>
          <a:lstStyle/>
          <a:p>
            <a:pPr marL="0" lvl="1" indent="0">
              <a:buSzPct val="75000"/>
              <a:buNone/>
            </a:pPr>
            <a:r>
              <a:rPr lang="en-US" sz="3200" dirty="0"/>
              <a:t>Character:   </a:t>
            </a:r>
          </a:p>
          <a:p>
            <a:pPr marL="400050" lvl="2" indent="0">
              <a:buSzPct val="75000"/>
              <a:buNone/>
            </a:pPr>
            <a:r>
              <a:rPr lang="en-US" dirty="0"/>
              <a:t>the mental and moral qualities distinctive to an individual </a:t>
            </a:r>
            <a:r>
              <a:rPr lang="en-US" sz="1800" dirty="0"/>
              <a:t>(Oxford Dictionary)</a:t>
            </a:r>
            <a:br>
              <a:rPr lang="en-US" sz="1800" dirty="0"/>
            </a:br>
            <a:br>
              <a:rPr lang="en-US" dirty="0"/>
            </a:br>
            <a:r>
              <a:rPr lang="en-US" dirty="0"/>
              <a:t>Who you are when no one is looking    </a:t>
            </a:r>
          </a:p>
          <a:p>
            <a:pPr marL="400050" lvl="2" indent="0">
              <a:buSzPct val="75000"/>
              <a:buNone/>
            </a:pPr>
            <a:br>
              <a:rPr lang="en-US" dirty="0"/>
            </a:br>
            <a:r>
              <a:rPr lang="en-US" dirty="0"/>
              <a:t>Decisions made in moment of moral crisis shows our true character and morality. </a:t>
            </a:r>
            <a:endParaRPr lang="en-US" sz="1800" dirty="0"/>
          </a:p>
          <a:p>
            <a:pPr marL="0" lvl="1" indent="0">
              <a:buSzPct val="75000"/>
              <a:buNone/>
            </a:pPr>
            <a:endParaRPr lang="en-US" sz="1800" dirty="0"/>
          </a:p>
          <a:p>
            <a:pPr marL="0" lvl="1" indent="0">
              <a:buSzPct val="75000"/>
              <a:buNone/>
            </a:pPr>
            <a:r>
              <a:rPr lang="en-US" sz="3200" dirty="0"/>
              <a:t>In the Real World Control Failures we’ve reviewed, Describe the character of the leaders involved (a root of the control failures)?</a:t>
            </a:r>
          </a:p>
          <a:p>
            <a:pPr marL="0" lvl="1" indent="0">
              <a:buSzPct val="75000"/>
              <a:buNone/>
            </a:pPr>
            <a:r>
              <a:rPr lang="en-US" sz="3200" dirty="0"/>
              <a:t>_______________________________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43" y="-25971"/>
            <a:ext cx="2175558" cy="13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019984"/>
          </a:xfrm>
        </p:spPr>
        <p:txBody>
          <a:bodyPr>
            <a:normAutofit/>
          </a:bodyPr>
          <a:lstStyle/>
          <a:p>
            <a:r>
              <a:rPr lang="en-US" sz="3600" dirty="0"/>
              <a:t>Character and Controls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62" y="1108563"/>
            <a:ext cx="8305800" cy="5333999"/>
          </a:xfrm>
        </p:spPr>
        <p:txBody>
          <a:bodyPr>
            <a:noAutofit/>
          </a:bodyPr>
          <a:lstStyle/>
          <a:p>
            <a:pPr marL="0" lvl="1" indent="0">
              <a:buSzPct val="75000"/>
              <a:buNone/>
            </a:pPr>
            <a:r>
              <a:rPr lang="en-US" sz="3200" dirty="0"/>
              <a:t>What are the differences between the ‘Adams’?</a:t>
            </a:r>
            <a:br>
              <a:rPr lang="en-US" sz="1200" dirty="0"/>
            </a:br>
            <a:endParaRPr lang="en-US" sz="1200" dirty="0"/>
          </a:p>
          <a:p>
            <a:pPr marL="857250" lvl="2" indent="-457200">
              <a:buSzPct val="75000"/>
              <a:buFont typeface="Wingdings" charset="2"/>
              <a:buChar char="Ø"/>
            </a:pPr>
            <a:r>
              <a:rPr lang="en-US" dirty="0"/>
              <a:t>Adam I  - ‘Big Me’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dirty="0"/>
              <a:t>_________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dirty="0"/>
              <a:t>_________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dirty="0"/>
              <a:t>_________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dirty="0"/>
              <a:t>_________</a:t>
            </a:r>
          </a:p>
          <a:p>
            <a:pPr marL="857250" lvl="3" indent="0">
              <a:buSzPct val="75000"/>
              <a:buNone/>
            </a:pPr>
            <a:endParaRPr lang="en-US" dirty="0"/>
          </a:p>
          <a:p>
            <a:pPr marL="857250" lvl="2" indent="-457200">
              <a:buSzPct val="75000"/>
              <a:buFont typeface="Wingdings" charset="2"/>
              <a:buChar char="Ø"/>
            </a:pPr>
            <a:r>
              <a:rPr lang="en-US" dirty="0"/>
              <a:t>Adam II  - ‘Little Me’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dirty="0"/>
              <a:t>_________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dirty="0"/>
              <a:t>_________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dirty="0"/>
              <a:t>_________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dirty="0"/>
              <a:t>_________</a:t>
            </a:r>
          </a:p>
          <a:p>
            <a:pPr marL="857250" lvl="2" indent="-457200">
              <a:buSzPct val="75000"/>
              <a:buFont typeface="Wingdings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43" y="5494296"/>
            <a:ext cx="2175558" cy="13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019984"/>
          </a:xfrm>
        </p:spPr>
        <p:txBody>
          <a:bodyPr>
            <a:normAutofit/>
          </a:bodyPr>
          <a:lstStyle/>
          <a:p>
            <a:r>
              <a:rPr lang="en-US" sz="3600" dirty="0"/>
              <a:t>Character and Controls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62" y="1108563"/>
            <a:ext cx="8305800" cy="5333999"/>
          </a:xfrm>
        </p:spPr>
        <p:txBody>
          <a:bodyPr>
            <a:noAutofit/>
          </a:bodyPr>
          <a:lstStyle/>
          <a:p>
            <a:pPr marL="457200" lvl="1" indent="-457200">
              <a:buSzPct val="75000"/>
              <a:buFont typeface="Wingdings" charset="2"/>
              <a:buChar char="Ø"/>
            </a:pPr>
            <a:r>
              <a:rPr lang="en-US" dirty="0"/>
              <a:t>Adam I  - ‘Big Me’</a:t>
            </a:r>
          </a:p>
          <a:p>
            <a:pPr marL="857250" lvl="2" indent="-457200">
              <a:buSzPct val="75000"/>
              <a:buFont typeface="Wingdings" charset="2"/>
              <a:buChar char="Ø"/>
            </a:pPr>
            <a:r>
              <a:rPr lang="en-US" sz="2000" dirty="0"/>
              <a:t>Career-oriented: build, create, produce</a:t>
            </a:r>
          </a:p>
          <a:p>
            <a:pPr marL="857250" lvl="2" indent="-457200">
              <a:buSzPct val="75000"/>
              <a:buFont typeface="Wingdings" charset="2"/>
              <a:buChar char="Ø"/>
            </a:pPr>
            <a:r>
              <a:rPr lang="en-US" sz="2000" dirty="0"/>
              <a:t>Ambitious – “Success”</a:t>
            </a:r>
          </a:p>
          <a:p>
            <a:pPr marL="857250" lvl="2" indent="-457200">
              <a:buSzPct val="75000"/>
              <a:buFont typeface="Wingdings" charset="2"/>
              <a:buChar char="Ø"/>
            </a:pPr>
            <a:r>
              <a:rPr lang="en-US" sz="2000" dirty="0"/>
              <a:t>Selfishness – has infinite desires</a:t>
            </a:r>
          </a:p>
          <a:p>
            <a:pPr marL="857250" lvl="2" indent="-457200">
              <a:buSzPct val="75000"/>
              <a:buFont typeface="Wingdings" charset="2"/>
              <a:buChar char="Ø"/>
            </a:pPr>
            <a:r>
              <a:rPr lang="en-US" sz="2000" dirty="0"/>
              <a:t>Economic logic – cultivate your strengths</a:t>
            </a:r>
          </a:p>
          <a:p>
            <a:pPr marL="457200" lvl="1" indent="-457200">
              <a:buSzPct val="75000"/>
              <a:buFont typeface="Wingdings" charset="2"/>
              <a:buChar char="Ø"/>
            </a:pPr>
            <a:r>
              <a:rPr lang="en-US" dirty="0"/>
              <a:t>Adam II  - ‘Little Me’</a:t>
            </a:r>
          </a:p>
          <a:p>
            <a:pPr marL="857250" lvl="2" indent="-457200">
              <a:buSzPct val="75000"/>
              <a:buFont typeface="Wingdings" charset="2"/>
              <a:buChar char="Ø"/>
            </a:pPr>
            <a:r>
              <a:rPr lang="en-US" sz="2000" dirty="0"/>
              <a:t>Internal: moral qualities, right vs. wrong</a:t>
            </a:r>
          </a:p>
          <a:p>
            <a:pPr marL="857250" lvl="2" indent="-457200">
              <a:buSzPct val="75000"/>
              <a:buFont typeface="Wingdings" charset="2"/>
              <a:buChar char="Ø"/>
            </a:pPr>
            <a:r>
              <a:rPr lang="en-US" sz="2000" dirty="0"/>
              <a:t>Sacrifice self in service to others  “Charity, love and redemption”</a:t>
            </a:r>
          </a:p>
          <a:p>
            <a:pPr marL="857250" lvl="2" indent="-457200">
              <a:buSzPct val="75000"/>
              <a:buFont typeface="Wingdings" charset="2"/>
              <a:buChar char="Ø"/>
            </a:pPr>
            <a:r>
              <a:rPr lang="en-US" sz="2000" dirty="0"/>
              <a:t>Moral logic  - give to receive</a:t>
            </a:r>
          </a:p>
          <a:p>
            <a:pPr marL="857250" lvl="2" indent="-457200">
              <a:buSzPct val="75000"/>
              <a:buFont typeface="Wingdings" charset="2"/>
              <a:buChar char="Ø"/>
            </a:pPr>
            <a:r>
              <a:rPr lang="en-US" sz="2000" dirty="0"/>
              <a:t>Humble 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sz="1600" dirty="0"/>
              <a:t>Wisdom isn’t a body of information. It’s the moral quality of knowing what you don’t know and figuring out how to handle your ignorance, uncertainty and limitations. 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sz="1600" dirty="0"/>
              <a:t>Go down to go up – valley of humility to climb heights of character</a:t>
            </a:r>
          </a:p>
          <a:p>
            <a:pPr marL="1314450" lvl="3" indent="-457200">
              <a:buSzPct val="75000"/>
              <a:buFont typeface="Wingdings" charset="2"/>
              <a:buChar char="Ø"/>
            </a:pPr>
            <a:r>
              <a:rPr lang="en-US" sz="1600" dirty="0"/>
              <a:t>Basis for grace</a:t>
            </a:r>
          </a:p>
          <a:p>
            <a:pPr marL="857250" lvl="2" indent="-457200">
              <a:buSzPct val="75000"/>
              <a:buFont typeface="Wingdings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43" y="939230"/>
            <a:ext cx="2175558" cy="13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35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147979</TotalTime>
  <Words>2023</Words>
  <Application>Microsoft Macintosh PowerPoint</Application>
  <PresentationFormat>On-screen Show (4:3)</PresentationFormat>
  <Paragraphs>375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Franklin Gothic Book</vt:lpstr>
      <vt:lpstr>Gill Sans MT</vt:lpstr>
      <vt:lpstr>Perpetua</vt:lpstr>
      <vt:lpstr>Times New Roman</vt:lpstr>
      <vt:lpstr>Wingdings</vt:lpstr>
      <vt:lpstr>Wingdings 2</vt:lpstr>
      <vt:lpstr>Office Theme</vt:lpstr>
      <vt:lpstr>MIS 5121:Business Processes, ERP Systems &amp; Controls Week 14: SAP GRC, Character</vt:lpstr>
      <vt:lpstr>Video: Record the Class</vt:lpstr>
      <vt:lpstr>MIS 5121: Upcoming Events</vt:lpstr>
      <vt:lpstr>Discussion</vt:lpstr>
      <vt:lpstr>Key IT Controls Overview</vt:lpstr>
      <vt:lpstr>Character</vt:lpstr>
      <vt:lpstr>Character and Controls</vt:lpstr>
      <vt:lpstr>Character and Controls</vt:lpstr>
      <vt:lpstr>Character and Controls</vt:lpstr>
      <vt:lpstr>Character and Controls</vt:lpstr>
      <vt:lpstr>Character and Controls</vt:lpstr>
      <vt:lpstr>Character and Controls</vt:lpstr>
      <vt:lpstr>Character and Controls</vt:lpstr>
      <vt:lpstr>Character and Controls</vt:lpstr>
      <vt:lpstr>US Army 7 Values</vt:lpstr>
      <vt:lpstr>Professor Ed Beaver  Thoughts on Success (Gleaned from my 40 Year Career)   Provided ‘Free’ – worth?</vt:lpstr>
      <vt:lpstr>Success . . .  First Things First</vt:lpstr>
      <vt:lpstr>Success . . .  Your Personal Act</vt:lpstr>
      <vt:lpstr>Success . . .  Beyond Yourself</vt:lpstr>
      <vt:lpstr>Success . . .</vt:lpstr>
      <vt:lpstr>SFF: Student Feedback Forms</vt:lpstr>
      <vt:lpstr>PowerPoint Presentation</vt:lpstr>
      <vt:lpstr>Risk / Control Matrix  Final Exercise</vt:lpstr>
      <vt:lpstr>Risk / Control Matrix: Design Approach</vt:lpstr>
      <vt:lpstr>Risk / Control Matrix: Final Exercise</vt:lpstr>
      <vt:lpstr>Risk / Control Matrix: Final Exercise</vt:lpstr>
      <vt:lpstr>Extra Slides</vt:lpstr>
      <vt:lpstr>Risk / Control Matrix: Final Exercise</vt:lpstr>
      <vt:lpstr>PowerPoint Presentation</vt:lpstr>
      <vt:lpstr>Risk / Control Matrix: Final Exercise</vt:lpstr>
      <vt:lpstr>Risk / Control Matrix: Final Exercise</vt:lpstr>
      <vt:lpstr>Risk / Control Matrix: Final Exercise</vt:lpstr>
      <vt:lpstr>Extra Slides</vt:lpstr>
      <vt:lpstr>Risk / Control Matrix: Final Exercise</vt:lpstr>
      <vt:lpstr>Risk / Control Matrix: Design Approach</vt:lpstr>
      <vt:lpstr>Controls: Integration Points</vt:lpstr>
      <vt:lpstr>Controls: Integration Points</vt:lpstr>
      <vt:lpstr>SAP: Not Just ECC/ERP</vt:lpstr>
      <vt:lpstr>PowerPoint Presentation</vt:lpstr>
      <vt:lpstr>Assignment Questions - Character</vt:lpstr>
      <vt:lpstr>Assignment Questions - Character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James Baranello</cp:lastModifiedBy>
  <cp:revision>1266</cp:revision>
  <cp:lastPrinted>2015-03-24T18:03:30Z</cp:lastPrinted>
  <dcterms:created xsi:type="dcterms:W3CDTF">2011-09-06T14:24:06Z</dcterms:created>
  <dcterms:modified xsi:type="dcterms:W3CDTF">2018-12-04T21:50:20Z</dcterms:modified>
</cp:coreProperties>
</file>