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584" r:id="rId2"/>
    <p:sldId id="573" r:id="rId3"/>
    <p:sldId id="577" r:id="rId4"/>
    <p:sldId id="593" r:id="rId5"/>
    <p:sldId id="585" r:id="rId6"/>
    <p:sldId id="519" r:id="rId7"/>
    <p:sldId id="574" r:id="rId8"/>
    <p:sldId id="523" r:id="rId9"/>
    <p:sldId id="524" r:id="rId10"/>
    <p:sldId id="594" r:id="rId11"/>
    <p:sldId id="531" r:id="rId12"/>
    <p:sldId id="608" r:id="rId13"/>
    <p:sldId id="532" r:id="rId14"/>
    <p:sldId id="579" r:id="rId15"/>
    <p:sldId id="565" r:id="rId16"/>
    <p:sldId id="609" r:id="rId17"/>
    <p:sldId id="580" r:id="rId18"/>
    <p:sldId id="602" r:id="rId19"/>
    <p:sldId id="597" r:id="rId20"/>
    <p:sldId id="535" r:id="rId21"/>
    <p:sldId id="537" r:id="rId22"/>
    <p:sldId id="607" r:id="rId23"/>
    <p:sldId id="581" r:id="rId24"/>
    <p:sldId id="603" r:id="rId25"/>
    <p:sldId id="598" r:id="rId26"/>
    <p:sldId id="540" r:id="rId27"/>
    <p:sldId id="539" r:id="rId28"/>
    <p:sldId id="582" r:id="rId29"/>
    <p:sldId id="566" r:id="rId30"/>
    <p:sldId id="570" r:id="rId31"/>
    <p:sldId id="601" r:id="rId32"/>
    <p:sldId id="606" r:id="rId33"/>
    <p:sldId id="599" r:id="rId34"/>
    <p:sldId id="544" r:id="rId35"/>
    <p:sldId id="548" r:id="rId36"/>
    <p:sldId id="571" r:id="rId37"/>
    <p:sldId id="576" r:id="rId38"/>
    <p:sldId id="558" r:id="rId39"/>
    <p:sldId id="559" r:id="rId40"/>
    <p:sldId id="560" r:id="rId41"/>
    <p:sldId id="583" r:id="rId42"/>
    <p:sldId id="604" r:id="rId43"/>
    <p:sldId id="605" r:id="rId44"/>
    <p:sldId id="578" r:id="rId45"/>
    <p:sldId id="622" r:id="rId46"/>
    <p:sldId id="615" r:id="rId47"/>
    <p:sldId id="616" r:id="rId48"/>
    <p:sldId id="617" r:id="rId49"/>
    <p:sldId id="618" r:id="rId50"/>
    <p:sldId id="619" r:id="rId51"/>
    <p:sldId id="620" r:id="rId52"/>
    <p:sldId id="623" r:id="rId53"/>
    <p:sldId id="624" r:id="rId54"/>
    <p:sldId id="625" r:id="rId55"/>
    <p:sldId id="626" r:id="rId56"/>
    <p:sldId id="627" r:id="rId57"/>
    <p:sldId id="628" r:id="rId58"/>
    <p:sldId id="629" r:id="rId59"/>
    <p:sldId id="630" r:id="rId60"/>
    <p:sldId id="631" r:id="rId61"/>
    <p:sldId id="632" r:id="rId62"/>
    <p:sldId id="633" r:id="rId63"/>
    <p:sldId id="634" r:id="rId64"/>
    <p:sldId id="635" r:id="rId65"/>
    <p:sldId id="636" r:id="rId66"/>
    <p:sldId id="637" r:id="rId67"/>
    <p:sldId id="638" r:id="rId68"/>
    <p:sldId id="575" r:id="rId69"/>
    <p:sldId id="610" r:id="rId70"/>
    <p:sldId id="611" r:id="rId71"/>
    <p:sldId id="612" r:id="rId72"/>
    <p:sldId id="614" r:id="rId73"/>
  </p:sldIdLst>
  <p:sldSz cx="9144000" cy="5715000" type="screen16x10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06400" indent="163513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814388" indent="327025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223963" indent="48895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630363" indent="65405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89" autoAdjust="0"/>
    <p:restoredTop sz="62657" autoAdjust="0"/>
  </p:normalViewPr>
  <p:slideViewPr>
    <p:cSldViewPr>
      <p:cViewPr varScale="1">
        <p:scale>
          <a:sx n="80" d="100"/>
          <a:sy n="80" d="100"/>
        </p:scale>
        <p:origin x="-594" y="-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54" y="140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62"/>
    </p:cViewPr>
  </p:sorterViewPr>
  <p:notesViewPr>
    <p:cSldViewPr>
      <p:cViewPr varScale="1">
        <p:scale>
          <a:sx n="38" d="100"/>
          <a:sy n="38" d="100"/>
        </p:scale>
        <p:origin x="-2202" y="-114"/>
      </p:cViewPr>
      <p:guideLst>
        <p:guide orient="horz" pos="287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5C11E9C-E1A5-45ED-A3A6-4A21E8B8A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69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5325" y="684213"/>
            <a:ext cx="5468938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0" y="4330700"/>
            <a:ext cx="68580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9480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06400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814388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223963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630363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040826" algn="l" defTabSz="81633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991" algn="l" defTabSz="81633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158" algn="l" defTabSz="81633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323" algn="l" defTabSz="81633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Real resources</a:t>
            </a:r>
          </a:p>
          <a:p>
            <a:pPr lvl="1" eaLnBrk="1" hangingPunct="1"/>
            <a:r>
              <a:rPr lang="en-US" dirty="0" smtClean="0"/>
              <a:t>Physical devices and associated system software</a:t>
            </a:r>
          </a:p>
          <a:p>
            <a:pPr eaLnBrk="1" hangingPunct="1"/>
            <a:r>
              <a:rPr lang="en-US" b="1" dirty="0" smtClean="0"/>
              <a:t>Virtual resources</a:t>
            </a:r>
          </a:p>
          <a:p>
            <a:pPr lvl="1" eaLnBrk="1" hangingPunct="1"/>
            <a:r>
              <a:rPr lang="en-US" dirty="0" smtClean="0"/>
              <a:t>Resources that are apparent to a process or user</a:t>
            </a:r>
          </a:p>
          <a:p>
            <a:pPr lvl="1" eaLnBrk="1" hangingPunct="1"/>
            <a:r>
              <a:rPr lang="en-US" dirty="0" smtClean="0"/>
              <a:t>Meet resource requirements by:</a:t>
            </a:r>
          </a:p>
          <a:p>
            <a:pPr lvl="2" eaLnBrk="1" hangingPunct="1"/>
            <a:r>
              <a:rPr lang="en-US" dirty="0" smtClean="0"/>
              <a:t>Rapidly shifting resources unused by one program to other programs that need them</a:t>
            </a:r>
          </a:p>
          <a:p>
            <a:pPr lvl="3" eaLnBrk="1" hangingPunct="1"/>
            <a:r>
              <a:rPr lang="en-US" dirty="0" smtClean="0"/>
              <a:t>Who can juggle?</a:t>
            </a:r>
          </a:p>
          <a:p>
            <a:pPr lvl="2" eaLnBrk="1" hangingPunct="1"/>
            <a:r>
              <a:rPr lang="en-US" dirty="0" smtClean="0"/>
              <a:t>Substituting one type of resource for another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dirty="0" smtClean="0"/>
              <a:t>Unit of executing software managed independently by OS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Can request and receive hardware resources and OS services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Can be stand-alone or part of a group that cooperates to achieve a common purpose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Can communicate with other processes executing on the same computer or on other computers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dirty="0" smtClean="0"/>
              <a:t>Created, updated, and deleted by OS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Used by OS to perform many functions (e.g., resource allocation, secure resource access, protecting active processes from interference with other active processes) 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Normally organized into a larger data structure (called a linked list, process queue, or process list)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Multithreaded Process</a:t>
            </a:r>
            <a:r>
              <a:rPr lang="en-US" baseline="0" dirty="0" smtClean="0"/>
              <a:t> – Made up of multiple threads that can execute independently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dirty="0" smtClean="0"/>
              <a:t>Portion of a process that can be scheduled and executed independently</a:t>
            </a:r>
          </a:p>
          <a:p>
            <a:pPr eaLnBrk="1" hangingPunct="1"/>
            <a:r>
              <a:rPr lang="en-US" dirty="0" smtClean="0"/>
              <a:t>Can execute concurrently on a single processor or simultaneously on multiple processors</a:t>
            </a:r>
          </a:p>
          <a:p>
            <a:pPr eaLnBrk="1" hangingPunct="1"/>
            <a:r>
              <a:rPr lang="en-US" dirty="0" smtClean="0"/>
              <a:t>Share all resources allocated to parent process</a:t>
            </a:r>
          </a:p>
          <a:p>
            <a:pPr eaLnBrk="1" hangingPunct="1"/>
            <a:r>
              <a:rPr lang="en-US" dirty="0" smtClean="0"/>
              <a:t>Advantage: Reduce OS overhead for resource allocation and process management</a:t>
            </a:r>
          </a:p>
          <a:p>
            <a:pPr eaLnBrk="1" hangingPunct="1"/>
            <a:r>
              <a:rPr lang="en-US" dirty="0" smtClean="0"/>
              <a:t>Thread control block (TCB) and run queues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OS makes rapid decisions about which threads receive CPU control and for how long that control is retained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Threads usually share CPUs (concurrent or interleaved execution)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Thread States</a:t>
            </a:r>
          </a:p>
          <a:p>
            <a:pPr eaLnBrk="1" hangingPunct="1"/>
            <a:r>
              <a:rPr lang="en-US" b="1" dirty="0" smtClean="0"/>
              <a:t>Ready</a:t>
            </a:r>
          </a:p>
          <a:p>
            <a:pPr lvl="1" eaLnBrk="1" hangingPunct="1"/>
            <a:r>
              <a:rPr lang="en-US" dirty="0" smtClean="0"/>
              <a:t>Waiting for access to the CPU</a:t>
            </a:r>
          </a:p>
          <a:p>
            <a:pPr eaLnBrk="1" hangingPunct="1"/>
            <a:r>
              <a:rPr lang="en-US" b="1" dirty="0" smtClean="0"/>
              <a:t>Running</a:t>
            </a:r>
          </a:p>
          <a:p>
            <a:pPr lvl="1" eaLnBrk="1" hangingPunct="1"/>
            <a:r>
              <a:rPr lang="en-US" dirty="0" smtClean="0"/>
              <a:t>Retains control of CPU until the thread or its parent process terminates normally or an interrupt occurs</a:t>
            </a:r>
          </a:p>
          <a:p>
            <a:pPr eaLnBrk="1" hangingPunct="1"/>
            <a:r>
              <a:rPr lang="en-US" b="1" dirty="0" smtClean="0"/>
              <a:t>Blocked</a:t>
            </a:r>
          </a:p>
          <a:p>
            <a:pPr lvl="1" eaLnBrk="1" hangingPunct="1"/>
            <a:r>
              <a:rPr lang="en-US" dirty="0" smtClean="0"/>
              <a:t>Waiting for some event to occur (completion of service request or correction of an error condition)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CPU automatically suspends currently executing thread, pushes current register values onto the stack, and transfers control to OS master interrupt handler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Suspended thread remains on the stack until interrupt processing is completed (blocked state)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Once interrupt has been processed, OS can leave suspended thread in blocked state, move it to ready state, or return it to running state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 thread can be removed involuntarily from the running state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Functions of the supervisor (portion of OS that receives control)</a:t>
            </a:r>
          </a:p>
          <a:p>
            <a:pPr lvl="1" eaLnBrk="1" hangingPunct="1"/>
            <a:r>
              <a:rPr lang="en-US" dirty="0" smtClean="0"/>
              <a:t>Calls appropriate interrupt handler</a:t>
            </a:r>
          </a:p>
          <a:p>
            <a:pPr lvl="1" eaLnBrk="1" hangingPunct="1"/>
            <a:r>
              <a:rPr lang="en-US" dirty="0" smtClean="0"/>
              <a:t>Transfers control to the scheduler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Generated at regular intervals by CPU to give scheduler an opportunity to suspend currently executing thread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Not a “real” interrupt; no interrupt handler to call; supervisor passes control to the scheduler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Important CPU hardware feature for multitasking OSs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6200" y="8661400"/>
            <a:ext cx="2971800" cy="455613"/>
          </a:xfrm>
          <a:prstGeom prst="rect">
            <a:avLst/>
          </a:prstGeom>
          <a:noFill/>
        </p:spPr>
        <p:txBody>
          <a:bodyPr/>
          <a:lstStyle/>
          <a:p>
            <a:fld id="{B49810E2-C2AC-4419-B88C-92824242EC84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0493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5325" y="684213"/>
            <a:ext cx="5468938" cy="3417887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600" b="1" dirty="0" smtClean="0"/>
              <a:t>Multitasking Resource Allocation</a:t>
            </a:r>
          </a:p>
          <a:p>
            <a:pPr eaLnBrk="1" hangingPunct="1"/>
            <a:r>
              <a:rPr lang="en-US" sz="1600" dirty="0" smtClean="0"/>
              <a:t>Norm for modern general-purpose computers</a:t>
            </a:r>
          </a:p>
          <a:p>
            <a:pPr eaLnBrk="1" hangingPunct="1"/>
            <a:r>
              <a:rPr lang="en-US" sz="1600" dirty="0" smtClean="0"/>
              <a:t>Allows flexibility of application and system software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b="1" dirty="0" smtClean="0"/>
              <a:t>Resource Allocation Goals</a:t>
            </a:r>
          </a:p>
          <a:p>
            <a:pPr eaLnBrk="1" hangingPunct="1"/>
            <a:r>
              <a:rPr lang="en-US" sz="1600" dirty="0" smtClean="0"/>
              <a:t>Meet resource needs of each program</a:t>
            </a:r>
          </a:p>
          <a:p>
            <a:pPr eaLnBrk="1" hangingPunct="1"/>
            <a:r>
              <a:rPr lang="en-US" sz="1600" dirty="0" smtClean="0"/>
              <a:t>Prevent programs from interfering with one another</a:t>
            </a:r>
          </a:p>
          <a:p>
            <a:pPr eaLnBrk="1" hangingPunct="1"/>
            <a:r>
              <a:rPr lang="en-US" sz="1600" dirty="0" smtClean="0"/>
              <a:t>Efficiently use hardware and other resources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b="1" dirty="0" smtClean="0"/>
              <a:t>Resource Allocation Tasks</a:t>
            </a:r>
          </a:p>
          <a:p>
            <a:pPr eaLnBrk="1" hangingPunct="1"/>
            <a:r>
              <a:rPr lang="en-US" sz="1600" dirty="0" smtClean="0"/>
              <a:t>Keep detailed records of available resources; know which resources can satisfy which requests</a:t>
            </a:r>
          </a:p>
          <a:p>
            <a:pPr eaLnBrk="1" hangingPunct="1"/>
            <a:r>
              <a:rPr lang="en-US" sz="1600" dirty="0" smtClean="0"/>
              <a:t>Schedule resources based on specific allocation policies</a:t>
            </a:r>
          </a:p>
          <a:p>
            <a:pPr eaLnBrk="1" hangingPunct="1"/>
            <a:r>
              <a:rPr lang="en-US" sz="1600" dirty="0" smtClean="0"/>
              <a:t>Update records to reflect resource commitment and release by programs and users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endParaRPr lang="en-US" sz="1600" dirty="0" smtClean="0"/>
          </a:p>
          <a:p>
            <a:pPr eaLnBrk="1" hangingPunct="1"/>
            <a:endParaRPr lang="en-US" sz="16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08165" indent="0" algn="ctr">
              <a:buNone/>
              <a:defRPr/>
            </a:lvl2pPr>
            <a:lvl3pPr marL="816330" indent="0" algn="ctr">
              <a:buNone/>
              <a:defRPr/>
            </a:lvl3pPr>
            <a:lvl4pPr marL="1224496" indent="0" algn="ctr">
              <a:buNone/>
              <a:defRPr/>
            </a:lvl4pPr>
            <a:lvl5pPr marL="1632661" indent="0" algn="ctr">
              <a:buNone/>
              <a:defRPr/>
            </a:lvl5pPr>
            <a:lvl6pPr marL="2040826" indent="0" algn="ctr">
              <a:buNone/>
              <a:defRPr/>
            </a:lvl6pPr>
            <a:lvl7pPr marL="2448991" indent="0" algn="ctr">
              <a:buNone/>
              <a:defRPr/>
            </a:lvl7pPr>
            <a:lvl8pPr marL="2857158" indent="0" algn="ctr">
              <a:buNone/>
              <a:defRPr/>
            </a:lvl8pPr>
            <a:lvl9pPr marL="326532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46192-C84C-42AE-AF75-B39776A3E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88FA0-57DE-4EE6-B8EB-FC99FDD8A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08000"/>
            <a:ext cx="19431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08000"/>
            <a:ext cx="56769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C1D2C-D267-4E46-8EF1-4DBE542FD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92C41-5AB5-4620-9A60-0CF4CB9B5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800"/>
            </a:lvl1pPr>
            <a:lvl2pPr marL="408165" indent="0">
              <a:buNone/>
              <a:defRPr sz="1600"/>
            </a:lvl2pPr>
            <a:lvl3pPr marL="816330" indent="0">
              <a:buNone/>
              <a:defRPr sz="1400"/>
            </a:lvl3pPr>
            <a:lvl4pPr marL="1224496" indent="0">
              <a:buNone/>
              <a:defRPr sz="1300"/>
            </a:lvl4pPr>
            <a:lvl5pPr marL="1632661" indent="0">
              <a:buNone/>
              <a:defRPr sz="1300"/>
            </a:lvl5pPr>
            <a:lvl6pPr marL="2040826" indent="0">
              <a:buNone/>
              <a:defRPr sz="1300"/>
            </a:lvl6pPr>
            <a:lvl7pPr marL="2448991" indent="0">
              <a:buNone/>
              <a:defRPr sz="1300"/>
            </a:lvl7pPr>
            <a:lvl8pPr marL="2857158" indent="0">
              <a:buNone/>
              <a:defRPr sz="1300"/>
            </a:lvl8pPr>
            <a:lvl9pPr marL="326532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3A6BA-2674-4E47-ADA2-D45BBD471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E7252-9DA0-4D47-A2FB-844D03EE8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5" indent="0">
              <a:buNone/>
              <a:defRPr sz="1800" b="1"/>
            </a:lvl2pPr>
            <a:lvl3pPr marL="816330" indent="0">
              <a:buNone/>
              <a:defRPr sz="1600" b="1"/>
            </a:lvl3pPr>
            <a:lvl4pPr marL="1224496" indent="0">
              <a:buNone/>
              <a:defRPr sz="1400" b="1"/>
            </a:lvl4pPr>
            <a:lvl5pPr marL="1632661" indent="0">
              <a:buNone/>
              <a:defRPr sz="1400" b="1"/>
            </a:lvl5pPr>
            <a:lvl6pPr marL="2040826" indent="0">
              <a:buNone/>
              <a:defRPr sz="1400" b="1"/>
            </a:lvl6pPr>
            <a:lvl7pPr marL="2448991" indent="0">
              <a:buNone/>
              <a:defRPr sz="1400" b="1"/>
            </a:lvl7pPr>
            <a:lvl8pPr marL="2857158" indent="0">
              <a:buNone/>
              <a:defRPr sz="1400" b="1"/>
            </a:lvl8pPr>
            <a:lvl9pPr marL="3265323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7"/>
            <a:ext cx="4040188" cy="32927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3"/>
            <a:ext cx="4041775" cy="5331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5" indent="0">
              <a:buNone/>
              <a:defRPr sz="1800" b="1"/>
            </a:lvl2pPr>
            <a:lvl3pPr marL="816330" indent="0">
              <a:buNone/>
              <a:defRPr sz="1600" b="1"/>
            </a:lvl3pPr>
            <a:lvl4pPr marL="1224496" indent="0">
              <a:buNone/>
              <a:defRPr sz="1400" b="1"/>
            </a:lvl4pPr>
            <a:lvl5pPr marL="1632661" indent="0">
              <a:buNone/>
              <a:defRPr sz="1400" b="1"/>
            </a:lvl5pPr>
            <a:lvl6pPr marL="2040826" indent="0">
              <a:buNone/>
              <a:defRPr sz="1400" b="1"/>
            </a:lvl6pPr>
            <a:lvl7pPr marL="2448991" indent="0">
              <a:buNone/>
              <a:defRPr sz="1400" b="1"/>
            </a:lvl7pPr>
            <a:lvl8pPr marL="2857158" indent="0">
              <a:buNone/>
              <a:defRPr sz="1400" b="1"/>
            </a:lvl8pPr>
            <a:lvl9pPr marL="3265323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7"/>
            <a:ext cx="4041775" cy="32927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E1ADB-824A-4CD0-B588-EDFBAD187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F0261-EC23-4930-B6B0-4ED61F02E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2209A-95B7-41A1-A2EC-B46F15D4A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7"/>
            <a:ext cx="3008313" cy="3909220"/>
          </a:xfrm>
        </p:spPr>
        <p:txBody>
          <a:bodyPr/>
          <a:lstStyle>
            <a:lvl1pPr marL="0" indent="0">
              <a:buNone/>
              <a:defRPr sz="1300"/>
            </a:lvl1pPr>
            <a:lvl2pPr marL="408165" indent="0">
              <a:buNone/>
              <a:defRPr sz="1100"/>
            </a:lvl2pPr>
            <a:lvl3pPr marL="816330" indent="0">
              <a:buNone/>
              <a:defRPr sz="900"/>
            </a:lvl3pPr>
            <a:lvl4pPr marL="1224496" indent="0">
              <a:buNone/>
              <a:defRPr sz="800"/>
            </a:lvl4pPr>
            <a:lvl5pPr marL="1632661" indent="0">
              <a:buNone/>
              <a:defRPr sz="800"/>
            </a:lvl5pPr>
            <a:lvl6pPr marL="2040826" indent="0">
              <a:buNone/>
              <a:defRPr sz="800"/>
            </a:lvl6pPr>
            <a:lvl7pPr marL="2448991" indent="0">
              <a:buNone/>
              <a:defRPr sz="800"/>
            </a:lvl7pPr>
            <a:lvl8pPr marL="2857158" indent="0">
              <a:buNone/>
              <a:defRPr sz="800"/>
            </a:lvl8pPr>
            <a:lvl9pPr marL="326532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CD3F2-7AB9-44D9-9657-D6F144FF3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900"/>
            </a:lvl1pPr>
            <a:lvl2pPr marL="408165" indent="0">
              <a:buNone/>
              <a:defRPr sz="2500"/>
            </a:lvl2pPr>
            <a:lvl3pPr marL="816330" indent="0">
              <a:buNone/>
              <a:defRPr sz="2100"/>
            </a:lvl3pPr>
            <a:lvl4pPr marL="1224496" indent="0">
              <a:buNone/>
              <a:defRPr sz="1800"/>
            </a:lvl4pPr>
            <a:lvl5pPr marL="1632661" indent="0">
              <a:buNone/>
              <a:defRPr sz="1800"/>
            </a:lvl5pPr>
            <a:lvl6pPr marL="2040826" indent="0">
              <a:buNone/>
              <a:defRPr sz="1800"/>
            </a:lvl6pPr>
            <a:lvl7pPr marL="2448991" indent="0">
              <a:buNone/>
              <a:defRPr sz="1800"/>
            </a:lvl7pPr>
            <a:lvl8pPr marL="2857158" indent="0">
              <a:buNone/>
              <a:defRPr sz="1800"/>
            </a:lvl8pPr>
            <a:lvl9pPr marL="3265323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8"/>
          </a:xfrm>
        </p:spPr>
        <p:txBody>
          <a:bodyPr/>
          <a:lstStyle>
            <a:lvl1pPr marL="0" indent="0">
              <a:buNone/>
              <a:defRPr sz="1300"/>
            </a:lvl1pPr>
            <a:lvl2pPr marL="408165" indent="0">
              <a:buNone/>
              <a:defRPr sz="1100"/>
            </a:lvl2pPr>
            <a:lvl3pPr marL="816330" indent="0">
              <a:buNone/>
              <a:defRPr sz="900"/>
            </a:lvl3pPr>
            <a:lvl4pPr marL="1224496" indent="0">
              <a:buNone/>
              <a:defRPr sz="800"/>
            </a:lvl4pPr>
            <a:lvl5pPr marL="1632661" indent="0">
              <a:buNone/>
              <a:defRPr sz="800"/>
            </a:lvl5pPr>
            <a:lvl6pPr marL="2040826" indent="0">
              <a:buNone/>
              <a:defRPr sz="800"/>
            </a:lvl6pPr>
            <a:lvl7pPr marL="2448991" indent="0">
              <a:buNone/>
              <a:defRPr sz="800"/>
            </a:lvl7pPr>
            <a:lvl8pPr marL="2857158" indent="0">
              <a:buNone/>
              <a:defRPr sz="800"/>
            </a:lvl8pPr>
            <a:lvl9pPr marL="326532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A2555-B853-4510-9EBF-D6FB6D9EA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506237"/>
            <a:ext cx="777081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3" tIns="40816" rIns="81633" bIns="408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1651000"/>
            <a:ext cx="77708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3" tIns="40816" rIns="81633" bIns="408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First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0" y="5143500"/>
            <a:ext cx="1905000" cy="38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3" tIns="40816" rIns="81633" bIns="40816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1613" y="5208764"/>
            <a:ext cx="1905000" cy="37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3" tIns="40816" rIns="81633" bIns="40816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53DCA591-06C0-4DBB-B5D7-F2A28BCBA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7388" y="5143500"/>
            <a:ext cx="2894012" cy="38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633" tIns="40816" rIns="81633" bIns="40816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r>
              <a:rPr lang="en-US"/>
              <a:t>Introduction to Computer ScienceSystems Architecture, Fifth Edition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Times New Roman" pitchFamily="18" charset="0"/>
        </a:defRPr>
      </a:lvl5pPr>
      <a:lvl6pPr marL="408165" algn="ctr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Times New Roman" pitchFamily="18" charset="0"/>
        </a:defRPr>
      </a:lvl6pPr>
      <a:lvl7pPr marL="816330" algn="ctr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Times New Roman" pitchFamily="18" charset="0"/>
        </a:defRPr>
      </a:lvl7pPr>
      <a:lvl8pPr marL="1224496" algn="ctr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Times New Roman" pitchFamily="18" charset="0"/>
        </a:defRPr>
      </a:lvl8pPr>
      <a:lvl9pPr marL="1632661" algn="ctr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Times New Roman" pitchFamily="18" charset="0"/>
        </a:defRPr>
      </a:lvl9pPr>
    </p:titleStyle>
    <p:bodyStyle>
      <a:lvl1pPr marL="304800" indent="-3048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661988" indent="-2540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019175" indent="-201613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425575" indent="-2016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35150" indent="-2016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44909" indent="-204083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53075" indent="-204083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61240" indent="-204083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69405" indent="-204083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6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65" algn="l" defTabSz="816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30" algn="l" defTabSz="816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96" algn="l" defTabSz="816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61" algn="l" defTabSz="816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26" algn="l" defTabSz="816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991" algn="l" defTabSz="816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158" algn="l" defTabSz="816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23" algn="l" defTabSz="816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1774473"/>
            <a:ext cx="7770812" cy="1225903"/>
          </a:xfrm>
        </p:spPr>
        <p:txBody>
          <a:bodyPr/>
          <a:lstStyle/>
          <a:p>
            <a:pPr eaLnBrk="1" hangingPunct="1"/>
            <a:r>
              <a:rPr lang="en-US" dirty="0" smtClean="0"/>
              <a:t>Module 5 – Operating Systems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MIS5122: Enterprise Architecture for IT Auditors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Question?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your own words, what is the difference between a real resource and a virtual resource?</a:t>
            </a:r>
          </a:p>
          <a:p>
            <a:pPr eaLnBrk="1" hangingPunct="1"/>
            <a:r>
              <a:rPr lang="en-US" smtClean="0"/>
              <a:t>Give an example of a real resource</a:t>
            </a:r>
          </a:p>
          <a:p>
            <a:pPr eaLnBrk="1" hangingPunct="1"/>
            <a:r>
              <a:rPr lang="en-US" smtClean="0"/>
              <a:t>Give an example of a virtual resource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Management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a “process”?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Question?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 I figure out how many processes are running on my machine?</a:t>
            </a:r>
          </a:p>
          <a:p>
            <a:pPr eaLnBrk="1" hangingPunct="1"/>
            <a:r>
              <a:rPr lang="en-US" smtClean="0"/>
              <a:t>How does my system keep track of each of these processes?</a:t>
            </a:r>
          </a:p>
          <a:p>
            <a:pPr eaLnBrk="1" hangingPunct="1"/>
            <a:r>
              <a:rPr lang="en-US" smtClean="0"/>
              <a:t>How does my system keep track of the resources allocated to each process?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Process Control Data Structures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a “process control block (PCB)”?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Demonstration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Cross your fingers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Let’s take a look at processes using</a:t>
            </a:r>
          </a:p>
          <a:p>
            <a:pPr lvl="1" eaLnBrk="1" hangingPunct="1"/>
            <a:r>
              <a:rPr lang="en-US" smtClean="0"/>
              <a:t>Task Manager – taskmgr</a:t>
            </a:r>
          </a:p>
          <a:p>
            <a:pPr lvl="1" eaLnBrk="1" hangingPunct="1"/>
            <a:r>
              <a:rPr lang="en-US" smtClean="0"/>
              <a:t>Performance Monitor - perfmon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Threads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a “thread”?</a:t>
            </a:r>
          </a:p>
          <a:p>
            <a:pPr eaLnBrk="1" hangingPunct="1"/>
            <a:r>
              <a:rPr lang="en-US" dirty="0" smtClean="0"/>
              <a:t>What is a “thread control block (TCB)”?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Question?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 I figure out how many threads are running on my machine?</a:t>
            </a:r>
          </a:p>
          <a:p>
            <a:pPr eaLnBrk="1" hangingPunct="1"/>
            <a:r>
              <a:rPr lang="en-US" smtClean="0"/>
              <a:t>How does my system keep track of each of these threads?</a:t>
            </a:r>
          </a:p>
          <a:p>
            <a:pPr eaLnBrk="1" hangingPunct="1"/>
            <a:r>
              <a:rPr lang="en-US" smtClean="0"/>
              <a:t>How does my system keep track of the resources allocated to each thread?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Demonstration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Cross your fingers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Let’s take a look at threads using</a:t>
            </a:r>
          </a:p>
          <a:p>
            <a:pPr lvl="1" eaLnBrk="1" hangingPunct="1"/>
            <a:r>
              <a:rPr lang="en-US" dirty="0" smtClean="0"/>
              <a:t>Task Manager – </a:t>
            </a:r>
            <a:r>
              <a:rPr lang="en-US" dirty="0" err="1" smtClean="0"/>
              <a:t>taskmgr</a:t>
            </a:r>
            <a:endParaRPr lang="en-US" dirty="0" smtClean="0"/>
          </a:p>
          <a:p>
            <a:pPr lvl="1" eaLnBrk="1" hangingPunct="1"/>
            <a:r>
              <a:rPr lang="en-US" dirty="0" smtClean="0"/>
              <a:t>Performance Monitor - </a:t>
            </a:r>
            <a:r>
              <a:rPr lang="en-US" dirty="0" err="1" smtClean="0"/>
              <a:t>perfmon</a:t>
            </a:r>
            <a:endParaRPr lang="en-US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did you learn?</a:t>
            </a:r>
          </a:p>
        </p:txBody>
      </p:sp>
      <p:sp>
        <p:nvSpPr>
          <p:cNvPr id="2457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A(n) ____________ process contains subunits that can be executed concurrently or simultaneously.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52600" y="1659821"/>
            <a:ext cx="2590800" cy="4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3" tIns="40816" rIns="81633" bIns="40816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Multithreaded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Question?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 a system with a single quad core processor:</a:t>
            </a:r>
          </a:p>
          <a:p>
            <a:pPr lvl="1" eaLnBrk="1" hangingPunct="1"/>
            <a:r>
              <a:rPr lang="en-US" smtClean="0"/>
              <a:t>How many threads can be in the running state?</a:t>
            </a:r>
          </a:p>
          <a:p>
            <a:pPr lvl="1" eaLnBrk="1" hangingPunct="1"/>
            <a:r>
              <a:rPr lang="en-US" smtClean="0"/>
              <a:t>How many threads can be in the blocked state?</a:t>
            </a:r>
          </a:p>
          <a:p>
            <a:pPr lvl="1" eaLnBrk="1" hangingPunct="1"/>
            <a:r>
              <a:rPr lang="en-US" smtClean="0"/>
              <a:t>How many threads can be in the ready state?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Operating Systems</a:t>
            </a:r>
          </a:p>
          <a:p>
            <a:pPr lvl="1" eaLnBrk="1" hangingPunct="1"/>
            <a:r>
              <a:rPr lang="en-US" dirty="0" smtClean="0"/>
              <a:t>Overview</a:t>
            </a:r>
          </a:p>
          <a:p>
            <a:pPr lvl="1" eaLnBrk="1" hangingPunct="1"/>
            <a:r>
              <a:rPr lang="en-US" dirty="0" smtClean="0"/>
              <a:t>Resource allocation</a:t>
            </a:r>
          </a:p>
          <a:p>
            <a:pPr lvl="1" eaLnBrk="1" hangingPunct="1"/>
            <a:r>
              <a:rPr lang="en-US" dirty="0" smtClean="0"/>
              <a:t>Process management</a:t>
            </a:r>
          </a:p>
          <a:p>
            <a:pPr lvl="1" eaLnBrk="1" hangingPunct="1"/>
            <a:r>
              <a:rPr lang="en-US" dirty="0" smtClean="0"/>
              <a:t>CPU allocation</a:t>
            </a:r>
          </a:p>
          <a:p>
            <a:pPr lvl="1" eaLnBrk="1" hangingPunct="1"/>
            <a:r>
              <a:rPr lang="en-US" dirty="0" smtClean="0"/>
              <a:t>Memory allocation</a:t>
            </a:r>
          </a:p>
          <a:p>
            <a:pPr lvl="1"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4" descr="Fig11-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4814" y="1663700"/>
            <a:ext cx="10667814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7388" y="506237"/>
            <a:ext cx="7770812" cy="9525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CPU Allocation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4" descr="Fig11-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73213" y="110067"/>
            <a:ext cx="9650413" cy="556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81200" y="76200"/>
            <a:ext cx="7770812" cy="9525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Thread States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States</a:t>
            </a: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1386" name="ShockwaveFlash1" r:id="rId2" imgW="6021360" imgH="4038480"/>
        </mc:Choice>
        <mc:Fallback>
          <p:control name="ShockwaveFlash1" r:id="rId2" imgW="6021360" imgH="403848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0200" y="1409700"/>
                  <a:ext cx="6019800" cy="403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Demonstration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Cross your fingers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Let’s take a look at thread state/wait reason</a:t>
            </a:r>
          </a:p>
          <a:p>
            <a:pPr lvl="1" eaLnBrk="1" hangingPunct="1"/>
            <a:r>
              <a:rPr lang="en-US" smtClean="0"/>
              <a:t>Perfmon</a:t>
            </a:r>
          </a:p>
          <a:p>
            <a:pPr lvl="2" eaLnBrk="1" hangingPunct="1"/>
            <a:r>
              <a:rPr lang="en-US" smtClean="0"/>
              <a:t>System</a:t>
            </a:r>
          </a:p>
          <a:p>
            <a:pPr lvl="3" eaLnBrk="1" hangingPunct="1"/>
            <a:r>
              <a:rPr lang="en-US" smtClean="0"/>
              <a:t>Processor Queue Length</a:t>
            </a:r>
          </a:p>
          <a:p>
            <a:pPr lvl="2" eaLnBrk="1" hangingPunct="1"/>
            <a:r>
              <a:rPr lang="en-US" smtClean="0"/>
              <a:t>Thread</a:t>
            </a:r>
          </a:p>
          <a:p>
            <a:pPr lvl="3" eaLnBrk="1" hangingPunct="1"/>
            <a:r>
              <a:rPr lang="en-US" smtClean="0"/>
              <a:t>Thread State</a:t>
            </a:r>
          </a:p>
          <a:p>
            <a:pPr lvl="3" eaLnBrk="1" hangingPunct="1"/>
            <a:r>
              <a:rPr lang="en-US" smtClean="0"/>
              <a:t>Thread Wait Reason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did you learn?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A(n) ______ is an executable subunit of a process that is scheduled independently but shares memory and I/O resources.</a:t>
            </a:r>
          </a:p>
          <a:p>
            <a:endParaRPr lang="en-US" dirty="0" smtClean="0"/>
          </a:p>
          <a:p>
            <a:r>
              <a:rPr lang="en-US" dirty="0" smtClean="0"/>
              <a:t>Dispatching a thread moves it from the _________ to the ____________.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35138" y="1659821"/>
            <a:ext cx="2360612" cy="4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3" tIns="40816" rIns="81633" bIns="40816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thread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96000" y="3314700"/>
            <a:ext cx="2362200" cy="4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3" tIns="40816" rIns="81633" bIns="40816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ready state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44588" y="3695700"/>
            <a:ext cx="2360612" cy="4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3" tIns="40816" rIns="81633" bIns="40816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running state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Question?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When a thread is moved from the running state to the blocked state (bumped off the CPU for any of a variety of reasons), where is the “state” of the CPU preserved so that the thread can resume execution at a later time when it is moved from the ready state to the running state again?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4" descr="Fig11-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6800" y="183444"/>
            <a:ext cx="6091238" cy="538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5486400" y="114300"/>
            <a:ext cx="3657600" cy="570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33" tIns="40816" rIns="81633" bIns="408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/>
              <a:t>Interrupt Processing</a:t>
            </a:r>
            <a:endParaRPr lang="en-US" b="1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Processing </a:t>
            </a:r>
            <a:r>
              <a:rPr lang="en-US" dirty="0"/>
              <a:t>steps on left occur after Thread 1 makes an I/O service call.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Processing steps on right occur after I/O device completes I/O operation</a:t>
            </a:r>
            <a:r>
              <a:rPr lang="en-US" dirty="0" smtClean="0"/>
              <a:t>.</a:t>
            </a:r>
          </a:p>
          <a:p>
            <a:pPr>
              <a:spcBef>
                <a:spcPct val="50000"/>
              </a:spcBef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Where is the “state” of the machine preserved when a thread is not running?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g11-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9962" y="2578100"/>
            <a:ext cx="5504038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Scheduling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51000"/>
            <a:ext cx="7770812" cy="3429000"/>
          </a:xfrm>
        </p:spPr>
        <p:txBody>
          <a:bodyPr/>
          <a:lstStyle/>
          <a:p>
            <a:pPr eaLnBrk="1" hangingPunct="1"/>
            <a:r>
              <a:rPr lang="en-US" dirty="0" smtClean="0"/>
              <a:t>Decision-making process used by OS to determine which ready thread moves to the running state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Typical methods</a:t>
            </a:r>
          </a:p>
          <a:p>
            <a:pPr lvl="1" eaLnBrk="1" hangingPunct="1"/>
            <a:r>
              <a:rPr lang="en-US" dirty="0" smtClean="0"/>
              <a:t>Preemptive scheduling</a:t>
            </a:r>
          </a:p>
          <a:p>
            <a:pPr lvl="1" eaLnBrk="1" hangingPunct="1"/>
            <a:r>
              <a:rPr lang="en-US" dirty="0" smtClean="0"/>
              <a:t>Priority-based scheduling</a:t>
            </a:r>
          </a:p>
          <a:p>
            <a:pPr lvl="1" eaLnBrk="1" hangingPunct="1"/>
            <a:r>
              <a:rPr lang="en-US" dirty="0" smtClean="0"/>
              <a:t>Real-time scheduling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5200" y="2552700"/>
            <a:ext cx="1143000" cy="6858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g11-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310851"/>
            <a:ext cx="5791200" cy="334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Demonstration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657600" y="2247900"/>
            <a:ext cx="1066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14500"/>
            <a:ext cx="53340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Cross your fingers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Let’s take a look at context switches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perfmon</a:t>
            </a: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System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Context Switches/sec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Process Queue Length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taskmgr</a:t>
            </a: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Select a process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/>
              <a:t>Right click and adjust priority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Preemptive Scheduling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“preemptive scheduling”?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Oval 2"/>
          <p:cNvSpPr>
            <a:spLocks noChangeArrowheads="1"/>
          </p:cNvSpPr>
          <p:nvPr/>
        </p:nvSpPr>
        <p:spPr bwMode="auto">
          <a:xfrm>
            <a:off x="609600" y="2411237"/>
            <a:ext cx="2895600" cy="2605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633" tIns="40816" rIns="81633" bIns="40816" anchor="ctr"/>
          <a:lstStyle/>
          <a:p>
            <a:endParaRPr lang="en-US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63500"/>
            <a:ext cx="8763000" cy="952500"/>
          </a:xfrm>
        </p:spPr>
        <p:txBody>
          <a:bodyPr/>
          <a:lstStyle/>
          <a:p>
            <a:pPr eaLnBrk="1" hangingPunct="1"/>
            <a:r>
              <a:rPr lang="en-US" sz="3600" smtClean="0"/>
              <a:t>Case Study – Focus on Operating Systems</a:t>
            </a:r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0" y="742598"/>
            <a:ext cx="164925" cy="4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33" tIns="40816" rIns="81633" bIns="40816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914400" y="1241778"/>
          <a:ext cx="5791200" cy="4473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Visio" r:id="rId4" imgW="10433914" imgH="9673133" progId="Visio.Drawing.11">
                  <p:embed/>
                </p:oleObj>
              </mc:Choice>
              <mc:Fallback>
                <p:oleObj name="Visio" r:id="rId4" imgW="10433914" imgH="9673133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41778"/>
                        <a:ext cx="5791200" cy="4473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4822" name="Text Box 6"/>
          <p:cNvSpPr txBox="1">
            <a:spLocks noChangeArrowheads="1"/>
          </p:cNvSpPr>
          <p:nvPr/>
        </p:nvSpPr>
        <p:spPr bwMode="auto">
          <a:xfrm>
            <a:off x="6934200" y="1968500"/>
            <a:ext cx="2590800" cy="85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3" tIns="40816" rIns="81633" bIns="40816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Server Operating Systems</a:t>
            </a:r>
          </a:p>
        </p:txBody>
      </p:sp>
      <p:sp>
        <p:nvSpPr>
          <p:cNvPr id="674823" name="Oval 7"/>
          <p:cNvSpPr>
            <a:spLocks noChangeArrowheads="1"/>
          </p:cNvSpPr>
          <p:nvPr/>
        </p:nvSpPr>
        <p:spPr bwMode="auto">
          <a:xfrm>
            <a:off x="3048000" y="2349500"/>
            <a:ext cx="3581400" cy="26017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633" tIns="40816" rIns="81633" bIns="40816" anchor="ctr"/>
          <a:lstStyle/>
          <a:p>
            <a:endParaRPr lang="en-US"/>
          </a:p>
        </p:txBody>
      </p:sp>
      <p:sp>
        <p:nvSpPr>
          <p:cNvPr id="674824" name="Line 8"/>
          <p:cNvSpPr>
            <a:spLocks noChangeShapeType="1"/>
          </p:cNvSpPr>
          <p:nvPr/>
        </p:nvSpPr>
        <p:spPr bwMode="auto">
          <a:xfrm flipH="1">
            <a:off x="3122613" y="2351264"/>
            <a:ext cx="3810000" cy="5062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1633" tIns="40816" rIns="81633" bIns="40816"/>
          <a:lstStyle/>
          <a:p>
            <a:endParaRPr lang="en-US"/>
          </a:p>
        </p:txBody>
      </p:sp>
      <p:sp>
        <p:nvSpPr>
          <p:cNvPr id="674825" name="Line 9"/>
          <p:cNvSpPr>
            <a:spLocks noChangeShapeType="1"/>
          </p:cNvSpPr>
          <p:nvPr/>
        </p:nvSpPr>
        <p:spPr bwMode="auto">
          <a:xfrm flipH="1">
            <a:off x="6402388" y="2351264"/>
            <a:ext cx="531812" cy="5697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1633" tIns="40816" rIns="81633" bIns="40816"/>
          <a:lstStyle/>
          <a:p>
            <a:endParaRPr lang="en-US"/>
          </a:p>
        </p:txBody>
      </p:sp>
      <p:sp>
        <p:nvSpPr>
          <p:cNvPr id="674827" name="Oval 11"/>
          <p:cNvSpPr>
            <a:spLocks noChangeArrowheads="1"/>
          </p:cNvSpPr>
          <p:nvPr/>
        </p:nvSpPr>
        <p:spPr bwMode="auto">
          <a:xfrm>
            <a:off x="990600" y="1143000"/>
            <a:ext cx="1220788" cy="825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633" tIns="40816" rIns="81633" bIns="40816" anchor="ctr"/>
          <a:lstStyle/>
          <a:p>
            <a:endParaRPr lang="en-US"/>
          </a:p>
        </p:txBody>
      </p:sp>
      <p:sp>
        <p:nvSpPr>
          <p:cNvPr id="674828" name="Oval 12"/>
          <p:cNvSpPr>
            <a:spLocks noChangeArrowheads="1"/>
          </p:cNvSpPr>
          <p:nvPr/>
        </p:nvSpPr>
        <p:spPr bwMode="auto">
          <a:xfrm>
            <a:off x="914400" y="1905000"/>
            <a:ext cx="1219200" cy="825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633" tIns="40816" rIns="81633" bIns="40816" anchor="ctr"/>
          <a:lstStyle/>
          <a:p>
            <a:endParaRPr lang="en-US"/>
          </a:p>
        </p:txBody>
      </p:sp>
      <p:sp>
        <p:nvSpPr>
          <p:cNvPr id="674829" name="Oval 13"/>
          <p:cNvSpPr>
            <a:spLocks noChangeArrowheads="1"/>
          </p:cNvSpPr>
          <p:nvPr/>
        </p:nvSpPr>
        <p:spPr bwMode="auto">
          <a:xfrm>
            <a:off x="3048000" y="1270000"/>
            <a:ext cx="1219200" cy="825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633" tIns="40816" rIns="81633" bIns="40816" anchor="ctr"/>
          <a:lstStyle/>
          <a:p>
            <a:endParaRPr lang="en-US"/>
          </a:p>
        </p:txBody>
      </p:sp>
      <p:sp>
        <p:nvSpPr>
          <p:cNvPr id="674830" name="Oval 14"/>
          <p:cNvSpPr>
            <a:spLocks noChangeArrowheads="1"/>
          </p:cNvSpPr>
          <p:nvPr/>
        </p:nvSpPr>
        <p:spPr bwMode="auto">
          <a:xfrm>
            <a:off x="4878388" y="1905000"/>
            <a:ext cx="1217612" cy="825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633" tIns="40816" rIns="81633" bIns="40816" anchor="ctr"/>
          <a:lstStyle/>
          <a:p>
            <a:endParaRPr lang="en-US"/>
          </a:p>
        </p:txBody>
      </p:sp>
      <p:sp>
        <p:nvSpPr>
          <p:cNvPr id="674831" name="Oval 15"/>
          <p:cNvSpPr>
            <a:spLocks noChangeArrowheads="1"/>
          </p:cNvSpPr>
          <p:nvPr/>
        </p:nvSpPr>
        <p:spPr bwMode="auto">
          <a:xfrm>
            <a:off x="5486400" y="5016500"/>
            <a:ext cx="1219200" cy="827264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633" tIns="40816" rIns="81633" bIns="40816" anchor="ctr"/>
          <a:lstStyle/>
          <a:p>
            <a:endParaRPr lang="en-US"/>
          </a:p>
        </p:txBody>
      </p:sp>
      <p:sp>
        <p:nvSpPr>
          <p:cNvPr id="674832" name="Text Box 16"/>
          <p:cNvSpPr txBox="1">
            <a:spLocks noChangeArrowheads="1"/>
          </p:cNvSpPr>
          <p:nvPr/>
        </p:nvSpPr>
        <p:spPr bwMode="auto">
          <a:xfrm>
            <a:off x="6783388" y="3363737"/>
            <a:ext cx="2208212" cy="123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3" tIns="40816" rIns="81633" bIns="40816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Desktop Operating Systems</a:t>
            </a:r>
          </a:p>
        </p:txBody>
      </p:sp>
      <p:sp>
        <p:nvSpPr>
          <p:cNvPr id="674833" name="Text Box 17"/>
          <p:cNvSpPr txBox="1">
            <a:spLocks noChangeArrowheads="1"/>
          </p:cNvSpPr>
          <p:nvPr/>
        </p:nvSpPr>
        <p:spPr bwMode="auto">
          <a:xfrm>
            <a:off x="6172200" y="1016000"/>
            <a:ext cx="2743200" cy="85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3" tIns="40816" rIns="81633" bIns="40816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Special Purpose Operating Systems</a:t>
            </a:r>
          </a:p>
        </p:txBody>
      </p:sp>
      <p:sp>
        <p:nvSpPr>
          <p:cNvPr id="674834" name="Text Box 18"/>
          <p:cNvSpPr txBox="1">
            <a:spLocks noChangeArrowheads="1"/>
          </p:cNvSpPr>
          <p:nvPr/>
        </p:nvSpPr>
        <p:spPr bwMode="auto">
          <a:xfrm>
            <a:off x="6858000" y="2159000"/>
            <a:ext cx="1905000" cy="4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3" tIns="40816" rIns="81633" bIns="40816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Routers</a:t>
            </a:r>
          </a:p>
        </p:txBody>
      </p:sp>
      <p:sp>
        <p:nvSpPr>
          <p:cNvPr id="674835" name="Text Box 19"/>
          <p:cNvSpPr txBox="1">
            <a:spLocks noChangeArrowheads="1"/>
          </p:cNvSpPr>
          <p:nvPr/>
        </p:nvSpPr>
        <p:spPr bwMode="auto">
          <a:xfrm>
            <a:off x="6783388" y="2857501"/>
            <a:ext cx="2055812" cy="4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3" tIns="40816" rIns="81633" bIns="40816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NAS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7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7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7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7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7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7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7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7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7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7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74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74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7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7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7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7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7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7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7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7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7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7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7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67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7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7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67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67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67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67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67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67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74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74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74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74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74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74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818" grpId="0" animBg="1"/>
      <p:bldP spid="674818" grpId="1" animBg="1"/>
      <p:bldP spid="674822" grpId="0"/>
      <p:bldP spid="674822" grpId="1"/>
      <p:bldP spid="674823" grpId="0" animBg="1"/>
      <p:bldP spid="674823" grpId="1" animBg="1"/>
      <p:bldP spid="674824" grpId="0" animBg="1"/>
      <p:bldP spid="674824" grpId="1" animBg="1"/>
      <p:bldP spid="674825" grpId="0" animBg="1"/>
      <p:bldP spid="674825" grpId="1" animBg="1"/>
      <p:bldP spid="674827" grpId="0" animBg="1"/>
      <p:bldP spid="674827" grpId="1" animBg="1"/>
      <p:bldP spid="674828" grpId="0" animBg="1"/>
      <p:bldP spid="674828" grpId="1" animBg="1"/>
      <p:bldP spid="674829" grpId="0" animBg="1"/>
      <p:bldP spid="674829" grpId="1" animBg="1"/>
      <p:bldP spid="674830" grpId="0" animBg="1"/>
      <p:bldP spid="674830" grpId="1" animBg="1"/>
      <p:bldP spid="674831" grpId="0" animBg="1"/>
      <p:bldP spid="674831" grpId="1" animBg="1"/>
      <p:bldP spid="674832" grpId="0"/>
      <p:bldP spid="674832" grpId="1"/>
      <p:bldP spid="674833" grpId="0"/>
      <p:bldP spid="674834" grpId="0"/>
      <p:bldP spid="6748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Timer Interrupts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a “timer interrupt”?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did you learn?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CPU periodically generates a(n) ____________ to provide the scheduler an opportunity to allocate the CPU to another ready process.</a:t>
            </a:r>
          </a:p>
          <a:p>
            <a:endParaRPr lang="en-US" dirty="0" smtClean="0"/>
          </a:p>
          <a:p>
            <a:r>
              <a:rPr lang="en-US" dirty="0" smtClean="0"/>
              <a:t>__________ scheduling refers to any type of scheduling in which a running process can lose control of the CPU to another process.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91200" y="1638300"/>
            <a:ext cx="2590800" cy="4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3" tIns="40816" rIns="81633" bIns="40816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timer interrupt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43000" y="3314700"/>
            <a:ext cx="2514600" cy="4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3" tIns="40816" rIns="81633" bIns="40816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Preemptive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did you learn?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process makes an I/O service request, it is placed in the ___________ (which state?) until processing of the request is completed.</a:t>
            </a:r>
          </a:p>
          <a:p>
            <a:endParaRPr lang="en-US" dirty="0" smtClean="0"/>
          </a:p>
          <a:p>
            <a:r>
              <a:rPr lang="en-US" dirty="0" smtClean="0"/>
              <a:t>A(n) ________ causes the currently executing process to be _______ and control passed to the _________.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43200" y="2019300"/>
            <a:ext cx="2667000" cy="4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3" tIns="40816" rIns="81633" bIns="40816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blocked state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30388" y="3314700"/>
            <a:ext cx="2667000" cy="4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3" tIns="40816" rIns="81633" bIns="40816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interrupt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47800" y="3761950"/>
            <a:ext cx="2667000" cy="4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3" tIns="40816" rIns="81633" bIns="40816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pushed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67400" y="3761950"/>
            <a:ext cx="2667000" cy="4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3" tIns="40816" rIns="81633" bIns="40816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supervisor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Question?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your own words what is:</a:t>
            </a:r>
          </a:p>
          <a:p>
            <a:pPr lvl="1" eaLnBrk="1" hangingPunct="1"/>
            <a:r>
              <a:rPr lang="en-US" smtClean="0"/>
              <a:t>Virtual memory?</a:t>
            </a:r>
          </a:p>
          <a:p>
            <a:pPr lvl="1" eaLnBrk="1" hangingPunct="1"/>
            <a:r>
              <a:rPr lang="en-US" smtClean="0"/>
              <a:t>The page table?</a:t>
            </a:r>
          </a:p>
          <a:p>
            <a:pPr lvl="1" eaLnBrk="1" hangingPunct="1"/>
            <a:r>
              <a:rPr lang="en-US" smtClean="0"/>
              <a:t>The page file?</a:t>
            </a:r>
          </a:p>
          <a:p>
            <a:pPr lvl="1" eaLnBrk="1" hangingPunct="1"/>
            <a:r>
              <a:rPr lang="en-US" smtClean="0"/>
              <a:t>A page hit?</a:t>
            </a:r>
          </a:p>
          <a:p>
            <a:pPr lvl="1" eaLnBrk="1" hangingPunct="1"/>
            <a:r>
              <a:rPr lang="en-US" smtClean="0"/>
              <a:t>A page fault?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OS allocates memory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When threads are created; responds to requests for additional memory during a thread’s lifetime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To itself and for other needs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Device drivers, I/O ports, buffers, caches, etc.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Memory references are mapped to physical addresses through table lookups and address calculations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Memory Allocation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Multitasking Memory Allocation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operating system:</a:t>
            </a:r>
          </a:p>
          <a:p>
            <a:pPr lvl="1" eaLnBrk="1" hangingPunct="1"/>
            <a:r>
              <a:rPr lang="en-US" smtClean="0"/>
              <a:t>Finds free memory regions in which to load new processes and threads</a:t>
            </a:r>
          </a:p>
          <a:p>
            <a:pPr lvl="1" eaLnBrk="1" hangingPunct="1"/>
            <a:r>
              <a:rPr lang="en-US" smtClean="0"/>
              <a:t>Reclaims memory when processes or threads terminate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Goals of Multitasking Memory Allocation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Allow as many active processes as possible</a:t>
            </a:r>
          </a:p>
          <a:p>
            <a:pPr eaLnBrk="1" hangingPunct="1"/>
            <a:r>
              <a:rPr lang="en-US" smtClean="0"/>
              <a:t>Respond quickly to changing memory demands of processes</a:t>
            </a:r>
          </a:p>
          <a:p>
            <a:pPr eaLnBrk="1" hangingPunct="1"/>
            <a:r>
              <a:rPr lang="en-US" smtClean="0"/>
              <a:t>Prevent unauthorized changes to a process’s memory region(s)</a:t>
            </a:r>
          </a:p>
          <a:p>
            <a:pPr eaLnBrk="1" hangingPunct="1"/>
            <a:r>
              <a:rPr lang="en-US" smtClean="0"/>
              <a:t>Implement memory allocation and addressing as efficiently as possible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needs to be in memory?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Nothing for any inactive threads</a:t>
            </a:r>
          </a:p>
          <a:p>
            <a:pPr eaLnBrk="1" hangingPunct="1"/>
            <a:r>
              <a:rPr lang="en-US" smtClean="0"/>
              <a:t>For each active thread:</a:t>
            </a:r>
          </a:p>
          <a:p>
            <a:pPr lvl="1" eaLnBrk="1" hangingPunct="1"/>
            <a:r>
              <a:rPr lang="en-US" smtClean="0"/>
              <a:t>The next instruction to be fetched &amp; executed</a:t>
            </a:r>
          </a:p>
          <a:p>
            <a:pPr lvl="1" eaLnBrk="1" hangingPunct="1"/>
            <a:r>
              <a:rPr lang="en-US" smtClean="0"/>
              <a:t>The data which that instruction will operate against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B9209EC-98BC-4399-B560-AFBFC3CF8D91}" type="slidenum">
              <a:rPr lang="en-US" smtClean="0"/>
              <a:pPr/>
              <a:t>38</a:t>
            </a:fld>
            <a:endParaRPr lang="en-US" smtClean="0"/>
          </a:p>
        </p:txBody>
      </p:sp>
      <p:pic>
        <p:nvPicPr>
          <p:cNvPr id="48131" name="Picture 4" descr="Tbl11-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91140"/>
            <a:ext cx="8534400" cy="182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8736" name="Group 240"/>
          <p:cNvGraphicFramePr>
            <a:graphicFrameLocks noGrp="1"/>
          </p:cNvGraphicFramePr>
          <p:nvPr/>
        </p:nvGraphicFramePr>
        <p:xfrm>
          <a:off x="76200" y="0"/>
          <a:ext cx="5410204" cy="3810000"/>
        </p:xfrm>
        <a:graphic>
          <a:graphicData uri="http://schemas.openxmlformats.org/drawingml/2006/table">
            <a:tbl>
              <a:tblPr/>
              <a:tblGrid>
                <a:gridCol w="269875"/>
                <a:gridCol w="271463"/>
                <a:gridCol w="269875"/>
                <a:gridCol w="271463"/>
                <a:gridCol w="269875"/>
                <a:gridCol w="269875"/>
                <a:gridCol w="271463"/>
                <a:gridCol w="269875"/>
                <a:gridCol w="271463"/>
                <a:gridCol w="269875"/>
                <a:gridCol w="269875"/>
                <a:gridCol w="271463"/>
                <a:gridCol w="269875"/>
                <a:gridCol w="271463"/>
                <a:gridCol w="269875"/>
                <a:gridCol w="269875"/>
                <a:gridCol w="271463"/>
                <a:gridCol w="269875"/>
                <a:gridCol w="271463"/>
                <a:gridCol w="26987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365" name="Text Box 241"/>
          <p:cNvSpPr txBox="1">
            <a:spLocks noChangeArrowheads="1"/>
          </p:cNvSpPr>
          <p:nvPr/>
        </p:nvSpPr>
        <p:spPr bwMode="auto">
          <a:xfrm>
            <a:off x="5640388" y="-63499"/>
            <a:ext cx="3275012" cy="123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3" tIns="40816" rIns="81633" bIns="40816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Physical RAM broken up into 4K Page “frames”</a:t>
            </a:r>
          </a:p>
        </p:txBody>
      </p:sp>
      <p:sp>
        <p:nvSpPr>
          <p:cNvPr id="48366" name="AutoShape 242"/>
          <p:cNvSpPr>
            <a:spLocks noChangeArrowheads="1"/>
          </p:cNvSpPr>
          <p:nvPr/>
        </p:nvSpPr>
        <p:spPr bwMode="auto">
          <a:xfrm>
            <a:off x="5943600" y="1333500"/>
            <a:ext cx="2744788" cy="8890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633" tIns="40816" rIns="81633" bIns="40816" anchor="ctr"/>
          <a:lstStyle/>
          <a:p>
            <a:endParaRPr lang="en-US"/>
          </a:p>
        </p:txBody>
      </p:sp>
      <p:sp>
        <p:nvSpPr>
          <p:cNvPr id="48367" name="Text Box 243"/>
          <p:cNvSpPr txBox="1">
            <a:spLocks noChangeArrowheads="1"/>
          </p:cNvSpPr>
          <p:nvPr/>
        </p:nvSpPr>
        <p:spPr bwMode="auto">
          <a:xfrm>
            <a:off x="6477000" y="1587501"/>
            <a:ext cx="2362200" cy="4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3" tIns="40816" rIns="81633" bIns="40816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Page File</a:t>
            </a:r>
          </a:p>
        </p:txBody>
      </p:sp>
      <p:graphicFrame>
        <p:nvGraphicFramePr>
          <p:cNvPr id="618787" name="Group 291"/>
          <p:cNvGraphicFramePr>
            <a:graphicFrameLocks noGrp="1"/>
          </p:cNvGraphicFramePr>
          <p:nvPr/>
        </p:nvGraphicFramePr>
        <p:xfrm>
          <a:off x="6308725" y="2411237"/>
          <a:ext cx="1082676" cy="381000"/>
        </p:xfrm>
        <a:graphic>
          <a:graphicData uri="http://schemas.openxmlformats.org/drawingml/2006/table">
            <a:tbl>
              <a:tblPr/>
              <a:tblGrid>
                <a:gridCol w="269875"/>
                <a:gridCol w="271463"/>
                <a:gridCol w="269875"/>
                <a:gridCol w="271463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18803" name="Group 307"/>
          <p:cNvGraphicFramePr>
            <a:graphicFrameLocks noGrp="1"/>
          </p:cNvGraphicFramePr>
          <p:nvPr/>
        </p:nvGraphicFramePr>
        <p:xfrm>
          <a:off x="6324600" y="3303764"/>
          <a:ext cx="1295400" cy="381000"/>
        </p:xfrm>
        <a:graphic>
          <a:graphicData uri="http://schemas.openxmlformats.org/drawingml/2006/table">
            <a:tbl>
              <a:tblPr/>
              <a:tblGrid>
                <a:gridCol w="259080"/>
                <a:gridCol w="259080"/>
                <a:gridCol w="259080"/>
                <a:gridCol w="259080"/>
                <a:gridCol w="25908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18831" name="Group 335"/>
          <p:cNvGraphicFramePr>
            <a:graphicFrameLocks noGrp="1"/>
          </p:cNvGraphicFramePr>
          <p:nvPr/>
        </p:nvGraphicFramePr>
        <p:xfrm>
          <a:off x="6302375" y="2859264"/>
          <a:ext cx="1622426" cy="381000"/>
        </p:xfrm>
        <a:graphic>
          <a:graphicData uri="http://schemas.openxmlformats.org/drawingml/2006/table">
            <a:tbl>
              <a:tblPr/>
              <a:tblGrid>
                <a:gridCol w="269875"/>
                <a:gridCol w="271463"/>
                <a:gridCol w="269875"/>
                <a:gridCol w="271463"/>
                <a:gridCol w="269875"/>
                <a:gridCol w="269875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410" name="Text Box 336"/>
          <p:cNvSpPr txBox="1">
            <a:spLocks noChangeArrowheads="1"/>
          </p:cNvSpPr>
          <p:nvPr/>
        </p:nvSpPr>
        <p:spPr bwMode="auto">
          <a:xfrm>
            <a:off x="5715000" y="2425349"/>
            <a:ext cx="609600" cy="40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3" tIns="40816" rIns="81633" bIns="408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>
                <a:solidFill>
                  <a:srgbClr val="FF0000"/>
                </a:solidFill>
              </a:rPr>
              <a:t>P1</a:t>
            </a:r>
          </a:p>
        </p:txBody>
      </p:sp>
      <p:sp>
        <p:nvSpPr>
          <p:cNvPr id="48411" name="Text Box 337"/>
          <p:cNvSpPr txBox="1">
            <a:spLocks noChangeArrowheads="1"/>
          </p:cNvSpPr>
          <p:nvPr/>
        </p:nvSpPr>
        <p:spPr bwMode="auto">
          <a:xfrm>
            <a:off x="5715000" y="2857501"/>
            <a:ext cx="609600" cy="40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3" tIns="40816" rIns="81633" bIns="408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>
                <a:solidFill>
                  <a:srgbClr val="0070C0"/>
                </a:solidFill>
              </a:rPr>
              <a:t>P2</a:t>
            </a:r>
          </a:p>
        </p:txBody>
      </p:sp>
      <p:sp>
        <p:nvSpPr>
          <p:cNvPr id="48412" name="Text Box 338"/>
          <p:cNvSpPr txBox="1">
            <a:spLocks noChangeArrowheads="1"/>
          </p:cNvSpPr>
          <p:nvPr/>
        </p:nvSpPr>
        <p:spPr bwMode="auto">
          <a:xfrm>
            <a:off x="5715000" y="3303765"/>
            <a:ext cx="609600" cy="40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3" tIns="40816" rIns="81633" bIns="4081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>
                <a:solidFill>
                  <a:srgbClr val="00B050"/>
                </a:solidFill>
              </a:rPr>
              <a:t>P3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019800" y="1502834"/>
          <a:ext cx="304800" cy="412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</a:tblGrid>
              <a:tr h="41204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B050"/>
                          </a:solidFill>
                        </a:rPr>
                        <a:t>5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 marT="50800" marB="5080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7772400" y="1587500"/>
          <a:ext cx="304800" cy="412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</a:tblGrid>
              <a:tr h="41204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 marT="50800" marB="5080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8382000" y="1672167"/>
          <a:ext cx="304800" cy="412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</a:tblGrid>
              <a:tr h="41204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 marT="50800" marB="5080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rot="10800000">
            <a:off x="1676400" y="1418167"/>
            <a:ext cx="4724400" cy="11006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5181600" y="2772833"/>
            <a:ext cx="1524000" cy="846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3505200" y="317500"/>
            <a:ext cx="3505200" cy="22013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>
            <a:off x="2743200" y="2518834"/>
            <a:ext cx="4495800" cy="1693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1066800" y="571500"/>
            <a:ext cx="5334000" cy="24553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V="1">
            <a:off x="4593167" y="829733"/>
            <a:ext cx="2624667" cy="16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3810000" y="3111500"/>
            <a:ext cx="3200400" cy="508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>
            <a:off x="1905000" y="317500"/>
            <a:ext cx="5334000" cy="27093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>
            <a:off x="838200" y="2518834"/>
            <a:ext cx="6629400" cy="4233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>
            <a:off x="4572000" y="1079500"/>
            <a:ext cx="3276600" cy="18626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>
            <a:off x="304800" y="1756833"/>
            <a:ext cx="6096000" cy="16086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6781800" y="2010833"/>
            <a:ext cx="1524000" cy="13546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8367" idx="2"/>
          </p:cNvCxnSpPr>
          <p:nvPr/>
        </p:nvCxnSpPr>
        <p:spPr>
          <a:xfrm rot="5400000" flipH="1" flipV="1">
            <a:off x="6678825" y="2386227"/>
            <a:ext cx="1310850" cy="6476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>
            <a:off x="4267200" y="2180167"/>
            <a:ext cx="2971800" cy="11853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6200000" flipV="1">
            <a:off x="6176434" y="2074333"/>
            <a:ext cx="1439333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Memory Protection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Prevents errors in one program from generating errors in another</a:t>
            </a:r>
          </a:p>
          <a:p>
            <a:pPr eaLnBrk="1" hangingPunct="1"/>
            <a:r>
              <a:rPr lang="en-US" smtClean="0"/>
              <a:t>Adds overhead to each write operation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Question?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the best operating system for business applications?</a:t>
            </a:r>
          </a:p>
          <a:p>
            <a:pPr eaLnBrk="1" hangingPunct="1"/>
            <a:r>
              <a:rPr lang="en-US" smtClean="0"/>
              <a:t>Why should I be worried if anyone on my team thinks they can answer this question?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Memory Management Hardware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Complex memory management procedures incur substantial overhead</a:t>
            </a:r>
          </a:p>
          <a:p>
            <a:pPr eaLnBrk="1" hangingPunct="1"/>
            <a:r>
              <a:rPr lang="en-US" smtClean="0"/>
              <a:t>Modern CPUs incorporate advanced memory allocation and address resolution functions in hardware (e.g., Intel Pentium)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Demonstration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Cross your fingers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Let’s take a look at memory</a:t>
            </a:r>
          </a:p>
          <a:p>
            <a:pPr lvl="1" eaLnBrk="1" hangingPunct="1"/>
            <a:r>
              <a:rPr lang="en-US" smtClean="0"/>
              <a:t>My page file</a:t>
            </a:r>
          </a:p>
          <a:p>
            <a:pPr lvl="1" eaLnBrk="1" hangingPunct="1"/>
            <a:r>
              <a:rPr lang="en-US" smtClean="0"/>
              <a:t>taskmgr</a:t>
            </a:r>
          </a:p>
          <a:p>
            <a:pPr lvl="1" eaLnBrk="1" hangingPunct="1"/>
            <a:r>
              <a:rPr lang="en-US" smtClean="0"/>
              <a:t>perfmon</a:t>
            </a:r>
          </a:p>
          <a:p>
            <a:pPr lvl="2" eaLnBrk="1" hangingPunct="1"/>
            <a:r>
              <a:rPr lang="en-US" smtClean="0"/>
              <a:t>Paging file</a:t>
            </a:r>
          </a:p>
          <a:p>
            <a:pPr lvl="2" eaLnBrk="1" hangingPunct="1"/>
            <a:r>
              <a:rPr lang="en-US" smtClean="0"/>
              <a:t>Memory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did you learn?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achieve efficient use of memory and a large number of concurrently executing processes, most operating systems use ______ memory management.</a:t>
            </a:r>
          </a:p>
          <a:p>
            <a:r>
              <a:rPr lang="en-US" dirty="0" smtClean="0"/>
              <a:t>Under virtual memory management, the location of a memory page is determined by searching a(n) _________.</a:t>
            </a:r>
          </a:p>
          <a:p>
            <a:r>
              <a:rPr lang="en-US" dirty="0" smtClean="0"/>
              <a:t>A(n) ________ occurs when a process or thread references a memory page not held in physical memory.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90800" y="2400300"/>
            <a:ext cx="2286000" cy="5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300" tIns="57150" rIns="114300" bIns="5715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virtual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66800" y="3619500"/>
            <a:ext cx="2286000" cy="5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300" tIns="57150" rIns="114300" bIns="5715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page table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19250" y="4076700"/>
            <a:ext cx="2286000" cy="5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300" tIns="57150" rIns="114300" bIns="5715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page fault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/>
      <p:bldP spid="8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did you learn?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pages not held in primary storage are held in the __________________ of a secondary storage device.</a:t>
            </a:r>
          </a:p>
          <a:p>
            <a:endParaRPr lang="en-US" dirty="0" smtClean="0"/>
          </a:p>
          <a:p>
            <a:r>
              <a:rPr lang="en-US" dirty="0" smtClean="0"/>
              <a:t>A(n) _____ is the unit of memory read or written to the swap space.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24000" y="2019300"/>
            <a:ext cx="3048000" cy="5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300" tIns="57150" rIns="114300" bIns="5715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swap space/page file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14500" y="2966963"/>
            <a:ext cx="2286000" cy="5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300" tIns="57150" rIns="114300" bIns="5715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page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Oval 2"/>
          <p:cNvSpPr>
            <a:spLocks noChangeArrowheads="1"/>
          </p:cNvSpPr>
          <p:nvPr/>
        </p:nvSpPr>
        <p:spPr bwMode="auto">
          <a:xfrm>
            <a:off x="609600" y="2411237"/>
            <a:ext cx="2895600" cy="2605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633" tIns="40816" rIns="81633" bIns="40816" anchor="ctr"/>
          <a:lstStyle/>
          <a:p>
            <a:endParaRPr lang="en-US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63500"/>
            <a:ext cx="8763000" cy="952500"/>
          </a:xfrm>
        </p:spPr>
        <p:txBody>
          <a:bodyPr/>
          <a:lstStyle/>
          <a:p>
            <a:pPr eaLnBrk="1" hangingPunct="1"/>
            <a:r>
              <a:rPr lang="en-US" sz="3600" smtClean="0"/>
              <a:t>Case Study – Focus on Operating Systems</a:t>
            </a:r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0" y="742598"/>
            <a:ext cx="164925" cy="4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633" tIns="40816" rIns="81633" bIns="40816" anchor="ctr">
            <a:spAutoFit/>
          </a:bodyPr>
          <a:lstStyle/>
          <a:p>
            <a:endParaRPr lang="en-US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914400" y="1241778"/>
          <a:ext cx="5791200" cy="4473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Visio" r:id="rId4" imgW="10433914" imgH="9673133" progId="Visio.Drawing.11">
                  <p:embed/>
                </p:oleObj>
              </mc:Choice>
              <mc:Fallback>
                <p:oleObj name="Visio" r:id="rId4" imgW="10433914" imgH="9673133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41778"/>
                        <a:ext cx="5791200" cy="4473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846" name="Text Box 6"/>
          <p:cNvSpPr txBox="1">
            <a:spLocks noChangeArrowheads="1"/>
          </p:cNvSpPr>
          <p:nvPr/>
        </p:nvSpPr>
        <p:spPr bwMode="auto">
          <a:xfrm>
            <a:off x="6934200" y="1968500"/>
            <a:ext cx="2590800" cy="85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3" tIns="40816" rIns="81633" bIns="40816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Server Operating Systems</a:t>
            </a:r>
          </a:p>
        </p:txBody>
      </p:sp>
      <p:sp>
        <p:nvSpPr>
          <p:cNvPr id="675847" name="Oval 7"/>
          <p:cNvSpPr>
            <a:spLocks noChangeArrowheads="1"/>
          </p:cNvSpPr>
          <p:nvPr/>
        </p:nvSpPr>
        <p:spPr bwMode="auto">
          <a:xfrm>
            <a:off x="3048000" y="2349500"/>
            <a:ext cx="3581400" cy="26017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633" tIns="40816" rIns="81633" bIns="40816" anchor="ctr"/>
          <a:lstStyle/>
          <a:p>
            <a:endParaRPr lang="en-US"/>
          </a:p>
        </p:txBody>
      </p:sp>
      <p:sp>
        <p:nvSpPr>
          <p:cNvPr id="675848" name="Line 8"/>
          <p:cNvSpPr>
            <a:spLocks noChangeShapeType="1"/>
          </p:cNvSpPr>
          <p:nvPr/>
        </p:nvSpPr>
        <p:spPr bwMode="auto">
          <a:xfrm flipH="1">
            <a:off x="3122613" y="2351264"/>
            <a:ext cx="3810000" cy="5062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1633" tIns="40816" rIns="81633" bIns="40816"/>
          <a:lstStyle/>
          <a:p>
            <a:endParaRPr lang="en-US"/>
          </a:p>
        </p:txBody>
      </p:sp>
      <p:sp>
        <p:nvSpPr>
          <p:cNvPr id="675849" name="Line 9"/>
          <p:cNvSpPr>
            <a:spLocks noChangeShapeType="1"/>
          </p:cNvSpPr>
          <p:nvPr/>
        </p:nvSpPr>
        <p:spPr bwMode="auto">
          <a:xfrm flipH="1">
            <a:off x="6402388" y="2351264"/>
            <a:ext cx="531812" cy="5697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1633" tIns="40816" rIns="81633" bIns="40816"/>
          <a:lstStyle/>
          <a:p>
            <a:endParaRPr lang="en-US"/>
          </a:p>
        </p:txBody>
      </p:sp>
      <p:sp>
        <p:nvSpPr>
          <p:cNvPr id="675850" name="Oval 10"/>
          <p:cNvSpPr>
            <a:spLocks noChangeArrowheads="1"/>
          </p:cNvSpPr>
          <p:nvPr/>
        </p:nvSpPr>
        <p:spPr bwMode="auto">
          <a:xfrm>
            <a:off x="990600" y="1143000"/>
            <a:ext cx="1220788" cy="825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633" tIns="40816" rIns="81633" bIns="40816" anchor="ctr"/>
          <a:lstStyle/>
          <a:p>
            <a:endParaRPr lang="en-US"/>
          </a:p>
        </p:txBody>
      </p:sp>
      <p:sp>
        <p:nvSpPr>
          <p:cNvPr id="675851" name="Oval 11"/>
          <p:cNvSpPr>
            <a:spLocks noChangeArrowheads="1"/>
          </p:cNvSpPr>
          <p:nvPr/>
        </p:nvSpPr>
        <p:spPr bwMode="auto">
          <a:xfrm>
            <a:off x="914400" y="1905000"/>
            <a:ext cx="1219200" cy="825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633" tIns="40816" rIns="81633" bIns="40816" anchor="ctr"/>
          <a:lstStyle/>
          <a:p>
            <a:endParaRPr lang="en-US"/>
          </a:p>
        </p:txBody>
      </p:sp>
      <p:sp>
        <p:nvSpPr>
          <p:cNvPr id="675852" name="Oval 12"/>
          <p:cNvSpPr>
            <a:spLocks noChangeArrowheads="1"/>
          </p:cNvSpPr>
          <p:nvPr/>
        </p:nvSpPr>
        <p:spPr bwMode="auto">
          <a:xfrm>
            <a:off x="3048000" y="1270000"/>
            <a:ext cx="1219200" cy="825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633" tIns="40816" rIns="81633" bIns="40816" anchor="ctr"/>
          <a:lstStyle/>
          <a:p>
            <a:endParaRPr lang="en-US"/>
          </a:p>
        </p:txBody>
      </p:sp>
      <p:sp>
        <p:nvSpPr>
          <p:cNvPr id="675853" name="Oval 13"/>
          <p:cNvSpPr>
            <a:spLocks noChangeArrowheads="1"/>
          </p:cNvSpPr>
          <p:nvPr/>
        </p:nvSpPr>
        <p:spPr bwMode="auto">
          <a:xfrm>
            <a:off x="4878388" y="1905000"/>
            <a:ext cx="1217612" cy="825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633" tIns="40816" rIns="81633" bIns="40816" anchor="ctr"/>
          <a:lstStyle/>
          <a:p>
            <a:endParaRPr lang="en-US"/>
          </a:p>
        </p:txBody>
      </p:sp>
      <p:sp>
        <p:nvSpPr>
          <p:cNvPr id="675854" name="Oval 14"/>
          <p:cNvSpPr>
            <a:spLocks noChangeArrowheads="1"/>
          </p:cNvSpPr>
          <p:nvPr/>
        </p:nvSpPr>
        <p:spPr bwMode="auto">
          <a:xfrm>
            <a:off x="5486400" y="5016500"/>
            <a:ext cx="1219200" cy="827264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633" tIns="40816" rIns="81633" bIns="40816" anchor="ctr"/>
          <a:lstStyle/>
          <a:p>
            <a:endParaRPr lang="en-US"/>
          </a:p>
        </p:txBody>
      </p:sp>
      <p:sp>
        <p:nvSpPr>
          <p:cNvPr id="675855" name="Text Box 15"/>
          <p:cNvSpPr txBox="1">
            <a:spLocks noChangeArrowheads="1"/>
          </p:cNvSpPr>
          <p:nvPr/>
        </p:nvSpPr>
        <p:spPr bwMode="auto">
          <a:xfrm>
            <a:off x="6783388" y="3363737"/>
            <a:ext cx="2208212" cy="123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3" tIns="40816" rIns="81633" bIns="40816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Desktop Operating Systems</a:t>
            </a:r>
          </a:p>
        </p:txBody>
      </p:sp>
      <p:sp>
        <p:nvSpPr>
          <p:cNvPr id="675856" name="Text Box 16"/>
          <p:cNvSpPr txBox="1">
            <a:spLocks noChangeArrowheads="1"/>
          </p:cNvSpPr>
          <p:nvPr/>
        </p:nvSpPr>
        <p:spPr bwMode="auto">
          <a:xfrm>
            <a:off x="6172200" y="1016000"/>
            <a:ext cx="2743200" cy="85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3" tIns="40816" rIns="81633" bIns="40816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Special Purpose Operating Systems</a:t>
            </a:r>
          </a:p>
        </p:txBody>
      </p:sp>
      <p:sp>
        <p:nvSpPr>
          <p:cNvPr id="675857" name="Text Box 17"/>
          <p:cNvSpPr txBox="1">
            <a:spLocks noChangeArrowheads="1"/>
          </p:cNvSpPr>
          <p:nvPr/>
        </p:nvSpPr>
        <p:spPr bwMode="auto">
          <a:xfrm>
            <a:off x="6858000" y="2159000"/>
            <a:ext cx="1905000" cy="4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3" tIns="40816" rIns="81633" bIns="40816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Routers</a:t>
            </a:r>
          </a:p>
        </p:txBody>
      </p:sp>
      <p:sp>
        <p:nvSpPr>
          <p:cNvPr id="675858" name="Text Box 18"/>
          <p:cNvSpPr txBox="1">
            <a:spLocks noChangeArrowheads="1"/>
          </p:cNvSpPr>
          <p:nvPr/>
        </p:nvSpPr>
        <p:spPr bwMode="auto">
          <a:xfrm>
            <a:off x="6783388" y="2857501"/>
            <a:ext cx="2055812" cy="4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3" tIns="40816" rIns="81633" bIns="40816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NAS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7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7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7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7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7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7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7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7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75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75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7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7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7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7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7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7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7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7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7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7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7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67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7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7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67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67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67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67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67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67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75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75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75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75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75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75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42" grpId="0" animBg="1"/>
      <p:bldP spid="675842" grpId="1" animBg="1"/>
      <p:bldP spid="675846" grpId="0"/>
      <p:bldP spid="675846" grpId="1"/>
      <p:bldP spid="675847" grpId="0" animBg="1"/>
      <p:bldP spid="675847" grpId="1" animBg="1"/>
      <p:bldP spid="675848" grpId="0" animBg="1"/>
      <p:bldP spid="675848" grpId="1" animBg="1"/>
      <p:bldP spid="675849" grpId="0" animBg="1"/>
      <p:bldP spid="675849" grpId="1" animBg="1"/>
      <p:bldP spid="675850" grpId="0" animBg="1"/>
      <p:bldP spid="675850" grpId="1" animBg="1"/>
      <p:bldP spid="675851" grpId="0" animBg="1"/>
      <p:bldP spid="675851" grpId="1" animBg="1"/>
      <p:bldP spid="675852" grpId="0" animBg="1"/>
      <p:bldP spid="675852" grpId="1" animBg="1"/>
      <p:bldP spid="675853" grpId="0" animBg="1"/>
      <p:bldP spid="675853" grpId="1" animBg="1"/>
      <p:bldP spid="675854" grpId="0" animBg="1"/>
      <p:bldP spid="675854" grpId="1" animBg="1"/>
      <p:bldP spid="675855" grpId="0"/>
      <p:bldP spid="675855" grpId="1"/>
      <p:bldP spid="675856" grpId="0"/>
      <p:bldP spid="675857" grpId="0"/>
      <p:bldP spid="67585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“Virtual Machine” technology?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CF0261-EC23-4930-B6B0-4ED61F02EA5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6254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Benefits of Virtual Machines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60500"/>
            <a:ext cx="8305800" cy="4064000"/>
          </a:xfrm>
        </p:spPr>
        <p:txBody>
          <a:bodyPr/>
          <a:lstStyle/>
          <a:p>
            <a:r>
              <a:rPr lang="en-US"/>
              <a:t>Server Consolidation</a:t>
            </a:r>
          </a:p>
          <a:p>
            <a:r>
              <a:rPr lang="en-US"/>
              <a:t>Utility Computing</a:t>
            </a:r>
          </a:p>
          <a:p>
            <a:pPr lvl="1"/>
            <a:r>
              <a:rPr lang="en-US"/>
              <a:t>Windows</a:t>
            </a:r>
          </a:p>
          <a:p>
            <a:pPr lvl="1"/>
            <a:r>
              <a:rPr lang="en-US"/>
              <a:t>Linux</a:t>
            </a:r>
          </a:p>
          <a:p>
            <a:r>
              <a:rPr lang="en-US"/>
              <a:t>New availability options</a:t>
            </a:r>
          </a:p>
          <a:p>
            <a:pPr lvl="1"/>
            <a:r>
              <a:rPr lang="en-US"/>
              <a:t>Backup/Restore</a:t>
            </a:r>
          </a:p>
          <a:p>
            <a:pPr lvl="1"/>
            <a:r>
              <a:rPr lang="en-US"/>
              <a:t>High Availability</a:t>
            </a:r>
          </a:p>
          <a:p>
            <a:pPr lvl="1"/>
            <a:r>
              <a:rPr lang="en-US"/>
              <a:t>Disaster Recovery</a:t>
            </a:r>
          </a:p>
        </p:txBody>
      </p:sp>
    </p:spTree>
    <p:extLst>
      <p:ext uri="{BB962C8B-B14F-4D97-AF65-F5344CB8AC3E}">
        <p14:creationId xmlns:p14="http://schemas.microsoft.com/office/powerpoint/2010/main" val="42663832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Benefits of Virtual Machines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Ultimate Test/Development Platform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I’m developing a 3 tier client/server application and a need a database server, and application/web server, and a client machine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Is this patch going to screw up my machine?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 wonder if I can actually rebuild this server from the backup tapes?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 need an isolated test network</a:t>
            </a:r>
          </a:p>
          <a:p>
            <a:pPr>
              <a:lnSpc>
                <a:spcPct val="90000"/>
              </a:lnSpc>
            </a:pPr>
            <a:r>
              <a:rPr lang="en-US" sz="2800"/>
              <a:t>Low Demand Servers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Microsoft Update Server</a:t>
            </a:r>
          </a:p>
        </p:txBody>
      </p:sp>
    </p:spTree>
    <p:extLst>
      <p:ext uri="{BB962C8B-B14F-4D97-AF65-F5344CB8AC3E}">
        <p14:creationId xmlns:p14="http://schemas.microsoft.com/office/powerpoint/2010/main" val="33851433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Server Consolidation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698098"/>
            <a:ext cx="184731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1219200" y="1301750"/>
          <a:ext cx="6781800" cy="4384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1" name="Visio" r:id="rId3" imgW="6964326" imgH="5407415" progId="Visio.Drawing.11">
                  <p:embed/>
                </p:oleObj>
              </mc:Choice>
              <mc:Fallback>
                <p:oleObj name="Visio" r:id="rId3" imgW="6964326" imgH="540741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301750"/>
                        <a:ext cx="6781800" cy="43841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66609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114300"/>
            <a:ext cx="7770812" cy="952500"/>
          </a:xfrm>
        </p:spPr>
        <p:txBody>
          <a:bodyPr/>
          <a:lstStyle/>
          <a:p>
            <a:r>
              <a:rPr lang="en-US" dirty="0"/>
              <a:t>Utility Computing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04900"/>
            <a:ext cx="8305800" cy="4000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Legacy Approach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Over provisioning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Underutilized CPU, memory, and I/O fragmented across many, many systems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Virtual Machines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Purchase larger machines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Dynamically shift resources from VM to VM as needed – No more over provisioning!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Purchase commodity CPU, memory, and storage as demands of business require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Instant Provisioning</a:t>
            </a:r>
          </a:p>
        </p:txBody>
      </p:sp>
    </p:spTree>
    <p:extLst>
      <p:ext uri="{BB962C8B-B14F-4D97-AF65-F5344CB8AC3E}">
        <p14:creationId xmlns:p14="http://schemas.microsoft.com/office/powerpoint/2010/main" val="39713298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What’s your favorite OS?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Desktop/Laptop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Windows (Windows 8, Windows 7, Vista, XP, 2000 Pro, 98, 95, other)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Linux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Mac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Midrange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Windows Server (various flavors)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Linux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OS/400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Proprietary UNIX (AIX, Solaris, HP-UX)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Other UNIX?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Mainframe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Z/OS (variants of MVS and OS/390)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Z/VM (variants of VM)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1800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High-Availability &amp; Disaster Recovery</a:t>
            </a:r>
          </a:p>
        </p:txBody>
      </p:sp>
    </p:spTree>
    <p:extLst>
      <p:ext uri="{BB962C8B-B14F-4D97-AF65-F5344CB8AC3E}">
        <p14:creationId xmlns:p14="http://schemas.microsoft.com/office/powerpoint/2010/main" val="25573415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581400" y="317500"/>
            <a:ext cx="5562600" cy="889000"/>
          </a:xfrm>
        </p:spPr>
        <p:txBody>
          <a:bodyPr/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142473"/>
            <a:ext cx="184731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685800" y="0"/>
          <a:ext cx="67818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5" name="Visio" r:id="rId3" imgW="7108342" imgH="7070141" progId="Visio.Drawing.11">
                  <p:embed/>
                </p:oleObj>
              </mc:Choice>
              <mc:Fallback>
                <p:oleObj name="Visio" r:id="rId3" imgW="7108342" imgH="707014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0"/>
                        <a:ext cx="6781800" cy="571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37221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225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What is cloud computing?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8324256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Off-premises</a:t>
            </a:r>
          </a:p>
          <a:p>
            <a:r>
              <a:rPr lang="en-US" dirty="0" smtClean="0"/>
              <a:t>Elasticity</a:t>
            </a:r>
          </a:p>
          <a:p>
            <a:r>
              <a:rPr lang="en-US" dirty="0" smtClean="0"/>
              <a:t>Flexible Billing</a:t>
            </a:r>
          </a:p>
          <a:p>
            <a:r>
              <a:rPr lang="en-US" dirty="0" smtClean="0"/>
              <a:t>Virtualization</a:t>
            </a:r>
          </a:p>
          <a:p>
            <a:r>
              <a:rPr lang="en-US" dirty="0" smtClean="0"/>
              <a:t>Service Delivery</a:t>
            </a:r>
          </a:p>
          <a:p>
            <a:r>
              <a:rPr lang="en-US" dirty="0" smtClean="0"/>
              <a:t>Universal Access</a:t>
            </a:r>
          </a:p>
          <a:p>
            <a:r>
              <a:rPr lang="en-US" dirty="0" smtClean="0"/>
              <a:t>Simplified Management</a:t>
            </a:r>
          </a:p>
          <a:p>
            <a:r>
              <a:rPr lang="en-US" dirty="0" smtClean="0"/>
              <a:t>Affordable Resources</a:t>
            </a:r>
          </a:p>
          <a:p>
            <a:r>
              <a:rPr lang="en-US" dirty="0" smtClean="0"/>
              <a:t>Multi-tenancy</a:t>
            </a:r>
          </a:p>
          <a:p>
            <a:r>
              <a:rPr lang="en-US" dirty="0" smtClean="0"/>
              <a:t>Service-level Management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Attributes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85934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7388" y="-114300"/>
            <a:ext cx="7770812" cy="952500"/>
          </a:xfrm>
        </p:spPr>
        <p:txBody>
          <a:bodyPr/>
          <a:lstStyle/>
          <a:p>
            <a:r>
              <a:rPr lang="en-US" dirty="0" smtClean="0"/>
              <a:t>Traditional Infrastructure</a:t>
            </a:r>
            <a:endParaRPr lang="en-US" dirty="0"/>
          </a:p>
        </p:txBody>
      </p:sp>
      <p:pic>
        <p:nvPicPr>
          <p:cNvPr id="4" name="Picture 3" descr="Buildin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1143000"/>
            <a:ext cx="2466667" cy="1539683"/>
          </a:xfrm>
          <a:prstGeom prst="rect">
            <a:avLst/>
          </a:prstGeom>
        </p:spPr>
      </p:pic>
      <p:pic>
        <p:nvPicPr>
          <p:cNvPr id="5" name="Picture 4" descr="Pla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2984501"/>
            <a:ext cx="2019048" cy="1388889"/>
          </a:xfrm>
          <a:prstGeom prst="rect">
            <a:avLst/>
          </a:prstGeom>
        </p:spPr>
      </p:pic>
      <p:pic>
        <p:nvPicPr>
          <p:cNvPr id="6" name="Picture 5" descr="Racks 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952500"/>
            <a:ext cx="2485714" cy="1778000"/>
          </a:xfrm>
          <a:prstGeom prst="rect">
            <a:avLst/>
          </a:prstGeom>
        </p:spPr>
      </p:pic>
      <p:pic>
        <p:nvPicPr>
          <p:cNvPr id="7" name="Picture 6" descr="Racks 2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1" y="3619500"/>
            <a:ext cx="2722061" cy="1706397"/>
          </a:xfrm>
          <a:prstGeom prst="rect">
            <a:avLst/>
          </a:prstGeom>
        </p:spPr>
      </p:pic>
      <p:pic>
        <p:nvPicPr>
          <p:cNvPr id="8" name="Picture 7" descr="Racks 3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1" y="1714500"/>
            <a:ext cx="2647619" cy="1627008"/>
          </a:xfrm>
          <a:prstGeom prst="rect">
            <a:avLst/>
          </a:prstGeom>
        </p:spPr>
      </p:pic>
      <p:pic>
        <p:nvPicPr>
          <p:cNvPr id="9" name="Picture 8" descr="racks 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3349625"/>
            <a:ext cx="2476500" cy="153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064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7388" y="-190500"/>
            <a:ext cx="7770812" cy="952500"/>
          </a:xfrm>
        </p:spPr>
        <p:txBody>
          <a:bodyPr/>
          <a:lstStyle/>
          <a:p>
            <a:r>
              <a:rPr lang="en-US" dirty="0" smtClean="0"/>
              <a:t>Outsourced Infrastructure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1905000"/>
            <a:ext cx="3733800" cy="1587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11850" y="1104900"/>
            <a:ext cx="19367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Datacenter</a:t>
            </a:r>
            <a:endParaRPr lang="en-US" dirty="0"/>
          </a:p>
        </p:txBody>
      </p:sp>
      <p:pic>
        <p:nvPicPr>
          <p:cNvPr id="1026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1" y="4919810"/>
            <a:ext cx="882649" cy="731690"/>
          </a:xfrm>
          <a:prstGeom prst="rect">
            <a:avLst/>
          </a:prstGeom>
          <a:noFill/>
        </p:spPr>
      </p:pic>
      <p:pic>
        <p:nvPicPr>
          <p:cNvPr id="6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1" y="3967310"/>
            <a:ext cx="882649" cy="731690"/>
          </a:xfrm>
          <a:prstGeom prst="rect">
            <a:avLst/>
          </a:prstGeom>
          <a:noFill/>
        </p:spPr>
      </p:pic>
      <p:pic>
        <p:nvPicPr>
          <p:cNvPr id="7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0152" y="4572000"/>
            <a:ext cx="882649" cy="731690"/>
          </a:xfrm>
          <a:prstGeom prst="rect">
            <a:avLst/>
          </a:prstGeom>
          <a:noFill/>
        </p:spPr>
      </p:pic>
      <p:pic>
        <p:nvPicPr>
          <p:cNvPr id="8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0352" y="4856310"/>
            <a:ext cx="882649" cy="731690"/>
          </a:xfrm>
          <a:prstGeom prst="rect">
            <a:avLst/>
          </a:prstGeom>
          <a:noFill/>
        </p:spPr>
      </p:pic>
      <p:pic>
        <p:nvPicPr>
          <p:cNvPr id="9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0352" y="3903810"/>
            <a:ext cx="882649" cy="731690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>
            <a:stCxn id="4" idx="2"/>
            <a:endCxn id="6" idx="0"/>
          </p:cNvCxnSpPr>
          <p:nvPr/>
        </p:nvCxnSpPr>
        <p:spPr>
          <a:xfrm rot="5400000">
            <a:off x="5984008" y="3283818"/>
            <a:ext cx="474810" cy="892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2"/>
            <a:endCxn id="1026" idx="0"/>
          </p:cNvCxnSpPr>
          <p:nvPr/>
        </p:nvCxnSpPr>
        <p:spPr>
          <a:xfrm rot="5400000">
            <a:off x="5169620" y="4314105"/>
            <a:ext cx="22081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2"/>
            <a:endCxn id="7" idx="0"/>
          </p:cNvCxnSpPr>
          <p:nvPr/>
        </p:nvCxnSpPr>
        <p:spPr>
          <a:xfrm rot="16200000" flipH="1">
            <a:off x="6154738" y="4005262"/>
            <a:ext cx="1079500" cy="53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" idx="2"/>
            <a:endCxn id="9" idx="0"/>
          </p:cNvCxnSpPr>
          <p:nvPr/>
        </p:nvCxnSpPr>
        <p:spPr>
          <a:xfrm rot="16200000" flipH="1">
            <a:off x="7288933" y="2871067"/>
            <a:ext cx="411310" cy="165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0"/>
            <a:endCxn id="9" idx="2"/>
          </p:cNvCxnSpPr>
          <p:nvPr/>
        </p:nvCxnSpPr>
        <p:spPr>
          <a:xfrm rot="5400000" flipH="1" flipV="1">
            <a:off x="8211271" y="4745905"/>
            <a:ext cx="220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server"/>
          <p:cNvSpPr>
            <a:spLocks noEditPoints="1" noChangeArrowheads="1"/>
          </p:cNvSpPr>
          <p:nvPr/>
        </p:nvSpPr>
        <p:spPr bwMode="auto">
          <a:xfrm>
            <a:off x="4886326" y="20320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server"/>
          <p:cNvSpPr>
            <a:spLocks noEditPoints="1" noChangeArrowheads="1"/>
          </p:cNvSpPr>
          <p:nvPr/>
        </p:nvSpPr>
        <p:spPr bwMode="auto">
          <a:xfrm>
            <a:off x="5419726" y="20320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server"/>
          <p:cNvSpPr>
            <a:spLocks noEditPoints="1" noChangeArrowheads="1"/>
          </p:cNvSpPr>
          <p:nvPr/>
        </p:nvSpPr>
        <p:spPr bwMode="auto">
          <a:xfrm>
            <a:off x="5953126" y="20320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server"/>
          <p:cNvSpPr>
            <a:spLocks noEditPoints="1" noChangeArrowheads="1"/>
          </p:cNvSpPr>
          <p:nvPr/>
        </p:nvSpPr>
        <p:spPr bwMode="auto">
          <a:xfrm>
            <a:off x="6486526" y="20320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server"/>
          <p:cNvSpPr>
            <a:spLocks noEditPoints="1" noChangeArrowheads="1"/>
          </p:cNvSpPr>
          <p:nvPr/>
        </p:nvSpPr>
        <p:spPr bwMode="auto">
          <a:xfrm>
            <a:off x="7019926" y="20320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server"/>
          <p:cNvSpPr>
            <a:spLocks noEditPoints="1" noChangeArrowheads="1"/>
          </p:cNvSpPr>
          <p:nvPr/>
        </p:nvSpPr>
        <p:spPr bwMode="auto">
          <a:xfrm>
            <a:off x="7543801" y="20320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server"/>
          <p:cNvSpPr>
            <a:spLocks noEditPoints="1" noChangeArrowheads="1"/>
          </p:cNvSpPr>
          <p:nvPr/>
        </p:nvSpPr>
        <p:spPr bwMode="auto">
          <a:xfrm>
            <a:off x="8077201" y="20320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server"/>
          <p:cNvSpPr>
            <a:spLocks noEditPoints="1" noChangeArrowheads="1"/>
          </p:cNvSpPr>
          <p:nvPr/>
        </p:nvSpPr>
        <p:spPr bwMode="auto">
          <a:xfrm>
            <a:off x="4876801" y="2484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server"/>
          <p:cNvSpPr>
            <a:spLocks noEditPoints="1" noChangeArrowheads="1"/>
          </p:cNvSpPr>
          <p:nvPr/>
        </p:nvSpPr>
        <p:spPr bwMode="auto">
          <a:xfrm>
            <a:off x="5410201" y="2484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server"/>
          <p:cNvSpPr>
            <a:spLocks noEditPoints="1" noChangeArrowheads="1"/>
          </p:cNvSpPr>
          <p:nvPr/>
        </p:nvSpPr>
        <p:spPr bwMode="auto">
          <a:xfrm>
            <a:off x="5943600" y="2484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server"/>
          <p:cNvSpPr>
            <a:spLocks noEditPoints="1" noChangeArrowheads="1"/>
          </p:cNvSpPr>
          <p:nvPr/>
        </p:nvSpPr>
        <p:spPr bwMode="auto">
          <a:xfrm>
            <a:off x="6477001" y="2484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server"/>
          <p:cNvSpPr>
            <a:spLocks noEditPoints="1" noChangeArrowheads="1"/>
          </p:cNvSpPr>
          <p:nvPr/>
        </p:nvSpPr>
        <p:spPr bwMode="auto">
          <a:xfrm>
            <a:off x="7010401" y="2484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server"/>
          <p:cNvSpPr>
            <a:spLocks noEditPoints="1" noChangeArrowheads="1"/>
          </p:cNvSpPr>
          <p:nvPr/>
        </p:nvSpPr>
        <p:spPr bwMode="auto">
          <a:xfrm>
            <a:off x="7534276" y="2484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server"/>
          <p:cNvSpPr>
            <a:spLocks noEditPoints="1" noChangeArrowheads="1"/>
          </p:cNvSpPr>
          <p:nvPr/>
        </p:nvSpPr>
        <p:spPr bwMode="auto">
          <a:xfrm>
            <a:off x="8067676" y="2484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server"/>
          <p:cNvSpPr>
            <a:spLocks noEditPoints="1" noChangeArrowheads="1"/>
          </p:cNvSpPr>
          <p:nvPr/>
        </p:nvSpPr>
        <p:spPr bwMode="auto">
          <a:xfrm>
            <a:off x="4876801" y="2928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server"/>
          <p:cNvSpPr>
            <a:spLocks noEditPoints="1" noChangeArrowheads="1"/>
          </p:cNvSpPr>
          <p:nvPr/>
        </p:nvSpPr>
        <p:spPr bwMode="auto">
          <a:xfrm>
            <a:off x="5410201" y="2928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server"/>
          <p:cNvSpPr>
            <a:spLocks noEditPoints="1" noChangeArrowheads="1"/>
          </p:cNvSpPr>
          <p:nvPr/>
        </p:nvSpPr>
        <p:spPr bwMode="auto">
          <a:xfrm>
            <a:off x="5943600" y="2928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server"/>
          <p:cNvSpPr>
            <a:spLocks noEditPoints="1" noChangeArrowheads="1"/>
          </p:cNvSpPr>
          <p:nvPr/>
        </p:nvSpPr>
        <p:spPr bwMode="auto">
          <a:xfrm>
            <a:off x="6477001" y="2928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server"/>
          <p:cNvSpPr>
            <a:spLocks noEditPoints="1" noChangeArrowheads="1"/>
          </p:cNvSpPr>
          <p:nvPr/>
        </p:nvSpPr>
        <p:spPr bwMode="auto">
          <a:xfrm>
            <a:off x="7010401" y="2928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server"/>
          <p:cNvSpPr>
            <a:spLocks noEditPoints="1" noChangeArrowheads="1"/>
          </p:cNvSpPr>
          <p:nvPr/>
        </p:nvSpPr>
        <p:spPr bwMode="auto">
          <a:xfrm>
            <a:off x="7534276" y="2928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server"/>
          <p:cNvSpPr>
            <a:spLocks noEditPoints="1" noChangeArrowheads="1"/>
          </p:cNvSpPr>
          <p:nvPr/>
        </p:nvSpPr>
        <p:spPr bwMode="auto">
          <a:xfrm>
            <a:off x="8067676" y="2928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81000" y="1270000"/>
            <a:ext cx="3733800" cy="406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09600" y="419100"/>
            <a:ext cx="2057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Their Datacenter</a:t>
            </a:r>
            <a:endParaRPr lang="en-US" dirty="0"/>
          </a:p>
        </p:txBody>
      </p:sp>
      <p:sp>
        <p:nvSpPr>
          <p:cNvPr id="49" name="server"/>
          <p:cNvSpPr>
            <a:spLocks noEditPoints="1" noChangeArrowheads="1"/>
          </p:cNvSpPr>
          <p:nvPr/>
        </p:nvSpPr>
        <p:spPr bwMode="auto">
          <a:xfrm>
            <a:off x="466726" y="13335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server"/>
          <p:cNvSpPr>
            <a:spLocks noEditPoints="1" noChangeArrowheads="1"/>
          </p:cNvSpPr>
          <p:nvPr/>
        </p:nvSpPr>
        <p:spPr bwMode="auto">
          <a:xfrm>
            <a:off x="1000126" y="13335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server"/>
          <p:cNvSpPr>
            <a:spLocks noEditPoints="1" noChangeArrowheads="1"/>
          </p:cNvSpPr>
          <p:nvPr/>
        </p:nvSpPr>
        <p:spPr bwMode="auto">
          <a:xfrm>
            <a:off x="1533526" y="13335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server"/>
          <p:cNvSpPr>
            <a:spLocks noEditPoints="1" noChangeArrowheads="1"/>
          </p:cNvSpPr>
          <p:nvPr/>
        </p:nvSpPr>
        <p:spPr bwMode="auto">
          <a:xfrm>
            <a:off x="2066926" y="13335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server"/>
          <p:cNvSpPr>
            <a:spLocks noEditPoints="1" noChangeArrowheads="1"/>
          </p:cNvSpPr>
          <p:nvPr/>
        </p:nvSpPr>
        <p:spPr bwMode="auto">
          <a:xfrm>
            <a:off x="2600326" y="13335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server"/>
          <p:cNvSpPr>
            <a:spLocks noEditPoints="1" noChangeArrowheads="1"/>
          </p:cNvSpPr>
          <p:nvPr/>
        </p:nvSpPr>
        <p:spPr bwMode="auto">
          <a:xfrm>
            <a:off x="3124201" y="13335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server"/>
          <p:cNvSpPr>
            <a:spLocks noEditPoints="1" noChangeArrowheads="1"/>
          </p:cNvSpPr>
          <p:nvPr/>
        </p:nvSpPr>
        <p:spPr bwMode="auto">
          <a:xfrm>
            <a:off x="3657601" y="13335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server"/>
          <p:cNvSpPr>
            <a:spLocks noEditPoints="1" noChangeArrowheads="1"/>
          </p:cNvSpPr>
          <p:nvPr/>
        </p:nvSpPr>
        <p:spPr bwMode="auto">
          <a:xfrm>
            <a:off x="457201" y="1785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server"/>
          <p:cNvSpPr>
            <a:spLocks noEditPoints="1" noChangeArrowheads="1"/>
          </p:cNvSpPr>
          <p:nvPr/>
        </p:nvSpPr>
        <p:spPr bwMode="auto">
          <a:xfrm>
            <a:off x="990601" y="1785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server"/>
          <p:cNvSpPr>
            <a:spLocks noEditPoints="1" noChangeArrowheads="1"/>
          </p:cNvSpPr>
          <p:nvPr/>
        </p:nvSpPr>
        <p:spPr bwMode="auto">
          <a:xfrm>
            <a:off x="1524001" y="1785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server"/>
          <p:cNvSpPr>
            <a:spLocks noEditPoints="1" noChangeArrowheads="1"/>
          </p:cNvSpPr>
          <p:nvPr/>
        </p:nvSpPr>
        <p:spPr bwMode="auto">
          <a:xfrm>
            <a:off x="2057401" y="1785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server"/>
          <p:cNvSpPr>
            <a:spLocks noEditPoints="1" noChangeArrowheads="1"/>
          </p:cNvSpPr>
          <p:nvPr/>
        </p:nvSpPr>
        <p:spPr bwMode="auto">
          <a:xfrm>
            <a:off x="2590801" y="1785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server"/>
          <p:cNvSpPr>
            <a:spLocks noEditPoints="1" noChangeArrowheads="1"/>
          </p:cNvSpPr>
          <p:nvPr/>
        </p:nvSpPr>
        <p:spPr bwMode="auto">
          <a:xfrm>
            <a:off x="3114676" y="1785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server"/>
          <p:cNvSpPr>
            <a:spLocks noEditPoints="1" noChangeArrowheads="1"/>
          </p:cNvSpPr>
          <p:nvPr/>
        </p:nvSpPr>
        <p:spPr bwMode="auto">
          <a:xfrm>
            <a:off x="3648076" y="1785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server"/>
          <p:cNvSpPr>
            <a:spLocks noEditPoints="1" noChangeArrowheads="1"/>
          </p:cNvSpPr>
          <p:nvPr/>
        </p:nvSpPr>
        <p:spPr bwMode="auto">
          <a:xfrm>
            <a:off x="457201" y="2230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server"/>
          <p:cNvSpPr>
            <a:spLocks noEditPoints="1" noChangeArrowheads="1"/>
          </p:cNvSpPr>
          <p:nvPr/>
        </p:nvSpPr>
        <p:spPr bwMode="auto">
          <a:xfrm>
            <a:off x="990601" y="2230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server"/>
          <p:cNvSpPr>
            <a:spLocks noEditPoints="1" noChangeArrowheads="1"/>
          </p:cNvSpPr>
          <p:nvPr/>
        </p:nvSpPr>
        <p:spPr bwMode="auto">
          <a:xfrm>
            <a:off x="1524001" y="2230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server"/>
          <p:cNvSpPr>
            <a:spLocks noEditPoints="1" noChangeArrowheads="1"/>
          </p:cNvSpPr>
          <p:nvPr/>
        </p:nvSpPr>
        <p:spPr bwMode="auto">
          <a:xfrm>
            <a:off x="2057401" y="2230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server"/>
          <p:cNvSpPr>
            <a:spLocks noEditPoints="1" noChangeArrowheads="1"/>
          </p:cNvSpPr>
          <p:nvPr/>
        </p:nvSpPr>
        <p:spPr bwMode="auto">
          <a:xfrm>
            <a:off x="2590801" y="2230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server"/>
          <p:cNvSpPr>
            <a:spLocks noEditPoints="1" noChangeArrowheads="1"/>
          </p:cNvSpPr>
          <p:nvPr/>
        </p:nvSpPr>
        <p:spPr bwMode="auto">
          <a:xfrm>
            <a:off x="3114676" y="2230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server"/>
          <p:cNvSpPr>
            <a:spLocks noEditPoints="1" noChangeArrowheads="1"/>
          </p:cNvSpPr>
          <p:nvPr/>
        </p:nvSpPr>
        <p:spPr bwMode="auto">
          <a:xfrm>
            <a:off x="3648076" y="2230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server"/>
          <p:cNvSpPr>
            <a:spLocks noEditPoints="1" noChangeArrowheads="1"/>
          </p:cNvSpPr>
          <p:nvPr/>
        </p:nvSpPr>
        <p:spPr bwMode="auto">
          <a:xfrm>
            <a:off x="466726" y="26670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server"/>
          <p:cNvSpPr>
            <a:spLocks noEditPoints="1" noChangeArrowheads="1"/>
          </p:cNvSpPr>
          <p:nvPr/>
        </p:nvSpPr>
        <p:spPr bwMode="auto">
          <a:xfrm>
            <a:off x="1000126" y="26670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server"/>
          <p:cNvSpPr>
            <a:spLocks noEditPoints="1" noChangeArrowheads="1"/>
          </p:cNvSpPr>
          <p:nvPr/>
        </p:nvSpPr>
        <p:spPr bwMode="auto">
          <a:xfrm>
            <a:off x="1533526" y="26670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server"/>
          <p:cNvSpPr>
            <a:spLocks noEditPoints="1" noChangeArrowheads="1"/>
          </p:cNvSpPr>
          <p:nvPr/>
        </p:nvSpPr>
        <p:spPr bwMode="auto">
          <a:xfrm>
            <a:off x="2066926" y="26670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server"/>
          <p:cNvSpPr>
            <a:spLocks noEditPoints="1" noChangeArrowheads="1"/>
          </p:cNvSpPr>
          <p:nvPr/>
        </p:nvSpPr>
        <p:spPr bwMode="auto">
          <a:xfrm>
            <a:off x="2600326" y="26670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server"/>
          <p:cNvSpPr>
            <a:spLocks noEditPoints="1" noChangeArrowheads="1"/>
          </p:cNvSpPr>
          <p:nvPr/>
        </p:nvSpPr>
        <p:spPr bwMode="auto">
          <a:xfrm>
            <a:off x="3124201" y="26670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server"/>
          <p:cNvSpPr>
            <a:spLocks noEditPoints="1" noChangeArrowheads="1"/>
          </p:cNvSpPr>
          <p:nvPr/>
        </p:nvSpPr>
        <p:spPr bwMode="auto">
          <a:xfrm>
            <a:off x="3657601" y="26670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server"/>
          <p:cNvSpPr>
            <a:spLocks noEditPoints="1" noChangeArrowheads="1"/>
          </p:cNvSpPr>
          <p:nvPr/>
        </p:nvSpPr>
        <p:spPr bwMode="auto">
          <a:xfrm>
            <a:off x="457201" y="3119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server"/>
          <p:cNvSpPr>
            <a:spLocks noEditPoints="1" noChangeArrowheads="1"/>
          </p:cNvSpPr>
          <p:nvPr/>
        </p:nvSpPr>
        <p:spPr bwMode="auto">
          <a:xfrm>
            <a:off x="990601" y="3119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server"/>
          <p:cNvSpPr>
            <a:spLocks noEditPoints="1" noChangeArrowheads="1"/>
          </p:cNvSpPr>
          <p:nvPr/>
        </p:nvSpPr>
        <p:spPr bwMode="auto">
          <a:xfrm>
            <a:off x="1524001" y="3119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server"/>
          <p:cNvSpPr>
            <a:spLocks noEditPoints="1" noChangeArrowheads="1"/>
          </p:cNvSpPr>
          <p:nvPr/>
        </p:nvSpPr>
        <p:spPr bwMode="auto">
          <a:xfrm>
            <a:off x="2057401" y="3119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server"/>
          <p:cNvSpPr>
            <a:spLocks noEditPoints="1" noChangeArrowheads="1"/>
          </p:cNvSpPr>
          <p:nvPr/>
        </p:nvSpPr>
        <p:spPr bwMode="auto">
          <a:xfrm>
            <a:off x="2590801" y="3119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server"/>
          <p:cNvSpPr>
            <a:spLocks noEditPoints="1" noChangeArrowheads="1"/>
          </p:cNvSpPr>
          <p:nvPr/>
        </p:nvSpPr>
        <p:spPr bwMode="auto">
          <a:xfrm>
            <a:off x="3114676" y="3119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server"/>
          <p:cNvSpPr>
            <a:spLocks noEditPoints="1" noChangeArrowheads="1"/>
          </p:cNvSpPr>
          <p:nvPr/>
        </p:nvSpPr>
        <p:spPr bwMode="auto">
          <a:xfrm>
            <a:off x="3648076" y="3119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server"/>
          <p:cNvSpPr>
            <a:spLocks noEditPoints="1" noChangeArrowheads="1"/>
          </p:cNvSpPr>
          <p:nvPr/>
        </p:nvSpPr>
        <p:spPr bwMode="auto">
          <a:xfrm>
            <a:off x="457201" y="3563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server"/>
          <p:cNvSpPr>
            <a:spLocks noEditPoints="1" noChangeArrowheads="1"/>
          </p:cNvSpPr>
          <p:nvPr/>
        </p:nvSpPr>
        <p:spPr bwMode="auto">
          <a:xfrm>
            <a:off x="990601" y="3563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server"/>
          <p:cNvSpPr>
            <a:spLocks noEditPoints="1" noChangeArrowheads="1"/>
          </p:cNvSpPr>
          <p:nvPr/>
        </p:nvSpPr>
        <p:spPr bwMode="auto">
          <a:xfrm>
            <a:off x="1524001" y="3563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server"/>
          <p:cNvSpPr>
            <a:spLocks noEditPoints="1" noChangeArrowheads="1"/>
          </p:cNvSpPr>
          <p:nvPr/>
        </p:nvSpPr>
        <p:spPr bwMode="auto">
          <a:xfrm>
            <a:off x="2057401" y="3563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server"/>
          <p:cNvSpPr>
            <a:spLocks noEditPoints="1" noChangeArrowheads="1"/>
          </p:cNvSpPr>
          <p:nvPr/>
        </p:nvSpPr>
        <p:spPr bwMode="auto">
          <a:xfrm>
            <a:off x="2590801" y="3563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server"/>
          <p:cNvSpPr>
            <a:spLocks noEditPoints="1" noChangeArrowheads="1"/>
          </p:cNvSpPr>
          <p:nvPr/>
        </p:nvSpPr>
        <p:spPr bwMode="auto">
          <a:xfrm>
            <a:off x="3114676" y="3563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server"/>
          <p:cNvSpPr>
            <a:spLocks noEditPoints="1" noChangeArrowheads="1"/>
          </p:cNvSpPr>
          <p:nvPr/>
        </p:nvSpPr>
        <p:spPr bwMode="auto">
          <a:xfrm>
            <a:off x="3648076" y="3563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server"/>
          <p:cNvSpPr>
            <a:spLocks noEditPoints="1" noChangeArrowheads="1"/>
          </p:cNvSpPr>
          <p:nvPr/>
        </p:nvSpPr>
        <p:spPr bwMode="auto">
          <a:xfrm>
            <a:off x="466726" y="40005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server"/>
          <p:cNvSpPr>
            <a:spLocks noEditPoints="1" noChangeArrowheads="1"/>
          </p:cNvSpPr>
          <p:nvPr/>
        </p:nvSpPr>
        <p:spPr bwMode="auto">
          <a:xfrm>
            <a:off x="1000126" y="40005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server"/>
          <p:cNvSpPr>
            <a:spLocks noEditPoints="1" noChangeArrowheads="1"/>
          </p:cNvSpPr>
          <p:nvPr/>
        </p:nvSpPr>
        <p:spPr bwMode="auto">
          <a:xfrm>
            <a:off x="1533526" y="40005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server"/>
          <p:cNvSpPr>
            <a:spLocks noEditPoints="1" noChangeArrowheads="1"/>
          </p:cNvSpPr>
          <p:nvPr/>
        </p:nvSpPr>
        <p:spPr bwMode="auto">
          <a:xfrm>
            <a:off x="2066926" y="40005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server"/>
          <p:cNvSpPr>
            <a:spLocks noEditPoints="1" noChangeArrowheads="1"/>
          </p:cNvSpPr>
          <p:nvPr/>
        </p:nvSpPr>
        <p:spPr bwMode="auto">
          <a:xfrm>
            <a:off x="2600326" y="40005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server"/>
          <p:cNvSpPr>
            <a:spLocks noEditPoints="1" noChangeArrowheads="1"/>
          </p:cNvSpPr>
          <p:nvPr/>
        </p:nvSpPr>
        <p:spPr bwMode="auto">
          <a:xfrm>
            <a:off x="3124201" y="40005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server"/>
          <p:cNvSpPr>
            <a:spLocks noEditPoints="1" noChangeArrowheads="1"/>
          </p:cNvSpPr>
          <p:nvPr/>
        </p:nvSpPr>
        <p:spPr bwMode="auto">
          <a:xfrm>
            <a:off x="3657601" y="40005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server"/>
          <p:cNvSpPr>
            <a:spLocks noEditPoints="1" noChangeArrowheads="1"/>
          </p:cNvSpPr>
          <p:nvPr/>
        </p:nvSpPr>
        <p:spPr bwMode="auto">
          <a:xfrm>
            <a:off x="457201" y="4452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server"/>
          <p:cNvSpPr>
            <a:spLocks noEditPoints="1" noChangeArrowheads="1"/>
          </p:cNvSpPr>
          <p:nvPr/>
        </p:nvSpPr>
        <p:spPr bwMode="auto">
          <a:xfrm>
            <a:off x="990601" y="4452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server"/>
          <p:cNvSpPr>
            <a:spLocks noEditPoints="1" noChangeArrowheads="1"/>
          </p:cNvSpPr>
          <p:nvPr/>
        </p:nvSpPr>
        <p:spPr bwMode="auto">
          <a:xfrm>
            <a:off x="1524001" y="4452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server"/>
          <p:cNvSpPr>
            <a:spLocks noEditPoints="1" noChangeArrowheads="1"/>
          </p:cNvSpPr>
          <p:nvPr/>
        </p:nvSpPr>
        <p:spPr bwMode="auto">
          <a:xfrm>
            <a:off x="2057401" y="4452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server"/>
          <p:cNvSpPr>
            <a:spLocks noEditPoints="1" noChangeArrowheads="1"/>
          </p:cNvSpPr>
          <p:nvPr/>
        </p:nvSpPr>
        <p:spPr bwMode="auto">
          <a:xfrm>
            <a:off x="2590801" y="4452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server"/>
          <p:cNvSpPr>
            <a:spLocks noEditPoints="1" noChangeArrowheads="1"/>
          </p:cNvSpPr>
          <p:nvPr/>
        </p:nvSpPr>
        <p:spPr bwMode="auto">
          <a:xfrm>
            <a:off x="3114676" y="4452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server"/>
          <p:cNvSpPr>
            <a:spLocks noEditPoints="1" noChangeArrowheads="1"/>
          </p:cNvSpPr>
          <p:nvPr/>
        </p:nvSpPr>
        <p:spPr bwMode="auto">
          <a:xfrm>
            <a:off x="3648076" y="4452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server"/>
          <p:cNvSpPr>
            <a:spLocks noEditPoints="1" noChangeArrowheads="1"/>
          </p:cNvSpPr>
          <p:nvPr/>
        </p:nvSpPr>
        <p:spPr bwMode="auto">
          <a:xfrm>
            <a:off x="457201" y="4897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server"/>
          <p:cNvSpPr>
            <a:spLocks noEditPoints="1" noChangeArrowheads="1"/>
          </p:cNvSpPr>
          <p:nvPr/>
        </p:nvSpPr>
        <p:spPr bwMode="auto">
          <a:xfrm>
            <a:off x="990601" y="4897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server"/>
          <p:cNvSpPr>
            <a:spLocks noEditPoints="1" noChangeArrowheads="1"/>
          </p:cNvSpPr>
          <p:nvPr/>
        </p:nvSpPr>
        <p:spPr bwMode="auto">
          <a:xfrm>
            <a:off x="1524001" y="4897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server"/>
          <p:cNvSpPr>
            <a:spLocks noEditPoints="1" noChangeArrowheads="1"/>
          </p:cNvSpPr>
          <p:nvPr/>
        </p:nvSpPr>
        <p:spPr bwMode="auto">
          <a:xfrm>
            <a:off x="2057401" y="4897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server"/>
          <p:cNvSpPr>
            <a:spLocks noEditPoints="1" noChangeArrowheads="1"/>
          </p:cNvSpPr>
          <p:nvPr/>
        </p:nvSpPr>
        <p:spPr bwMode="auto">
          <a:xfrm>
            <a:off x="2590801" y="4897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server"/>
          <p:cNvSpPr>
            <a:spLocks noEditPoints="1" noChangeArrowheads="1"/>
          </p:cNvSpPr>
          <p:nvPr/>
        </p:nvSpPr>
        <p:spPr bwMode="auto">
          <a:xfrm>
            <a:off x="3114676" y="4897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server"/>
          <p:cNvSpPr>
            <a:spLocks noEditPoints="1" noChangeArrowheads="1"/>
          </p:cNvSpPr>
          <p:nvPr/>
        </p:nvSpPr>
        <p:spPr bwMode="auto">
          <a:xfrm>
            <a:off x="3648076" y="4897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6" name="Straight Connector 115"/>
          <p:cNvCxnSpPr/>
          <p:nvPr/>
        </p:nvCxnSpPr>
        <p:spPr>
          <a:xfrm rot="10800000">
            <a:off x="4114800" y="2666999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23163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/>
          <p:cNvSpPr/>
          <p:nvPr/>
        </p:nvSpPr>
        <p:spPr>
          <a:xfrm>
            <a:off x="2514600" y="2603500"/>
            <a:ext cx="1066800" cy="133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7388" y="-190500"/>
            <a:ext cx="7770812" cy="952500"/>
          </a:xfrm>
        </p:spPr>
        <p:txBody>
          <a:bodyPr/>
          <a:lstStyle/>
          <a:p>
            <a:r>
              <a:rPr lang="en-US" dirty="0" smtClean="0"/>
              <a:t>Cloud Infrastructure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00600" y="1905000"/>
            <a:ext cx="3733800" cy="1587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11850" y="1104900"/>
            <a:ext cx="19367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Datacenter</a:t>
            </a:r>
            <a:endParaRPr lang="en-US" dirty="0"/>
          </a:p>
        </p:txBody>
      </p:sp>
      <p:pic>
        <p:nvPicPr>
          <p:cNvPr id="1026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1" y="4919810"/>
            <a:ext cx="882649" cy="731690"/>
          </a:xfrm>
          <a:prstGeom prst="rect">
            <a:avLst/>
          </a:prstGeom>
          <a:noFill/>
        </p:spPr>
      </p:pic>
      <p:pic>
        <p:nvPicPr>
          <p:cNvPr id="6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1" y="3967310"/>
            <a:ext cx="882649" cy="731690"/>
          </a:xfrm>
          <a:prstGeom prst="rect">
            <a:avLst/>
          </a:prstGeom>
          <a:noFill/>
        </p:spPr>
      </p:pic>
      <p:pic>
        <p:nvPicPr>
          <p:cNvPr id="7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0152" y="4572000"/>
            <a:ext cx="882649" cy="731690"/>
          </a:xfrm>
          <a:prstGeom prst="rect">
            <a:avLst/>
          </a:prstGeom>
          <a:noFill/>
        </p:spPr>
      </p:pic>
      <p:pic>
        <p:nvPicPr>
          <p:cNvPr id="8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0352" y="4856310"/>
            <a:ext cx="882649" cy="731690"/>
          </a:xfrm>
          <a:prstGeom prst="rect">
            <a:avLst/>
          </a:prstGeom>
          <a:noFill/>
        </p:spPr>
      </p:pic>
      <p:pic>
        <p:nvPicPr>
          <p:cNvPr id="9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0352" y="3903810"/>
            <a:ext cx="882649" cy="731690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>
            <a:stCxn id="4" idx="2"/>
            <a:endCxn id="6" idx="0"/>
          </p:cNvCxnSpPr>
          <p:nvPr/>
        </p:nvCxnSpPr>
        <p:spPr>
          <a:xfrm rot="5400000">
            <a:off x="5984008" y="3283818"/>
            <a:ext cx="474810" cy="892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2"/>
            <a:endCxn id="1026" idx="0"/>
          </p:cNvCxnSpPr>
          <p:nvPr/>
        </p:nvCxnSpPr>
        <p:spPr>
          <a:xfrm rot="5400000">
            <a:off x="5169620" y="4314105"/>
            <a:ext cx="22081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2"/>
            <a:endCxn id="7" idx="0"/>
          </p:cNvCxnSpPr>
          <p:nvPr/>
        </p:nvCxnSpPr>
        <p:spPr>
          <a:xfrm rot="16200000" flipH="1">
            <a:off x="6154738" y="4005262"/>
            <a:ext cx="1079500" cy="53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" idx="2"/>
            <a:endCxn id="9" idx="0"/>
          </p:cNvCxnSpPr>
          <p:nvPr/>
        </p:nvCxnSpPr>
        <p:spPr>
          <a:xfrm rot="16200000" flipH="1">
            <a:off x="7288933" y="2871067"/>
            <a:ext cx="411310" cy="165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0"/>
            <a:endCxn id="9" idx="2"/>
          </p:cNvCxnSpPr>
          <p:nvPr/>
        </p:nvCxnSpPr>
        <p:spPr>
          <a:xfrm rot="5400000" flipH="1" flipV="1">
            <a:off x="8211271" y="4745905"/>
            <a:ext cx="220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server"/>
          <p:cNvSpPr>
            <a:spLocks noEditPoints="1" noChangeArrowheads="1"/>
          </p:cNvSpPr>
          <p:nvPr/>
        </p:nvSpPr>
        <p:spPr bwMode="auto">
          <a:xfrm>
            <a:off x="4886326" y="20320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server"/>
          <p:cNvSpPr>
            <a:spLocks noEditPoints="1" noChangeArrowheads="1"/>
          </p:cNvSpPr>
          <p:nvPr/>
        </p:nvSpPr>
        <p:spPr bwMode="auto">
          <a:xfrm>
            <a:off x="5419726" y="20320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server"/>
          <p:cNvSpPr>
            <a:spLocks noEditPoints="1" noChangeArrowheads="1"/>
          </p:cNvSpPr>
          <p:nvPr/>
        </p:nvSpPr>
        <p:spPr bwMode="auto">
          <a:xfrm>
            <a:off x="5953126" y="20320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server"/>
          <p:cNvSpPr>
            <a:spLocks noEditPoints="1" noChangeArrowheads="1"/>
          </p:cNvSpPr>
          <p:nvPr/>
        </p:nvSpPr>
        <p:spPr bwMode="auto">
          <a:xfrm>
            <a:off x="6486526" y="20320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server"/>
          <p:cNvSpPr>
            <a:spLocks noEditPoints="1" noChangeArrowheads="1"/>
          </p:cNvSpPr>
          <p:nvPr/>
        </p:nvSpPr>
        <p:spPr bwMode="auto">
          <a:xfrm>
            <a:off x="7019926" y="20320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server"/>
          <p:cNvSpPr>
            <a:spLocks noEditPoints="1" noChangeArrowheads="1"/>
          </p:cNvSpPr>
          <p:nvPr/>
        </p:nvSpPr>
        <p:spPr bwMode="auto">
          <a:xfrm>
            <a:off x="7543801" y="20320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server"/>
          <p:cNvSpPr>
            <a:spLocks noEditPoints="1" noChangeArrowheads="1"/>
          </p:cNvSpPr>
          <p:nvPr/>
        </p:nvSpPr>
        <p:spPr bwMode="auto">
          <a:xfrm>
            <a:off x="8077201" y="20320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server"/>
          <p:cNvSpPr>
            <a:spLocks noEditPoints="1" noChangeArrowheads="1"/>
          </p:cNvSpPr>
          <p:nvPr/>
        </p:nvSpPr>
        <p:spPr bwMode="auto">
          <a:xfrm>
            <a:off x="4876801" y="2484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server"/>
          <p:cNvSpPr>
            <a:spLocks noEditPoints="1" noChangeArrowheads="1"/>
          </p:cNvSpPr>
          <p:nvPr/>
        </p:nvSpPr>
        <p:spPr bwMode="auto">
          <a:xfrm>
            <a:off x="5410201" y="2484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server"/>
          <p:cNvSpPr>
            <a:spLocks noEditPoints="1" noChangeArrowheads="1"/>
          </p:cNvSpPr>
          <p:nvPr/>
        </p:nvSpPr>
        <p:spPr bwMode="auto">
          <a:xfrm>
            <a:off x="5943600" y="2484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server"/>
          <p:cNvSpPr>
            <a:spLocks noEditPoints="1" noChangeArrowheads="1"/>
          </p:cNvSpPr>
          <p:nvPr/>
        </p:nvSpPr>
        <p:spPr bwMode="auto">
          <a:xfrm>
            <a:off x="6477001" y="2484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server"/>
          <p:cNvSpPr>
            <a:spLocks noEditPoints="1" noChangeArrowheads="1"/>
          </p:cNvSpPr>
          <p:nvPr/>
        </p:nvSpPr>
        <p:spPr bwMode="auto">
          <a:xfrm>
            <a:off x="7010401" y="2484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server"/>
          <p:cNvSpPr>
            <a:spLocks noEditPoints="1" noChangeArrowheads="1"/>
          </p:cNvSpPr>
          <p:nvPr/>
        </p:nvSpPr>
        <p:spPr bwMode="auto">
          <a:xfrm>
            <a:off x="7534276" y="2484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server"/>
          <p:cNvSpPr>
            <a:spLocks noEditPoints="1" noChangeArrowheads="1"/>
          </p:cNvSpPr>
          <p:nvPr/>
        </p:nvSpPr>
        <p:spPr bwMode="auto">
          <a:xfrm>
            <a:off x="8067676" y="2484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server"/>
          <p:cNvSpPr>
            <a:spLocks noEditPoints="1" noChangeArrowheads="1"/>
          </p:cNvSpPr>
          <p:nvPr/>
        </p:nvSpPr>
        <p:spPr bwMode="auto">
          <a:xfrm>
            <a:off x="4876801" y="2928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server"/>
          <p:cNvSpPr>
            <a:spLocks noEditPoints="1" noChangeArrowheads="1"/>
          </p:cNvSpPr>
          <p:nvPr/>
        </p:nvSpPr>
        <p:spPr bwMode="auto">
          <a:xfrm>
            <a:off x="5410201" y="2928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server"/>
          <p:cNvSpPr>
            <a:spLocks noEditPoints="1" noChangeArrowheads="1"/>
          </p:cNvSpPr>
          <p:nvPr/>
        </p:nvSpPr>
        <p:spPr bwMode="auto">
          <a:xfrm>
            <a:off x="5943600" y="2928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server"/>
          <p:cNvSpPr>
            <a:spLocks noEditPoints="1" noChangeArrowheads="1"/>
          </p:cNvSpPr>
          <p:nvPr/>
        </p:nvSpPr>
        <p:spPr bwMode="auto">
          <a:xfrm>
            <a:off x="6477001" y="2928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server"/>
          <p:cNvSpPr>
            <a:spLocks noEditPoints="1" noChangeArrowheads="1"/>
          </p:cNvSpPr>
          <p:nvPr/>
        </p:nvSpPr>
        <p:spPr bwMode="auto">
          <a:xfrm>
            <a:off x="7010401" y="2928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server"/>
          <p:cNvSpPr>
            <a:spLocks noEditPoints="1" noChangeArrowheads="1"/>
          </p:cNvSpPr>
          <p:nvPr/>
        </p:nvSpPr>
        <p:spPr bwMode="auto">
          <a:xfrm>
            <a:off x="7534276" y="2928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server"/>
          <p:cNvSpPr>
            <a:spLocks noEditPoints="1" noChangeArrowheads="1"/>
          </p:cNvSpPr>
          <p:nvPr/>
        </p:nvSpPr>
        <p:spPr bwMode="auto">
          <a:xfrm>
            <a:off x="8067676" y="2928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81000" y="1270000"/>
            <a:ext cx="3733800" cy="406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85800" y="419100"/>
            <a:ext cx="2057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Their Datacenter</a:t>
            </a:r>
            <a:endParaRPr lang="en-US" dirty="0"/>
          </a:p>
        </p:txBody>
      </p:sp>
      <p:sp>
        <p:nvSpPr>
          <p:cNvPr id="49" name="server"/>
          <p:cNvSpPr>
            <a:spLocks noEditPoints="1" noChangeArrowheads="1"/>
          </p:cNvSpPr>
          <p:nvPr/>
        </p:nvSpPr>
        <p:spPr bwMode="auto">
          <a:xfrm>
            <a:off x="466726" y="13335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server"/>
          <p:cNvSpPr>
            <a:spLocks noEditPoints="1" noChangeArrowheads="1"/>
          </p:cNvSpPr>
          <p:nvPr/>
        </p:nvSpPr>
        <p:spPr bwMode="auto">
          <a:xfrm>
            <a:off x="1000126" y="13335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server"/>
          <p:cNvSpPr>
            <a:spLocks noEditPoints="1" noChangeArrowheads="1"/>
          </p:cNvSpPr>
          <p:nvPr/>
        </p:nvSpPr>
        <p:spPr bwMode="auto">
          <a:xfrm>
            <a:off x="1533526" y="13335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server"/>
          <p:cNvSpPr>
            <a:spLocks noEditPoints="1" noChangeArrowheads="1"/>
          </p:cNvSpPr>
          <p:nvPr/>
        </p:nvSpPr>
        <p:spPr bwMode="auto">
          <a:xfrm>
            <a:off x="2066926" y="13335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server"/>
          <p:cNvSpPr>
            <a:spLocks noEditPoints="1" noChangeArrowheads="1"/>
          </p:cNvSpPr>
          <p:nvPr/>
        </p:nvSpPr>
        <p:spPr bwMode="auto">
          <a:xfrm>
            <a:off x="2600326" y="13335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server"/>
          <p:cNvSpPr>
            <a:spLocks noEditPoints="1" noChangeArrowheads="1"/>
          </p:cNvSpPr>
          <p:nvPr/>
        </p:nvSpPr>
        <p:spPr bwMode="auto">
          <a:xfrm>
            <a:off x="3124201" y="13335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server"/>
          <p:cNvSpPr>
            <a:spLocks noEditPoints="1" noChangeArrowheads="1"/>
          </p:cNvSpPr>
          <p:nvPr/>
        </p:nvSpPr>
        <p:spPr bwMode="auto">
          <a:xfrm>
            <a:off x="3657601" y="13335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server"/>
          <p:cNvSpPr>
            <a:spLocks noEditPoints="1" noChangeArrowheads="1"/>
          </p:cNvSpPr>
          <p:nvPr/>
        </p:nvSpPr>
        <p:spPr bwMode="auto">
          <a:xfrm>
            <a:off x="457201" y="1785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server"/>
          <p:cNvSpPr>
            <a:spLocks noEditPoints="1" noChangeArrowheads="1"/>
          </p:cNvSpPr>
          <p:nvPr/>
        </p:nvSpPr>
        <p:spPr bwMode="auto">
          <a:xfrm>
            <a:off x="990601" y="1785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server"/>
          <p:cNvSpPr>
            <a:spLocks noEditPoints="1" noChangeArrowheads="1"/>
          </p:cNvSpPr>
          <p:nvPr/>
        </p:nvSpPr>
        <p:spPr bwMode="auto">
          <a:xfrm>
            <a:off x="1524001" y="1785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server"/>
          <p:cNvSpPr>
            <a:spLocks noEditPoints="1" noChangeArrowheads="1"/>
          </p:cNvSpPr>
          <p:nvPr/>
        </p:nvSpPr>
        <p:spPr bwMode="auto">
          <a:xfrm>
            <a:off x="2057401" y="1785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server"/>
          <p:cNvSpPr>
            <a:spLocks noEditPoints="1" noChangeArrowheads="1"/>
          </p:cNvSpPr>
          <p:nvPr/>
        </p:nvSpPr>
        <p:spPr bwMode="auto">
          <a:xfrm>
            <a:off x="2590801" y="1785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server"/>
          <p:cNvSpPr>
            <a:spLocks noEditPoints="1" noChangeArrowheads="1"/>
          </p:cNvSpPr>
          <p:nvPr/>
        </p:nvSpPr>
        <p:spPr bwMode="auto">
          <a:xfrm>
            <a:off x="3114676" y="1785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server"/>
          <p:cNvSpPr>
            <a:spLocks noEditPoints="1" noChangeArrowheads="1"/>
          </p:cNvSpPr>
          <p:nvPr/>
        </p:nvSpPr>
        <p:spPr bwMode="auto">
          <a:xfrm>
            <a:off x="3648076" y="1785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server"/>
          <p:cNvSpPr>
            <a:spLocks noEditPoints="1" noChangeArrowheads="1"/>
          </p:cNvSpPr>
          <p:nvPr/>
        </p:nvSpPr>
        <p:spPr bwMode="auto">
          <a:xfrm>
            <a:off x="457201" y="2230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server"/>
          <p:cNvSpPr>
            <a:spLocks noEditPoints="1" noChangeArrowheads="1"/>
          </p:cNvSpPr>
          <p:nvPr/>
        </p:nvSpPr>
        <p:spPr bwMode="auto">
          <a:xfrm>
            <a:off x="990601" y="2230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server"/>
          <p:cNvSpPr>
            <a:spLocks noEditPoints="1" noChangeArrowheads="1"/>
          </p:cNvSpPr>
          <p:nvPr/>
        </p:nvSpPr>
        <p:spPr bwMode="auto">
          <a:xfrm>
            <a:off x="1524001" y="2230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server"/>
          <p:cNvSpPr>
            <a:spLocks noEditPoints="1" noChangeArrowheads="1"/>
          </p:cNvSpPr>
          <p:nvPr/>
        </p:nvSpPr>
        <p:spPr bwMode="auto">
          <a:xfrm>
            <a:off x="2057401" y="2230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server"/>
          <p:cNvSpPr>
            <a:spLocks noEditPoints="1" noChangeArrowheads="1"/>
          </p:cNvSpPr>
          <p:nvPr/>
        </p:nvSpPr>
        <p:spPr bwMode="auto">
          <a:xfrm>
            <a:off x="2590801" y="2230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server"/>
          <p:cNvSpPr>
            <a:spLocks noEditPoints="1" noChangeArrowheads="1"/>
          </p:cNvSpPr>
          <p:nvPr/>
        </p:nvSpPr>
        <p:spPr bwMode="auto">
          <a:xfrm>
            <a:off x="3114676" y="2230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server"/>
          <p:cNvSpPr>
            <a:spLocks noEditPoints="1" noChangeArrowheads="1"/>
          </p:cNvSpPr>
          <p:nvPr/>
        </p:nvSpPr>
        <p:spPr bwMode="auto">
          <a:xfrm>
            <a:off x="3648076" y="2230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server"/>
          <p:cNvSpPr>
            <a:spLocks noEditPoints="1" noChangeArrowheads="1"/>
          </p:cNvSpPr>
          <p:nvPr/>
        </p:nvSpPr>
        <p:spPr bwMode="auto">
          <a:xfrm>
            <a:off x="466726" y="26670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7030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server"/>
          <p:cNvSpPr>
            <a:spLocks noEditPoints="1" noChangeArrowheads="1"/>
          </p:cNvSpPr>
          <p:nvPr/>
        </p:nvSpPr>
        <p:spPr bwMode="auto">
          <a:xfrm>
            <a:off x="1533526" y="26670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7030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server"/>
          <p:cNvSpPr>
            <a:spLocks noEditPoints="1" noChangeArrowheads="1"/>
          </p:cNvSpPr>
          <p:nvPr/>
        </p:nvSpPr>
        <p:spPr bwMode="auto">
          <a:xfrm>
            <a:off x="2600326" y="26670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7030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server"/>
          <p:cNvSpPr>
            <a:spLocks noEditPoints="1" noChangeArrowheads="1"/>
          </p:cNvSpPr>
          <p:nvPr/>
        </p:nvSpPr>
        <p:spPr bwMode="auto">
          <a:xfrm>
            <a:off x="3124201" y="26670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7030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server"/>
          <p:cNvSpPr>
            <a:spLocks noEditPoints="1" noChangeArrowheads="1"/>
          </p:cNvSpPr>
          <p:nvPr/>
        </p:nvSpPr>
        <p:spPr bwMode="auto">
          <a:xfrm>
            <a:off x="990601" y="3119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7030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server"/>
          <p:cNvSpPr>
            <a:spLocks noEditPoints="1" noChangeArrowheads="1"/>
          </p:cNvSpPr>
          <p:nvPr/>
        </p:nvSpPr>
        <p:spPr bwMode="auto">
          <a:xfrm>
            <a:off x="2590801" y="3119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7030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server"/>
          <p:cNvSpPr>
            <a:spLocks noEditPoints="1" noChangeArrowheads="1"/>
          </p:cNvSpPr>
          <p:nvPr/>
        </p:nvSpPr>
        <p:spPr bwMode="auto">
          <a:xfrm>
            <a:off x="3114676" y="3119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7030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server"/>
          <p:cNvSpPr>
            <a:spLocks noEditPoints="1" noChangeArrowheads="1"/>
          </p:cNvSpPr>
          <p:nvPr/>
        </p:nvSpPr>
        <p:spPr bwMode="auto">
          <a:xfrm>
            <a:off x="1524001" y="3563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7030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server"/>
          <p:cNvSpPr>
            <a:spLocks noEditPoints="1" noChangeArrowheads="1"/>
          </p:cNvSpPr>
          <p:nvPr/>
        </p:nvSpPr>
        <p:spPr bwMode="auto">
          <a:xfrm>
            <a:off x="2590801" y="3563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7030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server"/>
          <p:cNvSpPr>
            <a:spLocks noEditPoints="1" noChangeArrowheads="1"/>
          </p:cNvSpPr>
          <p:nvPr/>
        </p:nvSpPr>
        <p:spPr bwMode="auto">
          <a:xfrm>
            <a:off x="3114676" y="3563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7030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server"/>
          <p:cNvSpPr>
            <a:spLocks noEditPoints="1" noChangeArrowheads="1"/>
          </p:cNvSpPr>
          <p:nvPr/>
        </p:nvSpPr>
        <p:spPr bwMode="auto">
          <a:xfrm>
            <a:off x="466726" y="40005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server"/>
          <p:cNvSpPr>
            <a:spLocks noEditPoints="1" noChangeArrowheads="1"/>
          </p:cNvSpPr>
          <p:nvPr/>
        </p:nvSpPr>
        <p:spPr bwMode="auto">
          <a:xfrm>
            <a:off x="1000126" y="40005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server"/>
          <p:cNvSpPr>
            <a:spLocks noEditPoints="1" noChangeArrowheads="1"/>
          </p:cNvSpPr>
          <p:nvPr/>
        </p:nvSpPr>
        <p:spPr bwMode="auto">
          <a:xfrm>
            <a:off x="1533526" y="40005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server"/>
          <p:cNvSpPr>
            <a:spLocks noEditPoints="1" noChangeArrowheads="1"/>
          </p:cNvSpPr>
          <p:nvPr/>
        </p:nvSpPr>
        <p:spPr bwMode="auto">
          <a:xfrm>
            <a:off x="2066926" y="40005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server"/>
          <p:cNvSpPr>
            <a:spLocks noEditPoints="1" noChangeArrowheads="1"/>
          </p:cNvSpPr>
          <p:nvPr/>
        </p:nvSpPr>
        <p:spPr bwMode="auto">
          <a:xfrm>
            <a:off x="2600326" y="40005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server"/>
          <p:cNvSpPr>
            <a:spLocks noEditPoints="1" noChangeArrowheads="1"/>
          </p:cNvSpPr>
          <p:nvPr/>
        </p:nvSpPr>
        <p:spPr bwMode="auto">
          <a:xfrm>
            <a:off x="3124201" y="40005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server"/>
          <p:cNvSpPr>
            <a:spLocks noEditPoints="1" noChangeArrowheads="1"/>
          </p:cNvSpPr>
          <p:nvPr/>
        </p:nvSpPr>
        <p:spPr bwMode="auto">
          <a:xfrm>
            <a:off x="3657601" y="40005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server"/>
          <p:cNvSpPr>
            <a:spLocks noEditPoints="1" noChangeArrowheads="1"/>
          </p:cNvSpPr>
          <p:nvPr/>
        </p:nvSpPr>
        <p:spPr bwMode="auto">
          <a:xfrm>
            <a:off x="457201" y="4452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server"/>
          <p:cNvSpPr>
            <a:spLocks noEditPoints="1" noChangeArrowheads="1"/>
          </p:cNvSpPr>
          <p:nvPr/>
        </p:nvSpPr>
        <p:spPr bwMode="auto">
          <a:xfrm>
            <a:off x="990601" y="4452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server"/>
          <p:cNvSpPr>
            <a:spLocks noEditPoints="1" noChangeArrowheads="1"/>
          </p:cNvSpPr>
          <p:nvPr/>
        </p:nvSpPr>
        <p:spPr bwMode="auto">
          <a:xfrm>
            <a:off x="1524001" y="4452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server"/>
          <p:cNvSpPr>
            <a:spLocks noEditPoints="1" noChangeArrowheads="1"/>
          </p:cNvSpPr>
          <p:nvPr/>
        </p:nvSpPr>
        <p:spPr bwMode="auto">
          <a:xfrm>
            <a:off x="2057401" y="4452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server"/>
          <p:cNvSpPr>
            <a:spLocks noEditPoints="1" noChangeArrowheads="1"/>
          </p:cNvSpPr>
          <p:nvPr/>
        </p:nvSpPr>
        <p:spPr bwMode="auto">
          <a:xfrm>
            <a:off x="2590801" y="4452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server"/>
          <p:cNvSpPr>
            <a:spLocks noEditPoints="1" noChangeArrowheads="1"/>
          </p:cNvSpPr>
          <p:nvPr/>
        </p:nvSpPr>
        <p:spPr bwMode="auto">
          <a:xfrm>
            <a:off x="3114676" y="4452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server"/>
          <p:cNvSpPr>
            <a:spLocks noEditPoints="1" noChangeArrowheads="1"/>
          </p:cNvSpPr>
          <p:nvPr/>
        </p:nvSpPr>
        <p:spPr bwMode="auto">
          <a:xfrm>
            <a:off x="3648076" y="4452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server"/>
          <p:cNvSpPr>
            <a:spLocks noEditPoints="1" noChangeArrowheads="1"/>
          </p:cNvSpPr>
          <p:nvPr/>
        </p:nvSpPr>
        <p:spPr bwMode="auto">
          <a:xfrm>
            <a:off x="457201" y="4897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server"/>
          <p:cNvSpPr>
            <a:spLocks noEditPoints="1" noChangeArrowheads="1"/>
          </p:cNvSpPr>
          <p:nvPr/>
        </p:nvSpPr>
        <p:spPr bwMode="auto">
          <a:xfrm>
            <a:off x="990601" y="4897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server"/>
          <p:cNvSpPr>
            <a:spLocks noEditPoints="1" noChangeArrowheads="1"/>
          </p:cNvSpPr>
          <p:nvPr/>
        </p:nvSpPr>
        <p:spPr bwMode="auto">
          <a:xfrm>
            <a:off x="1524001" y="4897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server"/>
          <p:cNvSpPr>
            <a:spLocks noEditPoints="1" noChangeArrowheads="1"/>
          </p:cNvSpPr>
          <p:nvPr/>
        </p:nvSpPr>
        <p:spPr bwMode="auto">
          <a:xfrm>
            <a:off x="2057401" y="4897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server"/>
          <p:cNvSpPr>
            <a:spLocks noEditPoints="1" noChangeArrowheads="1"/>
          </p:cNvSpPr>
          <p:nvPr/>
        </p:nvSpPr>
        <p:spPr bwMode="auto">
          <a:xfrm>
            <a:off x="2590801" y="4897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server"/>
          <p:cNvSpPr>
            <a:spLocks noEditPoints="1" noChangeArrowheads="1"/>
          </p:cNvSpPr>
          <p:nvPr/>
        </p:nvSpPr>
        <p:spPr bwMode="auto">
          <a:xfrm>
            <a:off x="3114676" y="4897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server"/>
          <p:cNvSpPr>
            <a:spLocks noEditPoints="1" noChangeArrowheads="1"/>
          </p:cNvSpPr>
          <p:nvPr/>
        </p:nvSpPr>
        <p:spPr bwMode="auto">
          <a:xfrm>
            <a:off x="3648076" y="4897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6" name="Straight Connector 115"/>
          <p:cNvCxnSpPr/>
          <p:nvPr/>
        </p:nvCxnSpPr>
        <p:spPr>
          <a:xfrm rot="10800000">
            <a:off x="4114800" y="2666999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62344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027" grpId="0" animBg="1"/>
      <p:bldP spid="22" grpId="0" animBg="1"/>
      <p:bldP spid="24" grpId="0" animBg="1"/>
      <p:bldP spid="34" grpId="0" animBg="1"/>
      <p:bldP spid="44" grpId="0" animBg="1"/>
      <p:bldP spid="47" grpId="0" animBg="1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2" grpId="0" animBg="1"/>
      <p:bldP spid="74" grpId="0" animBg="1"/>
      <p:bldP spid="75" grpId="0" animBg="1"/>
      <p:bldP spid="78" grpId="0" animBg="1"/>
      <p:bldP spid="81" grpId="0" animBg="1"/>
      <p:bldP spid="82" grpId="0" animBg="1"/>
      <p:bldP spid="86" grpId="0" animBg="1"/>
      <p:bldP spid="88" grpId="0" animBg="1"/>
      <p:bldP spid="89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Drivers for cloud computing</a:t>
            </a:r>
          </a:p>
          <a:p>
            <a:pPr lvl="1"/>
            <a:r>
              <a:rPr lang="en-US" dirty="0" smtClean="0"/>
              <a:t>Better</a:t>
            </a:r>
          </a:p>
          <a:p>
            <a:pPr lvl="1"/>
            <a:r>
              <a:rPr lang="en-US" dirty="0" smtClean="0"/>
              <a:t>Faster</a:t>
            </a:r>
          </a:p>
          <a:p>
            <a:pPr lvl="1"/>
            <a:r>
              <a:rPr lang="en-US" dirty="0" smtClean="0"/>
              <a:t>Cheaper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22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Scenario 1</a:t>
            </a:r>
          </a:p>
          <a:p>
            <a:pPr lvl="1"/>
            <a:r>
              <a:rPr lang="en-US" dirty="0" smtClean="0"/>
              <a:t>2 system admin</a:t>
            </a:r>
          </a:p>
          <a:p>
            <a:pPr lvl="1"/>
            <a:r>
              <a:rPr lang="en-US" dirty="0" smtClean="0"/>
              <a:t>Supports 20 servers, 5 printers, 2 copy machines, voice mail system, 200 desktops, UPS, etc. etc. etc.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Scenario 2</a:t>
            </a:r>
          </a:p>
          <a:p>
            <a:pPr lvl="1"/>
            <a:r>
              <a:rPr lang="en-US" dirty="0" smtClean="0"/>
              <a:t>10 system admin</a:t>
            </a:r>
          </a:p>
          <a:p>
            <a:pPr lvl="1"/>
            <a:r>
              <a:rPr lang="en-US" dirty="0" smtClean="0"/>
              <a:t>Supports 4,000 servers (all the same technology)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Drivers: Better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865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when I buy this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When I need that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Driver: Better</a:t>
            </a:r>
            <a:endParaRPr lang="en-US" dirty="0"/>
          </a:p>
        </p:txBody>
      </p:sp>
      <p:sp>
        <p:nvSpPr>
          <p:cNvPr id="1026" name="server"/>
          <p:cNvSpPr>
            <a:spLocks noEditPoints="1" noChangeArrowheads="1"/>
          </p:cNvSpPr>
          <p:nvPr/>
        </p:nvSpPr>
        <p:spPr bwMode="auto">
          <a:xfrm>
            <a:off x="6400801" y="1790700"/>
            <a:ext cx="1209675" cy="6270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server"/>
          <p:cNvSpPr>
            <a:spLocks noEditPoints="1" noChangeArrowheads="1"/>
          </p:cNvSpPr>
          <p:nvPr/>
        </p:nvSpPr>
        <p:spPr bwMode="auto">
          <a:xfrm>
            <a:off x="6019800" y="3881437"/>
            <a:ext cx="2133600" cy="16430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617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Operating System Overview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important component of system software</a:t>
            </a:r>
          </a:p>
          <a:p>
            <a:pPr eaLnBrk="1" hangingPunct="1"/>
            <a:r>
              <a:rPr lang="en-US" smtClean="0"/>
              <a:t>Primary purpose: Manage hardware resources and provide support services to users and application programs</a:t>
            </a:r>
          </a:p>
          <a:p>
            <a:pPr eaLnBrk="1" hangingPunct="1"/>
            <a:r>
              <a:rPr lang="en-US" smtClean="0"/>
              <a:t>Manages CPU, memory, processes, secondary storage (files), I/O devices, and users</a:t>
            </a:r>
          </a:p>
          <a:p>
            <a:pPr eaLnBrk="1" hangingPunct="1"/>
            <a:r>
              <a:rPr lang="en-US" smtClean="0"/>
              <a:t>Consists of kernel, service layer, and command layer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when I buy that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When I need this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Driver: Better</a:t>
            </a:r>
            <a:endParaRPr lang="en-US" dirty="0"/>
          </a:p>
        </p:txBody>
      </p:sp>
      <p:sp>
        <p:nvSpPr>
          <p:cNvPr id="1026" name="server"/>
          <p:cNvSpPr>
            <a:spLocks noEditPoints="1" noChangeArrowheads="1"/>
          </p:cNvSpPr>
          <p:nvPr/>
        </p:nvSpPr>
        <p:spPr bwMode="auto">
          <a:xfrm>
            <a:off x="6410325" y="3754437"/>
            <a:ext cx="1209675" cy="6270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server"/>
          <p:cNvSpPr>
            <a:spLocks noEditPoints="1" noChangeArrowheads="1"/>
          </p:cNvSpPr>
          <p:nvPr/>
        </p:nvSpPr>
        <p:spPr bwMode="auto">
          <a:xfrm>
            <a:off x="6400800" y="1214437"/>
            <a:ext cx="2133600" cy="16430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4588014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about a retailer that does 80% of their business during November and December?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274599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when I buy this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 cancel the project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Driver: Better</a:t>
            </a:r>
            <a:endParaRPr lang="en-US" dirty="0"/>
          </a:p>
        </p:txBody>
      </p:sp>
      <p:sp>
        <p:nvSpPr>
          <p:cNvPr id="5" name="server"/>
          <p:cNvSpPr>
            <a:spLocks noEditPoints="1" noChangeArrowheads="1"/>
          </p:cNvSpPr>
          <p:nvPr/>
        </p:nvSpPr>
        <p:spPr bwMode="auto">
          <a:xfrm>
            <a:off x="6400800" y="571500"/>
            <a:ext cx="2133600" cy="16430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049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How long does it take to provision gear…</a:t>
            </a:r>
          </a:p>
          <a:p>
            <a:pPr lvl="1"/>
            <a:r>
              <a:rPr lang="en-US" dirty="0" smtClean="0"/>
              <a:t>Create the purchase order</a:t>
            </a:r>
          </a:p>
          <a:p>
            <a:pPr lvl="1"/>
            <a:r>
              <a:rPr lang="en-US" dirty="0" smtClean="0"/>
              <a:t>Get a quote</a:t>
            </a:r>
          </a:p>
          <a:p>
            <a:pPr lvl="1"/>
            <a:r>
              <a:rPr lang="en-US" dirty="0" smtClean="0"/>
              <a:t>Order the gear</a:t>
            </a:r>
          </a:p>
          <a:p>
            <a:pPr lvl="1"/>
            <a:r>
              <a:rPr lang="en-US" dirty="0" smtClean="0"/>
              <a:t>Have the gear delivered</a:t>
            </a:r>
          </a:p>
          <a:p>
            <a:pPr lvl="1"/>
            <a:r>
              <a:rPr lang="en-US" dirty="0" smtClean="0"/>
              <a:t>Unpack and rack up the gear</a:t>
            </a:r>
          </a:p>
          <a:p>
            <a:pPr lvl="1"/>
            <a:r>
              <a:rPr lang="en-US" dirty="0" smtClean="0"/>
              <a:t>Whoops! New technology, better send administrator to training!</a:t>
            </a:r>
          </a:p>
          <a:p>
            <a:pPr lvl="1"/>
            <a:r>
              <a:rPr lang="en-US" dirty="0" smtClean="0"/>
              <a:t>Install and configure the operating system</a:t>
            </a:r>
          </a:p>
          <a:p>
            <a:pPr lvl="1"/>
            <a:r>
              <a:rPr lang="en-US" dirty="0" smtClean="0"/>
              <a:t>Install and configure the application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 quick, flexible, and nimble am I?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Driver: Faster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961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2514600" y="4000500"/>
            <a:ext cx="1981200" cy="1206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2514600" y="2667000"/>
            <a:ext cx="1981200" cy="1206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514600" y="1333500"/>
            <a:ext cx="1981200" cy="1206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7388" y="-114300"/>
            <a:ext cx="7770812" cy="952500"/>
          </a:xfrm>
        </p:spPr>
        <p:txBody>
          <a:bodyPr/>
          <a:lstStyle/>
          <a:p>
            <a:r>
              <a:rPr lang="en-US" dirty="0" smtClean="0"/>
              <a:t>Driver: Faster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270000"/>
            <a:ext cx="3733800" cy="406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419100"/>
            <a:ext cx="2057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Their Datacenter</a:t>
            </a:r>
            <a:endParaRPr lang="en-US" dirty="0"/>
          </a:p>
        </p:txBody>
      </p:sp>
      <p:sp>
        <p:nvSpPr>
          <p:cNvPr id="6" name="server"/>
          <p:cNvSpPr>
            <a:spLocks noEditPoints="1" noChangeArrowheads="1"/>
          </p:cNvSpPr>
          <p:nvPr/>
        </p:nvSpPr>
        <p:spPr bwMode="auto">
          <a:xfrm>
            <a:off x="923926" y="13335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erver"/>
          <p:cNvSpPr>
            <a:spLocks noEditPoints="1" noChangeArrowheads="1"/>
          </p:cNvSpPr>
          <p:nvPr/>
        </p:nvSpPr>
        <p:spPr bwMode="auto">
          <a:xfrm>
            <a:off x="1457326" y="13335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server"/>
          <p:cNvSpPr>
            <a:spLocks noEditPoints="1" noChangeArrowheads="1"/>
          </p:cNvSpPr>
          <p:nvPr/>
        </p:nvSpPr>
        <p:spPr bwMode="auto">
          <a:xfrm>
            <a:off x="1990726" y="13335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server"/>
          <p:cNvSpPr>
            <a:spLocks noEditPoints="1" noChangeArrowheads="1"/>
          </p:cNvSpPr>
          <p:nvPr/>
        </p:nvSpPr>
        <p:spPr bwMode="auto">
          <a:xfrm>
            <a:off x="2524126" y="13335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server"/>
          <p:cNvSpPr>
            <a:spLocks noEditPoints="1" noChangeArrowheads="1"/>
          </p:cNvSpPr>
          <p:nvPr/>
        </p:nvSpPr>
        <p:spPr bwMode="auto">
          <a:xfrm>
            <a:off x="3057526" y="13335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server"/>
          <p:cNvSpPr>
            <a:spLocks noEditPoints="1" noChangeArrowheads="1"/>
          </p:cNvSpPr>
          <p:nvPr/>
        </p:nvSpPr>
        <p:spPr bwMode="auto">
          <a:xfrm>
            <a:off x="3581401" y="13335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server"/>
          <p:cNvSpPr>
            <a:spLocks noEditPoints="1" noChangeArrowheads="1"/>
          </p:cNvSpPr>
          <p:nvPr/>
        </p:nvSpPr>
        <p:spPr bwMode="auto">
          <a:xfrm>
            <a:off x="4114801" y="13335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erver"/>
          <p:cNvSpPr>
            <a:spLocks noEditPoints="1" noChangeArrowheads="1"/>
          </p:cNvSpPr>
          <p:nvPr/>
        </p:nvSpPr>
        <p:spPr bwMode="auto">
          <a:xfrm>
            <a:off x="914401" y="1785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server"/>
          <p:cNvSpPr>
            <a:spLocks noEditPoints="1" noChangeArrowheads="1"/>
          </p:cNvSpPr>
          <p:nvPr/>
        </p:nvSpPr>
        <p:spPr bwMode="auto">
          <a:xfrm>
            <a:off x="1447801" y="1785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server"/>
          <p:cNvSpPr>
            <a:spLocks noEditPoints="1" noChangeArrowheads="1"/>
          </p:cNvSpPr>
          <p:nvPr/>
        </p:nvSpPr>
        <p:spPr bwMode="auto">
          <a:xfrm>
            <a:off x="1981201" y="1785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erver"/>
          <p:cNvSpPr>
            <a:spLocks noEditPoints="1" noChangeArrowheads="1"/>
          </p:cNvSpPr>
          <p:nvPr/>
        </p:nvSpPr>
        <p:spPr bwMode="auto">
          <a:xfrm>
            <a:off x="2514601" y="1785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server"/>
          <p:cNvSpPr>
            <a:spLocks noEditPoints="1" noChangeArrowheads="1"/>
          </p:cNvSpPr>
          <p:nvPr/>
        </p:nvSpPr>
        <p:spPr bwMode="auto">
          <a:xfrm>
            <a:off x="3048001" y="1785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server"/>
          <p:cNvSpPr>
            <a:spLocks noEditPoints="1" noChangeArrowheads="1"/>
          </p:cNvSpPr>
          <p:nvPr/>
        </p:nvSpPr>
        <p:spPr bwMode="auto">
          <a:xfrm>
            <a:off x="3571876" y="1785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server"/>
          <p:cNvSpPr>
            <a:spLocks noEditPoints="1" noChangeArrowheads="1"/>
          </p:cNvSpPr>
          <p:nvPr/>
        </p:nvSpPr>
        <p:spPr bwMode="auto">
          <a:xfrm>
            <a:off x="4105276" y="1785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server"/>
          <p:cNvSpPr>
            <a:spLocks noEditPoints="1" noChangeArrowheads="1"/>
          </p:cNvSpPr>
          <p:nvPr/>
        </p:nvSpPr>
        <p:spPr bwMode="auto">
          <a:xfrm>
            <a:off x="914401" y="2230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server"/>
          <p:cNvSpPr>
            <a:spLocks noEditPoints="1" noChangeArrowheads="1"/>
          </p:cNvSpPr>
          <p:nvPr/>
        </p:nvSpPr>
        <p:spPr bwMode="auto">
          <a:xfrm>
            <a:off x="1447801" y="2230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server"/>
          <p:cNvSpPr>
            <a:spLocks noEditPoints="1" noChangeArrowheads="1"/>
          </p:cNvSpPr>
          <p:nvPr/>
        </p:nvSpPr>
        <p:spPr bwMode="auto">
          <a:xfrm>
            <a:off x="1981201" y="2230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server"/>
          <p:cNvSpPr>
            <a:spLocks noEditPoints="1" noChangeArrowheads="1"/>
          </p:cNvSpPr>
          <p:nvPr/>
        </p:nvSpPr>
        <p:spPr bwMode="auto">
          <a:xfrm>
            <a:off x="2514601" y="2230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server"/>
          <p:cNvSpPr>
            <a:spLocks noEditPoints="1" noChangeArrowheads="1"/>
          </p:cNvSpPr>
          <p:nvPr/>
        </p:nvSpPr>
        <p:spPr bwMode="auto">
          <a:xfrm>
            <a:off x="3048001" y="2230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server"/>
          <p:cNvSpPr>
            <a:spLocks noEditPoints="1" noChangeArrowheads="1"/>
          </p:cNvSpPr>
          <p:nvPr/>
        </p:nvSpPr>
        <p:spPr bwMode="auto">
          <a:xfrm>
            <a:off x="3571876" y="2230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server"/>
          <p:cNvSpPr>
            <a:spLocks noEditPoints="1" noChangeArrowheads="1"/>
          </p:cNvSpPr>
          <p:nvPr/>
        </p:nvSpPr>
        <p:spPr bwMode="auto">
          <a:xfrm>
            <a:off x="4105276" y="2230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server"/>
          <p:cNvSpPr>
            <a:spLocks noEditPoints="1" noChangeArrowheads="1"/>
          </p:cNvSpPr>
          <p:nvPr/>
        </p:nvSpPr>
        <p:spPr bwMode="auto">
          <a:xfrm>
            <a:off x="923926" y="26670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server"/>
          <p:cNvSpPr>
            <a:spLocks noEditPoints="1" noChangeArrowheads="1"/>
          </p:cNvSpPr>
          <p:nvPr/>
        </p:nvSpPr>
        <p:spPr bwMode="auto">
          <a:xfrm>
            <a:off x="1457326" y="26670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server"/>
          <p:cNvSpPr>
            <a:spLocks noEditPoints="1" noChangeArrowheads="1"/>
          </p:cNvSpPr>
          <p:nvPr/>
        </p:nvSpPr>
        <p:spPr bwMode="auto">
          <a:xfrm>
            <a:off x="1990726" y="26670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server"/>
          <p:cNvSpPr>
            <a:spLocks noEditPoints="1" noChangeArrowheads="1"/>
          </p:cNvSpPr>
          <p:nvPr/>
        </p:nvSpPr>
        <p:spPr bwMode="auto">
          <a:xfrm>
            <a:off x="2524126" y="26670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server"/>
          <p:cNvSpPr>
            <a:spLocks noEditPoints="1" noChangeArrowheads="1"/>
          </p:cNvSpPr>
          <p:nvPr/>
        </p:nvSpPr>
        <p:spPr bwMode="auto">
          <a:xfrm>
            <a:off x="3057526" y="26670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server"/>
          <p:cNvSpPr>
            <a:spLocks noEditPoints="1" noChangeArrowheads="1"/>
          </p:cNvSpPr>
          <p:nvPr/>
        </p:nvSpPr>
        <p:spPr bwMode="auto">
          <a:xfrm>
            <a:off x="3581401" y="26670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server"/>
          <p:cNvSpPr>
            <a:spLocks noEditPoints="1" noChangeArrowheads="1"/>
          </p:cNvSpPr>
          <p:nvPr/>
        </p:nvSpPr>
        <p:spPr bwMode="auto">
          <a:xfrm>
            <a:off x="4114801" y="26670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server"/>
          <p:cNvSpPr>
            <a:spLocks noEditPoints="1" noChangeArrowheads="1"/>
          </p:cNvSpPr>
          <p:nvPr/>
        </p:nvSpPr>
        <p:spPr bwMode="auto">
          <a:xfrm>
            <a:off x="914401" y="3119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server"/>
          <p:cNvSpPr>
            <a:spLocks noEditPoints="1" noChangeArrowheads="1"/>
          </p:cNvSpPr>
          <p:nvPr/>
        </p:nvSpPr>
        <p:spPr bwMode="auto">
          <a:xfrm>
            <a:off x="1447801" y="3119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server"/>
          <p:cNvSpPr>
            <a:spLocks noEditPoints="1" noChangeArrowheads="1"/>
          </p:cNvSpPr>
          <p:nvPr/>
        </p:nvSpPr>
        <p:spPr bwMode="auto">
          <a:xfrm>
            <a:off x="1981201" y="3119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server"/>
          <p:cNvSpPr>
            <a:spLocks noEditPoints="1" noChangeArrowheads="1"/>
          </p:cNvSpPr>
          <p:nvPr/>
        </p:nvSpPr>
        <p:spPr bwMode="auto">
          <a:xfrm>
            <a:off x="2514601" y="3119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server"/>
          <p:cNvSpPr>
            <a:spLocks noEditPoints="1" noChangeArrowheads="1"/>
          </p:cNvSpPr>
          <p:nvPr/>
        </p:nvSpPr>
        <p:spPr bwMode="auto">
          <a:xfrm>
            <a:off x="3048001" y="3119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server"/>
          <p:cNvSpPr>
            <a:spLocks noEditPoints="1" noChangeArrowheads="1"/>
          </p:cNvSpPr>
          <p:nvPr/>
        </p:nvSpPr>
        <p:spPr bwMode="auto">
          <a:xfrm>
            <a:off x="3571876" y="3119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server"/>
          <p:cNvSpPr>
            <a:spLocks noEditPoints="1" noChangeArrowheads="1"/>
          </p:cNvSpPr>
          <p:nvPr/>
        </p:nvSpPr>
        <p:spPr bwMode="auto">
          <a:xfrm>
            <a:off x="4105276" y="3119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server"/>
          <p:cNvSpPr>
            <a:spLocks noEditPoints="1" noChangeArrowheads="1"/>
          </p:cNvSpPr>
          <p:nvPr/>
        </p:nvSpPr>
        <p:spPr bwMode="auto">
          <a:xfrm>
            <a:off x="914401" y="3563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server"/>
          <p:cNvSpPr>
            <a:spLocks noEditPoints="1" noChangeArrowheads="1"/>
          </p:cNvSpPr>
          <p:nvPr/>
        </p:nvSpPr>
        <p:spPr bwMode="auto">
          <a:xfrm>
            <a:off x="1447801" y="3563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server"/>
          <p:cNvSpPr>
            <a:spLocks noEditPoints="1" noChangeArrowheads="1"/>
          </p:cNvSpPr>
          <p:nvPr/>
        </p:nvSpPr>
        <p:spPr bwMode="auto">
          <a:xfrm>
            <a:off x="1981201" y="3563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server"/>
          <p:cNvSpPr>
            <a:spLocks noEditPoints="1" noChangeArrowheads="1"/>
          </p:cNvSpPr>
          <p:nvPr/>
        </p:nvSpPr>
        <p:spPr bwMode="auto">
          <a:xfrm>
            <a:off x="2514601" y="3563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server"/>
          <p:cNvSpPr>
            <a:spLocks noEditPoints="1" noChangeArrowheads="1"/>
          </p:cNvSpPr>
          <p:nvPr/>
        </p:nvSpPr>
        <p:spPr bwMode="auto">
          <a:xfrm>
            <a:off x="3048001" y="3563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server"/>
          <p:cNvSpPr>
            <a:spLocks noEditPoints="1" noChangeArrowheads="1"/>
          </p:cNvSpPr>
          <p:nvPr/>
        </p:nvSpPr>
        <p:spPr bwMode="auto">
          <a:xfrm>
            <a:off x="3571876" y="3563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server"/>
          <p:cNvSpPr>
            <a:spLocks noEditPoints="1" noChangeArrowheads="1"/>
          </p:cNvSpPr>
          <p:nvPr/>
        </p:nvSpPr>
        <p:spPr bwMode="auto">
          <a:xfrm>
            <a:off x="4105276" y="3563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server"/>
          <p:cNvSpPr>
            <a:spLocks noEditPoints="1" noChangeArrowheads="1"/>
          </p:cNvSpPr>
          <p:nvPr/>
        </p:nvSpPr>
        <p:spPr bwMode="auto">
          <a:xfrm>
            <a:off x="923926" y="40005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server"/>
          <p:cNvSpPr>
            <a:spLocks noEditPoints="1" noChangeArrowheads="1"/>
          </p:cNvSpPr>
          <p:nvPr/>
        </p:nvSpPr>
        <p:spPr bwMode="auto">
          <a:xfrm>
            <a:off x="1457326" y="40005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server"/>
          <p:cNvSpPr>
            <a:spLocks noEditPoints="1" noChangeArrowheads="1"/>
          </p:cNvSpPr>
          <p:nvPr/>
        </p:nvSpPr>
        <p:spPr bwMode="auto">
          <a:xfrm>
            <a:off x="1990726" y="40005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server"/>
          <p:cNvSpPr>
            <a:spLocks noEditPoints="1" noChangeArrowheads="1"/>
          </p:cNvSpPr>
          <p:nvPr/>
        </p:nvSpPr>
        <p:spPr bwMode="auto">
          <a:xfrm>
            <a:off x="2524126" y="40005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server"/>
          <p:cNvSpPr>
            <a:spLocks noEditPoints="1" noChangeArrowheads="1"/>
          </p:cNvSpPr>
          <p:nvPr/>
        </p:nvSpPr>
        <p:spPr bwMode="auto">
          <a:xfrm>
            <a:off x="3057526" y="40005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server"/>
          <p:cNvSpPr>
            <a:spLocks noEditPoints="1" noChangeArrowheads="1"/>
          </p:cNvSpPr>
          <p:nvPr/>
        </p:nvSpPr>
        <p:spPr bwMode="auto">
          <a:xfrm>
            <a:off x="3581401" y="40005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server"/>
          <p:cNvSpPr>
            <a:spLocks noEditPoints="1" noChangeArrowheads="1"/>
          </p:cNvSpPr>
          <p:nvPr/>
        </p:nvSpPr>
        <p:spPr bwMode="auto">
          <a:xfrm>
            <a:off x="4114801" y="4000500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server"/>
          <p:cNvSpPr>
            <a:spLocks noEditPoints="1" noChangeArrowheads="1"/>
          </p:cNvSpPr>
          <p:nvPr/>
        </p:nvSpPr>
        <p:spPr bwMode="auto">
          <a:xfrm>
            <a:off x="914401" y="4452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server"/>
          <p:cNvSpPr>
            <a:spLocks noEditPoints="1" noChangeArrowheads="1"/>
          </p:cNvSpPr>
          <p:nvPr/>
        </p:nvSpPr>
        <p:spPr bwMode="auto">
          <a:xfrm>
            <a:off x="1447801" y="4452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server"/>
          <p:cNvSpPr>
            <a:spLocks noEditPoints="1" noChangeArrowheads="1"/>
          </p:cNvSpPr>
          <p:nvPr/>
        </p:nvSpPr>
        <p:spPr bwMode="auto">
          <a:xfrm>
            <a:off x="1981201" y="4452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server"/>
          <p:cNvSpPr>
            <a:spLocks noEditPoints="1" noChangeArrowheads="1"/>
          </p:cNvSpPr>
          <p:nvPr/>
        </p:nvSpPr>
        <p:spPr bwMode="auto">
          <a:xfrm>
            <a:off x="2514601" y="4452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server"/>
          <p:cNvSpPr>
            <a:spLocks noEditPoints="1" noChangeArrowheads="1"/>
          </p:cNvSpPr>
          <p:nvPr/>
        </p:nvSpPr>
        <p:spPr bwMode="auto">
          <a:xfrm>
            <a:off x="3048001" y="4452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server"/>
          <p:cNvSpPr>
            <a:spLocks noEditPoints="1" noChangeArrowheads="1"/>
          </p:cNvSpPr>
          <p:nvPr/>
        </p:nvSpPr>
        <p:spPr bwMode="auto">
          <a:xfrm>
            <a:off x="3571876" y="4452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server"/>
          <p:cNvSpPr>
            <a:spLocks noEditPoints="1" noChangeArrowheads="1"/>
          </p:cNvSpPr>
          <p:nvPr/>
        </p:nvSpPr>
        <p:spPr bwMode="auto">
          <a:xfrm>
            <a:off x="4105276" y="44529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server"/>
          <p:cNvSpPr>
            <a:spLocks noEditPoints="1" noChangeArrowheads="1"/>
          </p:cNvSpPr>
          <p:nvPr/>
        </p:nvSpPr>
        <p:spPr bwMode="auto">
          <a:xfrm>
            <a:off x="914401" y="4897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server"/>
          <p:cNvSpPr>
            <a:spLocks noEditPoints="1" noChangeArrowheads="1"/>
          </p:cNvSpPr>
          <p:nvPr/>
        </p:nvSpPr>
        <p:spPr bwMode="auto">
          <a:xfrm>
            <a:off x="1447801" y="4897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server"/>
          <p:cNvSpPr>
            <a:spLocks noEditPoints="1" noChangeArrowheads="1"/>
          </p:cNvSpPr>
          <p:nvPr/>
        </p:nvSpPr>
        <p:spPr bwMode="auto">
          <a:xfrm>
            <a:off x="1981201" y="4897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server"/>
          <p:cNvSpPr>
            <a:spLocks noEditPoints="1" noChangeArrowheads="1"/>
          </p:cNvSpPr>
          <p:nvPr/>
        </p:nvSpPr>
        <p:spPr bwMode="auto">
          <a:xfrm>
            <a:off x="2514601" y="4897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server"/>
          <p:cNvSpPr>
            <a:spLocks noEditPoints="1" noChangeArrowheads="1"/>
          </p:cNvSpPr>
          <p:nvPr/>
        </p:nvSpPr>
        <p:spPr bwMode="auto">
          <a:xfrm>
            <a:off x="3048001" y="4897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server"/>
          <p:cNvSpPr>
            <a:spLocks noEditPoints="1" noChangeArrowheads="1"/>
          </p:cNvSpPr>
          <p:nvPr/>
        </p:nvSpPr>
        <p:spPr bwMode="auto">
          <a:xfrm>
            <a:off x="3571876" y="4897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server"/>
          <p:cNvSpPr>
            <a:spLocks noEditPoints="1" noChangeArrowheads="1"/>
          </p:cNvSpPr>
          <p:nvPr/>
        </p:nvSpPr>
        <p:spPr bwMode="auto">
          <a:xfrm>
            <a:off x="4105276" y="4897438"/>
            <a:ext cx="371475" cy="30956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5029200" y="1787723"/>
            <a:ext cx="2667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5029200" y="3121223"/>
            <a:ext cx="2667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Medium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5029200" y="4454723"/>
            <a:ext cx="2667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</a:t>
            </a:r>
            <a:endParaRPr lang="en-US" dirty="0"/>
          </a:p>
        </p:txBody>
      </p:sp>
      <p:cxnSp>
        <p:nvCxnSpPr>
          <p:cNvPr id="73" name="Straight Connector 72"/>
          <p:cNvCxnSpPr/>
          <p:nvPr/>
        </p:nvCxnSpPr>
        <p:spPr>
          <a:xfrm>
            <a:off x="838200" y="2603500"/>
            <a:ext cx="3733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838200" y="3937000"/>
            <a:ext cx="3733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73021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Economies of scale</a:t>
            </a:r>
          </a:p>
          <a:p>
            <a:pPr lvl="1"/>
            <a:r>
              <a:rPr lang="en-US" dirty="0" smtClean="0"/>
              <a:t>What kind of discounts do hardware vendors offer me when I buy a few boxes a year?</a:t>
            </a:r>
          </a:p>
          <a:p>
            <a:pPr lvl="1"/>
            <a:r>
              <a:rPr lang="en-US" dirty="0" smtClean="0"/>
              <a:t>What kind of discounts do hardware vendors offer cloud providers when they buy a few hundred boxes per year</a:t>
            </a:r>
          </a:p>
          <a:p>
            <a:r>
              <a:rPr lang="en-US" dirty="0" smtClean="0"/>
              <a:t>Virtualization</a:t>
            </a:r>
          </a:p>
          <a:p>
            <a:pPr lvl="1"/>
            <a:r>
              <a:rPr lang="en-US" dirty="0" smtClean="0"/>
              <a:t>What if I only need ½ of a server for a little application?</a:t>
            </a:r>
          </a:p>
          <a:p>
            <a:r>
              <a:rPr lang="en-US" dirty="0" smtClean="0"/>
              <a:t>Utilization of Personnel</a:t>
            </a:r>
          </a:p>
          <a:p>
            <a:pPr lvl="1"/>
            <a:r>
              <a:rPr lang="en-US" dirty="0" smtClean="0"/>
              <a:t>While I need 2 system </a:t>
            </a:r>
            <a:r>
              <a:rPr lang="en-US" dirty="0" err="1" smtClean="0"/>
              <a:t>admins</a:t>
            </a:r>
            <a:r>
              <a:rPr lang="en-US" dirty="0" smtClean="0"/>
              <a:t> to provide coverage 24x7, are they really utilized 100% of the time?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Driver: Cheaper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93374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really is money!</a:t>
            </a:r>
          </a:p>
          <a:p>
            <a:pPr lvl="1"/>
            <a:r>
              <a:rPr lang="en-US" dirty="0" smtClean="0"/>
              <a:t>Is there value if I get my benefits sooner?</a:t>
            </a:r>
          </a:p>
          <a:p>
            <a:pPr lvl="1"/>
            <a:r>
              <a:rPr lang="en-US" dirty="0" smtClean="0"/>
              <a:t>Is there value if I defer my costs?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Driver: Cheaper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356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" y="381000"/>
          <a:ext cx="6967295" cy="4683994"/>
        </p:xfrm>
        <a:graphic>
          <a:graphicData uri="http://schemas.openxmlformats.org/drawingml/2006/table">
            <a:tbl>
              <a:tblPr/>
              <a:tblGrid>
                <a:gridCol w="1395247"/>
                <a:gridCol w="1113515"/>
                <a:gridCol w="876502"/>
                <a:gridCol w="876502"/>
                <a:gridCol w="876502"/>
                <a:gridCol w="876502"/>
                <a:gridCol w="952525"/>
              </a:tblGrid>
              <a:tr h="1973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Discount rate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Traditional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 1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 2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 3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 4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 5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Benefits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$200,000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$300,000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$400,000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$500,000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$1,400,000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Hardware Costs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$150,000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$150,000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Non-Hardware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$350,000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$100,000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$100,000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$100,000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$100,000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$750,000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Costs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$500,000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$100,000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$100,000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$100,000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$100,000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$900,000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Cash Flow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-$500,000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$100,000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$200,000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$300,000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$400,000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$500,000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NPV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$231,635 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Discount rate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Cloud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 1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 2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 3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 4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 5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2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Benefits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$25,000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$225,000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$325,000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$425,000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$525,000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$1,525,000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Hardware Costs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$21,000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$21,000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$21,000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$21,000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$21,000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$105,000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Non-Hardware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$350,000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$100,000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$100,000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$100,000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$100,000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$750,000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Costs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$371,000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$121,000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$121,000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$121,000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$121,000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$855,000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Cash Flow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-$346,000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$104,000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$204,000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$304,000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$404,000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$670,000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NPV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$383,161 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Delta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$151,527 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65%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76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62800" y="5715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Pay for hardware up front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2865983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Pay for hardware over life of project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2514600" y="889000"/>
            <a:ext cx="4724400" cy="5080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V="1">
            <a:off x="2514600" y="3238499"/>
            <a:ext cx="4724400" cy="5080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62800" y="3500984"/>
            <a:ext cx="1828800" cy="974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30% volume discount on hardware &amp; better utilization of system </a:t>
            </a:r>
            <a:r>
              <a:rPr lang="en-US" sz="1400" dirty="0" err="1" smtClean="0"/>
              <a:t>admins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5886450" y="2343150"/>
            <a:ext cx="2095500" cy="4572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7023100" y="3606800"/>
            <a:ext cx="127000" cy="1524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62800" y="217844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Benefits realized one quarter sooner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2514600" y="1270000"/>
            <a:ext cx="4724400" cy="11430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2438400" y="2413000"/>
            <a:ext cx="4800600" cy="11430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600200" y="2159000"/>
            <a:ext cx="1219200" cy="254000"/>
          </a:xfrm>
          <a:prstGeom prst="ellipse">
            <a:avLst/>
          </a:prstGeom>
          <a:noFill/>
          <a:ln w="254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600200" y="4445000"/>
            <a:ext cx="1219200" cy="254000"/>
          </a:xfrm>
          <a:prstGeom prst="ellipse">
            <a:avLst/>
          </a:prstGeom>
          <a:noFill/>
          <a:ln w="254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00200" y="4889500"/>
            <a:ext cx="2133600" cy="254000"/>
          </a:xfrm>
          <a:prstGeom prst="ellipse">
            <a:avLst/>
          </a:prstGeom>
          <a:noFill/>
          <a:ln w="254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644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5" grpId="0"/>
      <p:bldP spid="20" grpId="0" animBg="1"/>
      <p:bldP spid="21" grpId="0" animBg="1"/>
      <p:bldP spid="2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IaaS</a:t>
            </a:r>
            <a:r>
              <a:rPr lang="en-US" dirty="0" smtClean="0"/>
              <a:t> – Infrastructure as a Service</a:t>
            </a:r>
          </a:p>
          <a:p>
            <a:r>
              <a:rPr lang="en-US" dirty="0" err="1" smtClean="0"/>
              <a:t>PaaS</a:t>
            </a:r>
            <a:r>
              <a:rPr lang="en-US" dirty="0" smtClean="0"/>
              <a:t> – Platform as a Service</a:t>
            </a:r>
          </a:p>
          <a:p>
            <a:r>
              <a:rPr lang="en-US" dirty="0" err="1" smtClean="0"/>
              <a:t>AaaS</a:t>
            </a:r>
            <a:r>
              <a:rPr lang="en-US" dirty="0" smtClean="0"/>
              <a:t> – Application as a Service</a:t>
            </a:r>
          </a:p>
          <a:p>
            <a:r>
              <a:rPr lang="en-US" smtClean="0"/>
              <a:t>Many </a:t>
            </a:r>
            <a:r>
              <a:rPr lang="en-US" dirty="0" smtClean="0"/>
              <a:t>other variations…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71292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Operating Systems</a:t>
            </a:r>
          </a:p>
          <a:p>
            <a:pPr lvl="1" eaLnBrk="1" hangingPunct="1"/>
            <a:r>
              <a:rPr lang="en-US" dirty="0" smtClean="0"/>
              <a:t>Overview</a:t>
            </a:r>
          </a:p>
          <a:p>
            <a:pPr lvl="1" eaLnBrk="1" hangingPunct="1"/>
            <a:r>
              <a:rPr lang="en-US" dirty="0" smtClean="0"/>
              <a:t>Resource allocation</a:t>
            </a:r>
          </a:p>
          <a:p>
            <a:pPr lvl="1" eaLnBrk="1" hangingPunct="1"/>
            <a:r>
              <a:rPr lang="en-US" dirty="0" smtClean="0"/>
              <a:t>Process management</a:t>
            </a:r>
          </a:p>
          <a:p>
            <a:pPr lvl="1" eaLnBrk="1" hangingPunct="1"/>
            <a:r>
              <a:rPr lang="en-US" dirty="0" smtClean="0"/>
              <a:t>CPU allocation</a:t>
            </a:r>
          </a:p>
          <a:p>
            <a:pPr lvl="1" eaLnBrk="1" hangingPunct="1"/>
            <a:r>
              <a:rPr lang="en-US" smtClean="0"/>
              <a:t>Memory allocation</a:t>
            </a:r>
            <a:endParaRPr lang="en-US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Windows Server 2012</a:t>
            </a:r>
            <a:br>
              <a:rPr lang="en-US" dirty="0" smtClean="0"/>
            </a:br>
            <a:r>
              <a:rPr lang="en-US" dirty="0" smtClean="0"/>
              <a:t> Installation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756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10E85BE-1ECB-473C-A139-56D12D375ED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687388" y="-114300"/>
            <a:ext cx="7770812" cy="952500"/>
          </a:xfrm>
        </p:spPr>
        <p:txBody>
          <a:bodyPr/>
          <a:lstStyle/>
          <a:p>
            <a:pPr eaLnBrk="1" hangingPunct="1"/>
            <a:r>
              <a:rPr lang="en-US" dirty="0" smtClean="0"/>
              <a:t>OS Management Functions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895350"/>
            <a:ext cx="841057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Purpose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Get your hands dirty installing a server operating system</a:t>
            </a:r>
          </a:p>
          <a:p>
            <a:pPr eaLnBrk="1" hangingPunct="1"/>
            <a:r>
              <a:rPr lang="en-US" smtClean="0"/>
              <a:t>Provide a platform for our storage lab where we’ll create RAID arrays</a:t>
            </a:r>
          </a:p>
          <a:p>
            <a:pPr eaLnBrk="1" hangingPunct="1"/>
            <a:r>
              <a:rPr lang="en-US" smtClean="0"/>
              <a:t>Provide a platform for our MySQL Server</a:t>
            </a:r>
          </a:p>
          <a:p>
            <a:pPr eaLnBrk="1" hangingPunct="1"/>
            <a:r>
              <a:rPr lang="en-US" smtClean="0"/>
              <a:t>Get some exposure with virtual machine technology</a:t>
            </a:r>
          </a:p>
          <a:p>
            <a:pPr eaLnBrk="1" hangingPunct="1"/>
            <a:r>
              <a:rPr lang="en-US" smtClean="0"/>
              <a:t>Have fun (in a geeky sort of way)!</a:t>
            </a:r>
          </a:p>
        </p:txBody>
      </p:sp>
    </p:spTree>
    <p:extLst>
      <p:ext uri="{BB962C8B-B14F-4D97-AF65-F5344CB8AC3E}">
        <p14:creationId xmlns:p14="http://schemas.microsoft.com/office/powerpoint/2010/main" val="62155527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Break up into teams, 2 students per team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If you’ve installed Windows Server 2012, please volunteer to be a team leader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Team leaders can’t touch anything, they’ll just help direct the other team members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You will be on the same team during our storage lab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Each team will create a virtual machine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2 Virtual Intel Processors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2 GB of Virtual Memory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40 GB Virtual SCSI drive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Virtual CD ROM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Virtual NIC </a:t>
            </a:r>
          </a:p>
        </p:txBody>
      </p:sp>
    </p:spTree>
    <p:extLst>
      <p:ext uri="{BB962C8B-B14F-4D97-AF65-F5344CB8AC3E}">
        <p14:creationId xmlns:p14="http://schemas.microsoft.com/office/powerpoint/2010/main" val="335658614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Questions?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Any questions?</a:t>
            </a:r>
          </a:p>
          <a:p>
            <a:pPr eaLnBrk="1" hangingPunct="1"/>
            <a:r>
              <a:rPr lang="en-US" smtClean="0"/>
              <a:t>Have fun!</a:t>
            </a:r>
          </a:p>
        </p:txBody>
      </p:sp>
    </p:spTree>
    <p:extLst>
      <p:ext uri="{BB962C8B-B14F-4D97-AF65-F5344CB8AC3E}">
        <p14:creationId xmlns:p14="http://schemas.microsoft.com/office/powerpoint/2010/main" val="293311479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 descr="Fig11-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576" y="410987"/>
            <a:ext cx="6702425" cy="43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6"/>
          <p:cNvSpPr>
            <a:spLocks/>
          </p:cNvSpPr>
          <p:nvPr/>
        </p:nvSpPr>
        <p:spPr bwMode="auto">
          <a:xfrm>
            <a:off x="687388" y="1143000"/>
            <a:ext cx="3382962" cy="444500"/>
          </a:xfrm>
          <a:prstGeom prst="borderCallout1">
            <a:avLst>
              <a:gd name="adj1" fmla="val 21431"/>
              <a:gd name="adj2" fmla="val 102250"/>
              <a:gd name="adj3" fmla="val -65477"/>
              <a:gd name="adj4" fmla="val 15881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1633" tIns="40816" rIns="81633" bIns="40816"/>
          <a:lstStyle/>
          <a:p>
            <a:r>
              <a:rPr lang="en-US" sz="2100"/>
              <a:t>User’s interface to OS</a:t>
            </a:r>
          </a:p>
        </p:txBody>
      </p:sp>
      <p:sp>
        <p:nvSpPr>
          <p:cNvPr id="10245" name="AutoShape 9"/>
          <p:cNvSpPr>
            <a:spLocks/>
          </p:cNvSpPr>
          <p:nvPr/>
        </p:nvSpPr>
        <p:spPr bwMode="auto">
          <a:xfrm>
            <a:off x="687389" y="1968501"/>
            <a:ext cx="3405187" cy="1365250"/>
          </a:xfrm>
          <a:prstGeom prst="borderCallout1">
            <a:avLst>
              <a:gd name="adj1" fmla="val 6977"/>
              <a:gd name="adj2" fmla="val 102236"/>
              <a:gd name="adj3" fmla="val -59495"/>
              <a:gd name="adj4" fmla="val 15843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1633" tIns="40816" rIns="81633" bIns="40816"/>
          <a:lstStyle/>
          <a:p>
            <a:r>
              <a:rPr lang="en-US" sz="2100"/>
              <a:t>Contains set of functions executed by application programs and command layer</a:t>
            </a:r>
          </a:p>
        </p:txBody>
      </p:sp>
      <p:sp>
        <p:nvSpPr>
          <p:cNvPr id="10246" name="AutoShape 10"/>
          <p:cNvSpPr>
            <a:spLocks/>
          </p:cNvSpPr>
          <p:nvPr/>
        </p:nvSpPr>
        <p:spPr bwMode="auto">
          <a:xfrm flipH="1">
            <a:off x="687388" y="3681237"/>
            <a:ext cx="3429000" cy="1210028"/>
          </a:xfrm>
          <a:prstGeom prst="borderCallout1">
            <a:avLst>
              <a:gd name="adj1" fmla="val 7894"/>
              <a:gd name="adj2" fmla="val -2222"/>
              <a:gd name="adj3" fmla="val -182241"/>
              <a:gd name="adj4" fmla="val -6412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1633" tIns="40816" rIns="81633" bIns="40816"/>
          <a:lstStyle/>
          <a:p>
            <a:r>
              <a:rPr lang="en-US" sz="2100"/>
              <a:t>Manages resources; interacts directly with computer hardware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5123646"/>
            <a:ext cx="8686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more stable, a Mac or a PC?  Ever seen a barebones Mac?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 descr="Fig11-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48167"/>
            <a:ext cx="7620000" cy="550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14049</TotalTime>
  <Words>2615</Words>
  <Application>Microsoft Office PowerPoint</Application>
  <PresentationFormat>On-screen Show (16:10)</PresentationFormat>
  <Paragraphs>617</Paragraphs>
  <Slides>72</Slides>
  <Notes>46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4" baseType="lpstr">
      <vt:lpstr>Default Design</vt:lpstr>
      <vt:lpstr>Visio</vt:lpstr>
      <vt:lpstr>Module 5 – Operating Systems</vt:lpstr>
      <vt:lpstr>Agenda</vt:lpstr>
      <vt:lpstr>Case Study – Focus on Operating Systems</vt:lpstr>
      <vt:lpstr>Question?</vt:lpstr>
      <vt:lpstr>What’s your favorite OS?</vt:lpstr>
      <vt:lpstr>Operating System Overview</vt:lpstr>
      <vt:lpstr>OS Management Functions</vt:lpstr>
      <vt:lpstr>PowerPoint Presentation</vt:lpstr>
      <vt:lpstr>PowerPoint Presentation</vt:lpstr>
      <vt:lpstr>Question?</vt:lpstr>
      <vt:lpstr>Process Management</vt:lpstr>
      <vt:lpstr>Question?</vt:lpstr>
      <vt:lpstr>Process Control Data Structures</vt:lpstr>
      <vt:lpstr>Demonstration</vt:lpstr>
      <vt:lpstr>Threads</vt:lpstr>
      <vt:lpstr>Question?</vt:lpstr>
      <vt:lpstr>Demonstration</vt:lpstr>
      <vt:lpstr>What did you learn?</vt:lpstr>
      <vt:lpstr>Question?</vt:lpstr>
      <vt:lpstr>PowerPoint Presentation</vt:lpstr>
      <vt:lpstr>PowerPoint Presentation</vt:lpstr>
      <vt:lpstr>Thread States</vt:lpstr>
      <vt:lpstr>Demonstration</vt:lpstr>
      <vt:lpstr>What did you learn?</vt:lpstr>
      <vt:lpstr>Question?</vt:lpstr>
      <vt:lpstr>PowerPoint Presentation</vt:lpstr>
      <vt:lpstr>Scheduling</vt:lpstr>
      <vt:lpstr>Demonstration</vt:lpstr>
      <vt:lpstr>Preemptive Scheduling</vt:lpstr>
      <vt:lpstr>Timer Interrupts</vt:lpstr>
      <vt:lpstr>What did you learn?</vt:lpstr>
      <vt:lpstr>What did you learn?</vt:lpstr>
      <vt:lpstr>Question?</vt:lpstr>
      <vt:lpstr>Memory Allocation</vt:lpstr>
      <vt:lpstr>Multitasking Memory Allocation</vt:lpstr>
      <vt:lpstr>Goals of Multitasking Memory Allocation</vt:lpstr>
      <vt:lpstr>What needs to be in memory?</vt:lpstr>
      <vt:lpstr>PowerPoint Presentation</vt:lpstr>
      <vt:lpstr>Memory Protection</vt:lpstr>
      <vt:lpstr>Memory Management Hardware</vt:lpstr>
      <vt:lpstr>Demonstration</vt:lpstr>
      <vt:lpstr>What did you learn?</vt:lpstr>
      <vt:lpstr>What did you learn?</vt:lpstr>
      <vt:lpstr>Case Study – Focus on Operating Systems</vt:lpstr>
      <vt:lpstr>What is “Virtual Machine” technology?</vt:lpstr>
      <vt:lpstr>Benefits of Virtual Machines</vt:lpstr>
      <vt:lpstr>Benefits of Virtual Machines</vt:lpstr>
      <vt:lpstr>Server Consolidation</vt:lpstr>
      <vt:lpstr>Utility Computing</vt:lpstr>
      <vt:lpstr>High-Availability &amp; Disaster Recovery</vt:lpstr>
      <vt:lpstr>PowerPoint Presentation</vt:lpstr>
      <vt:lpstr>PowerPoint Presentation</vt:lpstr>
      <vt:lpstr>Key Attributes</vt:lpstr>
      <vt:lpstr>Traditional Infrastructure</vt:lpstr>
      <vt:lpstr>Outsourced Infrastructure</vt:lpstr>
      <vt:lpstr>Cloud Infrastructure</vt:lpstr>
      <vt:lpstr>Drivers</vt:lpstr>
      <vt:lpstr>Drivers: Better</vt:lpstr>
      <vt:lpstr>Driver: Better</vt:lpstr>
      <vt:lpstr>Driver: Better</vt:lpstr>
      <vt:lpstr>Driver: Better</vt:lpstr>
      <vt:lpstr>Driver: Faster</vt:lpstr>
      <vt:lpstr>Driver: Faster</vt:lpstr>
      <vt:lpstr>Driver: Cheaper</vt:lpstr>
      <vt:lpstr>Driver: Cheaper</vt:lpstr>
      <vt:lpstr>PowerPoint Presentation</vt:lpstr>
      <vt:lpstr>Variations</vt:lpstr>
      <vt:lpstr>Review</vt:lpstr>
      <vt:lpstr>Windows Server 2012  Installation</vt:lpstr>
      <vt:lpstr>Purpose</vt:lpstr>
      <vt:lpstr>Plan</vt:lpstr>
      <vt:lpstr>Questions?</vt:lpstr>
    </vt:vector>
  </TitlesOfParts>
  <Manager>Mirella Misiaszek</Manager>
  <Company>Course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Architecture, Fifth Edition</dc:title>
  <dc:subject>Chapter 11: Operating Systems</dc:subject>
  <dc:creator/>
  <cp:keywords>Presenter - Anne Ketchen</cp:keywords>
  <cp:lastModifiedBy>Patrick Wasson</cp:lastModifiedBy>
  <cp:revision>366</cp:revision>
  <dcterms:created xsi:type="dcterms:W3CDTF">2004-08-05T16:05:47Z</dcterms:created>
  <dcterms:modified xsi:type="dcterms:W3CDTF">2016-08-02T17:23:32Z</dcterms:modified>
  <cp:category>ISBN: 0-619-216921</cp:category>
</cp:coreProperties>
</file>