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636" r:id="rId2"/>
    <p:sldId id="577" r:id="rId3"/>
    <p:sldId id="637" r:id="rId4"/>
    <p:sldId id="518" r:id="rId5"/>
    <p:sldId id="652" r:id="rId6"/>
    <p:sldId id="575" r:id="rId7"/>
    <p:sldId id="526" r:id="rId8"/>
    <p:sldId id="533" r:id="rId9"/>
    <p:sldId id="654" r:id="rId10"/>
    <p:sldId id="668" r:id="rId11"/>
    <p:sldId id="665" r:id="rId12"/>
    <p:sldId id="667" r:id="rId13"/>
    <p:sldId id="655" r:id="rId14"/>
    <p:sldId id="541" r:id="rId15"/>
    <p:sldId id="542" r:id="rId16"/>
    <p:sldId id="548" r:id="rId17"/>
    <p:sldId id="554" r:id="rId18"/>
    <p:sldId id="555" r:id="rId19"/>
    <p:sldId id="656" r:id="rId20"/>
    <p:sldId id="671" r:id="rId21"/>
    <p:sldId id="556" r:id="rId22"/>
    <p:sldId id="643" r:id="rId23"/>
    <p:sldId id="660" r:id="rId24"/>
    <p:sldId id="673" r:id="rId25"/>
    <p:sldId id="669" r:id="rId26"/>
    <p:sldId id="662" r:id="rId27"/>
    <p:sldId id="584" r:id="rId28"/>
    <p:sldId id="581" r:id="rId29"/>
    <p:sldId id="657" r:id="rId30"/>
    <p:sldId id="601" r:id="rId31"/>
    <p:sldId id="603" r:id="rId32"/>
    <p:sldId id="674" r:id="rId33"/>
    <p:sldId id="587" r:id="rId34"/>
    <p:sldId id="640" r:id="rId35"/>
    <p:sldId id="664" r:id="rId36"/>
    <p:sldId id="605" r:id="rId37"/>
    <p:sldId id="641" r:id="rId38"/>
    <p:sldId id="658" r:id="rId39"/>
    <p:sldId id="591" r:id="rId40"/>
    <p:sldId id="593" r:id="rId41"/>
    <p:sldId id="594" r:id="rId42"/>
    <p:sldId id="642" r:id="rId43"/>
    <p:sldId id="663" r:id="rId44"/>
    <p:sldId id="659" r:id="rId45"/>
    <p:sldId id="618" r:id="rId46"/>
    <p:sldId id="672" r:id="rId47"/>
    <p:sldId id="633" r:id="rId48"/>
    <p:sldId id="634" r:id="rId49"/>
    <p:sldId id="666" r:id="rId50"/>
    <p:sldId id="638" r:id="rId51"/>
    <p:sldId id="639" r:id="rId52"/>
    <p:sldId id="684" r:id="rId53"/>
    <p:sldId id="676" r:id="rId54"/>
    <p:sldId id="677" r:id="rId55"/>
    <p:sldId id="679" r:id="rId56"/>
    <p:sldId id="680" r:id="rId57"/>
    <p:sldId id="681" r:id="rId58"/>
    <p:sldId id="682" r:id="rId59"/>
    <p:sldId id="683" r:id="rId60"/>
  </p:sldIdLst>
  <p:sldSz cx="9144000" cy="5143500" type="screen16x9"/>
  <p:notesSz cx="6858000" cy="9117013"/>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58647" autoAdjust="0"/>
  </p:normalViewPr>
  <p:slideViewPr>
    <p:cSldViewPr>
      <p:cViewPr varScale="1">
        <p:scale>
          <a:sx n="83" d="100"/>
          <a:sy n="83" d="100"/>
        </p:scale>
        <p:origin x="-918"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202" y="-11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EF776D-ED8B-4B20-9418-B13FE1249D1D}" type="slidenum">
              <a:rPr lang="en-US"/>
              <a:pPr>
                <a:defRPr/>
              </a:pPr>
              <a:t>‹#›</a:t>
            </a:fld>
            <a:endParaRPr lang="en-US"/>
          </a:p>
        </p:txBody>
      </p:sp>
    </p:spTree>
    <p:extLst>
      <p:ext uri="{BB962C8B-B14F-4D97-AF65-F5344CB8AC3E}">
        <p14:creationId xmlns:p14="http://schemas.microsoft.com/office/powerpoint/2010/main" val="302102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0" y="4330700"/>
            <a:ext cx="68580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317600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cguide.com/ref/hdd/perf/perf/int/cc_Cache.htm"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pcguide.com/ref/hdd/perf/perf/ext/pcCaching-c.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92113" y="684213"/>
            <a:ext cx="6075362" cy="3417887"/>
          </a:xfrm>
          <a:ln/>
        </p:spPr>
      </p:sp>
      <p:sp>
        <p:nvSpPr>
          <p:cNvPr id="5939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92113" y="684213"/>
            <a:ext cx="6075362" cy="3417887"/>
          </a:xfrm>
          <a:ln/>
        </p:spPr>
      </p:sp>
      <p:sp>
        <p:nvSpPr>
          <p:cNvPr id="7577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92113" y="684213"/>
            <a:ext cx="6075362" cy="3417887"/>
          </a:xfrm>
          <a:ln/>
        </p:spPr>
      </p:sp>
      <p:sp>
        <p:nvSpPr>
          <p:cNvPr id="77827" name="Notes Placeholder 2"/>
          <p:cNvSpPr>
            <a:spLocks noGrp="1"/>
          </p:cNvSpPr>
          <p:nvPr>
            <p:ph type="body" idx="1"/>
          </p:nvPr>
        </p:nvSpPr>
        <p:spPr>
          <a:noFill/>
          <a:ln/>
        </p:spPr>
        <p:txBody>
          <a:bodyPr/>
          <a:lstStyle/>
          <a:p>
            <a:pPr eaLnBrk="1" hangingPunct="1"/>
            <a:r>
              <a:rPr lang="en-US" b="1" dirty="0" smtClean="0"/>
              <a:t>Magnetic</a:t>
            </a:r>
            <a:r>
              <a:rPr lang="en-US" b="1" baseline="0" dirty="0" smtClean="0"/>
              <a:t> Storage</a:t>
            </a:r>
            <a:endParaRPr lang="en-US" baseline="0" dirty="0" smtClean="0"/>
          </a:p>
          <a:p>
            <a:pPr eaLnBrk="1" hangingPunct="1"/>
            <a:r>
              <a:rPr lang="en-US" dirty="0" smtClean="0"/>
              <a:t>Exploits duality of magnetism and electricity</a:t>
            </a:r>
          </a:p>
          <a:p>
            <a:pPr lvl="1" eaLnBrk="1" hangingPunct="1"/>
            <a:r>
              <a:rPr lang="en-US" dirty="0" smtClean="0"/>
              <a:t>Converts electrical signals into magnetic charges</a:t>
            </a:r>
          </a:p>
          <a:p>
            <a:pPr lvl="1" eaLnBrk="1" hangingPunct="1"/>
            <a:r>
              <a:rPr lang="en-US" dirty="0" smtClean="0"/>
              <a:t>Captures magnetic charge on a storage medium</a:t>
            </a:r>
          </a:p>
          <a:p>
            <a:pPr lvl="1" eaLnBrk="1" hangingPunct="1"/>
            <a:r>
              <a:rPr lang="en-US" dirty="0" smtClean="0"/>
              <a:t>Later regenerates electrical current from stored magnetic charge</a:t>
            </a:r>
          </a:p>
          <a:p>
            <a:pPr lvl="1" eaLnBrk="1" hangingPunct="1">
              <a:buFontTx/>
              <a:buNone/>
            </a:pPr>
            <a:endParaRPr lang="en-US" dirty="0" smtClean="0"/>
          </a:p>
          <a:p>
            <a:pPr eaLnBrk="1" hangingPunct="1"/>
            <a:r>
              <a:rPr lang="en-US" dirty="0" smtClean="0"/>
              <a:t>Polarity of magnetic charge represents bit values zero and one</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92113" y="684213"/>
            <a:ext cx="6075362" cy="3417887"/>
          </a:xfrm>
          <a:ln/>
        </p:spPr>
      </p:sp>
      <p:sp>
        <p:nvSpPr>
          <p:cNvPr id="7885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92113" y="684213"/>
            <a:ext cx="6075362" cy="3417887"/>
          </a:xfrm>
          <a:ln/>
        </p:spPr>
      </p:sp>
      <p:sp>
        <p:nvSpPr>
          <p:cNvPr id="80899" name="Notes Placeholder 2"/>
          <p:cNvSpPr>
            <a:spLocks noGrp="1"/>
          </p:cNvSpPr>
          <p:nvPr>
            <p:ph type="body" idx="1"/>
          </p:nvPr>
        </p:nvSpPr>
        <p:spPr>
          <a:noFill/>
          <a:ln/>
        </p:spPr>
        <p:txBody>
          <a:bodyPr/>
          <a:lstStyle/>
          <a:p>
            <a:pPr eaLnBrk="1" hangingPunct="1"/>
            <a:r>
              <a:rPr lang="en-US" sz="1800" b="1" dirty="0" smtClean="0"/>
              <a:t>Magnetic Tape</a:t>
            </a:r>
          </a:p>
          <a:p>
            <a:pPr eaLnBrk="1" hangingPunct="1"/>
            <a:r>
              <a:rPr lang="en-US" sz="1800" dirty="0" smtClean="0"/>
              <a:t>Ribbon of plastic with a coercible (usually </a:t>
            </a:r>
            <a:r>
              <a:rPr lang="en-US" sz="1800" b="1" dirty="0" smtClean="0"/>
              <a:t>metallic oxide</a:t>
            </a:r>
            <a:r>
              <a:rPr lang="en-US" sz="1800" dirty="0" smtClean="0"/>
              <a:t>) surface coating</a:t>
            </a:r>
          </a:p>
          <a:p>
            <a:pPr eaLnBrk="1" hangingPunct="1"/>
            <a:endParaRPr lang="en-US" sz="1800" dirty="0" smtClean="0"/>
          </a:p>
          <a:p>
            <a:pPr eaLnBrk="1" hangingPunct="1"/>
            <a:r>
              <a:rPr lang="en-US" sz="1800" dirty="0" smtClean="0"/>
              <a:t>Mounts in a tape drive for reading and writing</a:t>
            </a:r>
          </a:p>
          <a:p>
            <a:pPr eaLnBrk="1" hangingPunct="1"/>
            <a:endParaRPr lang="en-US" sz="1800" dirty="0" smtClean="0"/>
          </a:p>
          <a:p>
            <a:pPr eaLnBrk="1" hangingPunct="1"/>
            <a:r>
              <a:rPr lang="en-US" sz="1800" dirty="0" smtClean="0"/>
              <a:t>Relatively slow serial access – NOT!</a:t>
            </a:r>
          </a:p>
          <a:p>
            <a:pPr eaLnBrk="1" hangingPunct="1"/>
            <a:endParaRPr lang="en-US" sz="1800" dirty="0" smtClean="0"/>
          </a:p>
          <a:p>
            <a:pPr eaLnBrk="1" hangingPunct="1"/>
            <a:r>
              <a:rPr lang="en-US" sz="1800" dirty="0" smtClean="0"/>
              <a:t>Compounds magnetic leakage; wraps upon itself</a:t>
            </a:r>
          </a:p>
          <a:p>
            <a:pPr eaLnBrk="1" hangingPunct="1"/>
            <a:endParaRPr lang="en-US" sz="1800" dirty="0" smtClean="0"/>
          </a:p>
          <a:p>
            <a:pPr eaLnBrk="1" hangingPunct="1"/>
            <a:r>
              <a:rPr lang="en-US" sz="1800" dirty="0" smtClean="0"/>
              <a:t>Susceptible to stretching, friction, temperature variations</a:t>
            </a:r>
          </a:p>
          <a:p>
            <a:pPr eaLnBrk="1" hangingPunct="1"/>
            <a:endParaRPr lang="en-US" sz="1800" dirty="0" smtClean="0"/>
          </a:p>
          <a:p>
            <a:pPr eaLnBrk="1" hangingPunct="1"/>
            <a:r>
              <a:rPr lang="en-US" sz="1800" dirty="0" smtClean="0"/>
              <a:t>Reliable, dirt cheap, incredible capacity</a:t>
            </a:r>
          </a:p>
          <a:p>
            <a:pPr eaLnBrk="1" hangingPunct="1"/>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92113" y="684213"/>
            <a:ext cx="6075362" cy="3417887"/>
          </a:xfrm>
          <a:ln/>
        </p:spPr>
      </p:sp>
      <p:sp>
        <p:nvSpPr>
          <p:cNvPr id="82947" name="Notes Placeholder 2"/>
          <p:cNvSpPr>
            <a:spLocks noGrp="1"/>
          </p:cNvSpPr>
          <p:nvPr>
            <p:ph type="body" idx="1"/>
          </p:nvPr>
        </p:nvSpPr>
        <p:spPr>
          <a:noFill/>
          <a:ln/>
        </p:spPr>
        <p:txBody>
          <a:bodyPr/>
          <a:lstStyle/>
          <a:p>
            <a:pPr eaLnBrk="1" hangingPunct="1"/>
            <a:r>
              <a:rPr lang="en-US" b="1" dirty="0" smtClean="0"/>
              <a:t>Magnetic Disk</a:t>
            </a:r>
          </a:p>
          <a:p>
            <a:pPr eaLnBrk="1" hangingPunct="1"/>
            <a:r>
              <a:rPr lang="en-US" dirty="0" smtClean="0"/>
              <a:t>Flat, circular platter with metallic coating that is rotated beneath read/write heads</a:t>
            </a:r>
          </a:p>
          <a:p>
            <a:pPr eaLnBrk="1" hangingPunct="1"/>
            <a:endParaRPr lang="en-US" dirty="0" smtClean="0"/>
          </a:p>
          <a:p>
            <a:pPr eaLnBrk="1" hangingPunct="1"/>
            <a:r>
              <a:rPr lang="en-US" dirty="0" smtClean="0"/>
              <a:t>Random access device; read/write head can be moved to any location on the platter</a:t>
            </a:r>
          </a:p>
          <a:p>
            <a:pPr eaLnBrk="1" hangingPunct="1"/>
            <a:endParaRPr lang="en-US" dirty="0" smtClean="0"/>
          </a:p>
          <a:p>
            <a:pPr eaLnBrk="1" hangingPunct="1"/>
            <a:r>
              <a:rPr lang="en-US" dirty="0" smtClean="0"/>
              <a:t>Hard disks and floppy disks</a:t>
            </a:r>
          </a:p>
          <a:p>
            <a:pPr eaLnBrk="1" hangingPunct="1"/>
            <a:endParaRPr lang="en-US" dirty="0" smtClean="0"/>
          </a:p>
          <a:p>
            <a:pPr eaLnBrk="1" hangingPunct="1"/>
            <a:r>
              <a:rPr lang="en-US" dirty="0" smtClean="0"/>
              <a:t>Cost performance leader for general-purpose on-line secondary storage</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92113" y="684213"/>
            <a:ext cx="6075362" cy="3417887"/>
          </a:xfrm>
          <a:ln/>
        </p:spPr>
      </p:sp>
      <p:sp>
        <p:nvSpPr>
          <p:cNvPr id="8397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92113" y="684213"/>
            <a:ext cx="6075362" cy="3417887"/>
          </a:xfrm>
          <a:ln/>
        </p:spPr>
      </p:sp>
      <p:sp>
        <p:nvSpPr>
          <p:cNvPr id="8499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92113" y="684213"/>
            <a:ext cx="6075362" cy="3417887"/>
          </a:xfrm>
          <a:ln/>
        </p:spPr>
      </p:sp>
      <p:sp>
        <p:nvSpPr>
          <p:cNvPr id="6041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92113" y="684213"/>
            <a:ext cx="6075362" cy="3417887"/>
          </a:xfrm>
          <a:ln/>
        </p:spPr>
      </p:sp>
      <p:sp>
        <p:nvSpPr>
          <p:cNvPr id="82947" name="Notes Placeholder 2"/>
          <p:cNvSpPr>
            <a:spLocks noGrp="1"/>
          </p:cNvSpPr>
          <p:nvPr>
            <p:ph type="body" idx="1"/>
          </p:nvPr>
        </p:nvSpPr>
        <p:spPr>
          <a:noFill/>
          <a:ln/>
        </p:spPr>
        <p:txBody>
          <a:bodyPr/>
          <a:lstStyle/>
          <a:p>
            <a:pPr eaLnBrk="1" hangingPunct="1"/>
            <a:r>
              <a:rPr lang="en-US" sz="2000" b="1" dirty="0" smtClean="0"/>
              <a:t>Magnetic Disk Access Time</a:t>
            </a:r>
          </a:p>
          <a:p>
            <a:pPr eaLnBrk="1" hangingPunct="1"/>
            <a:r>
              <a:rPr lang="en-US" sz="2000" dirty="0" smtClean="0"/>
              <a:t>Head-to-head switching time</a:t>
            </a:r>
          </a:p>
          <a:p>
            <a:pPr eaLnBrk="1" hangingPunct="1"/>
            <a:endParaRPr lang="en-US" sz="2000" dirty="0" smtClean="0"/>
          </a:p>
          <a:p>
            <a:pPr eaLnBrk="1" hangingPunct="1"/>
            <a:r>
              <a:rPr lang="en-US" sz="2000" dirty="0" smtClean="0"/>
              <a:t>Track-to-track seek time</a:t>
            </a:r>
          </a:p>
          <a:p>
            <a:pPr eaLnBrk="1" hangingPunct="1"/>
            <a:endParaRPr lang="en-US" sz="2000" dirty="0" smtClean="0"/>
          </a:p>
          <a:p>
            <a:pPr eaLnBrk="1" hangingPunct="1"/>
            <a:r>
              <a:rPr lang="en-US" sz="2000" dirty="0" smtClean="0"/>
              <a:t>Rotational delay</a:t>
            </a:r>
          </a:p>
          <a:p>
            <a:pPr eaLnBrk="1" hangingPunct="1"/>
            <a:endParaRPr lang="en-US" sz="2000" dirty="0" smtClean="0"/>
          </a:p>
          <a:p>
            <a:pPr eaLnBrk="1" hangingPunct="1"/>
            <a:r>
              <a:rPr lang="en-US" sz="2000" dirty="0" smtClean="0"/>
              <a:t>Most important performance numbers</a:t>
            </a:r>
          </a:p>
          <a:p>
            <a:pPr lvl="1" eaLnBrk="1" hangingPunct="1"/>
            <a:r>
              <a:rPr lang="en-US" sz="2000" dirty="0" smtClean="0"/>
              <a:t>Average access time</a:t>
            </a:r>
          </a:p>
          <a:p>
            <a:pPr lvl="1" eaLnBrk="1" hangingPunct="1"/>
            <a:r>
              <a:rPr lang="en-US" sz="2000" dirty="0" smtClean="0"/>
              <a:t>Sequential access time</a:t>
            </a:r>
          </a:p>
          <a:p>
            <a:pPr lvl="1" eaLnBrk="1" hangingPunct="1"/>
            <a:r>
              <a:rPr lang="en-US" sz="2000" dirty="0" smtClean="0"/>
              <a:t>Sustained data transfer rate</a:t>
            </a:r>
          </a:p>
          <a:p>
            <a:pPr eaLnBrk="1" hangingPunct="1"/>
            <a:endParaRPr lang="en-US" sz="2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92113" y="684213"/>
            <a:ext cx="6075362" cy="3417887"/>
          </a:xfrm>
          <a:ln/>
        </p:spPr>
      </p:sp>
      <p:sp>
        <p:nvSpPr>
          <p:cNvPr id="870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92113" y="684213"/>
            <a:ext cx="6075362" cy="3417887"/>
          </a:xfrm>
          <a:ln/>
        </p:spPr>
      </p:sp>
      <p:sp>
        <p:nvSpPr>
          <p:cNvPr id="880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92113" y="684213"/>
            <a:ext cx="6075362" cy="3417887"/>
          </a:xfrm>
          <a:ln/>
        </p:spPr>
      </p:sp>
      <p:sp>
        <p:nvSpPr>
          <p:cNvPr id="890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92113" y="684213"/>
            <a:ext cx="6075362" cy="3417887"/>
          </a:xfrm>
          <a:ln/>
        </p:spPr>
      </p:sp>
      <p:sp>
        <p:nvSpPr>
          <p:cNvPr id="9011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392113" y="684213"/>
            <a:ext cx="6075362" cy="3417887"/>
          </a:xfrm>
          <a:ln/>
        </p:spPr>
      </p:sp>
      <p:sp>
        <p:nvSpPr>
          <p:cNvPr id="9113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92113" y="684213"/>
            <a:ext cx="6075362" cy="3417887"/>
          </a:xfrm>
          <a:ln/>
        </p:spPr>
      </p:sp>
      <p:sp>
        <p:nvSpPr>
          <p:cNvPr id="92163" name="Notes Placeholder 2"/>
          <p:cNvSpPr>
            <a:spLocks noGrp="1"/>
          </p:cNvSpPr>
          <p:nvPr>
            <p:ph type="body" idx="1"/>
          </p:nvPr>
        </p:nvSpPr>
        <p:spPr>
          <a:noFill/>
          <a:ln/>
        </p:spPr>
        <p:txBody>
          <a:bodyPr/>
          <a:lstStyle/>
          <a:p>
            <a:pPr eaLnBrk="1" hangingPunct="1"/>
            <a:r>
              <a:rPr lang="en-US" sz="2300" dirty="0" smtClean="0"/>
              <a:t>If I have a datacenter with 1,000 servers and they each have 5 hard drives,</a:t>
            </a:r>
            <a:r>
              <a:rPr lang="en-US" sz="2300" baseline="0" dirty="0" smtClean="0"/>
              <a:t> I’ve got 5,000 hard drives.</a:t>
            </a:r>
          </a:p>
          <a:p>
            <a:pPr eaLnBrk="1" hangingPunct="1"/>
            <a:endParaRPr lang="en-US" sz="2300" baseline="0" dirty="0" smtClean="0"/>
          </a:p>
          <a:p>
            <a:pPr eaLnBrk="1" hangingPunct="1"/>
            <a:r>
              <a:rPr lang="en-US" sz="2300" baseline="0" dirty="0" smtClean="0"/>
              <a:t>They’re brown, round, and spinning at thousands of RPM, electromechanical devices break.</a:t>
            </a:r>
          </a:p>
          <a:p>
            <a:pPr eaLnBrk="1" hangingPunct="1"/>
            <a:endParaRPr lang="en-US" sz="2300" baseline="0" dirty="0" smtClean="0"/>
          </a:p>
          <a:p>
            <a:pPr eaLnBrk="1" hangingPunct="1"/>
            <a:r>
              <a:rPr lang="en-US" sz="2300" baseline="0" dirty="0" smtClean="0"/>
              <a:t>Even if the MTBF is measured in years, how often do I lose a hard drive?</a:t>
            </a:r>
          </a:p>
          <a:p>
            <a:pPr eaLnBrk="1" hangingPunct="1"/>
            <a:endParaRPr lang="en-US" sz="2300" baseline="0" dirty="0" smtClean="0"/>
          </a:p>
          <a:p>
            <a:pPr eaLnBrk="1" hangingPunct="1"/>
            <a:r>
              <a:rPr lang="en-US" sz="2300" baseline="0" dirty="0" smtClean="0"/>
              <a:t>What happens if that hard drive is part of my order entry system, my accounting system, or god forbid, my ERP system?</a:t>
            </a:r>
            <a:endParaRPr lang="en-US" sz="23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92113" y="684213"/>
            <a:ext cx="6075362" cy="3417887"/>
          </a:xfrm>
          <a:ln/>
        </p:spPr>
      </p:sp>
      <p:sp>
        <p:nvSpPr>
          <p:cNvPr id="614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92113" y="684213"/>
            <a:ext cx="6075362" cy="3417887"/>
          </a:xfrm>
          <a:ln/>
        </p:spPr>
      </p:sp>
      <p:sp>
        <p:nvSpPr>
          <p:cNvPr id="94211" name="Notes Placeholder 2"/>
          <p:cNvSpPr>
            <a:spLocks noGrp="1"/>
          </p:cNvSpPr>
          <p:nvPr>
            <p:ph type="body" idx="1"/>
          </p:nvPr>
        </p:nvSpPr>
        <p:spPr>
          <a:noFill/>
          <a:ln/>
        </p:spPr>
        <p:txBody>
          <a:bodyPr/>
          <a:lstStyle/>
          <a:p>
            <a:pPr eaLnBrk="1" hangingPunct="1"/>
            <a:r>
              <a:rPr lang="en-US" dirty="0" smtClean="0"/>
              <a:t>All disk write operations are made concurrently to two different storage devices</a:t>
            </a:r>
          </a:p>
          <a:p>
            <a:pPr eaLnBrk="1" hangingPunct="1"/>
            <a:endParaRPr lang="en-US" dirty="0" smtClean="0"/>
          </a:p>
          <a:p>
            <a:pPr eaLnBrk="1" hangingPunct="1"/>
            <a:r>
              <a:rPr lang="en-US" dirty="0" smtClean="0"/>
              <a:t>Provides high degree of protection against data loss with no performance penalty if implemented in hardware</a:t>
            </a:r>
          </a:p>
          <a:p>
            <a:pPr eaLnBrk="1" hangingPunct="1"/>
            <a:endParaRPr lang="en-US" dirty="0" smtClean="0"/>
          </a:p>
          <a:p>
            <a:pPr eaLnBrk="1" hangingPunct="1"/>
            <a:r>
              <a:rPr lang="en-US" dirty="0" smtClean="0"/>
              <a:t>Disadvantages</a:t>
            </a:r>
          </a:p>
          <a:p>
            <a:pPr lvl="1" eaLnBrk="1" hangingPunct="1"/>
            <a:r>
              <a:rPr lang="en-US" dirty="0" smtClean="0"/>
              <a:t>Cost of redundant disk drives</a:t>
            </a:r>
          </a:p>
          <a:p>
            <a:pPr lvl="1" eaLnBrk="1" hangingPunct="1"/>
            <a:r>
              <a:rPr lang="en-US" dirty="0" smtClean="0"/>
              <a:t>Higher cost of disk controllers that implement mirroring</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92113" y="684213"/>
            <a:ext cx="6075362" cy="3417887"/>
          </a:xfrm>
          <a:ln/>
        </p:spPr>
      </p:sp>
      <p:sp>
        <p:nvSpPr>
          <p:cNvPr id="96259" name="Notes Placeholder 2"/>
          <p:cNvSpPr>
            <a:spLocks noGrp="1"/>
          </p:cNvSpPr>
          <p:nvPr>
            <p:ph type="body" idx="1"/>
          </p:nvPr>
        </p:nvSpPr>
        <p:spPr>
          <a:noFill/>
          <a:ln/>
        </p:spPr>
        <p:txBody>
          <a:bodyPr/>
          <a:lstStyle/>
          <a:p>
            <a:pPr eaLnBrk="1" hangingPunct="1"/>
            <a:r>
              <a:rPr lang="en-US" b="1" dirty="0" smtClean="0"/>
              <a:t>RAID</a:t>
            </a:r>
          </a:p>
          <a:p>
            <a:pPr eaLnBrk="1" hangingPunct="1"/>
            <a:r>
              <a:rPr lang="en-US" dirty="0" smtClean="0"/>
              <a:t>Disk storage technique that improves performance and fault tolerance</a:t>
            </a:r>
          </a:p>
          <a:p>
            <a:pPr eaLnBrk="1" hangingPunct="1"/>
            <a:endParaRPr lang="en-US" dirty="0" smtClean="0"/>
          </a:p>
          <a:p>
            <a:pPr eaLnBrk="1" hangingPunct="1"/>
            <a:r>
              <a:rPr lang="en-US" dirty="0" smtClean="0"/>
              <a:t>All levels except RAID 1 use data striping</a:t>
            </a:r>
          </a:p>
          <a:p>
            <a:pPr lvl="1" eaLnBrk="1" hangingPunct="1"/>
            <a:r>
              <a:rPr lang="en-US" dirty="0" smtClean="0"/>
              <a:t>Breaks a unit of data into smaller segments and stores them on multiple disks</a:t>
            </a:r>
          </a:p>
          <a:p>
            <a:pPr eaLnBrk="1" hangingPunct="1"/>
            <a:endParaRPr lang="en-US" dirty="0" smtClean="0"/>
          </a:p>
          <a:p>
            <a:pPr eaLnBrk="1" hangingPunct="1"/>
            <a:r>
              <a:rPr lang="en-US" dirty="0" smtClean="0"/>
              <a:t>Multiple levels can be layered to combine their best features (e.g. RAID 10)</a:t>
            </a:r>
          </a:p>
          <a:p>
            <a:pPr eaLnBrk="1" hangingPunct="1"/>
            <a:endParaRPr lang="en-US" dirty="0" smtClean="0"/>
          </a:p>
          <a:p>
            <a:pPr eaLnBrk="1" hangingPunct="1"/>
            <a:r>
              <a:rPr lang="en-US" dirty="0" smtClean="0"/>
              <a:t>Can be implemented in hardware or software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92113" y="684213"/>
            <a:ext cx="6075362" cy="3417887"/>
          </a:xfrm>
          <a:ln/>
        </p:spPr>
      </p:sp>
      <p:sp>
        <p:nvSpPr>
          <p:cNvPr id="9728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92113" y="684213"/>
            <a:ext cx="6075362" cy="3417887"/>
          </a:xfrm>
          <a:ln/>
        </p:spPr>
      </p:sp>
      <p:sp>
        <p:nvSpPr>
          <p:cNvPr id="9830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92113" y="684213"/>
            <a:ext cx="6075362" cy="3417887"/>
          </a:xfrm>
          <a:ln/>
        </p:spPr>
      </p:sp>
      <p:sp>
        <p:nvSpPr>
          <p:cNvPr id="100355" name="Notes Placeholder 2"/>
          <p:cNvSpPr>
            <a:spLocks noGrp="1"/>
          </p:cNvSpPr>
          <p:nvPr>
            <p:ph type="body" idx="1"/>
          </p:nvPr>
        </p:nvSpPr>
        <p:spPr>
          <a:noFill/>
          <a:ln/>
        </p:spPr>
        <p:txBody>
          <a:bodyPr/>
          <a:lstStyle/>
          <a:p>
            <a:pPr eaLnBrk="1" hangingPunct="1">
              <a:lnSpc>
                <a:spcPct val="90000"/>
              </a:lnSpc>
            </a:pPr>
            <a:r>
              <a:rPr lang="en-US" b="1" dirty="0" smtClean="0"/>
              <a:t>Transaction Logging</a:t>
            </a:r>
          </a:p>
          <a:p>
            <a:pPr eaLnBrk="1" hangingPunct="1">
              <a:lnSpc>
                <a:spcPct val="90000"/>
              </a:lnSpc>
            </a:pPr>
            <a:r>
              <a:rPr lang="en-US" dirty="0" smtClean="0"/>
              <a:t>Automatically records all changes to file content and attributes in a separate storage area; also writes them to the file’s I/O buffer</a:t>
            </a:r>
          </a:p>
          <a:p>
            <a:pPr eaLnBrk="1" hangingPunct="1">
              <a:lnSpc>
                <a:spcPct val="90000"/>
              </a:lnSpc>
            </a:pPr>
            <a:endParaRPr lang="en-US" dirty="0" smtClean="0"/>
          </a:p>
          <a:p>
            <a:pPr eaLnBrk="1" hangingPunct="1">
              <a:lnSpc>
                <a:spcPct val="90000"/>
              </a:lnSpc>
            </a:pPr>
            <a:r>
              <a:rPr lang="en-US" dirty="0" smtClean="0"/>
              <a:t>Provides high degree of protection against data loss due to program or hardware failure</a:t>
            </a:r>
          </a:p>
          <a:p>
            <a:pPr eaLnBrk="1" hangingPunct="1">
              <a:lnSpc>
                <a:spcPct val="90000"/>
              </a:lnSpc>
            </a:pPr>
            <a:endParaRPr lang="en-US" dirty="0" smtClean="0"/>
          </a:p>
          <a:p>
            <a:pPr eaLnBrk="1" hangingPunct="1">
              <a:lnSpc>
                <a:spcPct val="90000"/>
              </a:lnSpc>
            </a:pPr>
            <a:r>
              <a:rPr lang="en-US" dirty="0" smtClean="0"/>
              <a:t>Imposes a performance penalty; used only when costs of data loss are high (yeah, right!)</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392113" y="684213"/>
            <a:ext cx="6075362" cy="3417887"/>
          </a:xfrm>
          <a:ln/>
        </p:spPr>
      </p:sp>
      <p:sp>
        <p:nvSpPr>
          <p:cNvPr id="10137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92113" y="684213"/>
            <a:ext cx="6075362" cy="3417887"/>
          </a:xfrm>
          <a:ln/>
        </p:spPr>
      </p:sp>
      <p:sp>
        <p:nvSpPr>
          <p:cNvPr id="102403" name="Notes Placeholder 2"/>
          <p:cNvSpPr>
            <a:spLocks noGrp="1"/>
          </p:cNvSpPr>
          <p:nvPr>
            <p:ph type="body" idx="1"/>
          </p:nvPr>
        </p:nvSpPr>
        <p:spPr>
          <a:noFill/>
          <a:ln/>
        </p:spPr>
        <p:txBody>
          <a:bodyPr/>
          <a:lstStyle/>
          <a:p>
            <a:pPr eaLnBrk="1" hangingPunct="1"/>
            <a:r>
              <a:rPr lang="en-US" sz="2400" b="1" i="0" kern="1200" dirty="0" smtClean="0">
                <a:solidFill>
                  <a:schemeClr val="tx1"/>
                </a:solidFill>
                <a:effectLst/>
                <a:latin typeface="Times New Roman" pitchFamily="18" charset="0"/>
                <a:ea typeface="+mn-ea"/>
                <a:cs typeface="+mn-cs"/>
              </a:rPr>
              <a:t>SAN</a:t>
            </a:r>
            <a:r>
              <a:rPr lang="en-US" sz="2400" b="0" i="0" kern="1200" dirty="0" smtClean="0">
                <a:solidFill>
                  <a:schemeClr val="tx1"/>
                </a:solidFill>
                <a:effectLst/>
                <a:latin typeface="Times New Roman" pitchFamily="18" charset="0"/>
                <a:ea typeface="+mn-ea"/>
                <a:cs typeface="+mn-cs"/>
              </a:rPr>
              <a:t> is a dedicated network of storage devices(can include tape drives storages, raid disk arrays </a:t>
            </a:r>
            <a:r>
              <a:rPr lang="en-US" sz="2400" b="0" i="0" kern="1200" dirty="0" err="1" smtClean="0">
                <a:solidFill>
                  <a:schemeClr val="tx1"/>
                </a:solidFill>
                <a:effectLst/>
                <a:latin typeface="Times New Roman" pitchFamily="18" charset="0"/>
                <a:ea typeface="+mn-ea"/>
                <a:cs typeface="+mn-cs"/>
              </a:rPr>
              <a:t>etc</a:t>
            </a:r>
            <a:r>
              <a:rPr lang="en-US" sz="2400" b="0" i="0" kern="1200" dirty="0" smtClean="0">
                <a:solidFill>
                  <a:schemeClr val="tx1"/>
                </a:solidFill>
                <a:effectLst/>
                <a:latin typeface="Times New Roman" pitchFamily="18" charset="0"/>
                <a:ea typeface="+mn-ea"/>
                <a:cs typeface="+mn-cs"/>
              </a:rPr>
              <a:t>) all working together to provide an excellent block level storage. While </a:t>
            </a:r>
            <a:r>
              <a:rPr lang="en-US" sz="2400" b="1" i="0" kern="1200" dirty="0" smtClean="0">
                <a:solidFill>
                  <a:schemeClr val="tx1"/>
                </a:solidFill>
                <a:effectLst/>
                <a:latin typeface="Times New Roman" pitchFamily="18" charset="0"/>
                <a:ea typeface="+mn-ea"/>
                <a:cs typeface="+mn-cs"/>
              </a:rPr>
              <a:t>NAS</a:t>
            </a:r>
            <a:r>
              <a:rPr lang="en-US" sz="2400" b="0" i="0" kern="1200" dirty="0" smtClean="0">
                <a:solidFill>
                  <a:schemeClr val="tx1"/>
                </a:solidFill>
                <a:effectLst/>
                <a:latin typeface="Times New Roman" pitchFamily="18" charset="0"/>
                <a:ea typeface="+mn-ea"/>
                <a:cs typeface="+mn-cs"/>
              </a:rPr>
              <a:t> is a single device/server/computing appliance, sharing its own storage over the network</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92113" y="684213"/>
            <a:ext cx="6075362" cy="3417887"/>
          </a:xfrm>
          <a:ln/>
        </p:spPr>
      </p:sp>
      <p:sp>
        <p:nvSpPr>
          <p:cNvPr id="10342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92113" y="684213"/>
            <a:ext cx="6075362" cy="3417887"/>
          </a:xfrm>
          <a:ln/>
        </p:spPr>
      </p:sp>
      <p:sp>
        <p:nvSpPr>
          <p:cNvPr id="624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392113" y="684213"/>
            <a:ext cx="6075362" cy="3417887"/>
          </a:xfrm>
          <a:ln/>
        </p:spPr>
      </p:sp>
      <p:sp>
        <p:nvSpPr>
          <p:cNvPr id="10445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92113" y="684213"/>
            <a:ext cx="6075362" cy="3417887"/>
          </a:xfrm>
          <a:ln/>
        </p:spPr>
      </p:sp>
      <p:sp>
        <p:nvSpPr>
          <p:cNvPr id="10547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92113" y="684213"/>
            <a:ext cx="6075362" cy="3417887"/>
          </a:xfrm>
          <a:ln/>
        </p:spPr>
      </p:sp>
      <p:sp>
        <p:nvSpPr>
          <p:cNvPr id="10649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392113" y="684213"/>
            <a:ext cx="6075362" cy="3417887"/>
          </a:xfrm>
          <a:ln/>
        </p:spPr>
      </p:sp>
      <p:sp>
        <p:nvSpPr>
          <p:cNvPr id="107523" name="Notes Placeholder 2"/>
          <p:cNvSpPr>
            <a:spLocks noGrp="1"/>
          </p:cNvSpPr>
          <p:nvPr>
            <p:ph type="body" idx="1"/>
          </p:nvPr>
        </p:nvSpPr>
        <p:spPr>
          <a:noFill/>
          <a:ln/>
        </p:spPr>
        <p:txBody>
          <a:bodyPr/>
          <a:lstStyle/>
          <a:p>
            <a:pPr eaLnBrk="1" hangingPunct="1"/>
            <a:r>
              <a:rPr lang="en-US" sz="2400" b="0" i="0" kern="1200" dirty="0" smtClean="0">
                <a:solidFill>
                  <a:schemeClr val="tx1"/>
                </a:solidFill>
                <a:effectLst/>
                <a:latin typeface="Times New Roman" pitchFamily="18" charset="0"/>
                <a:ea typeface="+mn-ea"/>
                <a:cs typeface="+mn-cs"/>
              </a:rPr>
              <a:t>The process of caching describes the use of buffers to separate operations that differ significantly in speed, so the fast one is not held up by the slower one</a:t>
            </a:r>
          </a:p>
          <a:p>
            <a:pPr eaLnBrk="1" hangingPunct="1"/>
            <a:endParaRPr lang="en-US" sz="2400" b="0" i="0" kern="1200" dirty="0" smtClean="0">
              <a:solidFill>
                <a:schemeClr val="tx1"/>
              </a:solidFill>
              <a:effectLst/>
              <a:latin typeface="Times New Roman" pitchFamily="18" charset="0"/>
              <a:ea typeface="+mn-ea"/>
              <a:cs typeface="+mn-cs"/>
            </a:endParaRPr>
          </a:p>
          <a:p>
            <a:pPr eaLnBrk="1" hangingPunct="1"/>
            <a:r>
              <a:rPr lang="en-US" sz="2400" b="0" i="0" kern="1200" dirty="0" smtClean="0">
                <a:solidFill>
                  <a:schemeClr val="tx1"/>
                </a:solidFill>
                <a:effectLst/>
                <a:latin typeface="Times New Roman" pitchFamily="18" charset="0"/>
                <a:ea typeface="+mn-ea"/>
                <a:cs typeface="+mn-cs"/>
              </a:rPr>
              <a:t>The disk drive's logic board contains an integral </a:t>
            </a:r>
            <a:r>
              <a:rPr lang="en-US" sz="2400" b="0" i="0" kern="1200" dirty="0" smtClean="0">
                <a:solidFill>
                  <a:schemeClr val="tx1"/>
                </a:solidFill>
                <a:effectLst/>
                <a:latin typeface="Times New Roman" pitchFamily="18" charset="0"/>
                <a:ea typeface="+mn-ea"/>
                <a:cs typeface="+mn-cs"/>
                <a:hlinkClick r:id="rId3"/>
              </a:rPr>
              <a:t>cache</a:t>
            </a:r>
            <a:r>
              <a:rPr lang="en-US" sz="2400" b="0" i="0" kern="1200" dirty="0" smtClean="0">
                <a:solidFill>
                  <a:schemeClr val="tx1"/>
                </a:solidFill>
                <a:effectLst/>
                <a:latin typeface="Times New Roman" pitchFamily="18" charset="0"/>
                <a:ea typeface="+mn-ea"/>
                <a:cs typeface="+mn-cs"/>
              </a:rPr>
              <a:t>. This cache is used to separate the internal mechanical read/write operations from transfers over the </a:t>
            </a:r>
            <a:r>
              <a:rPr lang="en-US" sz="2400" i="0" u="sng" kern="1200" dirty="0" smtClean="0">
                <a:solidFill>
                  <a:schemeClr val="tx1"/>
                </a:solidFill>
                <a:effectLst/>
                <a:latin typeface="Times New Roman" pitchFamily="18" charset="0"/>
                <a:ea typeface="+mn-ea"/>
                <a:cs typeface="+mn-cs"/>
                <a:hlinkClick r:id="rId4"/>
              </a:rPr>
              <a:t>bus</a:t>
            </a:r>
            <a:r>
              <a:rPr lang="en-US" sz="2400" b="0" i="0" kern="1200" dirty="0" smtClean="0">
                <a:solidFill>
                  <a:schemeClr val="tx1"/>
                </a:solidFill>
                <a:effectLst/>
                <a:latin typeface="Times New Roman" pitchFamily="18" charset="0"/>
                <a:ea typeface="+mn-ea"/>
                <a:cs typeface="+mn-cs"/>
              </a:rPr>
              <a:t>, and to hold recently accessed data. A larger cache will result in improved performance by cutting down on the required number of physical seeks and transfers on the platters themselves. Smarter caching algorithms can have the same effect.</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392113" y="684213"/>
            <a:ext cx="6075362" cy="3417887"/>
          </a:xfrm>
          <a:ln/>
        </p:spPr>
      </p:sp>
      <p:sp>
        <p:nvSpPr>
          <p:cNvPr id="109571" name="Notes Placeholder 2"/>
          <p:cNvSpPr>
            <a:spLocks noGrp="1"/>
          </p:cNvSpPr>
          <p:nvPr>
            <p:ph type="body" idx="1"/>
          </p:nvPr>
        </p:nvSpPr>
        <p:spPr>
          <a:noFill/>
          <a:ln/>
        </p:spPr>
        <p:txBody>
          <a:bodyPr/>
          <a:lstStyle/>
          <a:p>
            <a:pPr eaLnBrk="1" hangingPunct="1"/>
            <a:r>
              <a:rPr lang="en-US" b="1" dirty="0" smtClean="0"/>
              <a:t>Device Controllers</a:t>
            </a:r>
          </a:p>
          <a:p>
            <a:pPr eaLnBrk="1" hangingPunct="1"/>
            <a:r>
              <a:rPr lang="en-US" dirty="0" smtClean="0"/>
              <a:t>Used by secondary storage and I/O devices</a:t>
            </a:r>
          </a:p>
          <a:p>
            <a:pPr eaLnBrk="1" hangingPunct="1"/>
            <a:endParaRPr lang="en-US" dirty="0" smtClean="0"/>
          </a:p>
          <a:p>
            <a:pPr eaLnBrk="1" hangingPunct="1"/>
            <a:r>
              <a:rPr lang="en-US" dirty="0" smtClean="0"/>
              <a:t>Implement the bus interface and access protocols</a:t>
            </a:r>
          </a:p>
          <a:p>
            <a:pPr eaLnBrk="1" hangingPunct="1"/>
            <a:endParaRPr lang="en-US" dirty="0" smtClean="0"/>
          </a:p>
          <a:p>
            <a:pPr eaLnBrk="1" hangingPunct="1"/>
            <a:r>
              <a:rPr lang="en-US" dirty="0" smtClean="0"/>
              <a:t>Translate logical addresses into physical addresses</a:t>
            </a:r>
          </a:p>
          <a:p>
            <a:pPr eaLnBrk="1" hangingPunct="1"/>
            <a:endParaRPr lang="en-US" dirty="0" smtClean="0"/>
          </a:p>
          <a:p>
            <a:pPr eaLnBrk="1" hangingPunct="1"/>
            <a:r>
              <a:rPr lang="en-US" dirty="0" smtClean="0"/>
              <a:t>Enable several devices to share access to a bus connection</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392113" y="684213"/>
            <a:ext cx="6075362" cy="3417887"/>
          </a:xfrm>
          <a:ln/>
        </p:spPr>
      </p:sp>
      <p:sp>
        <p:nvSpPr>
          <p:cNvPr id="109571" name="Notes Placeholder 2"/>
          <p:cNvSpPr>
            <a:spLocks noGrp="1"/>
          </p:cNvSpPr>
          <p:nvPr>
            <p:ph type="body" idx="1"/>
          </p:nvPr>
        </p:nvSpPr>
        <p:spPr>
          <a:noFill/>
          <a:ln/>
        </p:spPr>
        <p:txBody>
          <a:bodyPr/>
          <a:lstStyle/>
          <a:p>
            <a:pPr eaLnBrk="1" hangingPunct="1"/>
            <a:r>
              <a:rPr lang="en-US" b="1" dirty="0" smtClean="0"/>
              <a:t>Cache Controller</a:t>
            </a:r>
          </a:p>
          <a:p>
            <a:pPr eaLnBrk="1" hangingPunct="1"/>
            <a:r>
              <a:rPr lang="en-US" dirty="0" smtClean="0"/>
              <a:t>Processor that manages cache content</a:t>
            </a:r>
          </a:p>
          <a:p>
            <a:pPr eaLnBrk="1" hangingPunct="1"/>
            <a:endParaRPr lang="en-US" dirty="0" smtClean="0"/>
          </a:p>
          <a:p>
            <a:pPr eaLnBrk="1" hangingPunct="1"/>
            <a:r>
              <a:rPr lang="en-US" dirty="0" smtClean="0"/>
              <a:t>Guesses what data will be requested; loads it from storage device into cache before it is requested</a:t>
            </a:r>
          </a:p>
          <a:p>
            <a:pPr eaLnBrk="1" hangingPunct="1"/>
            <a:endParaRPr lang="en-US" dirty="0" smtClean="0"/>
          </a:p>
          <a:p>
            <a:pPr eaLnBrk="1" hangingPunct="1"/>
            <a:r>
              <a:rPr lang="en-US" dirty="0" smtClean="0"/>
              <a:t>Can be implemented in</a:t>
            </a:r>
          </a:p>
          <a:p>
            <a:pPr lvl="1" eaLnBrk="1" hangingPunct="1"/>
            <a:r>
              <a:rPr lang="en-US" dirty="0" smtClean="0"/>
              <a:t>A storage device storage controller</a:t>
            </a:r>
          </a:p>
          <a:p>
            <a:pPr lvl="1" eaLnBrk="1" hangingPunct="1"/>
            <a:r>
              <a:rPr lang="en-US" dirty="0" smtClean="0"/>
              <a:t>Operating system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92113" y="684213"/>
            <a:ext cx="6075362" cy="3417887"/>
          </a:xfrm>
          <a:ln/>
        </p:spPr>
      </p:sp>
      <p:sp>
        <p:nvSpPr>
          <p:cNvPr id="11161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392113" y="684213"/>
            <a:ext cx="6075362" cy="3417887"/>
          </a:xfrm>
          <a:ln/>
        </p:spPr>
      </p:sp>
      <p:sp>
        <p:nvSpPr>
          <p:cNvPr id="1126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92113" y="684213"/>
            <a:ext cx="6075362" cy="3417887"/>
          </a:xfrm>
          <a:ln/>
        </p:spPr>
      </p:sp>
      <p:sp>
        <p:nvSpPr>
          <p:cNvPr id="634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392113" y="684213"/>
            <a:ext cx="6075362" cy="3417887"/>
          </a:xfrm>
          <a:ln/>
        </p:spPr>
      </p:sp>
      <p:sp>
        <p:nvSpPr>
          <p:cNvPr id="11366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392113" y="684213"/>
            <a:ext cx="6075362" cy="3417887"/>
          </a:xfrm>
          <a:ln/>
        </p:spPr>
      </p:sp>
      <p:sp>
        <p:nvSpPr>
          <p:cNvPr id="1146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92113" y="684213"/>
            <a:ext cx="6075362" cy="3417887"/>
          </a:xfrm>
          <a:ln/>
        </p:spPr>
      </p:sp>
      <p:sp>
        <p:nvSpPr>
          <p:cNvPr id="64515" name="Notes Placeholder 2"/>
          <p:cNvSpPr>
            <a:spLocks noGrp="1"/>
          </p:cNvSpPr>
          <p:nvPr>
            <p:ph type="body" idx="1"/>
          </p:nvPr>
        </p:nvSpPr>
        <p:spPr>
          <a:noFill/>
          <a:ln/>
        </p:spPr>
        <p:txBody>
          <a:bodyPr/>
          <a:lstStyle/>
          <a:p>
            <a:pPr eaLnBrk="1" hangingPunct="1"/>
            <a:r>
              <a:rPr lang="en-US" dirty="0" smtClean="0"/>
              <a:t>Access Methods - Serial (tape) vs. direct access everything else</a:t>
            </a:r>
            <a:r>
              <a:rPr lang="en-US" baseline="0" dirty="0" smtClean="0"/>
              <a:t>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92113" y="684213"/>
            <a:ext cx="6075362" cy="3417887"/>
          </a:xfrm>
          <a:ln/>
        </p:spPr>
      </p:sp>
      <p:sp>
        <p:nvSpPr>
          <p:cNvPr id="67587" name="Notes Placeholder 2"/>
          <p:cNvSpPr>
            <a:spLocks noGrp="1"/>
          </p:cNvSpPr>
          <p:nvPr>
            <p:ph type="body" idx="1"/>
          </p:nvPr>
        </p:nvSpPr>
        <p:spPr>
          <a:noFill/>
          <a:ln/>
        </p:spPr>
        <p:txBody>
          <a:bodyPr/>
          <a:lstStyle/>
          <a:p>
            <a:pPr eaLnBrk="1" hangingPunct="1"/>
            <a:r>
              <a:rPr lang="en-US" sz="1600" b="1" dirty="0" smtClean="0"/>
              <a:t>Speed</a:t>
            </a:r>
          </a:p>
          <a:p>
            <a:pPr eaLnBrk="1" hangingPunct="1">
              <a:lnSpc>
                <a:spcPct val="90000"/>
              </a:lnSpc>
            </a:pPr>
            <a:r>
              <a:rPr lang="en-US" sz="1600" b="1" dirty="0" smtClean="0"/>
              <a:t>Primary storage speed</a:t>
            </a:r>
          </a:p>
          <a:p>
            <a:pPr lvl="1" eaLnBrk="1" hangingPunct="1">
              <a:lnSpc>
                <a:spcPct val="90000"/>
              </a:lnSpc>
            </a:pPr>
            <a:r>
              <a:rPr lang="en-US" sz="1600" dirty="0" smtClean="0"/>
              <a:t>Typically faster than secondary storage speed by a factor of 1,000,000 or more</a:t>
            </a:r>
          </a:p>
          <a:p>
            <a:pPr lvl="1" eaLnBrk="1" hangingPunct="1">
              <a:lnSpc>
                <a:spcPct val="90000"/>
              </a:lnSpc>
            </a:pPr>
            <a:r>
              <a:rPr lang="en-US" sz="1600" dirty="0" smtClean="0"/>
              <a:t>Access time expressed in nanoseconds (billionths of a second)</a:t>
            </a:r>
          </a:p>
          <a:p>
            <a:pPr eaLnBrk="1" hangingPunct="1">
              <a:lnSpc>
                <a:spcPct val="90000"/>
              </a:lnSpc>
            </a:pPr>
            <a:r>
              <a:rPr lang="en-US" sz="1600" b="1" dirty="0" smtClean="0"/>
              <a:t>Secondary storage speed</a:t>
            </a:r>
          </a:p>
          <a:p>
            <a:pPr lvl="1" eaLnBrk="1" hangingPunct="1">
              <a:lnSpc>
                <a:spcPct val="90000"/>
              </a:lnSpc>
            </a:pPr>
            <a:r>
              <a:rPr lang="en-US" sz="1600" dirty="0" smtClean="0"/>
              <a:t>Access time expressed in milliseconds (thousandths of a second)</a:t>
            </a:r>
          </a:p>
          <a:p>
            <a:pPr lvl="1" eaLnBrk="1" hangingPunct="1">
              <a:lnSpc>
                <a:spcPct val="90000"/>
              </a:lnSpc>
            </a:pPr>
            <a:r>
              <a:rPr lang="en-US" sz="1600" dirty="0" smtClean="0"/>
              <a:t>Remember wait states?</a:t>
            </a:r>
          </a:p>
          <a:p>
            <a:pPr eaLnBrk="1" hangingPunct="1">
              <a:lnSpc>
                <a:spcPct val="90000"/>
              </a:lnSpc>
            </a:pPr>
            <a:r>
              <a:rPr lang="en-US" sz="1600" b="1" dirty="0" smtClean="0"/>
              <a:t>Data transfer rate </a:t>
            </a:r>
            <a:r>
              <a:rPr lang="en-US" sz="1600" dirty="0" smtClean="0"/>
              <a:t>– how much data moved per unit of time</a:t>
            </a:r>
          </a:p>
          <a:p>
            <a:pPr eaLnBrk="1" hangingPunct="1"/>
            <a:r>
              <a:rPr lang="en-US" sz="1600" b="1" dirty="0" smtClean="0"/>
              <a:t>Access Method</a:t>
            </a:r>
          </a:p>
          <a:p>
            <a:pPr eaLnBrk="1" hangingPunct="1">
              <a:lnSpc>
                <a:spcPct val="90000"/>
              </a:lnSpc>
            </a:pPr>
            <a:r>
              <a:rPr lang="en-US" sz="1600" dirty="0" smtClean="0"/>
              <a:t>Serial access (linear)</a:t>
            </a:r>
          </a:p>
          <a:p>
            <a:pPr lvl="1" eaLnBrk="1" hangingPunct="1">
              <a:lnSpc>
                <a:spcPct val="90000"/>
              </a:lnSpc>
            </a:pPr>
            <a:r>
              <a:rPr lang="en-US" sz="1600" dirty="0" smtClean="0"/>
              <a:t>Tape only widely used for of serial storage</a:t>
            </a:r>
          </a:p>
          <a:p>
            <a:pPr eaLnBrk="1" hangingPunct="1">
              <a:lnSpc>
                <a:spcPct val="90000"/>
              </a:lnSpc>
            </a:pPr>
            <a:r>
              <a:rPr lang="en-US" sz="1600" b="1" dirty="0" smtClean="0"/>
              <a:t>Random access (direct access)</a:t>
            </a:r>
          </a:p>
          <a:p>
            <a:pPr lvl="1" eaLnBrk="1" hangingPunct="1">
              <a:lnSpc>
                <a:spcPct val="90000"/>
              </a:lnSpc>
            </a:pPr>
            <a:r>
              <a:rPr lang="en-US" sz="1600" dirty="0" smtClean="0"/>
              <a:t>Just about everything other than tape</a:t>
            </a:r>
          </a:p>
          <a:p>
            <a:pPr eaLnBrk="1" hangingPunct="1">
              <a:lnSpc>
                <a:spcPct val="90000"/>
              </a:lnSpc>
            </a:pPr>
            <a:r>
              <a:rPr lang="en-US" sz="1600" b="1" dirty="0" smtClean="0"/>
              <a:t>Parallel access (simultaneous)</a:t>
            </a:r>
          </a:p>
          <a:p>
            <a:pPr lvl="1" eaLnBrk="1" hangingPunct="1">
              <a:lnSpc>
                <a:spcPct val="90000"/>
              </a:lnSpc>
            </a:pPr>
            <a:r>
              <a:rPr lang="en-US" sz="1600" dirty="0" smtClean="0"/>
              <a:t>Can simultaneously access multiple storage locations - RAM</a:t>
            </a:r>
          </a:p>
          <a:p>
            <a:pPr eaLnBrk="1" hangingPunct="1"/>
            <a:endParaRPr lang="en-US" sz="16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92113" y="684213"/>
            <a:ext cx="6075362" cy="3417887"/>
          </a:xfrm>
          <a:ln/>
        </p:spPr>
      </p:sp>
      <p:sp>
        <p:nvSpPr>
          <p:cNvPr id="70659" name="Notes Placeholder 2"/>
          <p:cNvSpPr>
            <a:spLocks noGrp="1"/>
          </p:cNvSpPr>
          <p:nvPr>
            <p:ph type="body" idx="1"/>
          </p:nvPr>
        </p:nvSpPr>
        <p:spPr>
          <a:noFill/>
          <a:ln/>
        </p:spPr>
        <p:txBody>
          <a:bodyPr/>
          <a:lstStyle/>
          <a:p>
            <a:pPr eaLnBrk="1" hangingPunct="1"/>
            <a:r>
              <a:rPr lang="en-US" sz="1700" b="1" dirty="0" smtClean="0"/>
              <a:t>Primary Storage (RAM)</a:t>
            </a:r>
          </a:p>
          <a:p>
            <a:pPr eaLnBrk="1" hangingPunct="1"/>
            <a:r>
              <a:rPr lang="en-US" sz="1700" dirty="0" smtClean="0"/>
              <a:t>Critical performance characteristics - Access speed, Data transfer unit size</a:t>
            </a:r>
          </a:p>
          <a:p>
            <a:pPr eaLnBrk="1" hangingPunct="1"/>
            <a:r>
              <a:rPr lang="en-US" sz="1700" dirty="0" smtClean="0"/>
              <a:t>Must closely match CPU speed and word size to avoid wait states</a:t>
            </a:r>
          </a:p>
          <a:p>
            <a:pPr eaLnBrk="1" hangingPunct="1"/>
            <a:endParaRPr lang="en-US" sz="1700" dirty="0" smtClean="0"/>
          </a:p>
          <a:p>
            <a:pPr eaLnBrk="1" hangingPunct="1">
              <a:lnSpc>
                <a:spcPct val="90000"/>
              </a:lnSpc>
            </a:pPr>
            <a:r>
              <a:rPr lang="en-US" sz="1700" b="1" dirty="0" smtClean="0"/>
              <a:t>Static RAM (SRAM)</a:t>
            </a:r>
            <a:r>
              <a:rPr lang="en-US" sz="1700" dirty="0" smtClean="0"/>
              <a:t> – Registers, L1/L2/L3 Cache</a:t>
            </a:r>
          </a:p>
          <a:p>
            <a:pPr eaLnBrk="1" hangingPunct="1">
              <a:lnSpc>
                <a:spcPct val="90000"/>
              </a:lnSpc>
            </a:pPr>
            <a:r>
              <a:rPr lang="en-US" sz="1700" dirty="0" smtClean="0"/>
              <a:t>Built entirely out of transistors</a:t>
            </a:r>
          </a:p>
          <a:p>
            <a:pPr eaLnBrk="1" hangingPunct="1">
              <a:lnSpc>
                <a:spcPct val="90000"/>
              </a:lnSpc>
            </a:pPr>
            <a:r>
              <a:rPr lang="en-US" sz="1700" dirty="0" smtClean="0"/>
              <a:t>More expensive</a:t>
            </a:r>
          </a:p>
          <a:p>
            <a:pPr eaLnBrk="1" hangingPunct="1">
              <a:lnSpc>
                <a:spcPct val="90000"/>
              </a:lnSpc>
            </a:pPr>
            <a:r>
              <a:rPr lang="en-US" sz="1700" dirty="0" smtClean="0"/>
              <a:t>Faster (5 nanoseconds – 5 billionths of a second)</a:t>
            </a:r>
          </a:p>
          <a:p>
            <a:pPr lvl="1" eaLnBrk="1" hangingPunct="1">
              <a:lnSpc>
                <a:spcPct val="90000"/>
              </a:lnSpc>
              <a:buFontTx/>
              <a:buNone/>
            </a:pPr>
            <a:endParaRPr lang="en-US" sz="1700" dirty="0" smtClean="0"/>
          </a:p>
          <a:p>
            <a:pPr eaLnBrk="1" hangingPunct="1">
              <a:lnSpc>
                <a:spcPct val="90000"/>
              </a:lnSpc>
            </a:pPr>
            <a:r>
              <a:rPr lang="en-US" sz="1700" b="1" dirty="0" smtClean="0"/>
              <a:t>Dynamic RAM (DRAM)</a:t>
            </a:r>
            <a:r>
              <a:rPr lang="en-US" sz="1700" dirty="0" smtClean="0"/>
              <a:t> – Traditional RAM</a:t>
            </a:r>
          </a:p>
          <a:p>
            <a:pPr eaLnBrk="1" hangingPunct="1">
              <a:lnSpc>
                <a:spcPct val="90000"/>
              </a:lnSpc>
            </a:pPr>
            <a:r>
              <a:rPr lang="en-US" sz="1700" dirty="0" smtClean="0"/>
              <a:t>Uses both transistors and capacitors</a:t>
            </a:r>
          </a:p>
          <a:p>
            <a:pPr eaLnBrk="1" hangingPunct="1">
              <a:lnSpc>
                <a:spcPct val="90000"/>
              </a:lnSpc>
            </a:pPr>
            <a:r>
              <a:rPr lang="en-US" sz="1700" dirty="0" smtClean="0"/>
              <a:t>Less expensive</a:t>
            </a:r>
          </a:p>
          <a:p>
            <a:pPr eaLnBrk="1" hangingPunct="1">
              <a:lnSpc>
                <a:spcPct val="90000"/>
              </a:lnSpc>
            </a:pPr>
            <a:r>
              <a:rPr lang="en-US" sz="1700" dirty="0" smtClean="0"/>
              <a:t>Capacitors require refresh and can’t access memory during refresh cycle</a:t>
            </a:r>
          </a:p>
          <a:p>
            <a:pPr eaLnBrk="1" hangingPunct="1">
              <a:lnSpc>
                <a:spcPct val="90000"/>
              </a:lnSpc>
            </a:pPr>
            <a:r>
              <a:rPr lang="en-US" sz="1700" dirty="0" smtClean="0"/>
              <a:t>Slower (50 nanoseconds – 50 billionths of a second)</a:t>
            </a:r>
          </a:p>
          <a:p>
            <a:pPr eaLnBrk="1" hangingPunct="1"/>
            <a:endParaRPr lang="en-US" sz="1700" dirty="0" smtClean="0"/>
          </a:p>
          <a:p>
            <a:pPr eaLnBrk="1" hangingPunct="1"/>
            <a:endParaRPr lang="en-US" sz="17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92113" y="684213"/>
            <a:ext cx="6075362" cy="3417887"/>
          </a:xfrm>
          <a:ln/>
        </p:spPr>
      </p:sp>
      <p:sp>
        <p:nvSpPr>
          <p:cNvPr id="72707" name="Notes Placeholder 2"/>
          <p:cNvSpPr>
            <a:spLocks noGrp="1"/>
          </p:cNvSpPr>
          <p:nvPr>
            <p:ph type="body" idx="1"/>
          </p:nvPr>
        </p:nvSpPr>
        <p:spPr>
          <a:noFill/>
          <a:ln/>
        </p:spPr>
        <p:txBody>
          <a:bodyPr/>
          <a:lstStyle/>
          <a:p>
            <a:pPr eaLnBrk="1" hangingPunct="1"/>
            <a:r>
              <a:rPr lang="en-US" sz="1600" dirty="0" smtClean="0"/>
              <a:t>Random access memory with long-term or permanent data retention</a:t>
            </a:r>
          </a:p>
          <a:p>
            <a:pPr eaLnBrk="1" hangingPunct="1"/>
            <a:endParaRPr lang="en-US" sz="1600" dirty="0" smtClean="0"/>
          </a:p>
          <a:p>
            <a:pPr eaLnBrk="1" hangingPunct="1"/>
            <a:r>
              <a:rPr lang="en-US" sz="1600" dirty="0" smtClean="0"/>
              <a:t>Originally relegated to specialized roles and secondary storage; slower write speeds</a:t>
            </a:r>
          </a:p>
          <a:p>
            <a:pPr lvl="1" eaLnBrk="1" hangingPunct="1"/>
            <a:r>
              <a:rPr lang="en-US" sz="1600" dirty="0" smtClean="0"/>
              <a:t>Where is the system software for your iPod installed?</a:t>
            </a:r>
          </a:p>
          <a:p>
            <a:pPr lvl="1" eaLnBrk="1" hangingPunct="1"/>
            <a:r>
              <a:rPr lang="en-US" sz="1600" dirty="0" smtClean="0"/>
              <a:t>Lives through total loss of power, hard, or soft reset</a:t>
            </a:r>
          </a:p>
          <a:p>
            <a:pPr lvl="1" eaLnBrk="1" hangingPunct="1"/>
            <a:endParaRPr lang="en-US" sz="1600" dirty="0" smtClean="0"/>
          </a:p>
          <a:p>
            <a:pPr eaLnBrk="1" hangingPunct="1"/>
            <a:r>
              <a:rPr lang="en-US" sz="1600" dirty="0" smtClean="0"/>
              <a:t>Generations of devices (ROM, EPROM,  and EEPROM)</a:t>
            </a:r>
          </a:p>
          <a:p>
            <a:pPr eaLnBrk="1" hangingPunct="1"/>
            <a:endParaRPr lang="en-US" sz="1600" dirty="0" smtClean="0"/>
          </a:p>
          <a:p>
            <a:pPr eaLnBrk="1" hangingPunct="1"/>
            <a:r>
              <a:rPr lang="en-US" sz="1600" dirty="0" smtClean="0"/>
              <a:t>Flash RAM (most common NVM)</a:t>
            </a:r>
          </a:p>
          <a:p>
            <a:pPr lvl="1" eaLnBrk="1" hangingPunct="1"/>
            <a:r>
              <a:rPr lang="en-US" sz="1600" dirty="0" smtClean="0"/>
              <a:t>Competitive with DRAM in capacity and read performance</a:t>
            </a:r>
          </a:p>
          <a:p>
            <a:pPr lvl="1" eaLnBrk="1" hangingPunct="1"/>
            <a:r>
              <a:rPr lang="en-US" sz="1600" dirty="0" smtClean="0"/>
              <a:t>Relatively slow write speed</a:t>
            </a:r>
          </a:p>
          <a:p>
            <a:pPr lvl="1" eaLnBrk="1" hangingPunct="1"/>
            <a:r>
              <a:rPr lang="en-US" sz="1600" dirty="0" smtClean="0"/>
              <a:t>Looks like a drive but is a solid state device</a:t>
            </a:r>
          </a:p>
          <a:p>
            <a:pPr lvl="1" eaLnBrk="1" hangingPunct="1"/>
            <a:r>
              <a:rPr lang="en-US" sz="1600" dirty="0" smtClean="0"/>
              <a:t>Secure Digital </a:t>
            </a:r>
          </a:p>
          <a:p>
            <a:pPr lvl="1" eaLnBrk="1" hangingPunct="1"/>
            <a:r>
              <a:rPr lang="en-US" sz="1600" dirty="0" smtClean="0"/>
              <a:t>Compact Flash</a:t>
            </a:r>
          </a:p>
          <a:p>
            <a:pPr eaLnBrk="1" hangingPunct="1"/>
            <a:endParaRPr lang="en-US" sz="1600" dirty="0" smtClean="0"/>
          </a:p>
          <a:p>
            <a:pPr eaLnBrk="1" hangingPunct="1"/>
            <a:endParaRPr lang="en-US" sz="16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73951EF-B272-4577-802B-754A6F7BC09A}"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F7F5BA9-3013-41E8-A803-129E2AD9CAAD}"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C5262E-EF08-4DC5-A59A-3E4E5614A268}"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63A82C8-BCEF-4E80-BDCF-9D4DE67B1A01}"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8C872ED-5AD0-4D75-8862-1BE03C95A86D}"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E92DDB1-C6D7-4BE7-AAE5-D7C5A2F519E1}"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215155D-49E4-4380-8785-D83D4DB3933E}" type="slidenum">
              <a:rPr lang="en-US"/>
              <a:pPr>
                <a:defRPr/>
              </a:pPr>
              <a:t>‹#›</a:t>
            </a:fld>
            <a:endParaRPr lang="en-US"/>
          </a:p>
        </p:txBody>
      </p:sp>
      <p:sp>
        <p:nvSpPr>
          <p:cNvPr id="9"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E01A0C2-2BEF-4313-846A-0E0FB624CCBA}" type="slidenum">
              <a:rPr lang="en-US"/>
              <a:pPr>
                <a:defRPr/>
              </a:pPr>
              <a:t>‹#›</a:t>
            </a:fld>
            <a:endParaRPr lang="en-US"/>
          </a:p>
        </p:txBody>
      </p:sp>
      <p:sp>
        <p:nvSpPr>
          <p:cNvPr id="5"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5BC1510-4F18-4256-AAF9-5D701E425BF6}" type="slidenum">
              <a:rPr lang="en-US"/>
              <a:pPr>
                <a:defRPr/>
              </a:pPr>
              <a:t>‹#›</a:t>
            </a:fld>
            <a:endParaRPr lang="en-US"/>
          </a:p>
        </p:txBody>
      </p:sp>
      <p:sp>
        <p:nvSpPr>
          <p:cNvPr id="4"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8F8903B-5B88-4A1E-BED0-E893BB6F5765}"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D6CD1F1-6148-400B-A557-1DC0F0235ADE}"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r>
              <a:rPr lang="en-US"/>
              <a:t>Introduction to Computer ScienceSystems Architecture, Fifth Edition</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3810000" y="462915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D2F594-78CC-425B-B945-4754191595BD}" type="slidenum">
              <a:rPr lang="en-US"/>
              <a:pPr>
                <a:defRPr/>
              </a:pPr>
              <a:t>‹#›</a:t>
            </a:fld>
            <a:endParaRPr lang="en-US"/>
          </a:p>
        </p:txBody>
      </p:sp>
      <p:sp>
        <p:nvSpPr>
          <p:cNvPr id="1031" name="Rectangle 7"/>
          <p:cNvSpPr>
            <a:spLocks noGrp="1" noChangeArrowheads="1"/>
          </p:cNvSpPr>
          <p:nvPr>
            <p:ph type="ftr" sz="quarter" idx="3"/>
          </p:nvPr>
        </p:nvSpPr>
        <p:spPr bwMode="auto">
          <a:xfrm>
            <a:off x="685800" y="462915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Introduction to Computer ScienceSystems Architecture, Fifth Edition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New Roman" pitchFamily="18" charset="0"/>
        </a:defRPr>
      </a:lvl2pPr>
      <a:lvl3pPr algn="ctr" rtl="0" eaLnBrk="0" fontAlgn="base" hangingPunct="0">
        <a:spcBef>
          <a:spcPct val="0"/>
        </a:spcBef>
        <a:spcAft>
          <a:spcPct val="0"/>
        </a:spcAft>
        <a:defRPr sz="4400" b="1">
          <a:solidFill>
            <a:schemeClr val="tx1"/>
          </a:solidFill>
          <a:latin typeface="Times New Roman" pitchFamily="18" charset="0"/>
        </a:defRPr>
      </a:lvl3pPr>
      <a:lvl4pPr algn="ctr" rtl="0" eaLnBrk="0" fontAlgn="base" hangingPunct="0">
        <a:spcBef>
          <a:spcPct val="0"/>
        </a:spcBef>
        <a:spcAft>
          <a:spcPct val="0"/>
        </a:spcAft>
        <a:defRPr sz="4400" b="1">
          <a:solidFill>
            <a:schemeClr val="tx1"/>
          </a:solidFill>
          <a:latin typeface="Times New Roman" pitchFamily="18" charset="0"/>
        </a:defRPr>
      </a:lvl4pPr>
      <a:lvl5pPr algn="ctr" rtl="0" eaLnBrk="0" fontAlgn="base" hangingPunct="0">
        <a:spcBef>
          <a:spcPct val="0"/>
        </a:spcBef>
        <a:spcAft>
          <a:spcPct val="0"/>
        </a:spcAft>
        <a:defRPr sz="4400" b="1">
          <a:solidFill>
            <a:schemeClr val="tx1"/>
          </a:solidFill>
          <a:latin typeface="Times New Roman" pitchFamily="18" charset="0"/>
        </a:defRPr>
      </a:lvl5pPr>
      <a:lvl6pPr marL="457200" algn="ctr" rtl="0" fontAlgn="base">
        <a:spcBef>
          <a:spcPct val="0"/>
        </a:spcBef>
        <a:spcAft>
          <a:spcPct val="0"/>
        </a:spcAft>
        <a:defRPr sz="4400" b="1">
          <a:solidFill>
            <a:schemeClr val="tx1"/>
          </a:solidFill>
          <a:latin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mtClean="0"/>
              <a:t>Module 3 - Storage</a:t>
            </a:r>
          </a:p>
        </p:txBody>
      </p:sp>
      <p:sp>
        <p:nvSpPr>
          <p:cNvPr id="11267" name="Rectangle 3"/>
          <p:cNvSpPr>
            <a:spLocks noGrp="1" noChangeArrowheads="1"/>
          </p:cNvSpPr>
          <p:nvPr>
            <p:ph type="subTitle" idx="1"/>
          </p:nvPr>
        </p:nvSpPr>
        <p:spPr/>
        <p:txBody>
          <a:bodyPr/>
          <a:lstStyle/>
          <a:p>
            <a:pPr eaLnBrk="1" hangingPunct="1"/>
            <a:r>
              <a:rPr lang="en-US" dirty="0" smtClean="0"/>
              <a:t>MIS5122: Enterprise Architecture for IT Auditors</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The contents of most forms of RAM are _______, making them unsuitable for long term data storage.</a:t>
            </a:r>
          </a:p>
          <a:p>
            <a:pPr lvl="0"/>
            <a:endParaRPr lang="en-US" dirty="0" smtClean="0"/>
          </a:p>
          <a:p>
            <a:pPr lvl="0"/>
            <a:r>
              <a:rPr lang="en-US" dirty="0" smtClean="0"/>
              <a:t>__________ is typically stated in milliseconds for secondary storage devices and nanoseconds for primary storage devices.</a:t>
            </a:r>
          </a:p>
        </p:txBody>
      </p:sp>
      <p:sp>
        <p:nvSpPr>
          <p:cNvPr id="5" name="TextBox 4"/>
          <p:cNvSpPr txBox="1"/>
          <p:nvPr/>
        </p:nvSpPr>
        <p:spPr>
          <a:xfrm>
            <a:off x="6934200" y="1504950"/>
            <a:ext cx="2971800" cy="523220"/>
          </a:xfrm>
          <a:prstGeom prst="rect">
            <a:avLst/>
          </a:prstGeom>
          <a:noFill/>
        </p:spPr>
        <p:txBody>
          <a:bodyPr wrap="square" rtlCol="0">
            <a:spAutoFit/>
          </a:bodyPr>
          <a:lstStyle/>
          <a:p>
            <a:r>
              <a:rPr lang="en-US" dirty="0" smtClean="0">
                <a:solidFill>
                  <a:srgbClr val="FF0000"/>
                </a:solidFill>
              </a:rPr>
              <a:t>volatile</a:t>
            </a:r>
            <a:endParaRPr lang="en-US" dirty="0">
              <a:solidFill>
                <a:srgbClr val="FF0000"/>
              </a:solidFill>
            </a:endParaRPr>
          </a:p>
        </p:txBody>
      </p:sp>
      <p:sp>
        <p:nvSpPr>
          <p:cNvPr id="6" name="TextBox 5"/>
          <p:cNvSpPr txBox="1"/>
          <p:nvPr/>
        </p:nvSpPr>
        <p:spPr>
          <a:xfrm>
            <a:off x="1066800" y="3409950"/>
            <a:ext cx="2971800" cy="523220"/>
          </a:xfrm>
          <a:prstGeom prst="rect">
            <a:avLst/>
          </a:prstGeom>
          <a:noFill/>
        </p:spPr>
        <p:txBody>
          <a:bodyPr wrap="square" rtlCol="0">
            <a:spAutoFit/>
          </a:bodyPr>
          <a:lstStyle/>
          <a:p>
            <a:r>
              <a:rPr lang="en-US" dirty="0" smtClean="0">
                <a:solidFill>
                  <a:srgbClr val="FF0000"/>
                </a:solidFill>
              </a:rPr>
              <a:t>Access time</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_________ storage is slower, cheaper, and non-volatile versus _______ storage which is faster, more expensive and volatile.</a:t>
            </a:r>
          </a:p>
          <a:p>
            <a:pPr lvl="0"/>
            <a:endParaRPr lang="en-US" dirty="0" smtClean="0"/>
          </a:p>
          <a:p>
            <a:pPr lvl="0"/>
            <a:r>
              <a:rPr lang="en-US" dirty="0" smtClean="0"/>
              <a:t>Tape drives are __________ devices. Disk drives are random or direct access devices.</a:t>
            </a:r>
          </a:p>
        </p:txBody>
      </p:sp>
      <p:sp>
        <p:nvSpPr>
          <p:cNvPr id="5" name="TextBox 4"/>
          <p:cNvSpPr txBox="1"/>
          <p:nvPr/>
        </p:nvSpPr>
        <p:spPr>
          <a:xfrm>
            <a:off x="3276600" y="3343930"/>
            <a:ext cx="2971800" cy="523220"/>
          </a:xfrm>
          <a:prstGeom prst="rect">
            <a:avLst/>
          </a:prstGeom>
          <a:noFill/>
        </p:spPr>
        <p:txBody>
          <a:bodyPr wrap="square" rtlCol="0">
            <a:spAutoFit/>
          </a:bodyPr>
          <a:lstStyle/>
          <a:p>
            <a:r>
              <a:rPr lang="en-US" dirty="0" smtClean="0">
                <a:solidFill>
                  <a:srgbClr val="FF0000"/>
                </a:solidFill>
              </a:rPr>
              <a:t>serial access</a:t>
            </a:r>
            <a:endParaRPr lang="en-US" dirty="0">
              <a:solidFill>
                <a:srgbClr val="FF0000"/>
              </a:solidFill>
            </a:endParaRPr>
          </a:p>
        </p:txBody>
      </p:sp>
      <p:sp>
        <p:nvSpPr>
          <p:cNvPr id="6" name="TextBox 5"/>
          <p:cNvSpPr txBox="1"/>
          <p:nvPr/>
        </p:nvSpPr>
        <p:spPr>
          <a:xfrm>
            <a:off x="1066800" y="1504950"/>
            <a:ext cx="2971800" cy="523220"/>
          </a:xfrm>
          <a:prstGeom prst="rect">
            <a:avLst/>
          </a:prstGeom>
          <a:noFill/>
        </p:spPr>
        <p:txBody>
          <a:bodyPr wrap="square" rtlCol="0">
            <a:spAutoFit/>
          </a:bodyPr>
          <a:lstStyle/>
          <a:p>
            <a:r>
              <a:rPr lang="en-US" dirty="0" smtClean="0">
                <a:solidFill>
                  <a:srgbClr val="FF0000"/>
                </a:solidFill>
              </a:rPr>
              <a:t>Secondary</a:t>
            </a:r>
            <a:endParaRPr lang="en-US" dirty="0">
              <a:solidFill>
                <a:srgbClr val="FF0000"/>
              </a:solidFill>
            </a:endParaRPr>
          </a:p>
        </p:txBody>
      </p:sp>
      <p:sp>
        <p:nvSpPr>
          <p:cNvPr id="7" name="TextBox 6"/>
          <p:cNvSpPr txBox="1"/>
          <p:nvPr/>
        </p:nvSpPr>
        <p:spPr>
          <a:xfrm>
            <a:off x="3200400" y="1896130"/>
            <a:ext cx="2971800" cy="523220"/>
          </a:xfrm>
          <a:prstGeom prst="rect">
            <a:avLst/>
          </a:prstGeom>
          <a:noFill/>
        </p:spPr>
        <p:txBody>
          <a:bodyPr wrap="square" rtlCol="0">
            <a:spAutoFit/>
          </a:bodyPr>
          <a:lstStyle/>
          <a:p>
            <a:r>
              <a:rPr lang="en-US" dirty="0" smtClean="0">
                <a:solidFill>
                  <a:srgbClr val="FF0000"/>
                </a:solidFill>
              </a:rPr>
              <a:t>primary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Modern personal computers generally use memory packaged on small standardized circuit boards called _______________.</a:t>
            </a:r>
          </a:p>
          <a:p>
            <a:endParaRPr lang="en-US" dirty="0"/>
          </a:p>
        </p:txBody>
      </p:sp>
      <p:sp>
        <p:nvSpPr>
          <p:cNvPr id="5" name="TextBox 4"/>
          <p:cNvSpPr txBox="1"/>
          <p:nvPr/>
        </p:nvSpPr>
        <p:spPr>
          <a:xfrm>
            <a:off x="1981200" y="2343150"/>
            <a:ext cx="2971800" cy="523220"/>
          </a:xfrm>
          <a:prstGeom prst="rect">
            <a:avLst/>
          </a:prstGeom>
          <a:noFill/>
        </p:spPr>
        <p:txBody>
          <a:bodyPr wrap="square" rtlCol="0">
            <a:spAutoFit/>
          </a:bodyPr>
          <a:lstStyle/>
          <a:p>
            <a:r>
              <a:rPr lang="en-US" dirty="0" smtClean="0">
                <a:solidFill>
                  <a:srgbClr val="FF0000"/>
                </a:solidFill>
              </a:rPr>
              <a:t>DIMMs or SIMMs</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Question?</a:t>
            </a:r>
          </a:p>
        </p:txBody>
      </p:sp>
      <p:sp>
        <p:nvSpPr>
          <p:cNvPr id="26628" name="Rectangle 3"/>
          <p:cNvSpPr>
            <a:spLocks noGrp="1" noChangeArrowheads="1"/>
          </p:cNvSpPr>
          <p:nvPr>
            <p:ph type="body" idx="1"/>
          </p:nvPr>
        </p:nvSpPr>
        <p:spPr/>
        <p:txBody>
          <a:bodyPr/>
          <a:lstStyle/>
          <a:p>
            <a:pPr eaLnBrk="1" hangingPunct="1"/>
            <a:r>
              <a:rPr lang="en-US" dirty="0" smtClean="0"/>
              <a:t>In your own words, what is the “duality of magnetism?”</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Fig05-09"/>
          <p:cNvPicPr>
            <a:picLocks noChangeAspect="1" noChangeArrowheads="1"/>
          </p:cNvPicPr>
          <p:nvPr/>
        </p:nvPicPr>
        <p:blipFill>
          <a:blip r:embed="rId3" cstate="print"/>
          <a:srcRect/>
          <a:stretch>
            <a:fillRect/>
          </a:stretch>
        </p:blipFill>
        <p:spPr bwMode="auto">
          <a:xfrm>
            <a:off x="-1828800" y="57150"/>
            <a:ext cx="9980902" cy="5029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p>
            <a:fld id="{5A8D4EBC-86A3-49FC-B491-18ED645BB4AD}" type="slidenum">
              <a:rPr lang="en-US" smtClean="0"/>
              <a:pPr/>
              <a:t>15</a:t>
            </a:fld>
            <a:endParaRPr lang="en-US" smtClean="0"/>
          </a:p>
        </p:txBody>
      </p:sp>
      <p:pic>
        <p:nvPicPr>
          <p:cNvPr id="29699" name="Picture 4" descr="Tbl5-02"/>
          <p:cNvPicPr>
            <a:picLocks noChangeAspect="1" noChangeArrowheads="1"/>
          </p:cNvPicPr>
          <p:nvPr/>
        </p:nvPicPr>
        <p:blipFill>
          <a:blip r:embed="rId3" cstate="print"/>
          <a:srcRect/>
          <a:stretch>
            <a:fillRect/>
          </a:stretch>
        </p:blipFill>
        <p:spPr bwMode="auto">
          <a:xfrm>
            <a:off x="-1676400" y="133350"/>
            <a:ext cx="10744046" cy="4800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Fig05-11"/>
          <p:cNvPicPr>
            <a:picLocks noChangeAspect="1" noChangeArrowheads="1"/>
          </p:cNvPicPr>
          <p:nvPr/>
        </p:nvPicPr>
        <p:blipFill>
          <a:blip r:embed="rId3" cstate="print"/>
          <a:srcRect/>
          <a:stretch>
            <a:fillRect/>
          </a:stretch>
        </p:blipFill>
        <p:spPr bwMode="auto">
          <a:xfrm>
            <a:off x="-2590800" y="133350"/>
            <a:ext cx="10480472" cy="472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4" descr="Fig05-13"/>
          <p:cNvPicPr>
            <a:picLocks noChangeAspect="1" noChangeArrowheads="1"/>
          </p:cNvPicPr>
          <p:nvPr/>
        </p:nvPicPr>
        <p:blipFill>
          <a:blip r:embed="rId3" cstate="print"/>
          <a:srcRect/>
          <a:stretch>
            <a:fillRect/>
          </a:stretch>
        </p:blipFill>
        <p:spPr bwMode="auto">
          <a:xfrm>
            <a:off x="-2667000" y="133351"/>
            <a:ext cx="10559526" cy="487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p:spPr>
        <p:txBody>
          <a:bodyPr/>
          <a:lstStyle/>
          <a:p>
            <a:fld id="{EF6C11B6-538E-449D-B913-415DFD388EAA}" type="slidenum">
              <a:rPr lang="en-US" smtClean="0"/>
              <a:pPr/>
              <a:t>18</a:t>
            </a:fld>
            <a:endParaRPr lang="en-US" smtClean="0"/>
          </a:p>
        </p:txBody>
      </p:sp>
      <p:pic>
        <p:nvPicPr>
          <p:cNvPr id="34819" name="Picture 4" descr="Fig05-14"/>
          <p:cNvPicPr>
            <a:picLocks noChangeAspect="1" noChangeArrowheads="1"/>
          </p:cNvPicPr>
          <p:nvPr/>
        </p:nvPicPr>
        <p:blipFill>
          <a:blip r:embed="rId3" cstate="print"/>
          <a:srcRect/>
          <a:stretch>
            <a:fillRect/>
          </a:stretch>
        </p:blipFill>
        <p:spPr bwMode="auto">
          <a:xfrm>
            <a:off x="-2362200" y="57150"/>
            <a:ext cx="11347053" cy="5086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Question?</a:t>
            </a:r>
          </a:p>
        </p:txBody>
      </p:sp>
      <p:sp>
        <p:nvSpPr>
          <p:cNvPr id="35844" name="Rectangle 3"/>
          <p:cNvSpPr>
            <a:spLocks noGrp="1" noChangeArrowheads="1"/>
          </p:cNvSpPr>
          <p:nvPr>
            <p:ph type="body" idx="1"/>
          </p:nvPr>
        </p:nvSpPr>
        <p:spPr/>
        <p:txBody>
          <a:bodyPr/>
          <a:lstStyle/>
          <a:p>
            <a:pPr eaLnBrk="1" hangingPunct="1"/>
            <a:r>
              <a:rPr lang="en-US" smtClean="0"/>
              <a:t>If I worked for a hard drive manufacturer and my boss told me that our current hard drives were not fast enough, where would I focus my attention to make them faster?</a:t>
            </a:r>
          </a:p>
          <a:p>
            <a:pPr eaLnBrk="1" hangingPunct="1"/>
            <a:r>
              <a:rPr lang="en-US" smtClean="0"/>
              <a:t>If my boss told me that we needed to improve density, where would I focus my attention?</a:t>
            </a:r>
          </a:p>
          <a:p>
            <a:pPr eaLnBrk="1" hangingPunct="1"/>
            <a:r>
              <a:rPr lang="en-US" smtClean="0"/>
              <a:t>Can I both make drives faster and improve the density?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19050"/>
            <a:ext cx="7772400" cy="857250"/>
          </a:xfrm>
        </p:spPr>
        <p:txBody>
          <a:bodyPr/>
          <a:lstStyle/>
          <a:p>
            <a:pPr eaLnBrk="1" hangingPunct="1"/>
            <a:r>
              <a:rPr lang="en-US" dirty="0" smtClean="0"/>
              <a:t>Agenda</a:t>
            </a:r>
          </a:p>
        </p:txBody>
      </p:sp>
      <p:sp>
        <p:nvSpPr>
          <p:cNvPr id="12292" name="Rectangle 3"/>
          <p:cNvSpPr>
            <a:spLocks noGrp="1" noChangeArrowheads="1"/>
          </p:cNvSpPr>
          <p:nvPr>
            <p:ph type="body" idx="1"/>
          </p:nvPr>
        </p:nvSpPr>
        <p:spPr>
          <a:xfrm>
            <a:off x="685800" y="971550"/>
            <a:ext cx="7772400" cy="3086100"/>
          </a:xfrm>
        </p:spPr>
        <p:txBody>
          <a:bodyPr/>
          <a:lstStyle/>
          <a:p>
            <a:pPr eaLnBrk="1" hangingPunct="1">
              <a:lnSpc>
                <a:spcPct val="90000"/>
              </a:lnSpc>
            </a:pPr>
            <a:r>
              <a:rPr lang="en-US" sz="2400" dirty="0" smtClean="0"/>
              <a:t>Storage</a:t>
            </a:r>
          </a:p>
          <a:p>
            <a:pPr lvl="1" eaLnBrk="1" hangingPunct="1">
              <a:lnSpc>
                <a:spcPct val="90000"/>
              </a:lnSpc>
            </a:pPr>
            <a:r>
              <a:rPr lang="en-US" sz="2200" dirty="0" smtClean="0"/>
              <a:t>Characteristics of Different Types of Storage</a:t>
            </a:r>
          </a:p>
          <a:p>
            <a:pPr lvl="1" eaLnBrk="1" hangingPunct="1">
              <a:lnSpc>
                <a:spcPct val="90000"/>
              </a:lnSpc>
            </a:pPr>
            <a:r>
              <a:rPr lang="en-US" sz="2200" dirty="0" smtClean="0"/>
              <a:t>Primary Storage</a:t>
            </a:r>
          </a:p>
          <a:p>
            <a:pPr lvl="1" eaLnBrk="1" hangingPunct="1">
              <a:lnSpc>
                <a:spcPct val="90000"/>
              </a:lnSpc>
            </a:pPr>
            <a:r>
              <a:rPr lang="en-US" sz="2200" dirty="0" smtClean="0"/>
              <a:t>Secondary Storage</a:t>
            </a:r>
          </a:p>
          <a:p>
            <a:pPr lvl="2" eaLnBrk="1" hangingPunct="1">
              <a:lnSpc>
                <a:spcPct val="90000"/>
              </a:lnSpc>
            </a:pPr>
            <a:r>
              <a:rPr lang="en-US" sz="2000" dirty="0" smtClean="0"/>
              <a:t>Magnetic Tape</a:t>
            </a:r>
          </a:p>
          <a:p>
            <a:pPr lvl="2" eaLnBrk="1" hangingPunct="1">
              <a:lnSpc>
                <a:spcPct val="90000"/>
              </a:lnSpc>
            </a:pPr>
            <a:r>
              <a:rPr lang="en-US" sz="2000" dirty="0" smtClean="0"/>
              <a:t>Magnetic Disk</a:t>
            </a:r>
          </a:p>
          <a:p>
            <a:pPr lvl="1" eaLnBrk="1" hangingPunct="1">
              <a:lnSpc>
                <a:spcPct val="90000"/>
              </a:lnSpc>
            </a:pPr>
            <a:r>
              <a:rPr lang="en-US" sz="2200" dirty="0" smtClean="0"/>
              <a:t>Storage Safety Nets</a:t>
            </a:r>
          </a:p>
          <a:p>
            <a:pPr lvl="1" eaLnBrk="1" hangingPunct="1">
              <a:lnSpc>
                <a:spcPct val="90000"/>
              </a:lnSpc>
            </a:pPr>
            <a:r>
              <a:rPr lang="en-US" sz="2200" dirty="0" smtClean="0"/>
              <a:t>SAN and NAS</a:t>
            </a:r>
          </a:p>
          <a:p>
            <a:pPr lvl="1" eaLnBrk="1" hangingPunct="1">
              <a:lnSpc>
                <a:spcPct val="90000"/>
              </a:lnSpc>
            </a:pPr>
            <a:r>
              <a:rPr lang="en-US" sz="2200" dirty="0" smtClean="0"/>
              <a:t>Cache Controllers</a:t>
            </a:r>
          </a:p>
          <a:p>
            <a:pPr eaLnBrk="1" hangingPunct="1">
              <a:lnSpc>
                <a:spcPct val="90000"/>
              </a:lnSpc>
            </a:pPr>
            <a:endParaRPr lang="en-US" sz="2400" dirty="0" smtClean="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5" name="Picture 4" descr="Fig05-13"/>
          <p:cNvPicPr>
            <a:picLocks noChangeAspect="1" noChangeArrowheads="1"/>
          </p:cNvPicPr>
          <p:nvPr/>
        </p:nvPicPr>
        <p:blipFill>
          <a:blip r:embed="rId3" cstate="print"/>
          <a:srcRect/>
          <a:stretch>
            <a:fillRect/>
          </a:stretch>
        </p:blipFill>
        <p:spPr bwMode="auto">
          <a:xfrm>
            <a:off x="-2667000" y="133351"/>
            <a:ext cx="10559526" cy="487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4" descr="Tbl5-05"/>
          <p:cNvPicPr>
            <a:picLocks noChangeAspect="1" noChangeArrowheads="1"/>
          </p:cNvPicPr>
          <p:nvPr/>
        </p:nvPicPr>
        <p:blipFill>
          <a:blip r:embed="rId3" cstate="print"/>
          <a:srcRect/>
          <a:stretch>
            <a:fillRect/>
          </a:stretch>
        </p:blipFill>
        <p:spPr bwMode="auto">
          <a:xfrm>
            <a:off x="-1647111" y="742950"/>
            <a:ext cx="10734813" cy="3429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nvPr>
        </p:nvGraphicFramePr>
        <p:xfrm>
          <a:off x="695325" y="57150"/>
          <a:ext cx="8220075" cy="5086350"/>
        </p:xfrm>
        <a:graphic>
          <a:graphicData uri="http://schemas.openxmlformats.org/presentationml/2006/ole">
            <mc:AlternateContent xmlns:mc="http://schemas.openxmlformats.org/markup-compatibility/2006">
              <mc:Choice xmlns:v="urn:schemas-microsoft-com:vml" Requires="v">
                <p:oleObj spid="_x0000_s2064" name="Visio" r:id="rId4" imgW="8486851" imgH="6214986" progId="Visio.Drawing.11">
                  <p:embed/>
                </p:oleObj>
              </mc:Choice>
              <mc:Fallback>
                <p:oleObj name="Visio" r:id="rId4" imgW="8486851" imgH="6214986"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57150"/>
                        <a:ext cx="82200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Solid State Drive</a:t>
            </a:r>
          </a:p>
        </p:txBody>
      </p:sp>
      <p:pic>
        <p:nvPicPr>
          <p:cNvPr id="38916" name="Picture 2"/>
          <p:cNvPicPr>
            <a:picLocks noGrp="1" noChangeAspect="1" noChangeArrowheads="1"/>
          </p:cNvPicPr>
          <p:nvPr>
            <p:ph idx="1"/>
          </p:nvPr>
        </p:nvPicPr>
        <p:blipFill>
          <a:blip r:embed="rId3" cstate="print"/>
          <a:srcRect/>
          <a:stretch>
            <a:fillRect/>
          </a:stretch>
        </p:blipFill>
        <p:spPr>
          <a:xfrm>
            <a:off x="152400" y="1438275"/>
            <a:ext cx="5810250" cy="3648075"/>
          </a:xfrm>
          <a:noFill/>
        </p:spPr>
      </p:pic>
      <p:sp>
        <p:nvSpPr>
          <p:cNvPr id="38917" name="TextBox 5"/>
          <p:cNvSpPr txBox="1">
            <a:spLocks noChangeArrowheads="1"/>
          </p:cNvSpPr>
          <p:nvPr/>
        </p:nvSpPr>
        <p:spPr bwMode="auto">
          <a:xfrm>
            <a:off x="6019800" y="1123950"/>
            <a:ext cx="3124200" cy="4401205"/>
          </a:xfrm>
          <a:prstGeom prst="rect">
            <a:avLst/>
          </a:prstGeom>
          <a:noFill/>
          <a:ln w="9525">
            <a:noFill/>
            <a:miter lim="800000"/>
            <a:headEnd/>
            <a:tailEnd/>
          </a:ln>
        </p:spPr>
        <p:txBody>
          <a:bodyPr>
            <a:spAutoFit/>
          </a:bodyPr>
          <a:lstStyle/>
          <a:p>
            <a:r>
              <a:rPr lang="en-US" dirty="0"/>
              <a:t>$789 for 64 GB</a:t>
            </a:r>
          </a:p>
          <a:p>
            <a:endParaRPr lang="en-US" dirty="0"/>
          </a:p>
          <a:p>
            <a:r>
              <a:rPr lang="en-US" dirty="0"/>
              <a:t>Why are reads so fast?</a:t>
            </a:r>
          </a:p>
          <a:p>
            <a:endParaRPr lang="en-US" dirty="0"/>
          </a:p>
          <a:p>
            <a:r>
              <a:rPr lang="en-US" dirty="0"/>
              <a:t>Are writes that fast?</a:t>
            </a:r>
          </a:p>
          <a:p>
            <a:endParaRPr lang="en-US" dirty="0"/>
          </a:p>
          <a:p>
            <a:r>
              <a:rPr lang="en-US" dirty="0"/>
              <a:t>Why shouldn’t you defrag this device?</a:t>
            </a:r>
          </a:p>
          <a:p>
            <a:endParaRPr lang="en-US"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Drive</a:t>
            </a:r>
            <a:endParaRPr lang="en-US" dirty="0"/>
          </a:p>
        </p:txBody>
      </p:sp>
    </p:spTree>
    <p:controls>
      <mc:AlternateContent xmlns:mc="http://schemas.openxmlformats.org/markup-compatibility/2006">
        <mc:Choice xmlns:v="urn:schemas-microsoft-com:vml" Requires="v">
          <p:control spid="113675" name="ShockwaveFlash1" r:id="rId2" imgW="4800600" imgH="3733920"/>
        </mc:Choice>
        <mc:Fallback>
          <p:control name="ShockwaveFlash1" r:id="rId2" imgW="4800600" imgH="37339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76350"/>
                  <a:ext cx="4800600" cy="3733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The ______________ of a hard disk drive generates or responds to a magnetic field .</a:t>
            </a:r>
          </a:p>
          <a:p>
            <a:pPr lvl="0"/>
            <a:endParaRPr lang="en-US" dirty="0" smtClean="0"/>
          </a:p>
          <a:p>
            <a:pPr lvl="0"/>
            <a:r>
              <a:rPr lang="en-US" dirty="0" smtClean="0"/>
              <a:t>Data stored on magnetic media for long periods of time may be lost due to _______________ and _____________.</a:t>
            </a:r>
          </a:p>
        </p:txBody>
      </p:sp>
      <p:sp>
        <p:nvSpPr>
          <p:cNvPr id="5" name="TextBox 4"/>
          <p:cNvSpPr txBox="1"/>
          <p:nvPr/>
        </p:nvSpPr>
        <p:spPr>
          <a:xfrm>
            <a:off x="1752600" y="1515130"/>
            <a:ext cx="2819400" cy="523220"/>
          </a:xfrm>
          <a:prstGeom prst="rect">
            <a:avLst/>
          </a:prstGeom>
          <a:noFill/>
        </p:spPr>
        <p:txBody>
          <a:bodyPr wrap="square" rtlCol="0">
            <a:spAutoFit/>
          </a:bodyPr>
          <a:lstStyle/>
          <a:p>
            <a:r>
              <a:rPr lang="en-US" dirty="0" smtClean="0">
                <a:solidFill>
                  <a:srgbClr val="FF0000"/>
                </a:solidFill>
              </a:rPr>
              <a:t>read/write heads</a:t>
            </a:r>
            <a:endParaRPr lang="en-US" dirty="0">
              <a:solidFill>
                <a:srgbClr val="FF0000"/>
              </a:solidFill>
            </a:endParaRPr>
          </a:p>
        </p:txBody>
      </p:sp>
      <p:sp>
        <p:nvSpPr>
          <p:cNvPr id="6" name="TextBox 5"/>
          <p:cNvSpPr txBox="1"/>
          <p:nvPr/>
        </p:nvSpPr>
        <p:spPr>
          <a:xfrm>
            <a:off x="4572000" y="3343930"/>
            <a:ext cx="2819400" cy="523220"/>
          </a:xfrm>
          <a:prstGeom prst="rect">
            <a:avLst/>
          </a:prstGeom>
          <a:noFill/>
        </p:spPr>
        <p:txBody>
          <a:bodyPr wrap="square" rtlCol="0">
            <a:spAutoFit/>
          </a:bodyPr>
          <a:lstStyle/>
          <a:p>
            <a:r>
              <a:rPr lang="en-US" dirty="0" smtClean="0">
                <a:solidFill>
                  <a:srgbClr val="FF0000"/>
                </a:solidFill>
              </a:rPr>
              <a:t>magnetic leakage</a:t>
            </a:r>
            <a:endParaRPr lang="en-US" dirty="0">
              <a:solidFill>
                <a:srgbClr val="FF0000"/>
              </a:solidFill>
            </a:endParaRPr>
          </a:p>
        </p:txBody>
      </p:sp>
      <p:sp>
        <p:nvSpPr>
          <p:cNvPr id="7" name="TextBox 6"/>
          <p:cNvSpPr txBox="1"/>
          <p:nvPr/>
        </p:nvSpPr>
        <p:spPr>
          <a:xfrm>
            <a:off x="1066800" y="3801130"/>
            <a:ext cx="2819400" cy="523220"/>
          </a:xfrm>
          <a:prstGeom prst="rect">
            <a:avLst/>
          </a:prstGeom>
          <a:noFill/>
        </p:spPr>
        <p:txBody>
          <a:bodyPr wrap="square" rtlCol="0">
            <a:spAutoFit/>
          </a:bodyPr>
          <a:lstStyle/>
          <a:p>
            <a:r>
              <a:rPr lang="en-US" dirty="0" smtClean="0">
                <a:solidFill>
                  <a:srgbClr val="FF0000"/>
                </a:solidFill>
              </a:rPr>
              <a:t>magnetic decay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A(n) ____________ stores data in magnetically charged areas on a rigid platter.</a:t>
            </a:r>
          </a:p>
          <a:p>
            <a:endParaRPr lang="en-US" dirty="0" smtClean="0"/>
          </a:p>
          <a:p>
            <a:r>
              <a:rPr lang="en-US" dirty="0" smtClean="0"/>
              <a:t>The three components of average access time for a disk drive are _____________________, ___________________, and _____________.</a:t>
            </a:r>
          </a:p>
          <a:p>
            <a:pPr lvl="0">
              <a:buNone/>
            </a:pPr>
            <a:endParaRPr lang="en-US" dirty="0" smtClean="0"/>
          </a:p>
          <a:p>
            <a:pPr>
              <a:buNone/>
            </a:pPr>
            <a:endParaRPr lang="en-US" dirty="0"/>
          </a:p>
        </p:txBody>
      </p:sp>
      <p:sp>
        <p:nvSpPr>
          <p:cNvPr id="5" name="TextBox 4"/>
          <p:cNvSpPr txBox="1"/>
          <p:nvPr/>
        </p:nvSpPr>
        <p:spPr>
          <a:xfrm>
            <a:off x="1828800" y="1515130"/>
            <a:ext cx="2819400" cy="523220"/>
          </a:xfrm>
          <a:prstGeom prst="rect">
            <a:avLst/>
          </a:prstGeom>
          <a:noFill/>
        </p:spPr>
        <p:txBody>
          <a:bodyPr wrap="square" rtlCol="0">
            <a:spAutoFit/>
          </a:bodyPr>
          <a:lstStyle/>
          <a:p>
            <a:r>
              <a:rPr lang="en-US" dirty="0" smtClean="0">
                <a:solidFill>
                  <a:srgbClr val="FF0000"/>
                </a:solidFill>
              </a:rPr>
              <a:t>hard disk drive</a:t>
            </a:r>
            <a:endParaRPr lang="en-US" dirty="0">
              <a:solidFill>
                <a:srgbClr val="FF0000"/>
              </a:solidFill>
            </a:endParaRPr>
          </a:p>
        </p:txBody>
      </p:sp>
      <p:sp>
        <p:nvSpPr>
          <p:cNvPr id="6" name="TextBox 5"/>
          <p:cNvSpPr txBox="1"/>
          <p:nvPr/>
        </p:nvSpPr>
        <p:spPr>
          <a:xfrm>
            <a:off x="3124200" y="3343930"/>
            <a:ext cx="4114800" cy="523220"/>
          </a:xfrm>
          <a:prstGeom prst="rect">
            <a:avLst/>
          </a:prstGeom>
          <a:noFill/>
        </p:spPr>
        <p:txBody>
          <a:bodyPr wrap="square" rtlCol="0">
            <a:spAutoFit/>
          </a:bodyPr>
          <a:lstStyle/>
          <a:p>
            <a:r>
              <a:rPr lang="en-US" dirty="0" smtClean="0">
                <a:solidFill>
                  <a:srgbClr val="FF0000"/>
                </a:solidFill>
              </a:rPr>
              <a:t>head to head switch time</a:t>
            </a:r>
            <a:endParaRPr lang="en-US" dirty="0">
              <a:solidFill>
                <a:srgbClr val="FF0000"/>
              </a:solidFill>
            </a:endParaRPr>
          </a:p>
        </p:txBody>
      </p:sp>
      <p:sp>
        <p:nvSpPr>
          <p:cNvPr id="7" name="TextBox 6"/>
          <p:cNvSpPr txBox="1"/>
          <p:nvPr/>
        </p:nvSpPr>
        <p:spPr>
          <a:xfrm>
            <a:off x="1066800" y="3801130"/>
            <a:ext cx="3733800" cy="523220"/>
          </a:xfrm>
          <a:prstGeom prst="rect">
            <a:avLst/>
          </a:prstGeom>
          <a:noFill/>
        </p:spPr>
        <p:txBody>
          <a:bodyPr wrap="square" rtlCol="0">
            <a:spAutoFit/>
          </a:bodyPr>
          <a:lstStyle/>
          <a:p>
            <a:r>
              <a:rPr lang="en-US" dirty="0" smtClean="0">
                <a:solidFill>
                  <a:srgbClr val="FF0000"/>
                </a:solidFill>
              </a:rPr>
              <a:t>track to track seek time</a:t>
            </a:r>
            <a:endParaRPr lang="en-US" dirty="0">
              <a:solidFill>
                <a:srgbClr val="FF0000"/>
              </a:solidFill>
            </a:endParaRPr>
          </a:p>
        </p:txBody>
      </p:sp>
      <p:sp>
        <p:nvSpPr>
          <p:cNvPr id="8" name="TextBox 7"/>
          <p:cNvSpPr txBox="1"/>
          <p:nvPr/>
        </p:nvSpPr>
        <p:spPr>
          <a:xfrm>
            <a:off x="5257800" y="3801130"/>
            <a:ext cx="2819400" cy="523220"/>
          </a:xfrm>
          <a:prstGeom prst="rect">
            <a:avLst/>
          </a:prstGeom>
          <a:noFill/>
        </p:spPr>
        <p:txBody>
          <a:bodyPr wrap="square" rtlCol="0">
            <a:spAutoFit/>
          </a:bodyPr>
          <a:lstStyle/>
          <a:p>
            <a:r>
              <a:rPr lang="en-US" dirty="0" smtClean="0">
                <a:solidFill>
                  <a:srgbClr val="FF0000"/>
                </a:solidFill>
              </a:rPr>
              <a:t>rotational delay</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mtClean="0"/>
              <a:t>Fault Tolerance</a:t>
            </a:r>
          </a:p>
        </p:txBody>
      </p:sp>
      <p:sp>
        <p:nvSpPr>
          <p:cNvPr id="39940" name="Rectangle 3"/>
          <p:cNvSpPr>
            <a:spLocks noGrp="1" noChangeArrowheads="1"/>
          </p:cNvSpPr>
          <p:nvPr>
            <p:ph type="body" idx="1"/>
          </p:nvPr>
        </p:nvSpPr>
        <p:spPr/>
        <p:txBody>
          <a:bodyPr/>
          <a:lstStyle/>
          <a:p>
            <a:pPr eaLnBrk="1" hangingPunct="1"/>
            <a:r>
              <a:rPr lang="en-US" smtClean="0"/>
              <a:t>Methods of securing file content against hardware failure</a:t>
            </a:r>
          </a:p>
          <a:p>
            <a:pPr lvl="1" eaLnBrk="1" hangingPunct="1"/>
            <a:r>
              <a:rPr lang="en-US" smtClean="0"/>
              <a:t>File backup/Recovery</a:t>
            </a:r>
          </a:p>
          <a:p>
            <a:pPr lvl="1" eaLnBrk="1" hangingPunct="1"/>
            <a:r>
              <a:rPr lang="en-US" smtClean="0"/>
              <a:t>Mirroring</a:t>
            </a:r>
          </a:p>
          <a:p>
            <a:pPr lvl="1" eaLnBrk="1" hangingPunct="1"/>
            <a:r>
              <a:rPr lang="en-US" smtClean="0"/>
              <a:t>RAID (Redundant Array of Inexpensive Disks)</a:t>
            </a:r>
          </a:p>
          <a:p>
            <a:pPr lvl="1" eaLnBrk="1" hangingPunct="1"/>
            <a:r>
              <a:rPr lang="en-US" smtClean="0"/>
              <a:t>Transaction logging</a:t>
            </a:r>
          </a:p>
          <a:p>
            <a:pPr lvl="1" eaLnBrk="1" hangingPunct="1">
              <a:buFontTx/>
              <a:buNone/>
            </a:pPr>
            <a:endParaRPr lang="en-US" smtClean="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mtClean="0"/>
              <a:t>File Backup</a:t>
            </a:r>
          </a:p>
        </p:txBody>
      </p:sp>
      <p:sp>
        <p:nvSpPr>
          <p:cNvPr id="40964" name="Rectangle 3"/>
          <p:cNvSpPr>
            <a:spLocks noGrp="1" noChangeArrowheads="1"/>
          </p:cNvSpPr>
          <p:nvPr>
            <p:ph type="body" idx="1"/>
          </p:nvPr>
        </p:nvSpPr>
        <p:spPr>
          <a:xfrm>
            <a:off x="0" y="1257300"/>
            <a:ext cx="8991600" cy="3714750"/>
          </a:xfrm>
        </p:spPr>
        <p:txBody>
          <a:bodyPr/>
          <a:lstStyle/>
          <a:p>
            <a:pPr eaLnBrk="1" hangingPunct="1">
              <a:lnSpc>
                <a:spcPct val="80000"/>
              </a:lnSpc>
            </a:pPr>
            <a:r>
              <a:rPr lang="en-US" sz="2400" dirty="0" smtClean="0"/>
              <a:t>Protects against data loss (file content, directory content, and storage allocation tables)</a:t>
            </a:r>
          </a:p>
          <a:p>
            <a:pPr eaLnBrk="1" hangingPunct="1">
              <a:lnSpc>
                <a:spcPct val="80000"/>
              </a:lnSpc>
            </a:pPr>
            <a:r>
              <a:rPr lang="en-US" sz="2400" dirty="0" smtClean="0"/>
              <a:t>Store backup copies on a different storage device in a different physical location</a:t>
            </a:r>
          </a:p>
          <a:p>
            <a:pPr lvl="1" eaLnBrk="1" hangingPunct="1">
              <a:lnSpc>
                <a:spcPct val="80000"/>
              </a:lnSpc>
            </a:pPr>
            <a:r>
              <a:rPr lang="en-US" sz="2200" dirty="0" smtClean="0"/>
              <a:t>Tape</a:t>
            </a:r>
          </a:p>
          <a:p>
            <a:pPr lvl="1" eaLnBrk="1" hangingPunct="1">
              <a:lnSpc>
                <a:spcPct val="80000"/>
              </a:lnSpc>
            </a:pPr>
            <a:r>
              <a:rPr lang="en-US" sz="2200" dirty="0" smtClean="0"/>
              <a:t>Disk</a:t>
            </a:r>
          </a:p>
          <a:p>
            <a:pPr eaLnBrk="1" hangingPunct="1">
              <a:lnSpc>
                <a:spcPct val="80000"/>
              </a:lnSpc>
            </a:pPr>
            <a:r>
              <a:rPr lang="en-US" sz="2400" dirty="0" smtClean="0"/>
              <a:t>Manual or automatic</a:t>
            </a:r>
          </a:p>
          <a:p>
            <a:pPr eaLnBrk="1" hangingPunct="1">
              <a:lnSpc>
                <a:spcPct val="80000"/>
              </a:lnSpc>
            </a:pPr>
            <a:r>
              <a:rPr lang="en-US" sz="2400" dirty="0" smtClean="0"/>
              <a:t>Full or incremental</a:t>
            </a:r>
          </a:p>
          <a:p>
            <a:pPr eaLnBrk="1" hangingPunct="1">
              <a:lnSpc>
                <a:spcPct val="80000"/>
              </a:lnSpc>
            </a:pPr>
            <a:r>
              <a:rPr lang="en-US" sz="2400" dirty="0" smtClean="0"/>
              <a:t>Test restores on a regular basis like your job depends on it!</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mtClean="0"/>
              <a:t>Question?</a:t>
            </a:r>
          </a:p>
        </p:txBody>
      </p:sp>
      <p:sp>
        <p:nvSpPr>
          <p:cNvPr id="41988" name="Rectangle 3"/>
          <p:cNvSpPr>
            <a:spLocks noGrp="1" noChangeArrowheads="1"/>
          </p:cNvSpPr>
          <p:nvPr>
            <p:ph type="body" idx="1"/>
          </p:nvPr>
        </p:nvSpPr>
        <p:spPr/>
        <p:txBody>
          <a:bodyPr/>
          <a:lstStyle/>
          <a:p>
            <a:pPr eaLnBrk="1" hangingPunct="1"/>
            <a:r>
              <a:rPr lang="en-US" smtClean="0"/>
              <a:t>If I had six 100 gig volumes and I wanted to mirror my hard drives, how much usable space would I have?</a:t>
            </a:r>
          </a:p>
          <a:p>
            <a:pPr eaLnBrk="1" hangingPunct="1"/>
            <a:r>
              <a:rPr lang="en-US" smtClean="0"/>
              <a:t>If I wanted to build a RAID-5 array, how much usable space would I have?</a:t>
            </a:r>
          </a:p>
          <a:p>
            <a:pPr eaLnBrk="1" hangingPunct="1"/>
            <a:r>
              <a:rPr lang="en-US" smtClean="0"/>
              <a:t>What is better, mirroring or RAID-5?  Why? </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Storage</a:t>
            </a:r>
          </a:p>
        </p:txBody>
      </p:sp>
      <p:sp>
        <p:nvSpPr>
          <p:cNvPr id="1029"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1040"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5717" name="Text Box 5"/>
          <p:cNvSpPr txBox="1">
            <a:spLocks noChangeArrowheads="1"/>
          </p:cNvSpPr>
          <p:nvPr/>
        </p:nvSpPr>
        <p:spPr bwMode="auto">
          <a:xfrm>
            <a:off x="6705600" y="2051447"/>
            <a:ext cx="2209800" cy="523220"/>
          </a:xfrm>
          <a:prstGeom prst="rect">
            <a:avLst/>
          </a:prstGeom>
          <a:noFill/>
          <a:ln w="9525">
            <a:noFill/>
            <a:miter lim="800000"/>
            <a:headEnd/>
            <a:tailEnd/>
          </a:ln>
        </p:spPr>
        <p:txBody>
          <a:bodyPr>
            <a:spAutoFit/>
          </a:bodyPr>
          <a:lstStyle/>
          <a:p>
            <a:pPr>
              <a:spcBef>
                <a:spcPct val="50000"/>
              </a:spcBef>
            </a:pPr>
            <a:r>
              <a:rPr lang="en-US"/>
              <a:t>Desktops</a:t>
            </a:r>
          </a:p>
        </p:txBody>
      </p:sp>
      <p:sp>
        <p:nvSpPr>
          <p:cNvPr id="755718"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755719"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5720"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755721"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5722"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755723" name="Text Box 11"/>
          <p:cNvSpPr txBox="1">
            <a:spLocks noChangeArrowheads="1"/>
          </p:cNvSpPr>
          <p:nvPr/>
        </p:nvSpPr>
        <p:spPr bwMode="auto">
          <a:xfrm>
            <a:off x="6705600" y="2411016"/>
            <a:ext cx="2209800" cy="523220"/>
          </a:xfrm>
          <a:prstGeom prst="rect">
            <a:avLst/>
          </a:prstGeom>
          <a:noFill/>
          <a:ln w="9525">
            <a:noFill/>
            <a:miter lim="800000"/>
            <a:headEnd/>
            <a:tailEnd/>
          </a:ln>
        </p:spPr>
        <p:txBody>
          <a:bodyPr>
            <a:spAutoFit/>
          </a:bodyPr>
          <a:lstStyle/>
          <a:p>
            <a:pPr>
              <a:spcBef>
                <a:spcPct val="50000"/>
              </a:spcBef>
            </a:pPr>
            <a:r>
              <a:rPr lang="en-US"/>
              <a:t>Servers</a:t>
            </a:r>
          </a:p>
        </p:txBody>
      </p:sp>
      <p:sp>
        <p:nvSpPr>
          <p:cNvPr id="755724"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5725"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5726"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755727" name="Text Box 15"/>
          <p:cNvSpPr txBox="1">
            <a:spLocks noChangeArrowheads="1"/>
          </p:cNvSpPr>
          <p:nvPr/>
        </p:nvSpPr>
        <p:spPr bwMode="auto">
          <a:xfrm>
            <a:off x="6705600" y="2811067"/>
            <a:ext cx="2209800" cy="2246769"/>
          </a:xfrm>
          <a:prstGeom prst="rect">
            <a:avLst/>
          </a:prstGeom>
          <a:noFill/>
          <a:ln w="9525">
            <a:noFill/>
            <a:miter lim="800000"/>
            <a:headEnd/>
            <a:tailEnd/>
          </a:ln>
        </p:spPr>
        <p:txBody>
          <a:bodyPr>
            <a:spAutoFit/>
          </a:bodyPr>
          <a:lstStyle/>
          <a:p>
            <a:pPr>
              <a:spcBef>
                <a:spcPct val="50000"/>
              </a:spcBef>
            </a:pPr>
            <a:r>
              <a:rPr lang="en-US" dirty="0"/>
              <a:t>Special Purpose </a:t>
            </a:r>
            <a:r>
              <a:rPr lang="en-US" dirty="0" smtClean="0"/>
              <a:t>Machines</a:t>
            </a:r>
            <a:r>
              <a:rPr lang="en-US" dirty="0"/>
              <a:t>	</a:t>
            </a:r>
            <a:r>
              <a:rPr lang="en-US" dirty="0" smtClean="0"/>
              <a:t>NAS</a:t>
            </a:r>
            <a:r>
              <a:rPr lang="en-US" dirty="0"/>
              <a:t>	SAN</a:t>
            </a:r>
          </a:p>
        </p:txBody>
      </p:sp>
      <p:sp>
        <p:nvSpPr>
          <p:cNvPr id="755728"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755729"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755730"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755731"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755732"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755733"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755734"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755735"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
        <p:nvSpPr>
          <p:cNvPr id="755736" name="Line 24"/>
          <p:cNvSpPr>
            <a:spLocks noChangeShapeType="1"/>
          </p:cNvSpPr>
          <p:nvPr/>
        </p:nvSpPr>
        <p:spPr bwMode="auto">
          <a:xfrm flipH="1" flipV="1">
            <a:off x="2590800" y="2514600"/>
            <a:ext cx="4953000" cy="1600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5731"/>
                                        </p:tgtEl>
                                        <p:attrNameLst>
                                          <p:attrName>style.visibility</p:attrName>
                                        </p:attrNameLst>
                                      </p:cBhvr>
                                      <p:to>
                                        <p:strVal val="visible"/>
                                      </p:to>
                                    </p:set>
                                    <p:anim calcmode="lin" valueType="num">
                                      <p:cBhvr additive="base">
                                        <p:cTn id="7" dur="500" fill="hold"/>
                                        <p:tgtEl>
                                          <p:spTgt spid="755731"/>
                                        </p:tgtEl>
                                        <p:attrNameLst>
                                          <p:attrName>ppt_x</p:attrName>
                                        </p:attrNameLst>
                                      </p:cBhvr>
                                      <p:tavLst>
                                        <p:tav tm="0">
                                          <p:val>
                                            <p:strVal val="#ppt_x"/>
                                          </p:val>
                                        </p:tav>
                                        <p:tav tm="100000">
                                          <p:val>
                                            <p:strVal val="#ppt_x"/>
                                          </p:val>
                                        </p:tav>
                                      </p:tavLst>
                                    </p:anim>
                                    <p:anim calcmode="lin" valueType="num">
                                      <p:cBhvr additive="base">
                                        <p:cTn id="8" dur="500" fill="hold"/>
                                        <p:tgtEl>
                                          <p:spTgt spid="7557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5730"/>
                                        </p:tgtEl>
                                        <p:attrNameLst>
                                          <p:attrName>style.visibility</p:attrName>
                                        </p:attrNameLst>
                                      </p:cBhvr>
                                      <p:to>
                                        <p:strVal val="visible"/>
                                      </p:to>
                                    </p:set>
                                    <p:anim calcmode="lin" valueType="num">
                                      <p:cBhvr additive="base">
                                        <p:cTn id="11" dur="500" fill="hold"/>
                                        <p:tgtEl>
                                          <p:spTgt spid="755730"/>
                                        </p:tgtEl>
                                        <p:attrNameLst>
                                          <p:attrName>ppt_x</p:attrName>
                                        </p:attrNameLst>
                                      </p:cBhvr>
                                      <p:tavLst>
                                        <p:tav tm="0">
                                          <p:val>
                                            <p:strVal val="#ppt_x"/>
                                          </p:val>
                                        </p:tav>
                                        <p:tav tm="100000">
                                          <p:val>
                                            <p:strVal val="#ppt_x"/>
                                          </p:val>
                                        </p:tav>
                                      </p:tavLst>
                                    </p:anim>
                                    <p:anim calcmode="lin" valueType="num">
                                      <p:cBhvr additive="base">
                                        <p:cTn id="12" dur="500" fill="hold"/>
                                        <p:tgtEl>
                                          <p:spTgt spid="7557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5728"/>
                                        </p:tgtEl>
                                        <p:attrNameLst>
                                          <p:attrName>style.visibility</p:attrName>
                                        </p:attrNameLst>
                                      </p:cBhvr>
                                      <p:to>
                                        <p:strVal val="visible"/>
                                      </p:to>
                                    </p:set>
                                    <p:anim calcmode="lin" valueType="num">
                                      <p:cBhvr additive="base">
                                        <p:cTn id="15" dur="500" fill="hold"/>
                                        <p:tgtEl>
                                          <p:spTgt spid="755728"/>
                                        </p:tgtEl>
                                        <p:attrNameLst>
                                          <p:attrName>ppt_x</p:attrName>
                                        </p:attrNameLst>
                                      </p:cBhvr>
                                      <p:tavLst>
                                        <p:tav tm="0">
                                          <p:val>
                                            <p:strVal val="#ppt_x"/>
                                          </p:val>
                                        </p:tav>
                                        <p:tav tm="100000">
                                          <p:val>
                                            <p:strVal val="#ppt_x"/>
                                          </p:val>
                                        </p:tav>
                                      </p:tavLst>
                                    </p:anim>
                                    <p:anim calcmode="lin" valueType="num">
                                      <p:cBhvr additive="base">
                                        <p:cTn id="16" dur="500" fill="hold"/>
                                        <p:tgtEl>
                                          <p:spTgt spid="7557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5729"/>
                                        </p:tgtEl>
                                        <p:attrNameLst>
                                          <p:attrName>style.visibility</p:attrName>
                                        </p:attrNameLst>
                                      </p:cBhvr>
                                      <p:to>
                                        <p:strVal val="visible"/>
                                      </p:to>
                                    </p:set>
                                    <p:anim calcmode="lin" valueType="num">
                                      <p:cBhvr additive="base">
                                        <p:cTn id="19" dur="500" fill="hold"/>
                                        <p:tgtEl>
                                          <p:spTgt spid="755729"/>
                                        </p:tgtEl>
                                        <p:attrNameLst>
                                          <p:attrName>ppt_x</p:attrName>
                                        </p:attrNameLst>
                                      </p:cBhvr>
                                      <p:tavLst>
                                        <p:tav tm="0">
                                          <p:val>
                                            <p:strVal val="#ppt_x"/>
                                          </p:val>
                                        </p:tav>
                                        <p:tav tm="100000">
                                          <p:val>
                                            <p:strVal val="#ppt_x"/>
                                          </p:val>
                                        </p:tav>
                                      </p:tavLst>
                                    </p:anim>
                                    <p:anim calcmode="lin" valueType="num">
                                      <p:cBhvr additive="base">
                                        <p:cTn id="20" dur="500" fill="hold"/>
                                        <p:tgtEl>
                                          <p:spTgt spid="7557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5732"/>
                                        </p:tgtEl>
                                        <p:attrNameLst>
                                          <p:attrName>style.visibility</p:attrName>
                                        </p:attrNameLst>
                                      </p:cBhvr>
                                      <p:to>
                                        <p:strVal val="visible"/>
                                      </p:to>
                                    </p:set>
                                    <p:anim calcmode="lin" valueType="num">
                                      <p:cBhvr additive="base">
                                        <p:cTn id="23" dur="500" fill="hold"/>
                                        <p:tgtEl>
                                          <p:spTgt spid="755732"/>
                                        </p:tgtEl>
                                        <p:attrNameLst>
                                          <p:attrName>ppt_x</p:attrName>
                                        </p:attrNameLst>
                                      </p:cBhvr>
                                      <p:tavLst>
                                        <p:tav tm="0">
                                          <p:val>
                                            <p:strVal val="#ppt_x"/>
                                          </p:val>
                                        </p:tav>
                                        <p:tav tm="100000">
                                          <p:val>
                                            <p:strVal val="#ppt_x"/>
                                          </p:val>
                                        </p:tav>
                                      </p:tavLst>
                                    </p:anim>
                                    <p:anim calcmode="lin" valueType="num">
                                      <p:cBhvr additive="base">
                                        <p:cTn id="24" dur="500" fill="hold"/>
                                        <p:tgtEl>
                                          <p:spTgt spid="7557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5722"/>
                                        </p:tgtEl>
                                        <p:attrNameLst>
                                          <p:attrName>style.visibility</p:attrName>
                                        </p:attrNameLst>
                                      </p:cBhvr>
                                      <p:to>
                                        <p:strVal val="visible"/>
                                      </p:to>
                                    </p:set>
                                    <p:anim calcmode="lin" valueType="num">
                                      <p:cBhvr additive="base">
                                        <p:cTn id="27" dur="500" fill="hold"/>
                                        <p:tgtEl>
                                          <p:spTgt spid="755722"/>
                                        </p:tgtEl>
                                        <p:attrNameLst>
                                          <p:attrName>ppt_x</p:attrName>
                                        </p:attrNameLst>
                                      </p:cBhvr>
                                      <p:tavLst>
                                        <p:tav tm="0">
                                          <p:val>
                                            <p:strVal val="#ppt_x"/>
                                          </p:val>
                                        </p:tav>
                                        <p:tav tm="100000">
                                          <p:val>
                                            <p:strVal val="#ppt_x"/>
                                          </p:val>
                                        </p:tav>
                                      </p:tavLst>
                                    </p:anim>
                                    <p:anim calcmode="lin" valueType="num">
                                      <p:cBhvr additive="base">
                                        <p:cTn id="28" dur="500" fill="hold"/>
                                        <p:tgtEl>
                                          <p:spTgt spid="7557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5721"/>
                                        </p:tgtEl>
                                        <p:attrNameLst>
                                          <p:attrName>style.visibility</p:attrName>
                                        </p:attrNameLst>
                                      </p:cBhvr>
                                      <p:to>
                                        <p:strVal val="visible"/>
                                      </p:to>
                                    </p:set>
                                    <p:anim calcmode="lin" valueType="num">
                                      <p:cBhvr additive="base">
                                        <p:cTn id="31" dur="500" fill="hold"/>
                                        <p:tgtEl>
                                          <p:spTgt spid="755721"/>
                                        </p:tgtEl>
                                        <p:attrNameLst>
                                          <p:attrName>ppt_x</p:attrName>
                                        </p:attrNameLst>
                                      </p:cBhvr>
                                      <p:tavLst>
                                        <p:tav tm="0">
                                          <p:val>
                                            <p:strVal val="#ppt_x"/>
                                          </p:val>
                                        </p:tav>
                                        <p:tav tm="100000">
                                          <p:val>
                                            <p:strVal val="#ppt_x"/>
                                          </p:val>
                                        </p:tav>
                                      </p:tavLst>
                                    </p:anim>
                                    <p:anim calcmode="lin" valueType="num">
                                      <p:cBhvr additive="base">
                                        <p:cTn id="32" dur="500" fill="hold"/>
                                        <p:tgtEl>
                                          <p:spTgt spid="7557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5720"/>
                                        </p:tgtEl>
                                        <p:attrNameLst>
                                          <p:attrName>style.visibility</p:attrName>
                                        </p:attrNameLst>
                                      </p:cBhvr>
                                      <p:to>
                                        <p:strVal val="visible"/>
                                      </p:to>
                                    </p:set>
                                    <p:anim calcmode="lin" valueType="num">
                                      <p:cBhvr additive="base">
                                        <p:cTn id="35" dur="500" fill="hold"/>
                                        <p:tgtEl>
                                          <p:spTgt spid="755720"/>
                                        </p:tgtEl>
                                        <p:attrNameLst>
                                          <p:attrName>ppt_x</p:attrName>
                                        </p:attrNameLst>
                                      </p:cBhvr>
                                      <p:tavLst>
                                        <p:tav tm="0">
                                          <p:val>
                                            <p:strVal val="#ppt_x"/>
                                          </p:val>
                                        </p:tav>
                                        <p:tav tm="100000">
                                          <p:val>
                                            <p:strVal val="#ppt_x"/>
                                          </p:val>
                                        </p:tav>
                                      </p:tavLst>
                                    </p:anim>
                                    <p:anim calcmode="lin" valueType="num">
                                      <p:cBhvr additive="base">
                                        <p:cTn id="36" dur="500" fill="hold"/>
                                        <p:tgtEl>
                                          <p:spTgt spid="7557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5718"/>
                                        </p:tgtEl>
                                        <p:attrNameLst>
                                          <p:attrName>style.visibility</p:attrName>
                                        </p:attrNameLst>
                                      </p:cBhvr>
                                      <p:to>
                                        <p:strVal val="visible"/>
                                      </p:to>
                                    </p:set>
                                    <p:anim calcmode="lin" valueType="num">
                                      <p:cBhvr additive="base">
                                        <p:cTn id="39" dur="500" fill="hold"/>
                                        <p:tgtEl>
                                          <p:spTgt spid="755718"/>
                                        </p:tgtEl>
                                        <p:attrNameLst>
                                          <p:attrName>ppt_x</p:attrName>
                                        </p:attrNameLst>
                                      </p:cBhvr>
                                      <p:tavLst>
                                        <p:tav tm="0">
                                          <p:val>
                                            <p:strVal val="#ppt_x"/>
                                          </p:val>
                                        </p:tav>
                                        <p:tav tm="100000">
                                          <p:val>
                                            <p:strVal val="#ppt_x"/>
                                          </p:val>
                                        </p:tav>
                                      </p:tavLst>
                                    </p:anim>
                                    <p:anim calcmode="lin" valueType="num">
                                      <p:cBhvr additive="base">
                                        <p:cTn id="40" dur="500" fill="hold"/>
                                        <p:tgtEl>
                                          <p:spTgt spid="7557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5719"/>
                                        </p:tgtEl>
                                        <p:attrNameLst>
                                          <p:attrName>style.visibility</p:attrName>
                                        </p:attrNameLst>
                                      </p:cBhvr>
                                      <p:to>
                                        <p:strVal val="visible"/>
                                      </p:to>
                                    </p:set>
                                    <p:anim calcmode="lin" valueType="num">
                                      <p:cBhvr additive="base">
                                        <p:cTn id="43" dur="500" fill="hold"/>
                                        <p:tgtEl>
                                          <p:spTgt spid="755719"/>
                                        </p:tgtEl>
                                        <p:attrNameLst>
                                          <p:attrName>ppt_x</p:attrName>
                                        </p:attrNameLst>
                                      </p:cBhvr>
                                      <p:tavLst>
                                        <p:tav tm="0">
                                          <p:val>
                                            <p:strVal val="#ppt_x"/>
                                          </p:val>
                                        </p:tav>
                                        <p:tav tm="100000">
                                          <p:val>
                                            <p:strVal val="#ppt_x"/>
                                          </p:val>
                                        </p:tav>
                                      </p:tavLst>
                                    </p:anim>
                                    <p:anim calcmode="lin" valueType="num">
                                      <p:cBhvr additive="base">
                                        <p:cTn id="44" dur="500" fill="hold"/>
                                        <p:tgtEl>
                                          <p:spTgt spid="7557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5717"/>
                                        </p:tgtEl>
                                        <p:attrNameLst>
                                          <p:attrName>style.visibility</p:attrName>
                                        </p:attrNameLst>
                                      </p:cBhvr>
                                      <p:to>
                                        <p:strVal val="visible"/>
                                      </p:to>
                                    </p:set>
                                    <p:anim calcmode="lin" valueType="num">
                                      <p:cBhvr additive="base">
                                        <p:cTn id="47" dur="500" fill="hold"/>
                                        <p:tgtEl>
                                          <p:spTgt spid="755717"/>
                                        </p:tgtEl>
                                        <p:attrNameLst>
                                          <p:attrName>ppt_x</p:attrName>
                                        </p:attrNameLst>
                                      </p:cBhvr>
                                      <p:tavLst>
                                        <p:tav tm="0">
                                          <p:val>
                                            <p:strVal val="#ppt_x"/>
                                          </p:val>
                                        </p:tav>
                                        <p:tav tm="100000">
                                          <p:val>
                                            <p:strVal val="#ppt_x"/>
                                          </p:val>
                                        </p:tav>
                                      </p:tavLst>
                                    </p:anim>
                                    <p:anim calcmode="lin" valueType="num">
                                      <p:cBhvr additive="base">
                                        <p:cTn id="48" dur="500" fill="hold"/>
                                        <p:tgtEl>
                                          <p:spTgt spid="7557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755731"/>
                                        </p:tgtEl>
                                        <p:attrNameLst>
                                          <p:attrName>ppt_x</p:attrName>
                                        </p:attrNameLst>
                                      </p:cBhvr>
                                      <p:tavLst>
                                        <p:tav tm="0">
                                          <p:val>
                                            <p:strVal val="ppt_x"/>
                                          </p:val>
                                        </p:tav>
                                        <p:tav tm="100000">
                                          <p:val>
                                            <p:strVal val="ppt_x"/>
                                          </p:val>
                                        </p:tav>
                                      </p:tavLst>
                                    </p:anim>
                                    <p:anim calcmode="lin" valueType="num">
                                      <p:cBhvr additive="base">
                                        <p:cTn id="53" dur="500"/>
                                        <p:tgtEl>
                                          <p:spTgt spid="755731"/>
                                        </p:tgtEl>
                                        <p:attrNameLst>
                                          <p:attrName>ppt_y</p:attrName>
                                        </p:attrNameLst>
                                      </p:cBhvr>
                                      <p:tavLst>
                                        <p:tav tm="0">
                                          <p:val>
                                            <p:strVal val="ppt_y"/>
                                          </p:val>
                                        </p:tav>
                                        <p:tav tm="100000">
                                          <p:val>
                                            <p:strVal val="1+ppt_h/2"/>
                                          </p:val>
                                        </p:tav>
                                      </p:tavLst>
                                    </p:anim>
                                    <p:set>
                                      <p:cBhvr>
                                        <p:cTn id="54" dur="1" fill="hold">
                                          <p:stCondLst>
                                            <p:cond delay="499"/>
                                          </p:stCondLst>
                                        </p:cTn>
                                        <p:tgtEl>
                                          <p:spTgt spid="75573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755730"/>
                                        </p:tgtEl>
                                        <p:attrNameLst>
                                          <p:attrName>ppt_x</p:attrName>
                                        </p:attrNameLst>
                                      </p:cBhvr>
                                      <p:tavLst>
                                        <p:tav tm="0">
                                          <p:val>
                                            <p:strVal val="ppt_x"/>
                                          </p:val>
                                        </p:tav>
                                        <p:tav tm="100000">
                                          <p:val>
                                            <p:strVal val="ppt_x"/>
                                          </p:val>
                                        </p:tav>
                                      </p:tavLst>
                                    </p:anim>
                                    <p:anim calcmode="lin" valueType="num">
                                      <p:cBhvr additive="base">
                                        <p:cTn id="57" dur="500"/>
                                        <p:tgtEl>
                                          <p:spTgt spid="755730"/>
                                        </p:tgtEl>
                                        <p:attrNameLst>
                                          <p:attrName>ppt_y</p:attrName>
                                        </p:attrNameLst>
                                      </p:cBhvr>
                                      <p:tavLst>
                                        <p:tav tm="0">
                                          <p:val>
                                            <p:strVal val="ppt_y"/>
                                          </p:val>
                                        </p:tav>
                                        <p:tav tm="100000">
                                          <p:val>
                                            <p:strVal val="1+ppt_h/2"/>
                                          </p:val>
                                        </p:tav>
                                      </p:tavLst>
                                    </p:anim>
                                    <p:set>
                                      <p:cBhvr>
                                        <p:cTn id="58" dur="1" fill="hold">
                                          <p:stCondLst>
                                            <p:cond delay="499"/>
                                          </p:stCondLst>
                                        </p:cTn>
                                        <p:tgtEl>
                                          <p:spTgt spid="7557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55728"/>
                                        </p:tgtEl>
                                        <p:attrNameLst>
                                          <p:attrName>ppt_x</p:attrName>
                                        </p:attrNameLst>
                                      </p:cBhvr>
                                      <p:tavLst>
                                        <p:tav tm="0">
                                          <p:val>
                                            <p:strVal val="ppt_x"/>
                                          </p:val>
                                        </p:tav>
                                        <p:tav tm="100000">
                                          <p:val>
                                            <p:strVal val="ppt_x"/>
                                          </p:val>
                                        </p:tav>
                                      </p:tavLst>
                                    </p:anim>
                                    <p:anim calcmode="lin" valueType="num">
                                      <p:cBhvr additive="base">
                                        <p:cTn id="61" dur="500"/>
                                        <p:tgtEl>
                                          <p:spTgt spid="755728"/>
                                        </p:tgtEl>
                                        <p:attrNameLst>
                                          <p:attrName>ppt_y</p:attrName>
                                        </p:attrNameLst>
                                      </p:cBhvr>
                                      <p:tavLst>
                                        <p:tav tm="0">
                                          <p:val>
                                            <p:strVal val="ppt_y"/>
                                          </p:val>
                                        </p:tav>
                                        <p:tav tm="100000">
                                          <p:val>
                                            <p:strVal val="1+ppt_h/2"/>
                                          </p:val>
                                        </p:tav>
                                      </p:tavLst>
                                    </p:anim>
                                    <p:set>
                                      <p:cBhvr>
                                        <p:cTn id="62" dur="1" fill="hold">
                                          <p:stCondLst>
                                            <p:cond delay="499"/>
                                          </p:stCondLst>
                                        </p:cTn>
                                        <p:tgtEl>
                                          <p:spTgt spid="75572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755729"/>
                                        </p:tgtEl>
                                        <p:attrNameLst>
                                          <p:attrName>ppt_x</p:attrName>
                                        </p:attrNameLst>
                                      </p:cBhvr>
                                      <p:tavLst>
                                        <p:tav tm="0">
                                          <p:val>
                                            <p:strVal val="ppt_x"/>
                                          </p:val>
                                        </p:tav>
                                        <p:tav tm="100000">
                                          <p:val>
                                            <p:strVal val="ppt_x"/>
                                          </p:val>
                                        </p:tav>
                                      </p:tavLst>
                                    </p:anim>
                                    <p:anim calcmode="lin" valueType="num">
                                      <p:cBhvr additive="base">
                                        <p:cTn id="65" dur="500"/>
                                        <p:tgtEl>
                                          <p:spTgt spid="755729"/>
                                        </p:tgtEl>
                                        <p:attrNameLst>
                                          <p:attrName>ppt_y</p:attrName>
                                        </p:attrNameLst>
                                      </p:cBhvr>
                                      <p:tavLst>
                                        <p:tav tm="0">
                                          <p:val>
                                            <p:strVal val="ppt_y"/>
                                          </p:val>
                                        </p:tav>
                                        <p:tav tm="100000">
                                          <p:val>
                                            <p:strVal val="1+ppt_h/2"/>
                                          </p:val>
                                        </p:tav>
                                      </p:tavLst>
                                    </p:anim>
                                    <p:set>
                                      <p:cBhvr>
                                        <p:cTn id="66" dur="1" fill="hold">
                                          <p:stCondLst>
                                            <p:cond delay="499"/>
                                          </p:stCondLst>
                                        </p:cTn>
                                        <p:tgtEl>
                                          <p:spTgt spid="755729"/>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755732"/>
                                        </p:tgtEl>
                                        <p:attrNameLst>
                                          <p:attrName>ppt_x</p:attrName>
                                        </p:attrNameLst>
                                      </p:cBhvr>
                                      <p:tavLst>
                                        <p:tav tm="0">
                                          <p:val>
                                            <p:strVal val="ppt_x"/>
                                          </p:val>
                                        </p:tav>
                                        <p:tav tm="100000">
                                          <p:val>
                                            <p:strVal val="ppt_x"/>
                                          </p:val>
                                        </p:tav>
                                      </p:tavLst>
                                    </p:anim>
                                    <p:anim calcmode="lin" valueType="num">
                                      <p:cBhvr additive="base">
                                        <p:cTn id="69" dur="500"/>
                                        <p:tgtEl>
                                          <p:spTgt spid="755732"/>
                                        </p:tgtEl>
                                        <p:attrNameLst>
                                          <p:attrName>ppt_y</p:attrName>
                                        </p:attrNameLst>
                                      </p:cBhvr>
                                      <p:tavLst>
                                        <p:tav tm="0">
                                          <p:val>
                                            <p:strVal val="ppt_y"/>
                                          </p:val>
                                        </p:tav>
                                        <p:tav tm="100000">
                                          <p:val>
                                            <p:strVal val="1+ppt_h/2"/>
                                          </p:val>
                                        </p:tav>
                                      </p:tavLst>
                                    </p:anim>
                                    <p:set>
                                      <p:cBhvr>
                                        <p:cTn id="70" dur="1" fill="hold">
                                          <p:stCondLst>
                                            <p:cond delay="499"/>
                                          </p:stCondLst>
                                        </p:cTn>
                                        <p:tgtEl>
                                          <p:spTgt spid="75573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755722"/>
                                        </p:tgtEl>
                                        <p:attrNameLst>
                                          <p:attrName>ppt_x</p:attrName>
                                        </p:attrNameLst>
                                      </p:cBhvr>
                                      <p:tavLst>
                                        <p:tav tm="0">
                                          <p:val>
                                            <p:strVal val="ppt_x"/>
                                          </p:val>
                                        </p:tav>
                                        <p:tav tm="100000">
                                          <p:val>
                                            <p:strVal val="ppt_x"/>
                                          </p:val>
                                        </p:tav>
                                      </p:tavLst>
                                    </p:anim>
                                    <p:anim calcmode="lin" valueType="num">
                                      <p:cBhvr additive="base">
                                        <p:cTn id="73" dur="500"/>
                                        <p:tgtEl>
                                          <p:spTgt spid="755722"/>
                                        </p:tgtEl>
                                        <p:attrNameLst>
                                          <p:attrName>ppt_y</p:attrName>
                                        </p:attrNameLst>
                                      </p:cBhvr>
                                      <p:tavLst>
                                        <p:tav tm="0">
                                          <p:val>
                                            <p:strVal val="ppt_y"/>
                                          </p:val>
                                        </p:tav>
                                        <p:tav tm="100000">
                                          <p:val>
                                            <p:strVal val="1+ppt_h/2"/>
                                          </p:val>
                                        </p:tav>
                                      </p:tavLst>
                                    </p:anim>
                                    <p:set>
                                      <p:cBhvr>
                                        <p:cTn id="74" dur="1" fill="hold">
                                          <p:stCondLst>
                                            <p:cond delay="499"/>
                                          </p:stCondLst>
                                        </p:cTn>
                                        <p:tgtEl>
                                          <p:spTgt spid="755722"/>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755721"/>
                                        </p:tgtEl>
                                        <p:attrNameLst>
                                          <p:attrName>ppt_x</p:attrName>
                                        </p:attrNameLst>
                                      </p:cBhvr>
                                      <p:tavLst>
                                        <p:tav tm="0">
                                          <p:val>
                                            <p:strVal val="ppt_x"/>
                                          </p:val>
                                        </p:tav>
                                        <p:tav tm="100000">
                                          <p:val>
                                            <p:strVal val="ppt_x"/>
                                          </p:val>
                                        </p:tav>
                                      </p:tavLst>
                                    </p:anim>
                                    <p:anim calcmode="lin" valueType="num">
                                      <p:cBhvr additive="base">
                                        <p:cTn id="77" dur="500"/>
                                        <p:tgtEl>
                                          <p:spTgt spid="755721"/>
                                        </p:tgtEl>
                                        <p:attrNameLst>
                                          <p:attrName>ppt_y</p:attrName>
                                        </p:attrNameLst>
                                      </p:cBhvr>
                                      <p:tavLst>
                                        <p:tav tm="0">
                                          <p:val>
                                            <p:strVal val="ppt_y"/>
                                          </p:val>
                                        </p:tav>
                                        <p:tav tm="100000">
                                          <p:val>
                                            <p:strVal val="1+ppt_h/2"/>
                                          </p:val>
                                        </p:tav>
                                      </p:tavLst>
                                    </p:anim>
                                    <p:set>
                                      <p:cBhvr>
                                        <p:cTn id="78" dur="1" fill="hold">
                                          <p:stCondLst>
                                            <p:cond delay="499"/>
                                          </p:stCondLst>
                                        </p:cTn>
                                        <p:tgtEl>
                                          <p:spTgt spid="75572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755720"/>
                                        </p:tgtEl>
                                        <p:attrNameLst>
                                          <p:attrName>ppt_x</p:attrName>
                                        </p:attrNameLst>
                                      </p:cBhvr>
                                      <p:tavLst>
                                        <p:tav tm="0">
                                          <p:val>
                                            <p:strVal val="ppt_x"/>
                                          </p:val>
                                        </p:tav>
                                        <p:tav tm="100000">
                                          <p:val>
                                            <p:strVal val="ppt_x"/>
                                          </p:val>
                                        </p:tav>
                                      </p:tavLst>
                                    </p:anim>
                                    <p:anim calcmode="lin" valueType="num">
                                      <p:cBhvr additive="base">
                                        <p:cTn id="81" dur="500"/>
                                        <p:tgtEl>
                                          <p:spTgt spid="755720"/>
                                        </p:tgtEl>
                                        <p:attrNameLst>
                                          <p:attrName>ppt_y</p:attrName>
                                        </p:attrNameLst>
                                      </p:cBhvr>
                                      <p:tavLst>
                                        <p:tav tm="0">
                                          <p:val>
                                            <p:strVal val="ppt_y"/>
                                          </p:val>
                                        </p:tav>
                                        <p:tav tm="100000">
                                          <p:val>
                                            <p:strVal val="1+ppt_h/2"/>
                                          </p:val>
                                        </p:tav>
                                      </p:tavLst>
                                    </p:anim>
                                    <p:set>
                                      <p:cBhvr>
                                        <p:cTn id="82" dur="1" fill="hold">
                                          <p:stCondLst>
                                            <p:cond delay="499"/>
                                          </p:stCondLst>
                                        </p:cTn>
                                        <p:tgtEl>
                                          <p:spTgt spid="75572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755718"/>
                                        </p:tgtEl>
                                        <p:attrNameLst>
                                          <p:attrName>ppt_x</p:attrName>
                                        </p:attrNameLst>
                                      </p:cBhvr>
                                      <p:tavLst>
                                        <p:tav tm="0">
                                          <p:val>
                                            <p:strVal val="ppt_x"/>
                                          </p:val>
                                        </p:tav>
                                        <p:tav tm="100000">
                                          <p:val>
                                            <p:strVal val="ppt_x"/>
                                          </p:val>
                                        </p:tav>
                                      </p:tavLst>
                                    </p:anim>
                                    <p:anim calcmode="lin" valueType="num">
                                      <p:cBhvr additive="base">
                                        <p:cTn id="85" dur="500"/>
                                        <p:tgtEl>
                                          <p:spTgt spid="755718"/>
                                        </p:tgtEl>
                                        <p:attrNameLst>
                                          <p:attrName>ppt_y</p:attrName>
                                        </p:attrNameLst>
                                      </p:cBhvr>
                                      <p:tavLst>
                                        <p:tav tm="0">
                                          <p:val>
                                            <p:strVal val="ppt_y"/>
                                          </p:val>
                                        </p:tav>
                                        <p:tav tm="100000">
                                          <p:val>
                                            <p:strVal val="1+ppt_h/2"/>
                                          </p:val>
                                        </p:tav>
                                      </p:tavLst>
                                    </p:anim>
                                    <p:set>
                                      <p:cBhvr>
                                        <p:cTn id="86" dur="1" fill="hold">
                                          <p:stCondLst>
                                            <p:cond delay="499"/>
                                          </p:stCondLst>
                                        </p:cTn>
                                        <p:tgtEl>
                                          <p:spTgt spid="755718"/>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755719"/>
                                        </p:tgtEl>
                                        <p:attrNameLst>
                                          <p:attrName>ppt_x</p:attrName>
                                        </p:attrNameLst>
                                      </p:cBhvr>
                                      <p:tavLst>
                                        <p:tav tm="0">
                                          <p:val>
                                            <p:strVal val="ppt_x"/>
                                          </p:val>
                                        </p:tav>
                                        <p:tav tm="100000">
                                          <p:val>
                                            <p:strVal val="ppt_x"/>
                                          </p:val>
                                        </p:tav>
                                      </p:tavLst>
                                    </p:anim>
                                    <p:anim calcmode="lin" valueType="num">
                                      <p:cBhvr additive="base">
                                        <p:cTn id="89" dur="500"/>
                                        <p:tgtEl>
                                          <p:spTgt spid="755719"/>
                                        </p:tgtEl>
                                        <p:attrNameLst>
                                          <p:attrName>ppt_y</p:attrName>
                                        </p:attrNameLst>
                                      </p:cBhvr>
                                      <p:tavLst>
                                        <p:tav tm="0">
                                          <p:val>
                                            <p:strVal val="ppt_y"/>
                                          </p:val>
                                        </p:tav>
                                        <p:tav tm="100000">
                                          <p:val>
                                            <p:strVal val="1+ppt_h/2"/>
                                          </p:val>
                                        </p:tav>
                                      </p:tavLst>
                                    </p:anim>
                                    <p:set>
                                      <p:cBhvr>
                                        <p:cTn id="90" dur="1" fill="hold">
                                          <p:stCondLst>
                                            <p:cond delay="499"/>
                                          </p:stCondLst>
                                        </p:cTn>
                                        <p:tgtEl>
                                          <p:spTgt spid="755719"/>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55717"/>
                                        </p:tgtEl>
                                        <p:attrNameLst>
                                          <p:attrName>ppt_x</p:attrName>
                                        </p:attrNameLst>
                                      </p:cBhvr>
                                      <p:tavLst>
                                        <p:tav tm="0">
                                          <p:val>
                                            <p:strVal val="ppt_x"/>
                                          </p:val>
                                        </p:tav>
                                        <p:tav tm="100000">
                                          <p:val>
                                            <p:strVal val="ppt_x"/>
                                          </p:val>
                                        </p:tav>
                                      </p:tavLst>
                                    </p:anim>
                                    <p:anim calcmode="lin" valueType="num">
                                      <p:cBhvr additive="base">
                                        <p:cTn id="93" dur="500"/>
                                        <p:tgtEl>
                                          <p:spTgt spid="755717"/>
                                        </p:tgtEl>
                                        <p:attrNameLst>
                                          <p:attrName>ppt_y</p:attrName>
                                        </p:attrNameLst>
                                      </p:cBhvr>
                                      <p:tavLst>
                                        <p:tav tm="0">
                                          <p:val>
                                            <p:strVal val="ppt_y"/>
                                          </p:val>
                                        </p:tav>
                                        <p:tav tm="100000">
                                          <p:val>
                                            <p:strVal val="1+ppt_h/2"/>
                                          </p:val>
                                        </p:tav>
                                      </p:tavLst>
                                    </p:anim>
                                    <p:set>
                                      <p:cBhvr>
                                        <p:cTn id="94" dur="1" fill="hold">
                                          <p:stCondLst>
                                            <p:cond delay="499"/>
                                          </p:stCondLst>
                                        </p:cTn>
                                        <p:tgtEl>
                                          <p:spTgt spid="7557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55734"/>
                                        </p:tgtEl>
                                        <p:attrNameLst>
                                          <p:attrName>style.visibility</p:attrName>
                                        </p:attrNameLst>
                                      </p:cBhvr>
                                      <p:to>
                                        <p:strVal val="visible"/>
                                      </p:to>
                                    </p:set>
                                    <p:anim calcmode="lin" valueType="num">
                                      <p:cBhvr additive="base">
                                        <p:cTn id="99" dur="500" fill="hold"/>
                                        <p:tgtEl>
                                          <p:spTgt spid="755734"/>
                                        </p:tgtEl>
                                        <p:attrNameLst>
                                          <p:attrName>ppt_x</p:attrName>
                                        </p:attrNameLst>
                                      </p:cBhvr>
                                      <p:tavLst>
                                        <p:tav tm="0">
                                          <p:val>
                                            <p:strVal val="#ppt_x"/>
                                          </p:val>
                                        </p:tav>
                                        <p:tav tm="100000">
                                          <p:val>
                                            <p:strVal val="#ppt_x"/>
                                          </p:val>
                                        </p:tav>
                                      </p:tavLst>
                                    </p:anim>
                                    <p:anim calcmode="lin" valueType="num">
                                      <p:cBhvr additive="base">
                                        <p:cTn id="100" dur="500" fill="hold"/>
                                        <p:tgtEl>
                                          <p:spTgt spid="7557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55733"/>
                                        </p:tgtEl>
                                        <p:attrNameLst>
                                          <p:attrName>style.visibility</p:attrName>
                                        </p:attrNameLst>
                                      </p:cBhvr>
                                      <p:to>
                                        <p:strVal val="visible"/>
                                      </p:to>
                                    </p:set>
                                    <p:anim calcmode="lin" valueType="num">
                                      <p:cBhvr additive="base">
                                        <p:cTn id="103" dur="500" fill="hold"/>
                                        <p:tgtEl>
                                          <p:spTgt spid="755733"/>
                                        </p:tgtEl>
                                        <p:attrNameLst>
                                          <p:attrName>ppt_x</p:attrName>
                                        </p:attrNameLst>
                                      </p:cBhvr>
                                      <p:tavLst>
                                        <p:tav tm="0">
                                          <p:val>
                                            <p:strVal val="#ppt_x"/>
                                          </p:val>
                                        </p:tav>
                                        <p:tav tm="100000">
                                          <p:val>
                                            <p:strVal val="#ppt_x"/>
                                          </p:val>
                                        </p:tav>
                                      </p:tavLst>
                                    </p:anim>
                                    <p:anim calcmode="lin" valueType="num">
                                      <p:cBhvr additive="base">
                                        <p:cTn id="104" dur="500" fill="hold"/>
                                        <p:tgtEl>
                                          <p:spTgt spid="75573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55725"/>
                                        </p:tgtEl>
                                        <p:attrNameLst>
                                          <p:attrName>style.visibility</p:attrName>
                                        </p:attrNameLst>
                                      </p:cBhvr>
                                      <p:to>
                                        <p:strVal val="visible"/>
                                      </p:to>
                                    </p:set>
                                    <p:anim calcmode="lin" valueType="num">
                                      <p:cBhvr additive="base">
                                        <p:cTn id="107" dur="500" fill="hold"/>
                                        <p:tgtEl>
                                          <p:spTgt spid="755725"/>
                                        </p:tgtEl>
                                        <p:attrNameLst>
                                          <p:attrName>ppt_x</p:attrName>
                                        </p:attrNameLst>
                                      </p:cBhvr>
                                      <p:tavLst>
                                        <p:tav tm="0">
                                          <p:val>
                                            <p:strVal val="#ppt_x"/>
                                          </p:val>
                                        </p:tav>
                                        <p:tav tm="100000">
                                          <p:val>
                                            <p:strVal val="#ppt_x"/>
                                          </p:val>
                                        </p:tav>
                                      </p:tavLst>
                                    </p:anim>
                                    <p:anim calcmode="lin" valueType="num">
                                      <p:cBhvr additive="base">
                                        <p:cTn id="108" dur="500" fill="hold"/>
                                        <p:tgtEl>
                                          <p:spTgt spid="75572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55724"/>
                                        </p:tgtEl>
                                        <p:attrNameLst>
                                          <p:attrName>style.visibility</p:attrName>
                                        </p:attrNameLst>
                                      </p:cBhvr>
                                      <p:to>
                                        <p:strVal val="visible"/>
                                      </p:to>
                                    </p:set>
                                    <p:anim calcmode="lin" valueType="num">
                                      <p:cBhvr additive="base">
                                        <p:cTn id="111" dur="500" fill="hold"/>
                                        <p:tgtEl>
                                          <p:spTgt spid="755724"/>
                                        </p:tgtEl>
                                        <p:attrNameLst>
                                          <p:attrName>ppt_x</p:attrName>
                                        </p:attrNameLst>
                                      </p:cBhvr>
                                      <p:tavLst>
                                        <p:tav tm="0">
                                          <p:val>
                                            <p:strVal val="#ppt_x"/>
                                          </p:val>
                                        </p:tav>
                                        <p:tav tm="100000">
                                          <p:val>
                                            <p:strVal val="#ppt_x"/>
                                          </p:val>
                                        </p:tav>
                                      </p:tavLst>
                                    </p:anim>
                                    <p:anim calcmode="lin" valueType="num">
                                      <p:cBhvr additive="base">
                                        <p:cTn id="112" dur="500" fill="hold"/>
                                        <p:tgtEl>
                                          <p:spTgt spid="75572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55723"/>
                                        </p:tgtEl>
                                        <p:attrNameLst>
                                          <p:attrName>style.visibility</p:attrName>
                                        </p:attrNameLst>
                                      </p:cBhvr>
                                      <p:to>
                                        <p:strVal val="visible"/>
                                      </p:to>
                                    </p:set>
                                    <p:anim calcmode="lin" valueType="num">
                                      <p:cBhvr additive="base">
                                        <p:cTn id="115" dur="500" fill="hold"/>
                                        <p:tgtEl>
                                          <p:spTgt spid="755723"/>
                                        </p:tgtEl>
                                        <p:attrNameLst>
                                          <p:attrName>ppt_x</p:attrName>
                                        </p:attrNameLst>
                                      </p:cBhvr>
                                      <p:tavLst>
                                        <p:tav tm="0">
                                          <p:val>
                                            <p:strVal val="#ppt_x"/>
                                          </p:val>
                                        </p:tav>
                                        <p:tav tm="100000">
                                          <p:val>
                                            <p:strVal val="#ppt_x"/>
                                          </p:val>
                                        </p:tav>
                                      </p:tavLst>
                                    </p:anim>
                                    <p:anim calcmode="lin" valueType="num">
                                      <p:cBhvr additive="base">
                                        <p:cTn id="116" dur="500" fill="hold"/>
                                        <p:tgtEl>
                                          <p:spTgt spid="7557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55726"/>
                                        </p:tgtEl>
                                        <p:attrNameLst>
                                          <p:attrName>style.visibility</p:attrName>
                                        </p:attrNameLst>
                                      </p:cBhvr>
                                      <p:to>
                                        <p:strVal val="visible"/>
                                      </p:to>
                                    </p:set>
                                    <p:anim calcmode="lin" valueType="num">
                                      <p:cBhvr additive="base">
                                        <p:cTn id="119" dur="500" fill="hold"/>
                                        <p:tgtEl>
                                          <p:spTgt spid="755726"/>
                                        </p:tgtEl>
                                        <p:attrNameLst>
                                          <p:attrName>ppt_x</p:attrName>
                                        </p:attrNameLst>
                                      </p:cBhvr>
                                      <p:tavLst>
                                        <p:tav tm="0">
                                          <p:val>
                                            <p:strVal val="#ppt_x"/>
                                          </p:val>
                                        </p:tav>
                                        <p:tav tm="100000">
                                          <p:val>
                                            <p:strVal val="#ppt_x"/>
                                          </p:val>
                                        </p:tav>
                                      </p:tavLst>
                                    </p:anim>
                                    <p:anim calcmode="lin" valueType="num">
                                      <p:cBhvr additive="base">
                                        <p:cTn id="120" dur="500" fill="hold"/>
                                        <p:tgtEl>
                                          <p:spTgt spid="75572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55735"/>
                                        </p:tgtEl>
                                        <p:attrNameLst>
                                          <p:attrName>style.visibility</p:attrName>
                                        </p:attrNameLst>
                                      </p:cBhvr>
                                      <p:to>
                                        <p:strVal val="visible"/>
                                      </p:to>
                                    </p:set>
                                    <p:anim calcmode="lin" valueType="num">
                                      <p:cBhvr additive="base">
                                        <p:cTn id="123" dur="500" fill="hold"/>
                                        <p:tgtEl>
                                          <p:spTgt spid="755735"/>
                                        </p:tgtEl>
                                        <p:attrNameLst>
                                          <p:attrName>ppt_x</p:attrName>
                                        </p:attrNameLst>
                                      </p:cBhvr>
                                      <p:tavLst>
                                        <p:tav tm="0">
                                          <p:val>
                                            <p:strVal val="#ppt_x"/>
                                          </p:val>
                                        </p:tav>
                                        <p:tav tm="100000">
                                          <p:val>
                                            <p:strVal val="#ppt_x"/>
                                          </p:val>
                                        </p:tav>
                                      </p:tavLst>
                                    </p:anim>
                                    <p:anim calcmode="lin" valueType="num">
                                      <p:cBhvr additive="base">
                                        <p:cTn id="124" dur="500" fill="hold"/>
                                        <p:tgtEl>
                                          <p:spTgt spid="75573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755734"/>
                                        </p:tgtEl>
                                        <p:attrNameLst>
                                          <p:attrName>ppt_x</p:attrName>
                                        </p:attrNameLst>
                                      </p:cBhvr>
                                      <p:tavLst>
                                        <p:tav tm="0">
                                          <p:val>
                                            <p:strVal val="ppt_x"/>
                                          </p:val>
                                        </p:tav>
                                        <p:tav tm="100000">
                                          <p:val>
                                            <p:strVal val="ppt_x"/>
                                          </p:val>
                                        </p:tav>
                                      </p:tavLst>
                                    </p:anim>
                                    <p:anim calcmode="lin" valueType="num">
                                      <p:cBhvr additive="base">
                                        <p:cTn id="129" dur="500"/>
                                        <p:tgtEl>
                                          <p:spTgt spid="755734"/>
                                        </p:tgtEl>
                                        <p:attrNameLst>
                                          <p:attrName>ppt_y</p:attrName>
                                        </p:attrNameLst>
                                      </p:cBhvr>
                                      <p:tavLst>
                                        <p:tav tm="0">
                                          <p:val>
                                            <p:strVal val="ppt_y"/>
                                          </p:val>
                                        </p:tav>
                                        <p:tav tm="100000">
                                          <p:val>
                                            <p:strVal val="1+ppt_h/2"/>
                                          </p:val>
                                        </p:tav>
                                      </p:tavLst>
                                    </p:anim>
                                    <p:set>
                                      <p:cBhvr>
                                        <p:cTn id="130" dur="1" fill="hold">
                                          <p:stCondLst>
                                            <p:cond delay="499"/>
                                          </p:stCondLst>
                                        </p:cTn>
                                        <p:tgtEl>
                                          <p:spTgt spid="755734"/>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755733"/>
                                        </p:tgtEl>
                                        <p:attrNameLst>
                                          <p:attrName>ppt_x</p:attrName>
                                        </p:attrNameLst>
                                      </p:cBhvr>
                                      <p:tavLst>
                                        <p:tav tm="0">
                                          <p:val>
                                            <p:strVal val="ppt_x"/>
                                          </p:val>
                                        </p:tav>
                                        <p:tav tm="100000">
                                          <p:val>
                                            <p:strVal val="ppt_x"/>
                                          </p:val>
                                        </p:tav>
                                      </p:tavLst>
                                    </p:anim>
                                    <p:anim calcmode="lin" valueType="num">
                                      <p:cBhvr additive="base">
                                        <p:cTn id="133" dur="500"/>
                                        <p:tgtEl>
                                          <p:spTgt spid="755733"/>
                                        </p:tgtEl>
                                        <p:attrNameLst>
                                          <p:attrName>ppt_y</p:attrName>
                                        </p:attrNameLst>
                                      </p:cBhvr>
                                      <p:tavLst>
                                        <p:tav tm="0">
                                          <p:val>
                                            <p:strVal val="ppt_y"/>
                                          </p:val>
                                        </p:tav>
                                        <p:tav tm="100000">
                                          <p:val>
                                            <p:strVal val="1+ppt_h/2"/>
                                          </p:val>
                                        </p:tav>
                                      </p:tavLst>
                                    </p:anim>
                                    <p:set>
                                      <p:cBhvr>
                                        <p:cTn id="134" dur="1" fill="hold">
                                          <p:stCondLst>
                                            <p:cond delay="499"/>
                                          </p:stCondLst>
                                        </p:cTn>
                                        <p:tgtEl>
                                          <p:spTgt spid="755733"/>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755725"/>
                                        </p:tgtEl>
                                        <p:attrNameLst>
                                          <p:attrName>ppt_x</p:attrName>
                                        </p:attrNameLst>
                                      </p:cBhvr>
                                      <p:tavLst>
                                        <p:tav tm="0">
                                          <p:val>
                                            <p:strVal val="ppt_x"/>
                                          </p:val>
                                        </p:tav>
                                        <p:tav tm="100000">
                                          <p:val>
                                            <p:strVal val="ppt_x"/>
                                          </p:val>
                                        </p:tav>
                                      </p:tavLst>
                                    </p:anim>
                                    <p:anim calcmode="lin" valueType="num">
                                      <p:cBhvr additive="base">
                                        <p:cTn id="137" dur="500"/>
                                        <p:tgtEl>
                                          <p:spTgt spid="755725"/>
                                        </p:tgtEl>
                                        <p:attrNameLst>
                                          <p:attrName>ppt_y</p:attrName>
                                        </p:attrNameLst>
                                      </p:cBhvr>
                                      <p:tavLst>
                                        <p:tav tm="0">
                                          <p:val>
                                            <p:strVal val="ppt_y"/>
                                          </p:val>
                                        </p:tav>
                                        <p:tav tm="100000">
                                          <p:val>
                                            <p:strVal val="1+ppt_h/2"/>
                                          </p:val>
                                        </p:tav>
                                      </p:tavLst>
                                    </p:anim>
                                    <p:set>
                                      <p:cBhvr>
                                        <p:cTn id="138" dur="1" fill="hold">
                                          <p:stCondLst>
                                            <p:cond delay="499"/>
                                          </p:stCondLst>
                                        </p:cTn>
                                        <p:tgtEl>
                                          <p:spTgt spid="755725"/>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755724"/>
                                        </p:tgtEl>
                                        <p:attrNameLst>
                                          <p:attrName>ppt_x</p:attrName>
                                        </p:attrNameLst>
                                      </p:cBhvr>
                                      <p:tavLst>
                                        <p:tav tm="0">
                                          <p:val>
                                            <p:strVal val="ppt_x"/>
                                          </p:val>
                                        </p:tav>
                                        <p:tav tm="100000">
                                          <p:val>
                                            <p:strVal val="ppt_x"/>
                                          </p:val>
                                        </p:tav>
                                      </p:tavLst>
                                    </p:anim>
                                    <p:anim calcmode="lin" valueType="num">
                                      <p:cBhvr additive="base">
                                        <p:cTn id="141" dur="500"/>
                                        <p:tgtEl>
                                          <p:spTgt spid="755724"/>
                                        </p:tgtEl>
                                        <p:attrNameLst>
                                          <p:attrName>ppt_y</p:attrName>
                                        </p:attrNameLst>
                                      </p:cBhvr>
                                      <p:tavLst>
                                        <p:tav tm="0">
                                          <p:val>
                                            <p:strVal val="ppt_y"/>
                                          </p:val>
                                        </p:tav>
                                        <p:tav tm="100000">
                                          <p:val>
                                            <p:strVal val="1+ppt_h/2"/>
                                          </p:val>
                                        </p:tav>
                                      </p:tavLst>
                                    </p:anim>
                                    <p:set>
                                      <p:cBhvr>
                                        <p:cTn id="142" dur="1" fill="hold">
                                          <p:stCondLst>
                                            <p:cond delay="499"/>
                                          </p:stCondLst>
                                        </p:cTn>
                                        <p:tgtEl>
                                          <p:spTgt spid="755724"/>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755723"/>
                                        </p:tgtEl>
                                        <p:attrNameLst>
                                          <p:attrName>ppt_x</p:attrName>
                                        </p:attrNameLst>
                                      </p:cBhvr>
                                      <p:tavLst>
                                        <p:tav tm="0">
                                          <p:val>
                                            <p:strVal val="ppt_x"/>
                                          </p:val>
                                        </p:tav>
                                        <p:tav tm="100000">
                                          <p:val>
                                            <p:strVal val="ppt_x"/>
                                          </p:val>
                                        </p:tav>
                                      </p:tavLst>
                                    </p:anim>
                                    <p:anim calcmode="lin" valueType="num">
                                      <p:cBhvr additive="base">
                                        <p:cTn id="145" dur="500"/>
                                        <p:tgtEl>
                                          <p:spTgt spid="755723"/>
                                        </p:tgtEl>
                                        <p:attrNameLst>
                                          <p:attrName>ppt_y</p:attrName>
                                        </p:attrNameLst>
                                      </p:cBhvr>
                                      <p:tavLst>
                                        <p:tav tm="0">
                                          <p:val>
                                            <p:strVal val="ppt_y"/>
                                          </p:val>
                                        </p:tav>
                                        <p:tav tm="100000">
                                          <p:val>
                                            <p:strVal val="1+ppt_h/2"/>
                                          </p:val>
                                        </p:tav>
                                      </p:tavLst>
                                    </p:anim>
                                    <p:set>
                                      <p:cBhvr>
                                        <p:cTn id="146" dur="1" fill="hold">
                                          <p:stCondLst>
                                            <p:cond delay="499"/>
                                          </p:stCondLst>
                                        </p:cTn>
                                        <p:tgtEl>
                                          <p:spTgt spid="755723"/>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755726"/>
                                        </p:tgtEl>
                                        <p:attrNameLst>
                                          <p:attrName>ppt_x</p:attrName>
                                        </p:attrNameLst>
                                      </p:cBhvr>
                                      <p:tavLst>
                                        <p:tav tm="0">
                                          <p:val>
                                            <p:strVal val="ppt_x"/>
                                          </p:val>
                                        </p:tav>
                                        <p:tav tm="100000">
                                          <p:val>
                                            <p:strVal val="ppt_x"/>
                                          </p:val>
                                        </p:tav>
                                      </p:tavLst>
                                    </p:anim>
                                    <p:anim calcmode="lin" valueType="num">
                                      <p:cBhvr additive="base">
                                        <p:cTn id="149" dur="500"/>
                                        <p:tgtEl>
                                          <p:spTgt spid="755726"/>
                                        </p:tgtEl>
                                        <p:attrNameLst>
                                          <p:attrName>ppt_y</p:attrName>
                                        </p:attrNameLst>
                                      </p:cBhvr>
                                      <p:tavLst>
                                        <p:tav tm="0">
                                          <p:val>
                                            <p:strVal val="ppt_y"/>
                                          </p:val>
                                        </p:tav>
                                        <p:tav tm="100000">
                                          <p:val>
                                            <p:strVal val="1+ppt_h/2"/>
                                          </p:val>
                                        </p:tav>
                                      </p:tavLst>
                                    </p:anim>
                                    <p:set>
                                      <p:cBhvr>
                                        <p:cTn id="150" dur="1" fill="hold">
                                          <p:stCondLst>
                                            <p:cond delay="499"/>
                                          </p:stCondLst>
                                        </p:cTn>
                                        <p:tgtEl>
                                          <p:spTgt spid="755726"/>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755735"/>
                                        </p:tgtEl>
                                        <p:attrNameLst>
                                          <p:attrName>ppt_x</p:attrName>
                                        </p:attrNameLst>
                                      </p:cBhvr>
                                      <p:tavLst>
                                        <p:tav tm="0">
                                          <p:val>
                                            <p:strVal val="ppt_x"/>
                                          </p:val>
                                        </p:tav>
                                        <p:tav tm="100000">
                                          <p:val>
                                            <p:strVal val="ppt_x"/>
                                          </p:val>
                                        </p:tav>
                                      </p:tavLst>
                                    </p:anim>
                                    <p:anim calcmode="lin" valueType="num">
                                      <p:cBhvr additive="base">
                                        <p:cTn id="153" dur="500"/>
                                        <p:tgtEl>
                                          <p:spTgt spid="755735"/>
                                        </p:tgtEl>
                                        <p:attrNameLst>
                                          <p:attrName>ppt_y</p:attrName>
                                        </p:attrNameLst>
                                      </p:cBhvr>
                                      <p:tavLst>
                                        <p:tav tm="0">
                                          <p:val>
                                            <p:strVal val="ppt_y"/>
                                          </p:val>
                                        </p:tav>
                                        <p:tav tm="100000">
                                          <p:val>
                                            <p:strVal val="1+ppt_h/2"/>
                                          </p:val>
                                        </p:tav>
                                      </p:tavLst>
                                    </p:anim>
                                    <p:set>
                                      <p:cBhvr>
                                        <p:cTn id="154" dur="1" fill="hold">
                                          <p:stCondLst>
                                            <p:cond delay="499"/>
                                          </p:stCondLst>
                                        </p:cTn>
                                        <p:tgtEl>
                                          <p:spTgt spid="75573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55727"/>
                                        </p:tgtEl>
                                        <p:attrNameLst>
                                          <p:attrName>style.visibility</p:attrName>
                                        </p:attrNameLst>
                                      </p:cBhvr>
                                      <p:to>
                                        <p:strVal val="visible"/>
                                      </p:to>
                                    </p:set>
                                    <p:anim calcmode="lin" valueType="num">
                                      <p:cBhvr additive="base">
                                        <p:cTn id="159" dur="500" fill="hold"/>
                                        <p:tgtEl>
                                          <p:spTgt spid="755727"/>
                                        </p:tgtEl>
                                        <p:attrNameLst>
                                          <p:attrName>ppt_x</p:attrName>
                                        </p:attrNameLst>
                                      </p:cBhvr>
                                      <p:tavLst>
                                        <p:tav tm="0">
                                          <p:val>
                                            <p:strVal val="#ppt_x"/>
                                          </p:val>
                                        </p:tav>
                                        <p:tav tm="100000">
                                          <p:val>
                                            <p:strVal val="#ppt_x"/>
                                          </p:val>
                                        </p:tav>
                                      </p:tavLst>
                                    </p:anim>
                                    <p:anim calcmode="lin" valueType="num">
                                      <p:cBhvr additive="base">
                                        <p:cTn id="160" dur="500" fill="hold"/>
                                        <p:tgtEl>
                                          <p:spTgt spid="75572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55736"/>
                                        </p:tgtEl>
                                        <p:attrNameLst>
                                          <p:attrName>style.visibility</p:attrName>
                                        </p:attrNameLst>
                                      </p:cBhvr>
                                      <p:to>
                                        <p:strVal val="visible"/>
                                      </p:to>
                                    </p:set>
                                    <p:anim calcmode="lin" valueType="num">
                                      <p:cBhvr additive="base">
                                        <p:cTn id="163" dur="500" fill="hold"/>
                                        <p:tgtEl>
                                          <p:spTgt spid="755736"/>
                                        </p:tgtEl>
                                        <p:attrNameLst>
                                          <p:attrName>ppt_x</p:attrName>
                                        </p:attrNameLst>
                                      </p:cBhvr>
                                      <p:tavLst>
                                        <p:tav tm="0">
                                          <p:val>
                                            <p:strVal val="#ppt_x"/>
                                          </p:val>
                                        </p:tav>
                                        <p:tav tm="100000">
                                          <p:val>
                                            <p:strVal val="#ppt_x"/>
                                          </p:val>
                                        </p:tav>
                                      </p:tavLst>
                                    </p:anim>
                                    <p:anim calcmode="lin" valueType="num">
                                      <p:cBhvr additive="base">
                                        <p:cTn id="164" dur="500" fill="hold"/>
                                        <p:tgtEl>
                                          <p:spTgt spid="755736"/>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755727"/>
                                        </p:tgtEl>
                                        <p:attrNameLst>
                                          <p:attrName>ppt_x</p:attrName>
                                        </p:attrNameLst>
                                      </p:cBhvr>
                                      <p:tavLst>
                                        <p:tav tm="0">
                                          <p:val>
                                            <p:strVal val="ppt_x"/>
                                          </p:val>
                                        </p:tav>
                                        <p:tav tm="100000">
                                          <p:val>
                                            <p:strVal val="ppt_x"/>
                                          </p:val>
                                        </p:tav>
                                      </p:tavLst>
                                    </p:anim>
                                    <p:anim calcmode="lin" valueType="num">
                                      <p:cBhvr additive="base">
                                        <p:cTn id="169" dur="500"/>
                                        <p:tgtEl>
                                          <p:spTgt spid="755727"/>
                                        </p:tgtEl>
                                        <p:attrNameLst>
                                          <p:attrName>ppt_y</p:attrName>
                                        </p:attrNameLst>
                                      </p:cBhvr>
                                      <p:tavLst>
                                        <p:tav tm="0">
                                          <p:val>
                                            <p:strVal val="ppt_y"/>
                                          </p:val>
                                        </p:tav>
                                        <p:tav tm="100000">
                                          <p:val>
                                            <p:strVal val="1+ppt_h/2"/>
                                          </p:val>
                                        </p:tav>
                                      </p:tavLst>
                                    </p:anim>
                                    <p:set>
                                      <p:cBhvr>
                                        <p:cTn id="170" dur="1" fill="hold">
                                          <p:stCondLst>
                                            <p:cond delay="499"/>
                                          </p:stCondLst>
                                        </p:cTn>
                                        <p:tgtEl>
                                          <p:spTgt spid="755727"/>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755736"/>
                                        </p:tgtEl>
                                        <p:attrNameLst>
                                          <p:attrName>ppt_x</p:attrName>
                                        </p:attrNameLst>
                                      </p:cBhvr>
                                      <p:tavLst>
                                        <p:tav tm="0">
                                          <p:val>
                                            <p:strVal val="ppt_x"/>
                                          </p:val>
                                        </p:tav>
                                        <p:tav tm="100000">
                                          <p:val>
                                            <p:strVal val="ppt_x"/>
                                          </p:val>
                                        </p:tav>
                                      </p:tavLst>
                                    </p:anim>
                                    <p:anim calcmode="lin" valueType="num">
                                      <p:cBhvr additive="base">
                                        <p:cTn id="173" dur="500"/>
                                        <p:tgtEl>
                                          <p:spTgt spid="755736"/>
                                        </p:tgtEl>
                                        <p:attrNameLst>
                                          <p:attrName>ppt_y</p:attrName>
                                        </p:attrNameLst>
                                      </p:cBhvr>
                                      <p:tavLst>
                                        <p:tav tm="0">
                                          <p:val>
                                            <p:strVal val="ppt_y"/>
                                          </p:val>
                                        </p:tav>
                                        <p:tav tm="100000">
                                          <p:val>
                                            <p:strVal val="1+ppt_h/2"/>
                                          </p:val>
                                        </p:tav>
                                      </p:tavLst>
                                    </p:anim>
                                    <p:set>
                                      <p:cBhvr>
                                        <p:cTn id="174" dur="1" fill="hold">
                                          <p:stCondLst>
                                            <p:cond delay="499"/>
                                          </p:stCondLst>
                                        </p:cTn>
                                        <p:tgtEl>
                                          <p:spTgt spid="7557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7" grpId="0"/>
      <p:bldP spid="755717" grpId="1"/>
      <p:bldP spid="755718" grpId="0" animBg="1"/>
      <p:bldP spid="755718" grpId="1" animBg="1"/>
      <p:bldP spid="755719" grpId="0" animBg="1"/>
      <p:bldP spid="755719" grpId="1" animBg="1"/>
      <p:bldP spid="755720" grpId="0" animBg="1"/>
      <p:bldP spid="755720" grpId="1" animBg="1"/>
      <p:bldP spid="755721" grpId="0" animBg="1"/>
      <p:bldP spid="755721" grpId="1" animBg="1"/>
      <p:bldP spid="755722" grpId="0" animBg="1"/>
      <p:bldP spid="755722" grpId="1" animBg="1"/>
      <p:bldP spid="755723" grpId="0"/>
      <p:bldP spid="755723" grpId="1"/>
      <p:bldP spid="755724" grpId="0" animBg="1"/>
      <p:bldP spid="755724" grpId="1" animBg="1"/>
      <p:bldP spid="755725" grpId="0" animBg="1"/>
      <p:bldP spid="755725" grpId="1" animBg="1"/>
      <p:bldP spid="755726" grpId="0" animBg="1"/>
      <p:bldP spid="755726" grpId="1" animBg="1"/>
      <p:bldP spid="755727" grpId="0"/>
      <p:bldP spid="755727" grpId="1"/>
      <p:bldP spid="755728" grpId="0" animBg="1"/>
      <p:bldP spid="755728" grpId="1" animBg="1"/>
      <p:bldP spid="755729" grpId="0" animBg="1"/>
      <p:bldP spid="755729" grpId="1" animBg="1"/>
      <p:bldP spid="755730" grpId="0" animBg="1"/>
      <p:bldP spid="755730" grpId="1" animBg="1"/>
      <p:bldP spid="755731" grpId="0" animBg="1"/>
      <p:bldP spid="755731" grpId="1" animBg="1"/>
      <p:bldP spid="755732" grpId="0" animBg="1"/>
      <p:bldP spid="755732" grpId="1" animBg="1"/>
      <p:bldP spid="755733" grpId="0" animBg="1"/>
      <p:bldP spid="755733" grpId="1" animBg="1"/>
      <p:bldP spid="755734" grpId="0" animBg="1"/>
      <p:bldP spid="755734" grpId="1" animBg="1"/>
      <p:bldP spid="755735" grpId="0" animBg="1"/>
      <p:bldP spid="755735" grpId="1" animBg="1"/>
      <p:bldP spid="755736" grpId="0" animBg="1"/>
      <p:bldP spid="75573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Grp="1" noChangeAspect="1"/>
          </p:cNvGraphicFramePr>
          <p:nvPr>
            <p:ph idx="1"/>
          </p:nvPr>
        </p:nvGraphicFramePr>
        <p:xfrm>
          <a:off x="533400" y="0"/>
          <a:ext cx="8220075" cy="5086350"/>
        </p:xfrm>
        <a:graphic>
          <a:graphicData uri="http://schemas.openxmlformats.org/presentationml/2006/ole">
            <mc:AlternateContent xmlns:mc="http://schemas.openxmlformats.org/markup-compatibility/2006">
              <mc:Choice xmlns:v="urn:schemas-microsoft-com:vml" Requires="v">
                <p:oleObj spid="_x0000_s3088" name="Visio" r:id="rId4" imgW="8486851" imgH="6215075" progId="Visio.Drawing.11">
                  <p:embed/>
                </p:oleObj>
              </mc:Choice>
              <mc:Fallback>
                <p:oleObj name="Visio" r:id="rId4" imgW="8486851" imgH="6215075"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82200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Mirroring</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5"/>
          <p:cNvGraphicFramePr>
            <a:graphicFrameLocks noGrp="1" noChangeAspect="1"/>
          </p:cNvGraphicFramePr>
          <p:nvPr>
            <p:ph idx="1"/>
          </p:nvPr>
        </p:nvGraphicFramePr>
        <p:xfrm>
          <a:off x="152400" y="209550"/>
          <a:ext cx="9601200" cy="4038600"/>
        </p:xfrm>
        <a:graphic>
          <a:graphicData uri="http://schemas.openxmlformats.org/presentationml/2006/ole">
            <mc:AlternateContent xmlns:mc="http://schemas.openxmlformats.org/markup-compatibility/2006">
              <mc:Choice xmlns:v="urn:schemas-microsoft-com:vml" Requires="v">
                <p:oleObj spid="_x0000_s4112" name="Visio" r:id="rId4" imgW="9943795" imgH="4622800" progId="Visio.Drawing.11">
                  <p:embed/>
                </p:oleObj>
              </mc:Choice>
              <mc:Fallback>
                <p:oleObj name="Visio" r:id="rId4" imgW="9943795" imgH="4622800"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9550"/>
                        <a:ext cx="960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RAID</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a:t>
            </a:r>
            <a:endParaRPr lang="en-US" dirty="0"/>
          </a:p>
        </p:txBody>
      </p:sp>
    </p:spTree>
    <p:controls>
      <mc:AlternateContent xmlns:mc="http://schemas.openxmlformats.org/markup-compatibility/2006">
        <mc:Choice xmlns:v="urn:schemas-microsoft-com:vml" Requires="v">
          <p:control spid="114698" name="ShockwaveFlash1" r:id="rId2" imgW="4572000" imgH="3352680"/>
        </mc:Choice>
        <mc:Fallback>
          <p:control name="ShockwaveFlash1" r:id="rId2" imgW="4572000" imgH="33526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581150"/>
                  <a:ext cx="4572000" cy="3352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Tbl12-03"/>
          <p:cNvPicPr>
            <a:picLocks noChangeAspect="1" noChangeArrowheads="1"/>
          </p:cNvPicPr>
          <p:nvPr/>
        </p:nvPicPr>
        <p:blipFill>
          <a:blip r:embed="rId3" cstate="print"/>
          <a:srcRect/>
          <a:stretch>
            <a:fillRect/>
          </a:stretch>
        </p:blipFill>
        <p:spPr bwMode="auto">
          <a:xfrm>
            <a:off x="-1615909" y="742951"/>
            <a:ext cx="10302709" cy="3124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85800" y="57150"/>
            <a:ext cx="7772400" cy="857250"/>
          </a:xfrm>
        </p:spPr>
        <p:txBody>
          <a:bodyPr/>
          <a:lstStyle/>
          <a:p>
            <a:pPr eaLnBrk="1" hangingPunct="1"/>
            <a:r>
              <a:rPr lang="en-US" sz="4000" smtClean="0"/>
              <a:t>Case Study – Mirroring &amp; RAID-5</a:t>
            </a:r>
            <a:br>
              <a:rPr lang="en-US" sz="4000" smtClean="0"/>
            </a:br>
            <a:r>
              <a:rPr lang="en-US" sz="4000" smtClean="0"/>
              <a:t>Let’s take a look!</a:t>
            </a:r>
          </a:p>
        </p:txBody>
      </p:sp>
      <p:sp>
        <p:nvSpPr>
          <p:cNvPr id="5125"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5136"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789" name="Text Box 5"/>
          <p:cNvSpPr txBox="1">
            <a:spLocks noChangeArrowheads="1"/>
          </p:cNvSpPr>
          <p:nvPr/>
        </p:nvSpPr>
        <p:spPr bwMode="auto">
          <a:xfrm>
            <a:off x="6477000" y="1314450"/>
            <a:ext cx="2209800" cy="3600986"/>
          </a:xfrm>
          <a:prstGeom prst="rect">
            <a:avLst/>
          </a:prstGeom>
          <a:noFill/>
          <a:ln w="9525">
            <a:noFill/>
            <a:miter lim="800000"/>
            <a:headEnd/>
            <a:tailEnd/>
          </a:ln>
        </p:spPr>
        <p:txBody>
          <a:bodyPr>
            <a:spAutoFit/>
          </a:bodyPr>
          <a:lstStyle/>
          <a:p>
            <a:pPr>
              <a:spcBef>
                <a:spcPct val="50000"/>
              </a:spcBef>
            </a:pPr>
            <a:r>
              <a:rPr lang="en-US" sz="2400" dirty="0"/>
              <a:t>Servers</a:t>
            </a:r>
          </a:p>
          <a:p>
            <a:pPr>
              <a:spcBef>
                <a:spcPct val="50000"/>
              </a:spcBef>
            </a:pPr>
            <a:r>
              <a:rPr lang="en-US" sz="2400" dirty="0"/>
              <a:t>All C-Drives Mirrored</a:t>
            </a:r>
          </a:p>
          <a:p>
            <a:pPr>
              <a:spcBef>
                <a:spcPct val="50000"/>
              </a:spcBef>
            </a:pPr>
            <a:r>
              <a:rPr lang="en-US" sz="2400" dirty="0"/>
              <a:t>All SQL Logs Mirrored</a:t>
            </a:r>
          </a:p>
          <a:p>
            <a:pPr>
              <a:spcBef>
                <a:spcPct val="50000"/>
              </a:spcBef>
            </a:pPr>
            <a:r>
              <a:rPr lang="en-US" sz="2400" dirty="0"/>
              <a:t>File/Print &amp; SQL Data RAID-5</a:t>
            </a:r>
          </a:p>
        </p:txBody>
      </p:sp>
      <p:sp>
        <p:nvSpPr>
          <p:cNvPr id="758796"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8797"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8809" name="Line 25"/>
          <p:cNvSpPr>
            <a:spLocks noChangeShapeType="1"/>
          </p:cNvSpPr>
          <p:nvPr/>
        </p:nvSpPr>
        <p:spPr bwMode="auto">
          <a:xfrm flipH="1">
            <a:off x="2057400" y="1543050"/>
            <a:ext cx="4419600" cy="1085850"/>
          </a:xfrm>
          <a:prstGeom prst="line">
            <a:avLst/>
          </a:prstGeom>
          <a:noFill/>
          <a:ln w="9525">
            <a:solidFill>
              <a:schemeClr val="tx1"/>
            </a:solidFill>
            <a:round/>
            <a:headEnd/>
            <a:tailEnd type="triangle" w="med" len="med"/>
          </a:ln>
        </p:spPr>
        <p:txBody>
          <a:bodyPr/>
          <a:lstStyle/>
          <a:p>
            <a:endParaRPr lang="en-US"/>
          </a:p>
        </p:txBody>
      </p:sp>
      <p:sp>
        <p:nvSpPr>
          <p:cNvPr id="758810" name="Line 26"/>
          <p:cNvSpPr>
            <a:spLocks noChangeShapeType="1"/>
          </p:cNvSpPr>
          <p:nvPr/>
        </p:nvSpPr>
        <p:spPr bwMode="auto">
          <a:xfrm flipH="1">
            <a:off x="6019800" y="1543050"/>
            <a:ext cx="457200" cy="74295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8810"/>
                                        </p:tgtEl>
                                        <p:attrNameLst>
                                          <p:attrName>style.visibility</p:attrName>
                                        </p:attrNameLst>
                                      </p:cBhvr>
                                      <p:to>
                                        <p:strVal val="visible"/>
                                      </p:to>
                                    </p:set>
                                    <p:anim calcmode="lin" valueType="num">
                                      <p:cBhvr additive="base">
                                        <p:cTn id="7" dur="500" fill="hold"/>
                                        <p:tgtEl>
                                          <p:spTgt spid="758810"/>
                                        </p:tgtEl>
                                        <p:attrNameLst>
                                          <p:attrName>ppt_x</p:attrName>
                                        </p:attrNameLst>
                                      </p:cBhvr>
                                      <p:tavLst>
                                        <p:tav tm="0">
                                          <p:val>
                                            <p:strVal val="#ppt_x"/>
                                          </p:val>
                                        </p:tav>
                                        <p:tav tm="100000">
                                          <p:val>
                                            <p:strVal val="#ppt_x"/>
                                          </p:val>
                                        </p:tav>
                                      </p:tavLst>
                                    </p:anim>
                                    <p:anim calcmode="lin" valueType="num">
                                      <p:cBhvr additive="base">
                                        <p:cTn id="8" dur="500" fill="hold"/>
                                        <p:tgtEl>
                                          <p:spTgt spid="7588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8809"/>
                                        </p:tgtEl>
                                        <p:attrNameLst>
                                          <p:attrName>style.visibility</p:attrName>
                                        </p:attrNameLst>
                                      </p:cBhvr>
                                      <p:to>
                                        <p:strVal val="visible"/>
                                      </p:to>
                                    </p:set>
                                    <p:anim calcmode="lin" valueType="num">
                                      <p:cBhvr additive="base">
                                        <p:cTn id="11" dur="500" fill="hold"/>
                                        <p:tgtEl>
                                          <p:spTgt spid="758809"/>
                                        </p:tgtEl>
                                        <p:attrNameLst>
                                          <p:attrName>ppt_x</p:attrName>
                                        </p:attrNameLst>
                                      </p:cBhvr>
                                      <p:tavLst>
                                        <p:tav tm="0">
                                          <p:val>
                                            <p:strVal val="#ppt_x"/>
                                          </p:val>
                                        </p:tav>
                                        <p:tav tm="100000">
                                          <p:val>
                                            <p:strVal val="#ppt_x"/>
                                          </p:val>
                                        </p:tav>
                                      </p:tavLst>
                                    </p:anim>
                                    <p:anim calcmode="lin" valueType="num">
                                      <p:cBhvr additive="base">
                                        <p:cTn id="12" dur="500" fill="hold"/>
                                        <p:tgtEl>
                                          <p:spTgt spid="758809"/>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758797"/>
                                        </p:tgtEl>
                                        <p:attrNameLst>
                                          <p:attrName>style.visibility</p:attrName>
                                        </p:attrNameLst>
                                      </p:cBhvr>
                                      <p:to>
                                        <p:strVal val="visible"/>
                                      </p:to>
                                    </p:set>
                                    <p:anim calcmode="lin" valueType="num">
                                      <p:cBhvr additive="base">
                                        <p:cTn id="15" dur="500" fill="hold"/>
                                        <p:tgtEl>
                                          <p:spTgt spid="758797"/>
                                        </p:tgtEl>
                                        <p:attrNameLst>
                                          <p:attrName>ppt_x</p:attrName>
                                        </p:attrNameLst>
                                      </p:cBhvr>
                                      <p:tavLst>
                                        <p:tav tm="0">
                                          <p:val>
                                            <p:strVal val="#ppt_x"/>
                                          </p:val>
                                        </p:tav>
                                        <p:tav tm="100000">
                                          <p:val>
                                            <p:strVal val="#ppt_x"/>
                                          </p:val>
                                        </p:tav>
                                      </p:tavLst>
                                    </p:anim>
                                    <p:anim calcmode="lin" valueType="num">
                                      <p:cBhvr additive="base">
                                        <p:cTn id="16" dur="500" fill="hold"/>
                                        <p:tgtEl>
                                          <p:spTgt spid="758797"/>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758796"/>
                                        </p:tgtEl>
                                        <p:attrNameLst>
                                          <p:attrName>style.visibility</p:attrName>
                                        </p:attrNameLst>
                                      </p:cBhvr>
                                      <p:to>
                                        <p:strVal val="visible"/>
                                      </p:to>
                                    </p:set>
                                    <p:anim calcmode="lin" valueType="num">
                                      <p:cBhvr additive="base">
                                        <p:cTn id="19" dur="500" fill="hold"/>
                                        <p:tgtEl>
                                          <p:spTgt spid="758796"/>
                                        </p:tgtEl>
                                        <p:attrNameLst>
                                          <p:attrName>ppt_x</p:attrName>
                                        </p:attrNameLst>
                                      </p:cBhvr>
                                      <p:tavLst>
                                        <p:tav tm="0">
                                          <p:val>
                                            <p:strVal val="#ppt_x"/>
                                          </p:val>
                                        </p:tav>
                                        <p:tav tm="100000">
                                          <p:val>
                                            <p:strVal val="#ppt_x"/>
                                          </p:val>
                                        </p:tav>
                                      </p:tavLst>
                                    </p:anim>
                                    <p:anim calcmode="lin" valueType="num">
                                      <p:cBhvr additive="base">
                                        <p:cTn id="20" dur="500" fill="hold"/>
                                        <p:tgtEl>
                                          <p:spTgt spid="758796"/>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childTnLst>
                                    <p:set>
                                      <p:cBhvr>
                                        <p:cTn id="22" dur="1" fill="hold">
                                          <p:stCondLst>
                                            <p:cond delay="0"/>
                                          </p:stCondLst>
                                        </p:cTn>
                                        <p:tgtEl>
                                          <p:spTgt spid="758789"/>
                                        </p:tgtEl>
                                        <p:attrNameLst>
                                          <p:attrName>style.visibility</p:attrName>
                                        </p:attrNameLst>
                                      </p:cBhvr>
                                      <p:to>
                                        <p:strVal val="visible"/>
                                      </p:to>
                                    </p:set>
                                    <p:anim calcmode="lin" valueType="num">
                                      <p:cBhvr additive="base">
                                        <p:cTn id="23" dur="500" fill="hold"/>
                                        <p:tgtEl>
                                          <p:spTgt spid="758789"/>
                                        </p:tgtEl>
                                        <p:attrNameLst>
                                          <p:attrName>ppt_x</p:attrName>
                                        </p:attrNameLst>
                                      </p:cBhvr>
                                      <p:tavLst>
                                        <p:tav tm="0">
                                          <p:val>
                                            <p:strVal val="#ppt_x"/>
                                          </p:val>
                                        </p:tav>
                                        <p:tav tm="100000">
                                          <p:val>
                                            <p:strVal val="#ppt_x"/>
                                          </p:val>
                                        </p:tav>
                                      </p:tavLst>
                                    </p:anim>
                                    <p:anim calcmode="lin" valueType="num">
                                      <p:cBhvr additive="base">
                                        <p:cTn id="24" dur="500" fill="hold"/>
                                        <p:tgtEl>
                                          <p:spTgt spid="75878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58810"/>
                                        </p:tgtEl>
                                        <p:attrNameLst>
                                          <p:attrName>ppt_x</p:attrName>
                                        </p:attrNameLst>
                                      </p:cBhvr>
                                      <p:tavLst>
                                        <p:tav tm="0">
                                          <p:val>
                                            <p:strVal val="ppt_x"/>
                                          </p:val>
                                        </p:tav>
                                        <p:tav tm="100000">
                                          <p:val>
                                            <p:strVal val="ppt_x"/>
                                          </p:val>
                                        </p:tav>
                                      </p:tavLst>
                                    </p:anim>
                                    <p:anim calcmode="lin" valueType="num">
                                      <p:cBhvr additive="base">
                                        <p:cTn id="29" dur="500"/>
                                        <p:tgtEl>
                                          <p:spTgt spid="758810"/>
                                        </p:tgtEl>
                                        <p:attrNameLst>
                                          <p:attrName>ppt_y</p:attrName>
                                        </p:attrNameLst>
                                      </p:cBhvr>
                                      <p:tavLst>
                                        <p:tav tm="0">
                                          <p:val>
                                            <p:strVal val="ppt_y"/>
                                          </p:val>
                                        </p:tav>
                                        <p:tav tm="100000">
                                          <p:val>
                                            <p:strVal val="1+ppt_h/2"/>
                                          </p:val>
                                        </p:tav>
                                      </p:tavLst>
                                    </p:anim>
                                    <p:set>
                                      <p:cBhvr>
                                        <p:cTn id="30" dur="1" fill="hold">
                                          <p:stCondLst>
                                            <p:cond delay="499"/>
                                          </p:stCondLst>
                                        </p:cTn>
                                        <p:tgtEl>
                                          <p:spTgt spid="7588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58809"/>
                                        </p:tgtEl>
                                        <p:attrNameLst>
                                          <p:attrName>ppt_x</p:attrName>
                                        </p:attrNameLst>
                                      </p:cBhvr>
                                      <p:tavLst>
                                        <p:tav tm="0">
                                          <p:val>
                                            <p:strVal val="ppt_x"/>
                                          </p:val>
                                        </p:tav>
                                        <p:tav tm="100000">
                                          <p:val>
                                            <p:strVal val="ppt_x"/>
                                          </p:val>
                                        </p:tav>
                                      </p:tavLst>
                                    </p:anim>
                                    <p:anim calcmode="lin" valueType="num">
                                      <p:cBhvr additive="base">
                                        <p:cTn id="33" dur="500"/>
                                        <p:tgtEl>
                                          <p:spTgt spid="758809"/>
                                        </p:tgtEl>
                                        <p:attrNameLst>
                                          <p:attrName>ppt_y</p:attrName>
                                        </p:attrNameLst>
                                      </p:cBhvr>
                                      <p:tavLst>
                                        <p:tav tm="0">
                                          <p:val>
                                            <p:strVal val="ppt_y"/>
                                          </p:val>
                                        </p:tav>
                                        <p:tav tm="100000">
                                          <p:val>
                                            <p:strVal val="1+ppt_h/2"/>
                                          </p:val>
                                        </p:tav>
                                      </p:tavLst>
                                    </p:anim>
                                    <p:set>
                                      <p:cBhvr>
                                        <p:cTn id="34" dur="1" fill="hold">
                                          <p:stCondLst>
                                            <p:cond delay="499"/>
                                          </p:stCondLst>
                                        </p:cTn>
                                        <p:tgtEl>
                                          <p:spTgt spid="758809"/>
                                        </p:tgtEl>
                                        <p:attrNameLst>
                                          <p:attrName>style.visibility</p:attrName>
                                        </p:attrNameLst>
                                      </p:cBhvr>
                                      <p:to>
                                        <p:strVal val="hidden"/>
                                      </p:to>
                                    </p:set>
                                  </p:childTnLst>
                                </p:cTn>
                              </p:par>
                              <p:par>
                                <p:cTn id="35" presetID="2" presetClass="exit" presetSubtype="4" fill="hold" grpId="3" nodeType="withEffect">
                                  <p:stCondLst>
                                    <p:cond delay="0"/>
                                  </p:stCondLst>
                                  <p:childTnLst>
                                    <p:anim calcmode="lin" valueType="num">
                                      <p:cBhvr additive="base">
                                        <p:cTn id="36" dur="500"/>
                                        <p:tgtEl>
                                          <p:spTgt spid="758797"/>
                                        </p:tgtEl>
                                        <p:attrNameLst>
                                          <p:attrName>ppt_x</p:attrName>
                                        </p:attrNameLst>
                                      </p:cBhvr>
                                      <p:tavLst>
                                        <p:tav tm="0">
                                          <p:val>
                                            <p:strVal val="ppt_x"/>
                                          </p:val>
                                        </p:tav>
                                        <p:tav tm="100000">
                                          <p:val>
                                            <p:strVal val="ppt_x"/>
                                          </p:val>
                                        </p:tav>
                                      </p:tavLst>
                                    </p:anim>
                                    <p:anim calcmode="lin" valueType="num">
                                      <p:cBhvr additive="base">
                                        <p:cTn id="37" dur="500"/>
                                        <p:tgtEl>
                                          <p:spTgt spid="758797"/>
                                        </p:tgtEl>
                                        <p:attrNameLst>
                                          <p:attrName>ppt_y</p:attrName>
                                        </p:attrNameLst>
                                      </p:cBhvr>
                                      <p:tavLst>
                                        <p:tav tm="0">
                                          <p:val>
                                            <p:strVal val="ppt_y"/>
                                          </p:val>
                                        </p:tav>
                                        <p:tav tm="100000">
                                          <p:val>
                                            <p:strVal val="1+ppt_h/2"/>
                                          </p:val>
                                        </p:tav>
                                      </p:tavLst>
                                    </p:anim>
                                    <p:set>
                                      <p:cBhvr>
                                        <p:cTn id="38" dur="1" fill="hold">
                                          <p:stCondLst>
                                            <p:cond delay="499"/>
                                          </p:stCondLst>
                                        </p:cTn>
                                        <p:tgtEl>
                                          <p:spTgt spid="758797"/>
                                        </p:tgtEl>
                                        <p:attrNameLst>
                                          <p:attrName>style.visibility</p:attrName>
                                        </p:attrNameLst>
                                      </p:cBhvr>
                                      <p:to>
                                        <p:strVal val="hidden"/>
                                      </p:to>
                                    </p:set>
                                  </p:childTnLst>
                                </p:cTn>
                              </p:par>
                              <p:par>
                                <p:cTn id="39" presetID="2" presetClass="exit" presetSubtype="4" fill="hold" grpId="3" nodeType="withEffect">
                                  <p:stCondLst>
                                    <p:cond delay="0"/>
                                  </p:stCondLst>
                                  <p:childTnLst>
                                    <p:anim calcmode="lin" valueType="num">
                                      <p:cBhvr additive="base">
                                        <p:cTn id="40" dur="500"/>
                                        <p:tgtEl>
                                          <p:spTgt spid="758796"/>
                                        </p:tgtEl>
                                        <p:attrNameLst>
                                          <p:attrName>ppt_x</p:attrName>
                                        </p:attrNameLst>
                                      </p:cBhvr>
                                      <p:tavLst>
                                        <p:tav tm="0">
                                          <p:val>
                                            <p:strVal val="ppt_x"/>
                                          </p:val>
                                        </p:tav>
                                        <p:tav tm="100000">
                                          <p:val>
                                            <p:strVal val="ppt_x"/>
                                          </p:val>
                                        </p:tav>
                                      </p:tavLst>
                                    </p:anim>
                                    <p:anim calcmode="lin" valueType="num">
                                      <p:cBhvr additive="base">
                                        <p:cTn id="41" dur="500"/>
                                        <p:tgtEl>
                                          <p:spTgt spid="758796"/>
                                        </p:tgtEl>
                                        <p:attrNameLst>
                                          <p:attrName>ppt_y</p:attrName>
                                        </p:attrNameLst>
                                      </p:cBhvr>
                                      <p:tavLst>
                                        <p:tav tm="0">
                                          <p:val>
                                            <p:strVal val="ppt_y"/>
                                          </p:val>
                                        </p:tav>
                                        <p:tav tm="100000">
                                          <p:val>
                                            <p:strVal val="1+ppt_h/2"/>
                                          </p:val>
                                        </p:tav>
                                      </p:tavLst>
                                    </p:anim>
                                    <p:set>
                                      <p:cBhvr>
                                        <p:cTn id="42" dur="1" fill="hold">
                                          <p:stCondLst>
                                            <p:cond delay="499"/>
                                          </p:stCondLst>
                                        </p:cTn>
                                        <p:tgtEl>
                                          <p:spTgt spid="758796"/>
                                        </p:tgtEl>
                                        <p:attrNameLst>
                                          <p:attrName>style.visibility</p:attrName>
                                        </p:attrNameLst>
                                      </p:cBhvr>
                                      <p:to>
                                        <p:strVal val="hidden"/>
                                      </p:to>
                                    </p:set>
                                  </p:childTnLst>
                                </p:cTn>
                              </p:par>
                              <p:par>
                                <p:cTn id="43" presetID="2" presetClass="exit" presetSubtype="4" fill="hold" grpId="3" nodeType="withEffect">
                                  <p:stCondLst>
                                    <p:cond delay="0"/>
                                  </p:stCondLst>
                                  <p:childTnLst>
                                    <p:anim calcmode="lin" valueType="num">
                                      <p:cBhvr additive="base">
                                        <p:cTn id="44" dur="500"/>
                                        <p:tgtEl>
                                          <p:spTgt spid="758789"/>
                                        </p:tgtEl>
                                        <p:attrNameLst>
                                          <p:attrName>ppt_x</p:attrName>
                                        </p:attrNameLst>
                                      </p:cBhvr>
                                      <p:tavLst>
                                        <p:tav tm="0">
                                          <p:val>
                                            <p:strVal val="ppt_x"/>
                                          </p:val>
                                        </p:tav>
                                        <p:tav tm="100000">
                                          <p:val>
                                            <p:strVal val="ppt_x"/>
                                          </p:val>
                                        </p:tav>
                                      </p:tavLst>
                                    </p:anim>
                                    <p:anim calcmode="lin" valueType="num">
                                      <p:cBhvr additive="base">
                                        <p:cTn id="45" dur="500"/>
                                        <p:tgtEl>
                                          <p:spTgt spid="758789"/>
                                        </p:tgtEl>
                                        <p:attrNameLst>
                                          <p:attrName>ppt_y</p:attrName>
                                        </p:attrNameLst>
                                      </p:cBhvr>
                                      <p:tavLst>
                                        <p:tav tm="0">
                                          <p:val>
                                            <p:strVal val="ppt_y"/>
                                          </p:val>
                                        </p:tav>
                                        <p:tav tm="100000">
                                          <p:val>
                                            <p:strVal val="1+ppt_h/2"/>
                                          </p:val>
                                        </p:tav>
                                      </p:tavLst>
                                    </p:anim>
                                    <p:set>
                                      <p:cBhvr>
                                        <p:cTn id="46" dur="1" fill="hold">
                                          <p:stCondLst>
                                            <p:cond delay="499"/>
                                          </p:stCondLst>
                                        </p:cTn>
                                        <p:tgtEl>
                                          <p:spTgt spid="7587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9" grpId="2"/>
      <p:bldP spid="758789" grpId="3"/>
      <p:bldP spid="758796" grpId="2" animBg="1"/>
      <p:bldP spid="758796" grpId="3" animBg="1"/>
      <p:bldP spid="758797" grpId="2" animBg="1"/>
      <p:bldP spid="758797" grpId="3" animBg="1"/>
      <p:bldP spid="758809" grpId="0" animBg="1"/>
      <p:bldP spid="758809" grpId="1" animBg="1"/>
      <p:bldP spid="758810" grpId="0" animBg="1"/>
      <p:bldP spid="758810"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r>
              <a:rPr lang="en-US" dirty="0" smtClean="0"/>
              <a:t>RAID 10 combines disk mirroring and _______ to achieve performance improvement and fault tolerance.</a:t>
            </a:r>
            <a:br>
              <a:rPr lang="en-US" dirty="0" smtClean="0"/>
            </a:br>
            <a:endParaRPr lang="en-US" dirty="0" smtClean="0"/>
          </a:p>
          <a:p>
            <a:endParaRPr lang="en-US" dirty="0"/>
          </a:p>
        </p:txBody>
      </p:sp>
      <p:sp>
        <p:nvSpPr>
          <p:cNvPr id="5" name="TextBox 4"/>
          <p:cNvSpPr txBox="1"/>
          <p:nvPr/>
        </p:nvSpPr>
        <p:spPr>
          <a:xfrm>
            <a:off x="6629400" y="1504950"/>
            <a:ext cx="2819400" cy="523220"/>
          </a:xfrm>
          <a:prstGeom prst="rect">
            <a:avLst/>
          </a:prstGeom>
          <a:noFill/>
        </p:spPr>
        <p:txBody>
          <a:bodyPr wrap="square" rtlCol="0">
            <a:spAutoFit/>
          </a:bodyPr>
          <a:lstStyle/>
          <a:p>
            <a:r>
              <a:rPr lang="en-US" dirty="0" smtClean="0">
                <a:solidFill>
                  <a:srgbClr val="FF0000"/>
                </a:solidFill>
              </a:rPr>
              <a:t>striping</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70" decel="100000"/>
                                        <p:tgtEl>
                                          <p:spTgt spid="5"/>
                                        </p:tgtEl>
                                      </p:cBhvr>
                                    </p:animEffect>
                                    <p:animScale>
                                      <p:cBhvr>
                                        <p:cTn id="20" dur="770" decel="100000"/>
                                        <p:tgtEl>
                                          <p:spTgt spid="5"/>
                                        </p:tgtEl>
                                      </p:cBhvr>
                                      <p:from x="10000" y="10000"/>
                                      <p:to x="200000" y="450000"/>
                                    </p:animScale>
                                    <p:animScale>
                                      <p:cBhvr>
                                        <p:cTn id="21" dur="1230" accel="100000" fill="hold">
                                          <p:stCondLst>
                                            <p:cond delay="770"/>
                                          </p:stCondLst>
                                        </p:cTn>
                                        <p:tgtEl>
                                          <p:spTgt spid="5"/>
                                        </p:tgtEl>
                                      </p:cBhvr>
                                      <p:from x="200000" y="450000"/>
                                      <p:to x="100000" y="100000"/>
                                    </p:animScale>
                                    <p:set>
                                      <p:cBhvr>
                                        <p:cTn id="22" dur="770" fill="hold"/>
                                        <p:tgtEl>
                                          <p:spTgt spid="5"/>
                                        </p:tgtEl>
                                        <p:attrNameLst>
                                          <p:attrName>ppt_x</p:attrName>
                                        </p:attrNameLst>
                                      </p:cBhvr>
                                      <p:to>
                                        <p:strVal val="(0.5)"/>
                                      </p:to>
                                    </p:set>
                                    <p:anim from="(0.5)" to="(#ppt_x)" calcmode="lin" valueType="num">
                                      <p:cBhvr>
                                        <p:cTn id="23" dur="1230" accel="100000" fill="hold">
                                          <p:stCondLst>
                                            <p:cond delay="770"/>
                                          </p:stCondLst>
                                        </p:cTn>
                                        <p:tgtEl>
                                          <p:spTgt spid="5"/>
                                        </p:tgtEl>
                                        <p:attrNameLst>
                                          <p:attrName>ppt_x</p:attrName>
                                        </p:attrNameLst>
                                      </p:cBhvr>
                                    </p:anim>
                                    <p:set>
                                      <p:cBhvr>
                                        <p:cTn id="24" dur="770" fill="hold"/>
                                        <p:tgtEl>
                                          <p:spTgt spid="5"/>
                                        </p:tgtEl>
                                        <p:attrNameLst>
                                          <p:attrName>ppt_y</p:attrName>
                                        </p:attrNameLst>
                                      </p:cBhvr>
                                      <p:to>
                                        <p:strVal val="(#ppt_y+0.4)"/>
                                      </p:to>
                                    </p:set>
                                    <p:anim from="(#ppt_y+0.4)" to="(#ppt_y)" calcmode="lin" valueType="num">
                                      <p:cBhvr>
                                        <p:cTn id="25"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Grp="1" noChangeAspect="1"/>
          </p:cNvGraphicFramePr>
          <p:nvPr>
            <p:ph idx="1"/>
          </p:nvPr>
        </p:nvGraphicFramePr>
        <p:xfrm>
          <a:off x="695325" y="57150"/>
          <a:ext cx="8220075" cy="4953000"/>
        </p:xfrm>
        <a:graphic>
          <a:graphicData uri="http://schemas.openxmlformats.org/presentationml/2006/ole">
            <mc:AlternateContent xmlns:mc="http://schemas.openxmlformats.org/markup-compatibility/2006">
              <mc:Choice xmlns:v="urn:schemas-microsoft-com:vml" Requires="v">
                <p:oleObj spid="_x0000_s6160" name="Visio" r:id="rId4" imgW="8486851" imgH="6215075" progId="Visio.Drawing.11">
                  <p:embed/>
                </p:oleObj>
              </mc:Choice>
              <mc:Fallback>
                <p:oleObj name="Visio" r:id="rId4" imgW="8486851" imgH="621507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57150"/>
                        <a:ext cx="82200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Grp="1" noChangeArrowheads="1"/>
          </p:cNvSpPr>
          <p:nvPr>
            <p:ph type="title"/>
          </p:nvPr>
        </p:nvSpPr>
        <p:spPr>
          <a:xfrm>
            <a:off x="685800" y="-19050"/>
            <a:ext cx="7772400" cy="857250"/>
          </a:xfrm>
          <a:solidFill>
            <a:schemeClr val="bg1"/>
          </a:solidFill>
        </p:spPr>
        <p:txBody>
          <a:bodyPr/>
          <a:lstStyle/>
          <a:p>
            <a:pPr eaLnBrk="1" hangingPunct="1"/>
            <a:r>
              <a:rPr lang="en-US" dirty="0" smtClean="0"/>
              <a:t>Transaction Logging</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57150"/>
            <a:ext cx="7772400" cy="857250"/>
          </a:xfrm>
        </p:spPr>
        <p:txBody>
          <a:bodyPr/>
          <a:lstStyle/>
          <a:p>
            <a:pPr eaLnBrk="1" hangingPunct="1"/>
            <a:r>
              <a:rPr lang="en-US" sz="4000" smtClean="0"/>
              <a:t>Case Study – Transaction Logging Let’s Take a Look!</a:t>
            </a:r>
          </a:p>
        </p:txBody>
      </p:sp>
      <p:sp>
        <p:nvSpPr>
          <p:cNvPr id="7173"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7170"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7184"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9813" name="Text Box 5"/>
          <p:cNvSpPr txBox="1">
            <a:spLocks noChangeArrowheads="1"/>
          </p:cNvSpPr>
          <p:nvPr/>
        </p:nvSpPr>
        <p:spPr bwMode="auto">
          <a:xfrm>
            <a:off x="6477000" y="1314450"/>
            <a:ext cx="2209800" cy="523220"/>
          </a:xfrm>
          <a:prstGeom prst="rect">
            <a:avLst/>
          </a:prstGeom>
          <a:noFill/>
          <a:ln w="9525">
            <a:noFill/>
            <a:miter lim="800000"/>
            <a:headEnd/>
            <a:tailEnd/>
          </a:ln>
        </p:spPr>
        <p:txBody>
          <a:bodyPr>
            <a:spAutoFit/>
          </a:bodyPr>
          <a:lstStyle/>
          <a:p>
            <a:pPr>
              <a:spcBef>
                <a:spcPct val="50000"/>
              </a:spcBef>
            </a:pPr>
            <a:r>
              <a:rPr lang="en-US"/>
              <a:t>SQL Servers</a:t>
            </a:r>
          </a:p>
        </p:txBody>
      </p:sp>
      <p:sp>
        <p:nvSpPr>
          <p:cNvPr id="759814" name="Oval 6"/>
          <p:cNvSpPr>
            <a:spLocks noChangeArrowheads="1"/>
          </p:cNvSpPr>
          <p:nvPr/>
        </p:nvSpPr>
        <p:spPr bwMode="auto">
          <a:xfrm>
            <a:off x="838200" y="2971800"/>
            <a:ext cx="685800" cy="857250"/>
          </a:xfrm>
          <a:prstGeom prst="ellipse">
            <a:avLst/>
          </a:prstGeom>
          <a:noFill/>
          <a:ln w="9525">
            <a:solidFill>
              <a:schemeClr val="tx1"/>
            </a:solidFill>
            <a:round/>
            <a:headEnd/>
            <a:tailEnd/>
          </a:ln>
        </p:spPr>
        <p:txBody>
          <a:bodyPr wrap="none" anchor="ctr"/>
          <a:lstStyle/>
          <a:p>
            <a:endParaRPr lang="en-US"/>
          </a:p>
        </p:txBody>
      </p:sp>
      <p:sp>
        <p:nvSpPr>
          <p:cNvPr id="759815" name="Oval 7"/>
          <p:cNvSpPr>
            <a:spLocks noChangeArrowheads="1"/>
          </p:cNvSpPr>
          <p:nvPr/>
        </p:nvSpPr>
        <p:spPr bwMode="auto">
          <a:xfrm>
            <a:off x="5867400" y="2971800"/>
            <a:ext cx="685800" cy="971550"/>
          </a:xfrm>
          <a:prstGeom prst="ellipse">
            <a:avLst/>
          </a:prstGeom>
          <a:noFill/>
          <a:ln w="9525">
            <a:solidFill>
              <a:schemeClr val="tx1"/>
            </a:solidFill>
            <a:round/>
            <a:headEnd/>
            <a:tailEnd/>
          </a:ln>
        </p:spPr>
        <p:txBody>
          <a:bodyPr wrap="none" anchor="ctr"/>
          <a:lstStyle/>
          <a:p>
            <a:endParaRPr lang="en-US"/>
          </a:p>
        </p:txBody>
      </p:sp>
      <p:sp>
        <p:nvSpPr>
          <p:cNvPr id="759816" name="Line 8"/>
          <p:cNvSpPr>
            <a:spLocks noChangeShapeType="1"/>
          </p:cNvSpPr>
          <p:nvPr/>
        </p:nvSpPr>
        <p:spPr bwMode="auto">
          <a:xfrm flipH="1">
            <a:off x="1600200" y="1543050"/>
            <a:ext cx="4876800" cy="1714500"/>
          </a:xfrm>
          <a:prstGeom prst="line">
            <a:avLst/>
          </a:prstGeom>
          <a:noFill/>
          <a:ln w="9525">
            <a:solidFill>
              <a:schemeClr val="tx1"/>
            </a:solidFill>
            <a:round/>
            <a:headEnd/>
            <a:tailEnd type="triangle" w="med" len="med"/>
          </a:ln>
        </p:spPr>
        <p:txBody>
          <a:bodyPr/>
          <a:lstStyle/>
          <a:p>
            <a:endParaRPr lang="en-US"/>
          </a:p>
        </p:txBody>
      </p:sp>
      <p:sp>
        <p:nvSpPr>
          <p:cNvPr id="759817" name="Line 9"/>
          <p:cNvSpPr>
            <a:spLocks noChangeShapeType="1"/>
          </p:cNvSpPr>
          <p:nvPr/>
        </p:nvSpPr>
        <p:spPr bwMode="auto">
          <a:xfrm flipH="1">
            <a:off x="6248400" y="1543050"/>
            <a:ext cx="228600" cy="1371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9817"/>
                                        </p:tgtEl>
                                        <p:attrNameLst>
                                          <p:attrName>style.visibility</p:attrName>
                                        </p:attrNameLst>
                                      </p:cBhvr>
                                      <p:to>
                                        <p:strVal val="visible"/>
                                      </p:to>
                                    </p:set>
                                    <p:anim calcmode="lin" valueType="num">
                                      <p:cBhvr additive="base">
                                        <p:cTn id="7" dur="500" fill="hold"/>
                                        <p:tgtEl>
                                          <p:spTgt spid="759817"/>
                                        </p:tgtEl>
                                        <p:attrNameLst>
                                          <p:attrName>ppt_x</p:attrName>
                                        </p:attrNameLst>
                                      </p:cBhvr>
                                      <p:tavLst>
                                        <p:tav tm="0">
                                          <p:val>
                                            <p:strVal val="#ppt_x"/>
                                          </p:val>
                                        </p:tav>
                                        <p:tav tm="100000">
                                          <p:val>
                                            <p:strVal val="#ppt_x"/>
                                          </p:val>
                                        </p:tav>
                                      </p:tavLst>
                                    </p:anim>
                                    <p:anim calcmode="lin" valueType="num">
                                      <p:cBhvr additive="base">
                                        <p:cTn id="8" dur="500" fill="hold"/>
                                        <p:tgtEl>
                                          <p:spTgt spid="7598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9816"/>
                                        </p:tgtEl>
                                        <p:attrNameLst>
                                          <p:attrName>style.visibility</p:attrName>
                                        </p:attrNameLst>
                                      </p:cBhvr>
                                      <p:to>
                                        <p:strVal val="visible"/>
                                      </p:to>
                                    </p:set>
                                    <p:anim calcmode="lin" valueType="num">
                                      <p:cBhvr additive="base">
                                        <p:cTn id="11" dur="500" fill="hold"/>
                                        <p:tgtEl>
                                          <p:spTgt spid="759816"/>
                                        </p:tgtEl>
                                        <p:attrNameLst>
                                          <p:attrName>ppt_x</p:attrName>
                                        </p:attrNameLst>
                                      </p:cBhvr>
                                      <p:tavLst>
                                        <p:tav tm="0">
                                          <p:val>
                                            <p:strVal val="#ppt_x"/>
                                          </p:val>
                                        </p:tav>
                                        <p:tav tm="100000">
                                          <p:val>
                                            <p:strVal val="#ppt_x"/>
                                          </p:val>
                                        </p:tav>
                                      </p:tavLst>
                                    </p:anim>
                                    <p:anim calcmode="lin" valueType="num">
                                      <p:cBhvr additive="base">
                                        <p:cTn id="12" dur="500" fill="hold"/>
                                        <p:tgtEl>
                                          <p:spTgt spid="7598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9815"/>
                                        </p:tgtEl>
                                        <p:attrNameLst>
                                          <p:attrName>style.visibility</p:attrName>
                                        </p:attrNameLst>
                                      </p:cBhvr>
                                      <p:to>
                                        <p:strVal val="visible"/>
                                      </p:to>
                                    </p:set>
                                    <p:anim calcmode="lin" valueType="num">
                                      <p:cBhvr additive="base">
                                        <p:cTn id="15" dur="500" fill="hold"/>
                                        <p:tgtEl>
                                          <p:spTgt spid="759815"/>
                                        </p:tgtEl>
                                        <p:attrNameLst>
                                          <p:attrName>ppt_x</p:attrName>
                                        </p:attrNameLst>
                                      </p:cBhvr>
                                      <p:tavLst>
                                        <p:tav tm="0">
                                          <p:val>
                                            <p:strVal val="#ppt_x"/>
                                          </p:val>
                                        </p:tav>
                                        <p:tav tm="100000">
                                          <p:val>
                                            <p:strVal val="#ppt_x"/>
                                          </p:val>
                                        </p:tav>
                                      </p:tavLst>
                                    </p:anim>
                                    <p:anim calcmode="lin" valueType="num">
                                      <p:cBhvr additive="base">
                                        <p:cTn id="16" dur="500" fill="hold"/>
                                        <p:tgtEl>
                                          <p:spTgt spid="7598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9814"/>
                                        </p:tgtEl>
                                        <p:attrNameLst>
                                          <p:attrName>style.visibility</p:attrName>
                                        </p:attrNameLst>
                                      </p:cBhvr>
                                      <p:to>
                                        <p:strVal val="visible"/>
                                      </p:to>
                                    </p:set>
                                    <p:anim calcmode="lin" valueType="num">
                                      <p:cBhvr additive="base">
                                        <p:cTn id="19" dur="500" fill="hold"/>
                                        <p:tgtEl>
                                          <p:spTgt spid="759814"/>
                                        </p:tgtEl>
                                        <p:attrNameLst>
                                          <p:attrName>ppt_x</p:attrName>
                                        </p:attrNameLst>
                                      </p:cBhvr>
                                      <p:tavLst>
                                        <p:tav tm="0">
                                          <p:val>
                                            <p:strVal val="#ppt_x"/>
                                          </p:val>
                                        </p:tav>
                                        <p:tav tm="100000">
                                          <p:val>
                                            <p:strVal val="#ppt_x"/>
                                          </p:val>
                                        </p:tav>
                                      </p:tavLst>
                                    </p:anim>
                                    <p:anim calcmode="lin" valueType="num">
                                      <p:cBhvr additive="base">
                                        <p:cTn id="20" dur="500" fill="hold"/>
                                        <p:tgtEl>
                                          <p:spTgt spid="7598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9813"/>
                                        </p:tgtEl>
                                        <p:attrNameLst>
                                          <p:attrName>style.visibility</p:attrName>
                                        </p:attrNameLst>
                                      </p:cBhvr>
                                      <p:to>
                                        <p:strVal val="visible"/>
                                      </p:to>
                                    </p:set>
                                    <p:anim calcmode="lin" valueType="num">
                                      <p:cBhvr additive="base">
                                        <p:cTn id="23" dur="500" fill="hold"/>
                                        <p:tgtEl>
                                          <p:spTgt spid="759813"/>
                                        </p:tgtEl>
                                        <p:attrNameLst>
                                          <p:attrName>ppt_x</p:attrName>
                                        </p:attrNameLst>
                                      </p:cBhvr>
                                      <p:tavLst>
                                        <p:tav tm="0">
                                          <p:val>
                                            <p:strVal val="#ppt_x"/>
                                          </p:val>
                                        </p:tav>
                                        <p:tav tm="100000">
                                          <p:val>
                                            <p:strVal val="#ppt_x"/>
                                          </p:val>
                                        </p:tav>
                                      </p:tavLst>
                                    </p:anim>
                                    <p:anim calcmode="lin" valueType="num">
                                      <p:cBhvr additive="base">
                                        <p:cTn id="24" dur="500" fill="hold"/>
                                        <p:tgtEl>
                                          <p:spTgt spid="7598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59817"/>
                                        </p:tgtEl>
                                        <p:attrNameLst>
                                          <p:attrName>ppt_x</p:attrName>
                                        </p:attrNameLst>
                                      </p:cBhvr>
                                      <p:tavLst>
                                        <p:tav tm="0">
                                          <p:val>
                                            <p:strVal val="ppt_x"/>
                                          </p:val>
                                        </p:tav>
                                        <p:tav tm="100000">
                                          <p:val>
                                            <p:strVal val="ppt_x"/>
                                          </p:val>
                                        </p:tav>
                                      </p:tavLst>
                                    </p:anim>
                                    <p:anim calcmode="lin" valueType="num">
                                      <p:cBhvr additive="base">
                                        <p:cTn id="29" dur="500"/>
                                        <p:tgtEl>
                                          <p:spTgt spid="759817"/>
                                        </p:tgtEl>
                                        <p:attrNameLst>
                                          <p:attrName>ppt_y</p:attrName>
                                        </p:attrNameLst>
                                      </p:cBhvr>
                                      <p:tavLst>
                                        <p:tav tm="0">
                                          <p:val>
                                            <p:strVal val="ppt_y"/>
                                          </p:val>
                                        </p:tav>
                                        <p:tav tm="100000">
                                          <p:val>
                                            <p:strVal val="1+ppt_h/2"/>
                                          </p:val>
                                        </p:tav>
                                      </p:tavLst>
                                    </p:anim>
                                    <p:set>
                                      <p:cBhvr>
                                        <p:cTn id="30" dur="1" fill="hold">
                                          <p:stCondLst>
                                            <p:cond delay="499"/>
                                          </p:stCondLst>
                                        </p:cTn>
                                        <p:tgtEl>
                                          <p:spTgt spid="7598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59816"/>
                                        </p:tgtEl>
                                        <p:attrNameLst>
                                          <p:attrName>ppt_x</p:attrName>
                                        </p:attrNameLst>
                                      </p:cBhvr>
                                      <p:tavLst>
                                        <p:tav tm="0">
                                          <p:val>
                                            <p:strVal val="ppt_x"/>
                                          </p:val>
                                        </p:tav>
                                        <p:tav tm="100000">
                                          <p:val>
                                            <p:strVal val="ppt_x"/>
                                          </p:val>
                                        </p:tav>
                                      </p:tavLst>
                                    </p:anim>
                                    <p:anim calcmode="lin" valueType="num">
                                      <p:cBhvr additive="base">
                                        <p:cTn id="33" dur="500"/>
                                        <p:tgtEl>
                                          <p:spTgt spid="759816"/>
                                        </p:tgtEl>
                                        <p:attrNameLst>
                                          <p:attrName>ppt_y</p:attrName>
                                        </p:attrNameLst>
                                      </p:cBhvr>
                                      <p:tavLst>
                                        <p:tav tm="0">
                                          <p:val>
                                            <p:strVal val="ppt_y"/>
                                          </p:val>
                                        </p:tav>
                                        <p:tav tm="100000">
                                          <p:val>
                                            <p:strVal val="1+ppt_h/2"/>
                                          </p:val>
                                        </p:tav>
                                      </p:tavLst>
                                    </p:anim>
                                    <p:set>
                                      <p:cBhvr>
                                        <p:cTn id="34" dur="1" fill="hold">
                                          <p:stCondLst>
                                            <p:cond delay="499"/>
                                          </p:stCondLst>
                                        </p:cTn>
                                        <p:tgtEl>
                                          <p:spTgt spid="759816"/>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759815"/>
                                        </p:tgtEl>
                                        <p:attrNameLst>
                                          <p:attrName>ppt_x</p:attrName>
                                        </p:attrNameLst>
                                      </p:cBhvr>
                                      <p:tavLst>
                                        <p:tav tm="0">
                                          <p:val>
                                            <p:strVal val="ppt_x"/>
                                          </p:val>
                                        </p:tav>
                                        <p:tav tm="100000">
                                          <p:val>
                                            <p:strVal val="ppt_x"/>
                                          </p:val>
                                        </p:tav>
                                      </p:tavLst>
                                    </p:anim>
                                    <p:anim calcmode="lin" valueType="num">
                                      <p:cBhvr additive="base">
                                        <p:cTn id="37" dur="500"/>
                                        <p:tgtEl>
                                          <p:spTgt spid="759815"/>
                                        </p:tgtEl>
                                        <p:attrNameLst>
                                          <p:attrName>ppt_y</p:attrName>
                                        </p:attrNameLst>
                                      </p:cBhvr>
                                      <p:tavLst>
                                        <p:tav tm="0">
                                          <p:val>
                                            <p:strVal val="ppt_y"/>
                                          </p:val>
                                        </p:tav>
                                        <p:tav tm="100000">
                                          <p:val>
                                            <p:strVal val="1+ppt_h/2"/>
                                          </p:val>
                                        </p:tav>
                                      </p:tavLst>
                                    </p:anim>
                                    <p:set>
                                      <p:cBhvr>
                                        <p:cTn id="38" dur="1" fill="hold">
                                          <p:stCondLst>
                                            <p:cond delay="499"/>
                                          </p:stCondLst>
                                        </p:cTn>
                                        <p:tgtEl>
                                          <p:spTgt spid="75981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759814"/>
                                        </p:tgtEl>
                                        <p:attrNameLst>
                                          <p:attrName>ppt_x</p:attrName>
                                        </p:attrNameLst>
                                      </p:cBhvr>
                                      <p:tavLst>
                                        <p:tav tm="0">
                                          <p:val>
                                            <p:strVal val="ppt_x"/>
                                          </p:val>
                                        </p:tav>
                                        <p:tav tm="100000">
                                          <p:val>
                                            <p:strVal val="ppt_x"/>
                                          </p:val>
                                        </p:tav>
                                      </p:tavLst>
                                    </p:anim>
                                    <p:anim calcmode="lin" valueType="num">
                                      <p:cBhvr additive="base">
                                        <p:cTn id="41" dur="500"/>
                                        <p:tgtEl>
                                          <p:spTgt spid="759814"/>
                                        </p:tgtEl>
                                        <p:attrNameLst>
                                          <p:attrName>ppt_y</p:attrName>
                                        </p:attrNameLst>
                                      </p:cBhvr>
                                      <p:tavLst>
                                        <p:tav tm="0">
                                          <p:val>
                                            <p:strVal val="ppt_y"/>
                                          </p:val>
                                        </p:tav>
                                        <p:tav tm="100000">
                                          <p:val>
                                            <p:strVal val="1+ppt_h/2"/>
                                          </p:val>
                                        </p:tav>
                                      </p:tavLst>
                                    </p:anim>
                                    <p:set>
                                      <p:cBhvr>
                                        <p:cTn id="42" dur="1" fill="hold">
                                          <p:stCondLst>
                                            <p:cond delay="499"/>
                                          </p:stCondLst>
                                        </p:cTn>
                                        <p:tgtEl>
                                          <p:spTgt spid="75981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59813"/>
                                        </p:tgtEl>
                                        <p:attrNameLst>
                                          <p:attrName>ppt_x</p:attrName>
                                        </p:attrNameLst>
                                      </p:cBhvr>
                                      <p:tavLst>
                                        <p:tav tm="0">
                                          <p:val>
                                            <p:strVal val="ppt_x"/>
                                          </p:val>
                                        </p:tav>
                                        <p:tav tm="100000">
                                          <p:val>
                                            <p:strVal val="ppt_x"/>
                                          </p:val>
                                        </p:tav>
                                      </p:tavLst>
                                    </p:anim>
                                    <p:anim calcmode="lin" valueType="num">
                                      <p:cBhvr additive="base">
                                        <p:cTn id="45" dur="500"/>
                                        <p:tgtEl>
                                          <p:spTgt spid="759813"/>
                                        </p:tgtEl>
                                        <p:attrNameLst>
                                          <p:attrName>ppt_y</p:attrName>
                                        </p:attrNameLst>
                                      </p:cBhvr>
                                      <p:tavLst>
                                        <p:tav tm="0">
                                          <p:val>
                                            <p:strVal val="ppt_y"/>
                                          </p:val>
                                        </p:tav>
                                        <p:tav tm="100000">
                                          <p:val>
                                            <p:strVal val="1+ppt_h/2"/>
                                          </p:val>
                                        </p:tav>
                                      </p:tavLst>
                                    </p:anim>
                                    <p:set>
                                      <p:cBhvr>
                                        <p:cTn id="46" dur="1" fill="hold">
                                          <p:stCondLst>
                                            <p:cond delay="499"/>
                                          </p:stCondLst>
                                        </p:cTn>
                                        <p:tgtEl>
                                          <p:spTgt spid="7598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p:bldP spid="759813" grpId="1"/>
      <p:bldP spid="759814" grpId="0" animBg="1"/>
      <p:bldP spid="759814" grpId="1" animBg="1"/>
      <p:bldP spid="759815" grpId="0" animBg="1"/>
      <p:bldP spid="759815" grpId="1" animBg="1"/>
      <p:bldP spid="759816" grpId="0" animBg="1"/>
      <p:bldP spid="759816" grpId="1" animBg="1"/>
      <p:bldP spid="759817" grpId="0" animBg="1"/>
      <p:bldP spid="75981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mtClean="0"/>
              <a:t>Question?</a:t>
            </a:r>
          </a:p>
        </p:txBody>
      </p:sp>
      <p:sp>
        <p:nvSpPr>
          <p:cNvPr id="47108" name="Rectangle 3"/>
          <p:cNvSpPr>
            <a:spLocks noGrp="1" noChangeArrowheads="1"/>
          </p:cNvSpPr>
          <p:nvPr>
            <p:ph type="body" idx="1"/>
          </p:nvPr>
        </p:nvSpPr>
        <p:spPr/>
        <p:txBody>
          <a:bodyPr/>
          <a:lstStyle/>
          <a:p>
            <a:pPr eaLnBrk="1" hangingPunct="1"/>
            <a:r>
              <a:rPr lang="en-US" smtClean="0"/>
              <a:t>Which is better, NAS technology or SAN technology?  Why?</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mtClean="0"/>
              <a:t>Storage Consolidation</a:t>
            </a:r>
          </a:p>
        </p:txBody>
      </p:sp>
      <p:sp>
        <p:nvSpPr>
          <p:cNvPr id="48132" name="Rectangle 3"/>
          <p:cNvSpPr>
            <a:spLocks noGrp="1" noChangeArrowheads="1"/>
          </p:cNvSpPr>
          <p:nvPr>
            <p:ph type="body" idx="1"/>
          </p:nvPr>
        </p:nvSpPr>
        <p:spPr/>
        <p:txBody>
          <a:bodyPr/>
          <a:lstStyle/>
          <a:p>
            <a:pPr eaLnBrk="1" hangingPunct="1"/>
            <a:r>
              <a:rPr lang="en-US" smtClean="0"/>
              <a:t>Overcomes inefficiencies of direct-attached storage (DAS) in multiple-server environments</a:t>
            </a:r>
          </a:p>
          <a:p>
            <a:pPr eaLnBrk="1" hangingPunct="1"/>
            <a:endParaRPr lang="en-US" smtClean="0"/>
          </a:p>
          <a:p>
            <a:pPr eaLnBrk="1" hangingPunct="1"/>
            <a:r>
              <a:rPr lang="en-US" smtClean="0"/>
              <a:t>Common approaches</a:t>
            </a:r>
          </a:p>
          <a:p>
            <a:pPr lvl="1" eaLnBrk="1" hangingPunct="1"/>
            <a:r>
              <a:rPr lang="en-US" smtClean="0"/>
              <a:t>Storage area network (SAN)</a:t>
            </a:r>
          </a:p>
          <a:p>
            <a:pPr lvl="1" eaLnBrk="1" hangingPunct="1"/>
            <a:r>
              <a:rPr lang="en-US" smtClean="0"/>
              <a:t>Network-attached storage (NAS)</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Fig05-02"/>
          <p:cNvPicPr>
            <a:picLocks noChangeAspect="1" noChangeArrowheads="1"/>
          </p:cNvPicPr>
          <p:nvPr/>
        </p:nvPicPr>
        <p:blipFill>
          <a:blip r:embed="rId3" cstate="print"/>
          <a:srcRect/>
          <a:stretch>
            <a:fillRect/>
          </a:stretch>
        </p:blipFill>
        <p:spPr bwMode="auto">
          <a:xfrm>
            <a:off x="1066800" y="571501"/>
            <a:ext cx="7010400" cy="3869531"/>
          </a:xfrm>
          <a:prstGeom prst="rect">
            <a:avLst/>
          </a:prstGeom>
          <a:noFill/>
          <a:ln w="9525">
            <a:noFill/>
            <a:miter lim="800000"/>
            <a:headEnd/>
            <a:tailEnd/>
          </a:ln>
        </p:spPr>
      </p:pic>
      <p:sp>
        <p:nvSpPr>
          <p:cNvPr id="4" name="TextBox 3"/>
          <p:cNvSpPr txBox="1">
            <a:spLocks noChangeArrowheads="1"/>
          </p:cNvSpPr>
          <p:nvPr/>
        </p:nvSpPr>
        <p:spPr bwMode="auto">
          <a:xfrm>
            <a:off x="76200" y="4234755"/>
            <a:ext cx="3733800" cy="1384995"/>
          </a:xfrm>
          <a:prstGeom prst="rect">
            <a:avLst/>
          </a:prstGeom>
          <a:noFill/>
          <a:ln w="9525">
            <a:noFill/>
            <a:miter lim="800000"/>
            <a:headEnd/>
            <a:tailEnd/>
          </a:ln>
        </p:spPr>
        <p:txBody>
          <a:bodyPr>
            <a:spAutoFit/>
          </a:bodyPr>
          <a:lstStyle/>
          <a:p>
            <a:pPr marL="0" lvl="1"/>
            <a:r>
              <a:rPr lang="en-US" dirty="0"/>
              <a:t>Support immediate execution of programs</a:t>
            </a:r>
          </a:p>
          <a:p>
            <a:endParaRPr lang="en-US" dirty="0"/>
          </a:p>
        </p:txBody>
      </p:sp>
      <p:sp>
        <p:nvSpPr>
          <p:cNvPr id="5" name="TextBox 4"/>
          <p:cNvSpPr txBox="1">
            <a:spLocks noChangeArrowheads="1"/>
          </p:cNvSpPr>
          <p:nvPr/>
        </p:nvSpPr>
        <p:spPr bwMode="auto">
          <a:xfrm>
            <a:off x="2438400" y="161925"/>
            <a:ext cx="5486400" cy="1384995"/>
          </a:xfrm>
          <a:prstGeom prst="rect">
            <a:avLst/>
          </a:prstGeom>
          <a:noFill/>
          <a:ln w="9525">
            <a:noFill/>
            <a:miter lim="800000"/>
            <a:headEnd/>
            <a:tailEnd/>
          </a:ln>
        </p:spPr>
        <p:txBody>
          <a:bodyPr>
            <a:spAutoFit/>
          </a:bodyPr>
          <a:lstStyle/>
          <a:p>
            <a:pPr marL="0" lvl="1"/>
            <a:r>
              <a:rPr lang="en-US"/>
              <a:t>Provide long-term storage of programs and data</a:t>
            </a:r>
          </a:p>
          <a:p>
            <a:endParaRPr lang="en-US"/>
          </a:p>
        </p:txBody>
      </p:sp>
      <p:sp>
        <p:nvSpPr>
          <p:cNvPr id="6" name="TextBox 5"/>
          <p:cNvSpPr txBox="1">
            <a:spLocks noChangeArrowheads="1"/>
          </p:cNvSpPr>
          <p:nvPr/>
        </p:nvSpPr>
        <p:spPr bwMode="auto">
          <a:xfrm>
            <a:off x="5257800" y="4286250"/>
            <a:ext cx="3505200" cy="954107"/>
          </a:xfrm>
          <a:prstGeom prst="rect">
            <a:avLst/>
          </a:prstGeom>
          <a:noFill/>
          <a:ln w="9525">
            <a:noFill/>
            <a:miter lim="800000"/>
            <a:headEnd/>
            <a:tailEnd/>
          </a:ln>
        </p:spPr>
        <p:txBody>
          <a:bodyPr>
            <a:spAutoFit/>
          </a:bodyPr>
          <a:lstStyle/>
          <a:p>
            <a:r>
              <a:rPr lang="en-US"/>
              <a:t>Don’t forget registers and caches!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p:spPr>
        <p:txBody>
          <a:bodyPr/>
          <a:lstStyle/>
          <a:p>
            <a:fld id="{A94576BC-3592-4353-8A51-5FCABF16AB7B}" type="slidenum">
              <a:rPr lang="en-US" smtClean="0"/>
              <a:pPr/>
              <a:t>40</a:t>
            </a:fld>
            <a:endParaRPr lang="en-US" smtClean="0"/>
          </a:p>
        </p:txBody>
      </p:sp>
      <p:pic>
        <p:nvPicPr>
          <p:cNvPr id="49155" name="Picture 2" descr="Fig12-17"/>
          <p:cNvPicPr>
            <a:picLocks noChangeAspect="1" noChangeArrowheads="1"/>
          </p:cNvPicPr>
          <p:nvPr/>
        </p:nvPicPr>
        <p:blipFill>
          <a:blip r:embed="rId3" cstate="print"/>
          <a:srcRect/>
          <a:stretch>
            <a:fillRect/>
          </a:stretch>
        </p:blipFill>
        <p:spPr bwMode="auto">
          <a:xfrm>
            <a:off x="152400" y="0"/>
            <a:ext cx="8534400" cy="5143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1"/>
          </p:nvPr>
        </p:nvSpPr>
        <p:spPr>
          <a:noFill/>
        </p:spPr>
        <p:txBody>
          <a:bodyPr/>
          <a:lstStyle/>
          <a:p>
            <a:fld id="{9C4E6A78-E6D5-4662-AEE1-09565EE2F7B1}" type="slidenum">
              <a:rPr lang="en-US" smtClean="0"/>
              <a:pPr/>
              <a:t>41</a:t>
            </a:fld>
            <a:endParaRPr lang="en-US" smtClean="0"/>
          </a:p>
        </p:txBody>
      </p:sp>
      <p:pic>
        <p:nvPicPr>
          <p:cNvPr id="50179" name="Picture 2" descr="Fig12-18"/>
          <p:cNvPicPr>
            <a:picLocks noChangeAspect="1" noChangeArrowheads="1"/>
          </p:cNvPicPr>
          <p:nvPr/>
        </p:nvPicPr>
        <p:blipFill>
          <a:blip r:embed="rId3" cstate="print"/>
          <a:srcRect/>
          <a:stretch>
            <a:fillRect/>
          </a:stretch>
        </p:blipFill>
        <p:spPr bwMode="auto">
          <a:xfrm>
            <a:off x="6564" y="57150"/>
            <a:ext cx="9062897" cy="49339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57150"/>
            <a:ext cx="7772400" cy="857250"/>
          </a:xfrm>
        </p:spPr>
        <p:txBody>
          <a:bodyPr/>
          <a:lstStyle/>
          <a:p>
            <a:pPr eaLnBrk="1" hangingPunct="1"/>
            <a:r>
              <a:rPr lang="en-US" sz="4000" smtClean="0"/>
              <a:t>Case Study – Network Attached Storage</a:t>
            </a:r>
          </a:p>
        </p:txBody>
      </p:sp>
      <p:sp>
        <p:nvSpPr>
          <p:cNvPr id="8197"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8194"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8208"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0837" name="Text Box 5"/>
          <p:cNvSpPr txBox="1">
            <a:spLocks noChangeArrowheads="1"/>
          </p:cNvSpPr>
          <p:nvPr/>
        </p:nvSpPr>
        <p:spPr bwMode="auto">
          <a:xfrm>
            <a:off x="6477000" y="1314450"/>
            <a:ext cx="2209800" cy="523220"/>
          </a:xfrm>
          <a:prstGeom prst="rect">
            <a:avLst/>
          </a:prstGeom>
          <a:noFill/>
          <a:ln w="9525">
            <a:noFill/>
            <a:miter lim="800000"/>
            <a:headEnd/>
            <a:tailEnd/>
          </a:ln>
        </p:spPr>
        <p:txBody>
          <a:bodyPr>
            <a:spAutoFit/>
          </a:bodyPr>
          <a:lstStyle/>
          <a:p>
            <a:pPr>
              <a:spcBef>
                <a:spcPct val="50000"/>
              </a:spcBef>
            </a:pPr>
            <a:r>
              <a:rPr lang="en-US"/>
              <a:t>NAS</a:t>
            </a:r>
          </a:p>
        </p:txBody>
      </p:sp>
      <p:sp>
        <p:nvSpPr>
          <p:cNvPr id="760838" name="Oval 6"/>
          <p:cNvSpPr>
            <a:spLocks noChangeArrowheads="1"/>
          </p:cNvSpPr>
          <p:nvPr/>
        </p:nvSpPr>
        <p:spPr bwMode="auto">
          <a:xfrm>
            <a:off x="2057400" y="2228850"/>
            <a:ext cx="685800" cy="514350"/>
          </a:xfrm>
          <a:prstGeom prst="ellipse">
            <a:avLst/>
          </a:prstGeom>
          <a:noFill/>
          <a:ln w="9525">
            <a:solidFill>
              <a:schemeClr val="tx1"/>
            </a:solidFill>
            <a:round/>
            <a:headEnd/>
            <a:tailEnd/>
          </a:ln>
        </p:spPr>
        <p:txBody>
          <a:bodyPr wrap="none" anchor="ctr"/>
          <a:lstStyle/>
          <a:p>
            <a:endParaRPr lang="en-US"/>
          </a:p>
        </p:txBody>
      </p:sp>
      <p:sp>
        <p:nvSpPr>
          <p:cNvPr id="760840" name="Line 8"/>
          <p:cNvSpPr>
            <a:spLocks noChangeShapeType="1"/>
          </p:cNvSpPr>
          <p:nvPr/>
        </p:nvSpPr>
        <p:spPr bwMode="auto">
          <a:xfrm flipH="1">
            <a:off x="2743200" y="1543050"/>
            <a:ext cx="3733800" cy="8001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0840"/>
                                        </p:tgtEl>
                                        <p:attrNameLst>
                                          <p:attrName>style.visibility</p:attrName>
                                        </p:attrNameLst>
                                      </p:cBhvr>
                                      <p:to>
                                        <p:strVal val="visible"/>
                                      </p:to>
                                    </p:set>
                                    <p:anim calcmode="lin" valueType="num">
                                      <p:cBhvr additive="base">
                                        <p:cTn id="7" dur="500" fill="hold"/>
                                        <p:tgtEl>
                                          <p:spTgt spid="760840"/>
                                        </p:tgtEl>
                                        <p:attrNameLst>
                                          <p:attrName>ppt_x</p:attrName>
                                        </p:attrNameLst>
                                      </p:cBhvr>
                                      <p:tavLst>
                                        <p:tav tm="0">
                                          <p:val>
                                            <p:strVal val="#ppt_x"/>
                                          </p:val>
                                        </p:tav>
                                        <p:tav tm="100000">
                                          <p:val>
                                            <p:strVal val="#ppt_x"/>
                                          </p:val>
                                        </p:tav>
                                      </p:tavLst>
                                    </p:anim>
                                    <p:anim calcmode="lin" valueType="num">
                                      <p:cBhvr additive="base">
                                        <p:cTn id="8" dur="500" fill="hold"/>
                                        <p:tgtEl>
                                          <p:spTgt spid="7608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0838"/>
                                        </p:tgtEl>
                                        <p:attrNameLst>
                                          <p:attrName>style.visibility</p:attrName>
                                        </p:attrNameLst>
                                      </p:cBhvr>
                                      <p:to>
                                        <p:strVal val="visible"/>
                                      </p:to>
                                    </p:set>
                                    <p:anim calcmode="lin" valueType="num">
                                      <p:cBhvr additive="base">
                                        <p:cTn id="11" dur="500" fill="hold"/>
                                        <p:tgtEl>
                                          <p:spTgt spid="760838"/>
                                        </p:tgtEl>
                                        <p:attrNameLst>
                                          <p:attrName>ppt_x</p:attrName>
                                        </p:attrNameLst>
                                      </p:cBhvr>
                                      <p:tavLst>
                                        <p:tav tm="0">
                                          <p:val>
                                            <p:strVal val="#ppt_x"/>
                                          </p:val>
                                        </p:tav>
                                        <p:tav tm="100000">
                                          <p:val>
                                            <p:strVal val="#ppt_x"/>
                                          </p:val>
                                        </p:tav>
                                      </p:tavLst>
                                    </p:anim>
                                    <p:anim calcmode="lin" valueType="num">
                                      <p:cBhvr additive="base">
                                        <p:cTn id="12" dur="500" fill="hold"/>
                                        <p:tgtEl>
                                          <p:spTgt spid="7608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0837"/>
                                        </p:tgtEl>
                                        <p:attrNameLst>
                                          <p:attrName>style.visibility</p:attrName>
                                        </p:attrNameLst>
                                      </p:cBhvr>
                                      <p:to>
                                        <p:strVal val="visible"/>
                                      </p:to>
                                    </p:set>
                                    <p:anim calcmode="lin" valueType="num">
                                      <p:cBhvr additive="base">
                                        <p:cTn id="15" dur="500" fill="hold"/>
                                        <p:tgtEl>
                                          <p:spTgt spid="760837"/>
                                        </p:tgtEl>
                                        <p:attrNameLst>
                                          <p:attrName>ppt_x</p:attrName>
                                        </p:attrNameLst>
                                      </p:cBhvr>
                                      <p:tavLst>
                                        <p:tav tm="0">
                                          <p:val>
                                            <p:strVal val="#ppt_x"/>
                                          </p:val>
                                        </p:tav>
                                        <p:tav tm="100000">
                                          <p:val>
                                            <p:strVal val="#ppt_x"/>
                                          </p:val>
                                        </p:tav>
                                      </p:tavLst>
                                    </p:anim>
                                    <p:anim calcmode="lin" valueType="num">
                                      <p:cBhvr additive="base">
                                        <p:cTn id="16" dur="500" fill="hold"/>
                                        <p:tgtEl>
                                          <p:spTgt spid="7608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760840"/>
                                        </p:tgtEl>
                                        <p:attrNameLst>
                                          <p:attrName>ppt_x</p:attrName>
                                        </p:attrNameLst>
                                      </p:cBhvr>
                                      <p:tavLst>
                                        <p:tav tm="0">
                                          <p:val>
                                            <p:strVal val="ppt_x"/>
                                          </p:val>
                                        </p:tav>
                                        <p:tav tm="100000">
                                          <p:val>
                                            <p:strVal val="ppt_x"/>
                                          </p:val>
                                        </p:tav>
                                      </p:tavLst>
                                    </p:anim>
                                    <p:anim calcmode="lin" valueType="num">
                                      <p:cBhvr additive="base">
                                        <p:cTn id="21" dur="500"/>
                                        <p:tgtEl>
                                          <p:spTgt spid="760840"/>
                                        </p:tgtEl>
                                        <p:attrNameLst>
                                          <p:attrName>ppt_y</p:attrName>
                                        </p:attrNameLst>
                                      </p:cBhvr>
                                      <p:tavLst>
                                        <p:tav tm="0">
                                          <p:val>
                                            <p:strVal val="ppt_y"/>
                                          </p:val>
                                        </p:tav>
                                        <p:tav tm="100000">
                                          <p:val>
                                            <p:strVal val="1+ppt_h/2"/>
                                          </p:val>
                                        </p:tav>
                                      </p:tavLst>
                                    </p:anim>
                                    <p:set>
                                      <p:cBhvr>
                                        <p:cTn id="22" dur="1" fill="hold">
                                          <p:stCondLst>
                                            <p:cond delay="499"/>
                                          </p:stCondLst>
                                        </p:cTn>
                                        <p:tgtEl>
                                          <p:spTgt spid="760840"/>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760838"/>
                                        </p:tgtEl>
                                        <p:attrNameLst>
                                          <p:attrName>ppt_x</p:attrName>
                                        </p:attrNameLst>
                                      </p:cBhvr>
                                      <p:tavLst>
                                        <p:tav tm="0">
                                          <p:val>
                                            <p:strVal val="ppt_x"/>
                                          </p:val>
                                        </p:tav>
                                        <p:tav tm="100000">
                                          <p:val>
                                            <p:strVal val="ppt_x"/>
                                          </p:val>
                                        </p:tav>
                                      </p:tavLst>
                                    </p:anim>
                                    <p:anim calcmode="lin" valueType="num">
                                      <p:cBhvr additive="base">
                                        <p:cTn id="25" dur="500"/>
                                        <p:tgtEl>
                                          <p:spTgt spid="760838"/>
                                        </p:tgtEl>
                                        <p:attrNameLst>
                                          <p:attrName>ppt_y</p:attrName>
                                        </p:attrNameLst>
                                      </p:cBhvr>
                                      <p:tavLst>
                                        <p:tav tm="0">
                                          <p:val>
                                            <p:strVal val="ppt_y"/>
                                          </p:val>
                                        </p:tav>
                                        <p:tav tm="100000">
                                          <p:val>
                                            <p:strVal val="1+ppt_h/2"/>
                                          </p:val>
                                        </p:tav>
                                      </p:tavLst>
                                    </p:anim>
                                    <p:set>
                                      <p:cBhvr>
                                        <p:cTn id="26" dur="1" fill="hold">
                                          <p:stCondLst>
                                            <p:cond delay="499"/>
                                          </p:stCondLst>
                                        </p:cTn>
                                        <p:tgtEl>
                                          <p:spTgt spid="760838"/>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760837"/>
                                        </p:tgtEl>
                                        <p:attrNameLst>
                                          <p:attrName>ppt_x</p:attrName>
                                        </p:attrNameLst>
                                      </p:cBhvr>
                                      <p:tavLst>
                                        <p:tav tm="0">
                                          <p:val>
                                            <p:strVal val="ppt_x"/>
                                          </p:val>
                                        </p:tav>
                                        <p:tav tm="100000">
                                          <p:val>
                                            <p:strVal val="ppt_x"/>
                                          </p:val>
                                        </p:tav>
                                      </p:tavLst>
                                    </p:anim>
                                    <p:anim calcmode="lin" valueType="num">
                                      <p:cBhvr additive="base">
                                        <p:cTn id="29" dur="500"/>
                                        <p:tgtEl>
                                          <p:spTgt spid="760837"/>
                                        </p:tgtEl>
                                        <p:attrNameLst>
                                          <p:attrName>ppt_y</p:attrName>
                                        </p:attrNameLst>
                                      </p:cBhvr>
                                      <p:tavLst>
                                        <p:tav tm="0">
                                          <p:val>
                                            <p:strVal val="ppt_y"/>
                                          </p:val>
                                        </p:tav>
                                        <p:tav tm="100000">
                                          <p:val>
                                            <p:strVal val="1+ppt_h/2"/>
                                          </p:val>
                                        </p:tav>
                                      </p:tavLst>
                                    </p:anim>
                                    <p:set>
                                      <p:cBhvr>
                                        <p:cTn id="30" dur="1" fill="hold">
                                          <p:stCondLst>
                                            <p:cond delay="499"/>
                                          </p:stCondLst>
                                        </p:cTn>
                                        <p:tgtEl>
                                          <p:spTgt spid="760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7" grpId="0"/>
      <p:bldP spid="760837" grpId="1"/>
      <p:bldP spid="760838" grpId="0" animBg="1"/>
      <p:bldP spid="760838" grpId="1" animBg="1"/>
      <p:bldP spid="760840" grpId="0" animBg="1"/>
      <p:bldP spid="760840"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pPr lvl="0"/>
            <a:r>
              <a:rPr lang="en-US" dirty="0" smtClean="0"/>
              <a:t>In a(n) ____, multiple servers share access to the same storage server over a special-purpose network dedicated to low-level storage accesses.</a:t>
            </a:r>
            <a:br>
              <a:rPr lang="en-US" dirty="0" smtClean="0"/>
            </a:br>
            <a:r>
              <a:rPr lang="en-US" dirty="0" smtClean="0"/>
              <a:t>  </a:t>
            </a:r>
          </a:p>
          <a:p>
            <a:pPr lvl="0"/>
            <a:r>
              <a:rPr lang="en-US" dirty="0" smtClean="0"/>
              <a:t>Under ____, a specialized server manages one or more file systems and responds to the file I/O requests sent across a LAN or WAN. </a:t>
            </a:r>
          </a:p>
          <a:p>
            <a:endParaRPr lang="en-US" dirty="0"/>
          </a:p>
        </p:txBody>
      </p:sp>
      <p:sp>
        <p:nvSpPr>
          <p:cNvPr id="5" name="TextBox 4"/>
          <p:cNvSpPr txBox="1"/>
          <p:nvPr/>
        </p:nvSpPr>
        <p:spPr>
          <a:xfrm>
            <a:off x="2133600" y="1515130"/>
            <a:ext cx="2819400" cy="523220"/>
          </a:xfrm>
          <a:prstGeom prst="rect">
            <a:avLst/>
          </a:prstGeom>
          <a:noFill/>
        </p:spPr>
        <p:txBody>
          <a:bodyPr wrap="square" rtlCol="0">
            <a:spAutoFit/>
          </a:bodyPr>
          <a:lstStyle/>
          <a:p>
            <a:r>
              <a:rPr lang="en-US" dirty="0" smtClean="0">
                <a:solidFill>
                  <a:srgbClr val="FF0000"/>
                </a:solidFill>
              </a:rPr>
              <a:t>SAN</a:t>
            </a:r>
            <a:endParaRPr lang="en-US" dirty="0">
              <a:solidFill>
                <a:srgbClr val="FF0000"/>
              </a:solidFill>
            </a:endParaRPr>
          </a:p>
        </p:txBody>
      </p:sp>
      <p:sp>
        <p:nvSpPr>
          <p:cNvPr id="6" name="TextBox 5"/>
          <p:cNvSpPr txBox="1"/>
          <p:nvPr/>
        </p:nvSpPr>
        <p:spPr>
          <a:xfrm>
            <a:off x="2057400" y="3267730"/>
            <a:ext cx="2819400" cy="523220"/>
          </a:xfrm>
          <a:prstGeom prst="rect">
            <a:avLst/>
          </a:prstGeom>
          <a:noFill/>
        </p:spPr>
        <p:txBody>
          <a:bodyPr wrap="square" rtlCol="0">
            <a:spAutoFit/>
          </a:bodyPr>
          <a:lstStyle/>
          <a:p>
            <a:r>
              <a:rPr lang="en-US" dirty="0" smtClean="0">
                <a:solidFill>
                  <a:srgbClr val="FF0000"/>
                </a:solidFill>
              </a:rPr>
              <a:t>NAS</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mtClean="0"/>
              <a:t>Question?</a:t>
            </a:r>
          </a:p>
        </p:txBody>
      </p:sp>
      <p:sp>
        <p:nvSpPr>
          <p:cNvPr id="51204" name="Rectangle 3"/>
          <p:cNvSpPr>
            <a:spLocks noGrp="1" noChangeArrowheads="1"/>
          </p:cNvSpPr>
          <p:nvPr>
            <p:ph type="body" idx="1"/>
          </p:nvPr>
        </p:nvSpPr>
        <p:spPr/>
        <p:txBody>
          <a:bodyPr/>
          <a:lstStyle/>
          <a:p>
            <a:pPr eaLnBrk="1" hangingPunct="1"/>
            <a:r>
              <a:rPr lang="en-US" dirty="0" smtClean="0"/>
              <a:t>How does a caching disk controller improve read access times?</a:t>
            </a:r>
          </a:p>
          <a:p>
            <a:pPr eaLnBrk="1" hangingPunct="1"/>
            <a:endParaRPr lang="en-US" dirty="0" smtClean="0"/>
          </a:p>
          <a:p>
            <a:pPr eaLnBrk="1" hangingPunct="1"/>
            <a:r>
              <a:rPr lang="en-US" dirty="0" smtClean="0"/>
              <a:t>How does a caching disk controller improve write times?</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Fig06-05"/>
          <p:cNvPicPr>
            <a:picLocks noChangeAspect="1" noChangeArrowheads="1"/>
          </p:cNvPicPr>
          <p:nvPr/>
        </p:nvPicPr>
        <p:blipFill>
          <a:blip r:embed="rId3" cstate="print"/>
          <a:srcRect/>
          <a:stretch>
            <a:fillRect/>
          </a:stretch>
        </p:blipFill>
        <p:spPr bwMode="auto">
          <a:xfrm>
            <a:off x="-1635793" y="1089432"/>
            <a:ext cx="9331993" cy="4073117"/>
          </a:xfrm>
          <a:prstGeom prst="rect">
            <a:avLst/>
          </a:prstGeom>
          <a:noFill/>
          <a:ln w="9525">
            <a:noFill/>
            <a:miter lim="800000"/>
            <a:headEnd/>
            <a:tailEnd/>
          </a:ln>
        </p:spPr>
      </p:pic>
      <p:sp>
        <p:nvSpPr>
          <p:cNvPr id="3" name="Rectangle 2"/>
          <p:cNvSpPr txBox="1">
            <a:spLocks noChangeArrowheads="1"/>
          </p:cNvSpPr>
          <p:nvPr/>
        </p:nvSpPr>
        <p:spPr>
          <a:xfrm>
            <a:off x="685800" y="114300"/>
            <a:ext cx="7772400" cy="857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tx1"/>
                </a:solidFill>
                <a:effectLst/>
                <a:uLnTx/>
                <a:uFillTx/>
                <a:latin typeface="+mj-lt"/>
                <a:ea typeface="+mj-ea"/>
                <a:cs typeface="+mj-cs"/>
              </a:rPr>
              <a:t>Device Controllers</a:t>
            </a:r>
            <a:endParaRPr kumimoji="0" lang="en-US" sz="4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Fig06-05"/>
          <p:cNvPicPr>
            <a:picLocks noChangeAspect="1" noChangeArrowheads="1"/>
          </p:cNvPicPr>
          <p:nvPr/>
        </p:nvPicPr>
        <p:blipFill>
          <a:blip r:embed="rId3" cstate="print"/>
          <a:srcRect/>
          <a:stretch>
            <a:fillRect/>
          </a:stretch>
        </p:blipFill>
        <p:spPr bwMode="auto">
          <a:xfrm>
            <a:off x="-1635793" y="1089432"/>
            <a:ext cx="9331993" cy="4073117"/>
          </a:xfrm>
          <a:prstGeom prst="rect">
            <a:avLst/>
          </a:prstGeom>
          <a:noFill/>
          <a:ln w="9525">
            <a:noFill/>
            <a:miter lim="800000"/>
            <a:headEnd/>
            <a:tailEnd/>
          </a:ln>
        </p:spPr>
      </p:pic>
      <p:sp>
        <p:nvSpPr>
          <p:cNvPr id="3" name="Rectangle 2"/>
          <p:cNvSpPr txBox="1">
            <a:spLocks noChangeArrowheads="1"/>
          </p:cNvSpPr>
          <p:nvPr/>
        </p:nvSpPr>
        <p:spPr>
          <a:xfrm>
            <a:off x="685800" y="114300"/>
            <a:ext cx="7772400" cy="857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mj-lt"/>
                <a:ea typeface="+mj-ea"/>
                <a:cs typeface="+mj-cs"/>
              </a:rPr>
              <a:t>Cache Controller</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Fig06-09"/>
          <p:cNvPicPr>
            <a:picLocks noChangeAspect="1" noChangeArrowheads="1"/>
          </p:cNvPicPr>
          <p:nvPr/>
        </p:nvPicPr>
        <p:blipFill>
          <a:blip r:embed="rId3" cstate="print"/>
          <a:srcRect/>
          <a:stretch>
            <a:fillRect/>
          </a:stretch>
        </p:blipFill>
        <p:spPr bwMode="auto">
          <a:xfrm>
            <a:off x="-2057400" y="133350"/>
            <a:ext cx="10233851" cy="2419350"/>
          </a:xfrm>
          <a:prstGeom prst="rect">
            <a:avLst/>
          </a:prstGeom>
          <a:noFill/>
          <a:ln w="9525">
            <a:noFill/>
            <a:miter lim="800000"/>
            <a:headEnd/>
            <a:tailEnd/>
          </a:ln>
        </p:spPr>
      </p:pic>
      <p:sp>
        <p:nvSpPr>
          <p:cNvPr id="55300" name="Text Box 3"/>
          <p:cNvSpPr txBox="1">
            <a:spLocks noChangeArrowheads="1"/>
          </p:cNvSpPr>
          <p:nvPr/>
        </p:nvSpPr>
        <p:spPr bwMode="auto">
          <a:xfrm>
            <a:off x="457200" y="2743200"/>
            <a:ext cx="7924800" cy="1815882"/>
          </a:xfrm>
          <a:prstGeom prst="rect">
            <a:avLst/>
          </a:prstGeom>
          <a:noFill/>
          <a:ln w="9525">
            <a:noFill/>
            <a:miter lim="800000"/>
            <a:headEnd/>
            <a:tailEnd/>
          </a:ln>
        </p:spPr>
        <p:txBody>
          <a:bodyPr>
            <a:spAutoFit/>
          </a:bodyPr>
          <a:lstStyle/>
          <a:p>
            <a:pPr>
              <a:spcBef>
                <a:spcPct val="50000"/>
              </a:spcBef>
            </a:pPr>
            <a:r>
              <a:rPr lang="en-US" b="1"/>
              <a:t>Write access:</a:t>
            </a:r>
            <a:r>
              <a:rPr lang="en-US"/>
              <a:t> Sending confirmation (2) before data is written to secondary storage device (3) can improve program performance; program can immediately proceed with other processing tasks.</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Fig06-10"/>
          <p:cNvPicPr>
            <a:picLocks noChangeAspect="1" noChangeArrowheads="1"/>
          </p:cNvPicPr>
          <p:nvPr/>
        </p:nvPicPr>
        <p:blipFill>
          <a:blip r:embed="rId3" cstate="print"/>
          <a:srcRect/>
          <a:stretch>
            <a:fillRect/>
          </a:stretch>
        </p:blipFill>
        <p:spPr bwMode="auto">
          <a:xfrm>
            <a:off x="-1981200" y="133350"/>
            <a:ext cx="10274173" cy="2419350"/>
          </a:xfrm>
          <a:prstGeom prst="rect">
            <a:avLst/>
          </a:prstGeom>
          <a:noFill/>
          <a:ln w="9525">
            <a:noFill/>
            <a:miter lim="800000"/>
            <a:headEnd/>
            <a:tailEnd/>
          </a:ln>
        </p:spPr>
      </p:pic>
      <p:sp>
        <p:nvSpPr>
          <p:cNvPr id="56324" name="Text Box 3"/>
          <p:cNvSpPr txBox="1">
            <a:spLocks noChangeArrowheads="1"/>
          </p:cNvSpPr>
          <p:nvPr/>
        </p:nvSpPr>
        <p:spPr bwMode="auto">
          <a:xfrm>
            <a:off x="457200" y="2743201"/>
            <a:ext cx="7924800" cy="2246769"/>
          </a:xfrm>
          <a:prstGeom prst="rect">
            <a:avLst/>
          </a:prstGeom>
          <a:noFill/>
          <a:ln w="9525">
            <a:noFill/>
            <a:miter lim="800000"/>
            <a:headEnd/>
            <a:tailEnd/>
          </a:ln>
        </p:spPr>
        <p:txBody>
          <a:bodyPr>
            <a:spAutoFit/>
          </a:bodyPr>
          <a:lstStyle/>
          <a:p>
            <a:pPr>
              <a:spcBef>
                <a:spcPct val="50000"/>
              </a:spcBef>
            </a:pPr>
            <a:r>
              <a:rPr lang="en-US" b="1" dirty="0"/>
              <a:t>Read accesses</a:t>
            </a:r>
            <a:r>
              <a:rPr lang="en-US" dirty="0"/>
              <a:t> are routed to cache (1). If data is already in cache, it is accessed from there (2). If data is not in cache, it must be read from the storage device (3). Performance improvement realized only if requested data is already waiting in cache.</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p:txBody>
          <a:bodyPr/>
          <a:lstStyle/>
          <a:p>
            <a:r>
              <a:rPr lang="en-US" dirty="0" smtClean="0"/>
              <a:t>An access to primary storage that is found within a cache is called a(n) ________.</a:t>
            </a:r>
          </a:p>
          <a:p>
            <a:pPr>
              <a:buNone/>
            </a:pPr>
            <a:endParaRPr lang="en-US" dirty="0"/>
          </a:p>
        </p:txBody>
      </p:sp>
      <p:sp>
        <p:nvSpPr>
          <p:cNvPr id="5" name="TextBox 4"/>
          <p:cNvSpPr txBox="1"/>
          <p:nvPr/>
        </p:nvSpPr>
        <p:spPr>
          <a:xfrm>
            <a:off x="3886200" y="1896130"/>
            <a:ext cx="2819400" cy="523220"/>
          </a:xfrm>
          <a:prstGeom prst="rect">
            <a:avLst/>
          </a:prstGeom>
          <a:noFill/>
        </p:spPr>
        <p:txBody>
          <a:bodyPr wrap="square" rtlCol="0">
            <a:spAutoFit/>
          </a:bodyPr>
          <a:lstStyle/>
          <a:p>
            <a:r>
              <a:rPr lang="en-US" dirty="0" smtClean="0">
                <a:solidFill>
                  <a:srgbClr val="FF0000"/>
                </a:solidFill>
              </a:rPr>
              <a:t>cache hit</a:t>
            </a:r>
            <a:endParaRPr lang="en-US"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Question?</a:t>
            </a:r>
          </a:p>
        </p:txBody>
      </p:sp>
      <p:sp>
        <p:nvSpPr>
          <p:cNvPr id="14340" name="Rectangle 3"/>
          <p:cNvSpPr>
            <a:spLocks noGrp="1" noChangeArrowheads="1"/>
          </p:cNvSpPr>
          <p:nvPr>
            <p:ph type="body" idx="1"/>
          </p:nvPr>
        </p:nvSpPr>
        <p:spPr/>
        <p:txBody>
          <a:bodyPr/>
          <a:lstStyle/>
          <a:p>
            <a:pPr eaLnBrk="1" hangingPunct="1"/>
            <a:r>
              <a:rPr lang="en-US" smtClean="0"/>
              <a:t>Assume that primary storage (i.e. RAM) is 1,000,000 times faster than secondary storage (i.e. disk).</a:t>
            </a:r>
          </a:p>
          <a:p>
            <a:pPr eaLnBrk="1" hangingPunct="1"/>
            <a:r>
              <a:rPr lang="en-US" smtClean="0"/>
              <a:t>If it took one second to access a byte in RAM, how long would it take to access disk?</a:t>
            </a:r>
          </a:p>
          <a:p>
            <a:pPr eaLnBrk="1" hangingPunct="1"/>
            <a:r>
              <a:rPr lang="en-US" smtClean="0"/>
              <a:t>Put this in useful units</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Storage</a:t>
            </a:r>
          </a:p>
        </p:txBody>
      </p:sp>
      <p:sp>
        <p:nvSpPr>
          <p:cNvPr id="9221" name="Rectangle 3"/>
          <p:cNvSpPr>
            <a:spLocks noChangeArrowheads="1"/>
          </p:cNvSpPr>
          <p:nvPr/>
        </p:nvSpPr>
        <p:spPr bwMode="auto">
          <a:xfrm>
            <a:off x="0" y="667941"/>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9218" name="Object 4"/>
          <p:cNvGraphicFramePr>
            <a:graphicFrameLocks noChangeAspect="1"/>
          </p:cNvGraphicFramePr>
          <p:nvPr/>
        </p:nvGraphicFramePr>
        <p:xfrm>
          <a:off x="914400" y="1116807"/>
          <a:ext cx="5791200" cy="4026694"/>
        </p:xfrm>
        <a:graphic>
          <a:graphicData uri="http://schemas.openxmlformats.org/presentationml/2006/ole">
            <mc:AlternateContent xmlns:mc="http://schemas.openxmlformats.org/markup-compatibility/2006">
              <mc:Choice xmlns:v="urn:schemas-microsoft-com:vml" Requires="v">
                <p:oleObj spid="_x0000_s9232"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6807"/>
                        <a:ext cx="5791200" cy="402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6741" name="Text Box 5"/>
          <p:cNvSpPr txBox="1">
            <a:spLocks noChangeArrowheads="1"/>
          </p:cNvSpPr>
          <p:nvPr/>
        </p:nvSpPr>
        <p:spPr bwMode="auto">
          <a:xfrm>
            <a:off x="6705600" y="2051447"/>
            <a:ext cx="2209800" cy="523220"/>
          </a:xfrm>
          <a:prstGeom prst="rect">
            <a:avLst/>
          </a:prstGeom>
          <a:noFill/>
          <a:ln w="9525">
            <a:noFill/>
            <a:miter lim="800000"/>
            <a:headEnd/>
            <a:tailEnd/>
          </a:ln>
        </p:spPr>
        <p:txBody>
          <a:bodyPr>
            <a:spAutoFit/>
          </a:bodyPr>
          <a:lstStyle/>
          <a:p>
            <a:pPr>
              <a:spcBef>
                <a:spcPct val="50000"/>
              </a:spcBef>
            </a:pPr>
            <a:r>
              <a:rPr lang="en-US"/>
              <a:t>Desktops</a:t>
            </a:r>
          </a:p>
        </p:txBody>
      </p:sp>
      <p:sp>
        <p:nvSpPr>
          <p:cNvPr id="756742"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756743"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6744"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756745"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756746"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756747" name="Text Box 11"/>
          <p:cNvSpPr txBox="1">
            <a:spLocks noChangeArrowheads="1"/>
          </p:cNvSpPr>
          <p:nvPr/>
        </p:nvSpPr>
        <p:spPr bwMode="auto">
          <a:xfrm>
            <a:off x="6705600" y="2411016"/>
            <a:ext cx="2209800" cy="523220"/>
          </a:xfrm>
          <a:prstGeom prst="rect">
            <a:avLst/>
          </a:prstGeom>
          <a:noFill/>
          <a:ln w="9525">
            <a:noFill/>
            <a:miter lim="800000"/>
            <a:headEnd/>
            <a:tailEnd/>
          </a:ln>
        </p:spPr>
        <p:txBody>
          <a:bodyPr>
            <a:spAutoFit/>
          </a:bodyPr>
          <a:lstStyle/>
          <a:p>
            <a:pPr>
              <a:spcBef>
                <a:spcPct val="50000"/>
              </a:spcBef>
            </a:pPr>
            <a:r>
              <a:rPr lang="en-US"/>
              <a:t>Servers</a:t>
            </a:r>
          </a:p>
        </p:txBody>
      </p:sp>
      <p:sp>
        <p:nvSpPr>
          <p:cNvPr id="756748"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756749"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756750"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756751" name="Text Box 15"/>
          <p:cNvSpPr txBox="1">
            <a:spLocks noChangeArrowheads="1"/>
          </p:cNvSpPr>
          <p:nvPr/>
        </p:nvSpPr>
        <p:spPr bwMode="auto">
          <a:xfrm>
            <a:off x="6705600" y="2571750"/>
            <a:ext cx="2209800" cy="2677656"/>
          </a:xfrm>
          <a:prstGeom prst="rect">
            <a:avLst/>
          </a:prstGeom>
          <a:noFill/>
          <a:ln w="9525">
            <a:noFill/>
            <a:miter lim="800000"/>
            <a:headEnd/>
            <a:tailEnd/>
          </a:ln>
        </p:spPr>
        <p:txBody>
          <a:bodyPr>
            <a:spAutoFit/>
          </a:bodyPr>
          <a:lstStyle/>
          <a:p>
            <a:pPr>
              <a:spcBef>
                <a:spcPct val="50000"/>
              </a:spcBef>
            </a:pPr>
            <a:r>
              <a:rPr lang="en-US" dirty="0"/>
              <a:t>Special Purpose Machines</a:t>
            </a:r>
          </a:p>
          <a:p>
            <a:pPr>
              <a:spcBef>
                <a:spcPct val="50000"/>
              </a:spcBef>
            </a:pPr>
            <a:r>
              <a:rPr lang="en-US" dirty="0"/>
              <a:t>	NAS</a:t>
            </a:r>
          </a:p>
          <a:p>
            <a:pPr>
              <a:spcBef>
                <a:spcPct val="50000"/>
              </a:spcBef>
            </a:pPr>
            <a:r>
              <a:rPr lang="en-US" dirty="0"/>
              <a:t>	SAN</a:t>
            </a:r>
          </a:p>
        </p:txBody>
      </p:sp>
      <p:sp>
        <p:nvSpPr>
          <p:cNvPr id="756752"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756753"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756754"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756755"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756756"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756757"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756758"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756759"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
        <p:nvSpPr>
          <p:cNvPr id="756760" name="Line 24"/>
          <p:cNvSpPr>
            <a:spLocks noChangeShapeType="1"/>
          </p:cNvSpPr>
          <p:nvPr/>
        </p:nvSpPr>
        <p:spPr bwMode="auto">
          <a:xfrm flipH="1" flipV="1">
            <a:off x="2590800" y="2514600"/>
            <a:ext cx="4953000" cy="1600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6755"/>
                                        </p:tgtEl>
                                        <p:attrNameLst>
                                          <p:attrName>style.visibility</p:attrName>
                                        </p:attrNameLst>
                                      </p:cBhvr>
                                      <p:to>
                                        <p:strVal val="visible"/>
                                      </p:to>
                                    </p:set>
                                    <p:anim calcmode="lin" valueType="num">
                                      <p:cBhvr additive="base">
                                        <p:cTn id="7" dur="500" fill="hold"/>
                                        <p:tgtEl>
                                          <p:spTgt spid="756755"/>
                                        </p:tgtEl>
                                        <p:attrNameLst>
                                          <p:attrName>ppt_x</p:attrName>
                                        </p:attrNameLst>
                                      </p:cBhvr>
                                      <p:tavLst>
                                        <p:tav tm="0">
                                          <p:val>
                                            <p:strVal val="#ppt_x"/>
                                          </p:val>
                                        </p:tav>
                                        <p:tav tm="100000">
                                          <p:val>
                                            <p:strVal val="#ppt_x"/>
                                          </p:val>
                                        </p:tav>
                                      </p:tavLst>
                                    </p:anim>
                                    <p:anim calcmode="lin" valueType="num">
                                      <p:cBhvr additive="base">
                                        <p:cTn id="8" dur="500" fill="hold"/>
                                        <p:tgtEl>
                                          <p:spTgt spid="7567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6754"/>
                                        </p:tgtEl>
                                        <p:attrNameLst>
                                          <p:attrName>style.visibility</p:attrName>
                                        </p:attrNameLst>
                                      </p:cBhvr>
                                      <p:to>
                                        <p:strVal val="visible"/>
                                      </p:to>
                                    </p:set>
                                    <p:anim calcmode="lin" valueType="num">
                                      <p:cBhvr additive="base">
                                        <p:cTn id="11" dur="500" fill="hold"/>
                                        <p:tgtEl>
                                          <p:spTgt spid="756754"/>
                                        </p:tgtEl>
                                        <p:attrNameLst>
                                          <p:attrName>ppt_x</p:attrName>
                                        </p:attrNameLst>
                                      </p:cBhvr>
                                      <p:tavLst>
                                        <p:tav tm="0">
                                          <p:val>
                                            <p:strVal val="#ppt_x"/>
                                          </p:val>
                                        </p:tav>
                                        <p:tav tm="100000">
                                          <p:val>
                                            <p:strVal val="#ppt_x"/>
                                          </p:val>
                                        </p:tav>
                                      </p:tavLst>
                                    </p:anim>
                                    <p:anim calcmode="lin" valueType="num">
                                      <p:cBhvr additive="base">
                                        <p:cTn id="12" dur="500" fill="hold"/>
                                        <p:tgtEl>
                                          <p:spTgt spid="7567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6752"/>
                                        </p:tgtEl>
                                        <p:attrNameLst>
                                          <p:attrName>style.visibility</p:attrName>
                                        </p:attrNameLst>
                                      </p:cBhvr>
                                      <p:to>
                                        <p:strVal val="visible"/>
                                      </p:to>
                                    </p:set>
                                    <p:anim calcmode="lin" valueType="num">
                                      <p:cBhvr additive="base">
                                        <p:cTn id="15" dur="500" fill="hold"/>
                                        <p:tgtEl>
                                          <p:spTgt spid="756752"/>
                                        </p:tgtEl>
                                        <p:attrNameLst>
                                          <p:attrName>ppt_x</p:attrName>
                                        </p:attrNameLst>
                                      </p:cBhvr>
                                      <p:tavLst>
                                        <p:tav tm="0">
                                          <p:val>
                                            <p:strVal val="#ppt_x"/>
                                          </p:val>
                                        </p:tav>
                                        <p:tav tm="100000">
                                          <p:val>
                                            <p:strVal val="#ppt_x"/>
                                          </p:val>
                                        </p:tav>
                                      </p:tavLst>
                                    </p:anim>
                                    <p:anim calcmode="lin" valueType="num">
                                      <p:cBhvr additive="base">
                                        <p:cTn id="16" dur="500" fill="hold"/>
                                        <p:tgtEl>
                                          <p:spTgt spid="7567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6753"/>
                                        </p:tgtEl>
                                        <p:attrNameLst>
                                          <p:attrName>style.visibility</p:attrName>
                                        </p:attrNameLst>
                                      </p:cBhvr>
                                      <p:to>
                                        <p:strVal val="visible"/>
                                      </p:to>
                                    </p:set>
                                    <p:anim calcmode="lin" valueType="num">
                                      <p:cBhvr additive="base">
                                        <p:cTn id="19" dur="500" fill="hold"/>
                                        <p:tgtEl>
                                          <p:spTgt spid="756753"/>
                                        </p:tgtEl>
                                        <p:attrNameLst>
                                          <p:attrName>ppt_x</p:attrName>
                                        </p:attrNameLst>
                                      </p:cBhvr>
                                      <p:tavLst>
                                        <p:tav tm="0">
                                          <p:val>
                                            <p:strVal val="#ppt_x"/>
                                          </p:val>
                                        </p:tav>
                                        <p:tav tm="100000">
                                          <p:val>
                                            <p:strVal val="#ppt_x"/>
                                          </p:val>
                                        </p:tav>
                                      </p:tavLst>
                                    </p:anim>
                                    <p:anim calcmode="lin" valueType="num">
                                      <p:cBhvr additive="base">
                                        <p:cTn id="20" dur="500" fill="hold"/>
                                        <p:tgtEl>
                                          <p:spTgt spid="7567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6756"/>
                                        </p:tgtEl>
                                        <p:attrNameLst>
                                          <p:attrName>style.visibility</p:attrName>
                                        </p:attrNameLst>
                                      </p:cBhvr>
                                      <p:to>
                                        <p:strVal val="visible"/>
                                      </p:to>
                                    </p:set>
                                    <p:anim calcmode="lin" valueType="num">
                                      <p:cBhvr additive="base">
                                        <p:cTn id="23" dur="500" fill="hold"/>
                                        <p:tgtEl>
                                          <p:spTgt spid="756756"/>
                                        </p:tgtEl>
                                        <p:attrNameLst>
                                          <p:attrName>ppt_x</p:attrName>
                                        </p:attrNameLst>
                                      </p:cBhvr>
                                      <p:tavLst>
                                        <p:tav tm="0">
                                          <p:val>
                                            <p:strVal val="#ppt_x"/>
                                          </p:val>
                                        </p:tav>
                                        <p:tav tm="100000">
                                          <p:val>
                                            <p:strVal val="#ppt_x"/>
                                          </p:val>
                                        </p:tav>
                                      </p:tavLst>
                                    </p:anim>
                                    <p:anim calcmode="lin" valueType="num">
                                      <p:cBhvr additive="base">
                                        <p:cTn id="24" dur="500" fill="hold"/>
                                        <p:tgtEl>
                                          <p:spTgt spid="7567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6746"/>
                                        </p:tgtEl>
                                        <p:attrNameLst>
                                          <p:attrName>style.visibility</p:attrName>
                                        </p:attrNameLst>
                                      </p:cBhvr>
                                      <p:to>
                                        <p:strVal val="visible"/>
                                      </p:to>
                                    </p:set>
                                    <p:anim calcmode="lin" valueType="num">
                                      <p:cBhvr additive="base">
                                        <p:cTn id="27" dur="500" fill="hold"/>
                                        <p:tgtEl>
                                          <p:spTgt spid="756746"/>
                                        </p:tgtEl>
                                        <p:attrNameLst>
                                          <p:attrName>ppt_x</p:attrName>
                                        </p:attrNameLst>
                                      </p:cBhvr>
                                      <p:tavLst>
                                        <p:tav tm="0">
                                          <p:val>
                                            <p:strVal val="#ppt_x"/>
                                          </p:val>
                                        </p:tav>
                                        <p:tav tm="100000">
                                          <p:val>
                                            <p:strVal val="#ppt_x"/>
                                          </p:val>
                                        </p:tav>
                                      </p:tavLst>
                                    </p:anim>
                                    <p:anim calcmode="lin" valueType="num">
                                      <p:cBhvr additive="base">
                                        <p:cTn id="28" dur="500" fill="hold"/>
                                        <p:tgtEl>
                                          <p:spTgt spid="7567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6745"/>
                                        </p:tgtEl>
                                        <p:attrNameLst>
                                          <p:attrName>style.visibility</p:attrName>
                                        </p:attrNameLst>
                                      </p:cBhvr>
                                      <p:to>
                                        <p:strVal val="visible"/>
                                      </p:to>
                                    </p:set>
                                    <p:anim calcmode="lin" valueType="num">
                                      <p:cBhvr additive="base">
                                        <p:cTn id="31" dur="500" fill="hold"/>
                                        <p:tgtEl>
                                          <p:spTgt spid="756745"/>
                                        </p:tgtEl>
                                        <p:attrNameLst>
                                          <p:attrName>ppt_x</p:attrName>
                                        </p:attrNameLst>
                                      </p:cBhvr>
                                      <p:tavLst>
                                        <p:tav tm="0">
                                          <p:val>
                                            <p:strVal val="#ppt_x"/>
                                          </p:val>
                                        </p:tav>
                                        <p:tav tm="100000">
                                          <p:val>
                                            <p:strVal val="#ppt_x"/>
                                          </p:val>
                                        </p:tav>
                                      </p:tavLst>
                                    </p:anim>
                                    <p:anim calcmode="lin" valueType="num">
                                      <p:cBhvr additive="base">
                                        <p:cTn id="32" dur="500" fill="hold"/>
                                        <p:tgtEl>
                                          <p:spTgt spid="7567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6744"/>
                                        </p:tgtEl>
                                        <p:attrNameLst>
                                          <p:attrName>style.visibility</p:attrName>
                                        </p:attrNameLst>
                                      </p:cBhvr>
                                      <p:to>
                                        <p:strVal val="visible"/>
                                      </p:to>
                                    </p:set>
                                    <p:anim calcmode="lin" valueType="num">
                                      <p:cBhvr additive="base">
                                        <p:cTn id="35" dur="500" fill="hold"/>
                                        <p:tgtEl>
                                          <p:spTgt spid="756744"/>
                                        </p:tgtEl>
                                        <p:attrNameLst>
                                          <p:attrName>ppt_x</p:attrName>
                                        </p:attrNameLst>
                                      </p:cBhvr>
                                      <p:tavLst>
                                        <p:tav tm="0">
                                          <p:val>
                                            <p:strVal val="#ppt_x"/>
                                          </p:val>
                                        </p:tav>
                                        <p:tav tm="100000">
                                          <p:val>
                                            <p:strVal val="#ppt_x"/>
                                          </p:val>
                                        </p:tav>
                                      </p:tavLst>
                                    </p:anim>
                                    <p:anim calcmode="lin" valueType="num">
                                      <p:cBhvr additive="base">
                                        <p:cTn id="36" dur="500" fill="hold"/>
                                        <p:tgtEl>
                                          <p:spTgt spid="7567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6742"/>
                                        </p:tgtEl>
                                        <p:attrNameLst>
                                          <p:attrName>style.visibility</p:attrName>
                                        </p:attrNameLst>
                                      </p:cBhvr>
                                      <p:to>
                                        <p:strVal val="visible"/>
                                      </p:to>
                                    </p:set>
                                    <p:anim calcmode="lin" valueType="num">
                                      <p:cBhvr additive="base">
                                        <p:cTn id="39" dur="500" fill="hold"/>
                                        <p:tgtEl>
                                          <p:spTgt spid="756742"/>
                                        </p:tgtEl>
                                        <p:attrNameLst>
                                          <p:attrName>ppt_x</p:attrName>
                                        </p:attrNameLst>
                                      </p:cBhvr>
                                      <p:tavLst>
                                        <p:tav tm="0">
                                          <p:val>
                                            <p:strVal val="#ppt_x"/>
                                          </p:val>
                                        </p:tav>
                                        <p:tav tm="100000">
                                          <p:val>
                                            <p:strVal val="#ppt_x"/>
                                          </p:val>
                                        </p:tav>
                                      </p:tavLst>
                                    </p:anim>
                                    <p:anim calcmode="lin" valueType="num">
                                      <p:cBhvr additive="base">
                                        <p:cTn id="40" dur="500" fill="hold"/>
                                        <p:tgtEl>
                                          <p:spTgt spid="7567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6743"/>
                                        </p:tgtEl>
                                        <p:attrNameLst>
                                          <p:attrName>style.visibility</p:attrName>
                                        </p:attrNameLst>
                                      </p:cBhvr>
                                      <p:to>
                                        <p:strVal val="visible"/>
                                      </p:to>
                                    </p:set>
                                    <p:anim calcmode="lin" valueType="num">
                                      <p:cBhvr additive="base">
                                        <p:cTn id="43" dur="500" fill="hold"/>
                                        <p:tgtEl>
                                          <p:spTgt spid="756743"/>
                                        </p:tgtEl>
                                        <p:attrNameLst>
                                          <p:attrName>ppt_x</p:attrName>
                                        </p:attrNameLst>
                                      </p:cBhvr>
                                      <p:tavLst>
                                        <p:tav tm="0">
                                          <p:val>
                                            <p:strVal val="#ppt_x"/>
                                          </p:val>
                                        </p:tav>
                                        <p:tav tm="100000">
                                          <p:val>
                                            <p:strVal val="#ppt_x"/>
                                          </p:val>
                                        </p:tav>
                                      </p:tavLst>
                                    </p:anim>
                                    <p:anim calcmode="lin" valueType="num">
                                      <p:cBhvr additive="base">
                                        <p:cTn id="44" dur="500" fill="hold"/>
                                        <p:tgtEl>
                                          <p:spTgt spid="7567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6741"/>
                                        </p:tgtEl>
                                        <p:attrNameLst>
                                          <p:attrName>style.visibility</p:attrName>
                                        </p:attrNameLst>
                                      </p:cBhvr>
                                      <p:to>
                                        <p:strVal val="visible"/>
                                      </p:to>
                                    </p:set>
                                    <p:anim calcmode="lin" valueType="num">
                                      <p:cBhvr additive="base">
                                        <p:cTn id="47" dur="500" fill="hold"/>
                                        <p:tgtEl>
                                          <p:spTgt spid="756741"/>
                                        </p:tgtEl>
                                        <p:attrNameLst>
                                          <p:attrName>ppt_x</p:attrName>
                                        </p:attrNameLst>
                                      </p:cBhvr>
                                      <p:tavLst>
                                        <p:tav tm="0">
                                          <p:val>
                                            <p:strVal val="#ppt_x"/>
                                          </p:val>
                                        </p:tav>
                                        <p:tav tm="100000">
                                          <p:val>
                                            <p:strVal val="#ppt_x"/>
                                          </p:val>
                                        </p:tav>
                                      </p:tavLst>
                                    </p:anim>
                                    <p:anim calcmode="lin" valueType="num">
                                      <p:cBhvr additive="base">
                                        <p:cTn id="48" dur="500" fill="hold"/>
                                        <p:tgtEl>
                                          <p:spTgt spid="7567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756755"/>
                                        </p:tgtEl>
                                        <p:attrNameLst>
                                          <p:attrName>ppt_x</p:attrName>
                                        </p:attrNameLst>
                                      </p:cBhvr>
                                      <p:tavLst>
                                        <p:tav tm="0">
                                          <p:val>
                                            <p:strVal val="ppt_x"/>
                                          </p:val>
                                        </p:tav>
                                        <p:tav tm="100000">
                                          <p:val>
                                            <p:strVal val="ppt_x"/>
                                          </p:val>
                                        </p:tav>
                                      </p:tavLst>
                                    </p:anim>
                                    <p:anim calcmode="lin" valueType="num">
                                      <p:cBhvr additive="base">
                                        <p:cTn id="53" dur="500"/>
                                        <p:tgtEl>
                                          <p:spTgt spid="756755"/>
                                        </p:tgtEl>
                                        <p:attrNameLst>
                                          <p:attrName>ppt_y</p:attrName>
                                        </p:attrNameLst>
                                      </p:cBhvr>
                                      <p:tavLst>
                                        <p:tav tm="0">
                                          <p:val>
                                            <p:strVal val="ppt_y"/>
                                          </p:val>
                                        </p:tav>
                                        <p:tav tm="100000">
                                          <p:val>
                                            <p:strVal val="1+ppt_h/2"/>
                                          </p:val>
                                        </p:tav>
                                      </p:tavLst>
                                    </p:anim>
                                    <p:set>
                                      <p:cBhvr>
                                        <p:cTn id="54" dur="1" fill="hold">
                                          <p:stCondLst>
                                            <p:cond delay="499"/>
                                          </p:stCondLst>
                                        </p:cTn>
                                        <p:tgtEl>
                                          <p:spTgt spid="75675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756754"/>
                                        </p:tgtEl>
                                        <p:attrNameLst>
                                          <p:attrName>ppt_x</p:attrName>
                                        </p:attrNameLst>
                                      </p:cBhvr>
                                      <p:tavLst>
                                        <p:tav tm="0">
                                          <p:val>
                                            <p:strVal val="ppt_x"/>
                                          </p:val>
                                        </p:tav>
                                        <p:tav tm="100000">
                                          <p:val>
                                            <p:strVal val="ppt_x"/>
                                          </p:val>
                                        </p:tav>
                                      </p:tavLst>
                                    </p:anim>
                                    <p:anim calcmode="lin" valueType="num">
                                      <p:cBhvr additive="base">
                                        <p:cTn id="57" dur="500"/>
                                        <p:tgtEl>
                                          <p:spTgt spid="756754"/>
                                        </p:tgtEl>
                                        <p:attrNameLst>
                                          <p:attrName>ppt_y</p:attrName>
                                        </p:attrNameLst>
                                      </p:cBhvr>
                                      <p:tavLst>
                                        <p:tav tm="0">
                                          <p:val>
                                            <p:strVal val="ppt_y"/>
                                          </p:val>
                                        </p:tav>
                                        <p:tav tm="100000">
                                          <p:val>
                                            <p:strVal val="1+ppt_h/2"/>
                                          </p:val>
                                        </p:tav>
                                      </p:tavLst>
                                    </p:anim>
                                    <p:set>
                                      <p:cBhvr>
                                        <p:cTn id="58" dur="1" fill="hold">
                                          <p:stCondLst>
                                            <p:cond delay="499"/>
                                          </p:stCondLst>
                                        </p:cTn>
                                        <p:tgtEl>
                                          <p:spTgt spid="756754"/>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56752"/>
                                        </p:tgtEl>
                                        <p:attrNameLst>
                                          <p:attrName>ppt_x</p:attrName>
                                        </p:attrNameLst>
                                      </p:cBhvr>
                                      <p:tavLst>
                                        <p:tav tm="0">
                                          <p:val>
                                            <p:strVal val="ppt_x"/>
                                          </p:val>
                                        </p:tav>
                                        <p:tav tm="100000">
                                          <p:val>
                                            <p:strVal val="ppt_x"/>
                                          </p:val>
                                        </p:tav>
                                      </p:tavLst>
                                    </p:anim>
                                    <p:anim calcmode="lin" valueType="num">
                                      <p:cBhvr additive="base">
                                        <p:cTn id="61" dur="500"/>
                                        <p:tgtEl>
                                          <p:spTgt spid="756752"/>
                                        </p:tgtEl>
                                        <p:attrNameLst>
                                          <p:attrName>ppt_y</p:attrName>
                                        </p:attrNameLst>
                                      </p:cBhvr>
                                      <p:tavLst>
                                        <p:tav tm="0">
                                          <p:val>
                                            <p:strVal val="ppt_y"/>
                                          </p:val>
                                        </p:tav>
                                        <p:tav tm="100000">
                                          <p:val>
                                            <p:strVal val="1+ppt_h/2"/>
                                          </p:val>
                                        </p:tav>
                                      </p:tavLst>
                                    </p:anim>
                                    <p:set>
                                      <p:cBhvr>
                                        <p:cTn id="62" dur="1" fill="hold">
                                          <p:stCondLst>
                                            <p:cond delay="499"/>
                                          </p:stCondLst>
                                        </p:cTn>
                                        <p:tgtEl>
                                          <p:spTgt spid="75675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756753"/>
                                        </p:tgtEl>
                                        <p:attrNameLst>
                                          <p:attrName>ppt_x</p:attrName>
                                        </p:attrNameLst>
                                      </p:cBhvr>
                                      <p:tavLst>
                                        <p:tav tm="0">
                                          <p:val>
                                            <p:strVal val="ppt_x"/>
                                          </p:val>
                                        </p:tav>
                                        <p:tav tm="100000">
                                          <p:val>
                                            <p:strVal val="ppt_x"/>
                                          </p:val>
                                        </p:tav>
                                      </p:tavLst>
                                    </p:anim>
                                    <p:anim calcmode="lin" valueType="num">
                                      <p:cBhvr additive="base">
                                        <p:cTn id="65" dur="500"/>
                                        <p:tgtEl>
                                          <p:spTgt spid="756753"/>
                                        </p:tgtEl>
                                        <p:attrNameLst>
                                          <p:attrName>ppt_y</p:attrName>
                                        </p:attrNameLst>
                                      </p:cBhvr>
                                      <p:tavLst>
                                        <p:tav tm="0">
                                          <p:val>
                                            <p:strVal val="ppt_y"/>
                                          </p:val>
                                        </p:tav>
                                        <p:tav tm="100000">
                                          <p:val>
                                            <p:strVal val="1+ppt_h/2"/>
                                          </p:val>
                                        </p:tav>
                                      </p:tavLst>
                                    </p:anim>
                                    <p:set>
                                      <p:cBhvr>
                                        <p:cTn id="66" dur="1" fill="hold">
                                          <p:stCondLst>
                                            <p:cond delay="499"/>
                                          </p:stCondLst>
                                        </p:cTn>
                                        <p:tgtEl>
                                          <p:spTgt spid="756753"/>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756756"/>
                                        </p:tgtEl>
                                        <p:attrNameLst>
                                          <p:attrName>ppt_x</p:attrName>
                                        </p:attrNameLst>
                                      </p:cBhvr>
                                      <p:tavLst>
                                        <p:tav tm="0">
                                          <p:val>
                                            <p:strVal val="ppt_x"/>
                                          </p:val>
                                        </p:tav>
                                        <p:tav tm="100000">
                                          <p:val>
                                            <p:strVal val="ppt_x"/>
                                          </p:val>
                                        </p:tav>
                                      </p:tavLst>
                                    </p:anim>
                                    <p:anim calcmode="lin" valueType="num">
                                      <p:cBhvr additive="base">
                                        <p:cTn id="69" dur="500"/>
                                        <p:tgtEl>
                                          <p:spTgt spid="756756"/>
                                        </p:tgtEl>
                                        <p:attrNameLst>
                                          <p:attrName>ppt_y</p:attrName>
                                        </p:attrNameLst>
                                      </p:cBhvr>
                                      <p:tavLst>
                                        <p:tav tm="0">
                                          <p:val>
                                            <p:strVal val="ppt_y"/>
                                          </p:val>
                                        </p:tav>
                                        <p:tav tm="100000">
                                          <p:val>
                                            <p:strVal val="1+ppt_h/2"/>
                                          </p:val>
                                        </p:tav>
                                      </p:tavLst>
                                    </p:anim>
                                    <p:set>
                                      <p:cBhvr>
                                        <p:cTn id="70" dur="1" fill="hold">
                                          <p:stCondLst>
                                            <p:cond delay="499"/>
                                          </p:stCondLst>
                                        </p:cTn>
                                        <p:tgtEl>
                                          <p:spTgt spid="756756"/>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756746"/>
                                        </p:tgtEl>
                                        <p:attrNameLst>
                                          <p:attrName>ppt_x</p:attrName>
                                        </p:attrNameLst>
                                      </p:cBhvr>
                                      <p:tavLst>
                                        <p:tav tm="0">
                                          <p:val>
                                            <p:strVal val="ppt_x"/>
                                          </p:val>
                                        </p:tav>
                                        <p:tav tm="100000">
                                          <p:val>
                                            <p:strVal val="ppt_x"/>
                                          </p:val>
                                        </p:tav>
                                      </p:tavLst>
                                    </p:anim>
                                    <p:anim calcmode="lin" valueType="num">
                                      <p:cBhvr additive="base">
                                        <p:cTn id="73" dur="500"/>
                                        <p:tgtEl>
                                          <p:spTgt spid="756746"/>
                                        </p:tgtEl>
                                        <p:attrNameLst>
                                          <p:attrName>ppt_y</p:attrName>
                                        </p:attrNameLst>
                                      </p:cBhvr>
                                      <p:tavLst>
                                        <p:tav tm="0">
                                          <p:val>
                                            <p:strVal val="ppt_y"/>
                                          </p:val>
                                        </p:tav>
                                        <p:tav tm="100000">
                                          <p:val>
                                            <p:strVal val="1+ppt_h/2"/>
                                          </p:val>
                                        </p:tav>
                                      </p:tavLst>
                                    </p:anim>
                                    <p:set>
                                      <p:cBhvr>
                                        <p:cTn id="74" dur="1" fill="hold">
                                          <p:stCondLst>
                                            <p:cond delay="499"/>
                                          </p:stCondLst>
                                        </p:cTn>
                                        <p:tgtEl>
                                          <p:spTgt spid="75674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756745"/>
                                        </p:tgtEl>
                                        <p:attrNameLst>
                                          <p:attrName>ppt_x</p:attrName>
                                        </p:attrNameLst>
                                      </p:cBhvr>
                                      <p:tavLst>
                                        <p:tav tm="0">
                                          <p:val>
                                            <p:strVal val="ppt_x"/>
                                          </p:val>
                                        </p:tav>
                                        <p:tav tm="100000">
                                          <p:val>
                                            <p:strVal val="ppt_x"/>
                                          </p:val>
                                        </p:tav>
                                      </p:tavLst>
                                    </p:anim>
                                    <p:anim calcmode="lin" valueType="num">
                                      <p:cBhvr additive="base">
                                        <p:cTn id="77" dur="500"/>
                                        <p:tgtEl>
                                          <p:spTgt spid="756745"/>
                                        </p:tgtEl>
                                        <p:attrNameLst>
                                          <p:attrName>ppt_y</p:attrName>
                                        </p:attrNameLst>
                                      </p:cBhvr>
                                      <p:tavLst>
                                        <p:tav tm="0">
                                          <p:val>
                                            <p:strVal val="ppt_y"/>
                                          </p:val>
                                        </p:tav>
                                        <p:tav tm="100000">
                                          <p:val>
                                            <p:strVal val="1+ppt_h/2"/>
                                          </p:val>
                                        </p:tav>
                                      </p:tavLst>
                                    </p:anim>
                                    <p:set>
                                      <p:cBhvr>
                                        <p:cTn id="78" dur="1" fill="hold">
                                          <p:stCondLst>
                                            <p:cond delay="499"/>
                                          </p:stCondLst>
                                        </p:cTn>
                                        <p:tgtEl>
                                          <p:spTgt spid="75674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756744"/>
                                        </p:tgtEl>
                                        <p:attrNameLst>
                                          <p:attrName>ppt_x</p:attrName>
                                        </p:attrNameLst>
                                      </p:cBhvr>
                                      <p:tavLst>
                                        <p:tav tm="0">
                                          <p:val>
                                            <p:strVal val="ppt_x"/>
                                          </p:val>
                                        </p:tav>
                                        <p:tav tm="100000">
                                          <p:val>
                                            <p:strVal val="ppt_x"/>
                                          </p:val>
                                        </p:tav>
                                      </p:tavLst>
                                    </p:anim>
                                    <p:anim calcmode="lin" valueType="num">
                                      <p:cBhvr additive="base">
                                        <p:cTn id="81" dur="500"/>
                                        <p:tgtEl>
                                          <p:spTgt spid="756744"/>
                                        </p:tgtEl>
                                        <p:attrNameLst>
                                          <p:attrName>ppt_y</p:attrName>
                                        </p:attrNameLst>
                                      </p:cBhvr>
                                      <p:tavLst>
                                        <p:tav tm="0">
                                          <p:val>
                                            <p:strVal val="ppt_y"/>
                                          </p:val>
                                        </p:tav>
                                        <p:tav tm="100000">
                                          <p:val>
                                            <p:strVal val="1+ppt_h/2"/>
                                          </p:val>
                                        </p:tav>
                                      </p:tavLst>
                                    </p:anim>
                                    <p:set>
                                      <p:cBhvr>
                                        <p:cTn id="82" dur="1" fill="hold">
                                          <p:stCondLst>
                                            <p:cond delay="499"/>
                                          </p:stCondLst>
                                        </p:cTn>
                                        <p:tgtEl>
                                          <p:spTgt spid="7567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756742"/>
                                        </p:tgtEl>
                                        <p:attrNameLst>
                                          <p:attrName>ppt_x</p:attrName>
                                        </p:attrNameLst>
                                      </p:cBhvr>
                                      <p:tavLst>
                                        <p:tav tm="0">
                                          <p:val>
                                            <p:strVal val="ppt_x"/>
                                          </p:val>
                                        </p:tav>
                                        <p:tav tm="100000">
                                          <p:val>
                                            <p:strVal val="ppt_x"/>
                                          </p:val>
                                        </p:tav>
                                      </p:tavLst>
                                    </p:anim>
                                    <p:anim calcmode="lin" valueType="num">
                                      <p:cBhvr additive="base">
                                        <p:cTn id="85" dur="500"/>
                                        <p:tgtEl>
                                          <p:spTgt spid="756742"/>
                                        </p:tgtEl>
                                        <p:attrNameLst>
                                          <p:attrName>ppt_y</p:attrName>
                                        </p:attrNameLst>
                                      </p:cBhvr>
                                      <p:tavLst>
                                        <p:tav tm="0">
                                          <p:val>
                                            <p:strVal val="ppt_y"/>
                                          </p:val>
                                        </p:tav>
                                        <p:tav tm="100000">
                                          <p:val>
                                            <p:strVal val="1+ppt_h/2"/>
                                          </p:val>
                                        </p:tav>
                                      </p:tavLst>
                                    </p:anim>
                                    <p:set>
                                      <p:cBhvr>
                                        <p:cTn id="86" dur="1" fill="hold">
                                          <p:stCondLst>
                                            <p:cond delay="499"/>
                                          </p:stCondLst>
                                        </p:cTn>
                                        <p:tgtEl>
                                          <p:spTgt spid="75674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756743"/>
                                        </p:tgtEl>
                                        <p:attrNameLst>
                                          <p:attrName>ppt_x</p:attrName>
                                        </p:attrNameLst>
                                      </p:cBhvr>
                                      <p:tavLst>
                                        <p:tav tm="0">
                                          <p:val>
                                            <p:strVal val="ppt_x"/>
                                          </p:val>
                                        </p:tav>
                                        <p:tav tm="100000">
                                          <p:val>
                                            <p:strVal val="ppt_x"/>
                                          </p:val>
                                        </p:tav>
                                      </p:tavLst>
                                    </p:anim>
                                    <p:anim calcmode="lin" valueType="num">
                                      <p:cBhvr additive="base">
                                        <p:cTn id="89" dur="500"/>
                                        <p:tgtEl>
                                          <p:spTgt spid="756743"/>
                                        </p:tgtEl>
                                        <p:attrNameLst>
                                          <p:attrName>ppt_y</p:attrName>
                                        </p:attrNameLst>
                                      </p:cBhvr>
                                      <p:tavLst>
                                        <p:tav tm="0">
                                          <p:val>
                                            <p:strVal val="ppt_y"/>
                                          </p:val>
                                        </p:tav>
                                        <p:tav tm="100000">
                                          <p:val>
                                            <p:strVal val="1+ppt_h/2"/>
                                          </p:val>
                                        </p:tav>
                                      </p:tavLst>
                                    </p:anim>
                                    <p:set>
                                      <p:cBhvr>
                                        <p:cTn id="90" dur="1" fill="hold">
                                          <p:stCondLst>
                                            <p:cond delay="499"/>
                                          </p:stCondLst>
                                        </p:cTn>
                                        <p:tgtEl>
                                          <p:spTgt spid="75674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56741"/>
                                        </p:tgtEl>
                                        <p:attrNameLst>
                                          <p:attrName>ppt_x</p:attrName>
                                        </p:attrNameLst>
                                      </p:cBhvr>
                                      <p:tavLst>
                                        <p:tav tm="0">
                                          <p:val>
                                            <p:strVal val="ppt_x"/>
                                          </p:val>
                                        </p:tav>
                                        <p:tav tm="100000">
                                          <p:val>
                                            <p:strVal val="ppt_x"/>
                                          </p:val>
                                        </p:tav>
                                      </p:tavLst>
                                    </p:anim>
                                    <p:anim calcmode="lin" valueType="num">
                                      <p:cBhvr additive="base">
                                        <p:cTn id="93" dur="500"/>
                                        <p:tgtEl>
                                          <p:spTgt spid="756741"/>
                                        </p:tgtEl>
                                        <p:attrNameLst>
                                          <p:attrName>ppt_y</p:attrName>
                                        </p:attrNameLst>
                                      </p:cBhvr>
                                      <p:tavLst>
                                        <p:tav tm="0">
                                          <p:val>
                                            <p:strVal val="ppt_y"/>
                                          </p:val>
                                        </p:tav>
                                        <p:tav tm="100000">
                                          <p:val>
                                            <p:strVal val="1+ppt_h/2"/>
                                          </p:val>
                                        </p:tav>
                                      </p:tavLst>
                                    </p:anim>
                                    <p:set>
                                      <p:cBhvr>
                                        <p:cTn id="94" dur="1" fill="hold">
                                          <p:stCondLst>
                                            <p:cond delay="499"/>
                                          </p:stCondLst>
                                        </p:cTn>
                                        <p:tgtEl>
                                          <p:spTgt spid="75674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56758"/>
                                        </p:tgtEl>
                                        <p:attrNameLst>
                                          <p:attrName>style.visibility</p:attrName>
                                        </p:attrNameLst>
                                      </p:cBhvr>
                                      <p:to>
                                        <p:strVal val="visible"/>
                                      </p:to>
                                    </p:set>
                                    <p:anim calcmode="lin" valueType="num">
                                      <p:cBhvr additive="base">
                                        <p:cTn id="99" dur="500" fill="hold"/>
                                        <p:tgtEl>
                                          <p:spTgt spid="756758"/>
                                        </p:tgtEl>
                                        <p:attrNameLst>
                                          <p:attrName>ppt_x</p:attrName>
                                        </p:attrNameLst>
                                      </p:cBhvr>
                                      <p:tavLst>
                                        <p:tav tm="0">
                                          <p:val>
                                            <p:strVal val="#ppt_x"/>
                                          </p:val>
                                        </p:tav>
                                        <p:tav tm="100000">
                                          <p:val>
                                            <p:strVal val="#ppt_x"/>
                                          </p:val>
                                        </p:tav>
                                      </p:tavLst>
                                    </p:anim>
                                    <p:anim calcmode="lin" valueType="num">
                                      <p:cBhvr additive="base">
                                        <p:cTn id="100" dur="500" fill="hold"/>
                                        <p:tgtEl>
                                          <p:spTgt spid="75675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56757"/>
                                        </p:tgtEl>
                                        <p:attrNameLst>
                                          <p:attrName>style.visibility</p:attrName>
                                        </p:attrNameLst>
                                      </p:cBhvr>
                                      <p:to>
                                        <p:strVal val="visible"/>
                                      </p:to>
                                    </p:set>
                                    <p:anim calcmode="lin" valueType="num">
                                      <p:cBhvr additive="base">
                                        <p:cTn id="103" dur="500" fill="hold"/>
                                        <p:tgtEl>
                                          <p:spTgt spid="756757"/>
                                        </p:tgtEl>
                                        <p:attrNameLst>
                                          <p:attrName>ppt_x</p:attrName>
                                        </p:attrNameLst>
                                      </p:cBhvr>
                                      <p:tavLst>
                                        <p:tav tm="0">
                                          <p:val>
                                            <p:strVal val="#ppt_x"/>
                                          </p:val>
                                        </p:tav>
                                        <p:tav tm="100000">
                                          <p:val>
                                            <p:strVal val="#ppt_x"/>
                                          </p:val>
                                        </p:tav>
                                      </p:tavLst>
                                    </p:anim>
                                    <p:anim calcmode="lin" valueType="num">
                                      <p:cBhvr additive="base">
                                        <p:cTn id="104" dur="500" fill="hold"/>
                                        <p:tgtEl>
                                          <p:spTgt spid="7567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56749"/>
                                        </p:tgtEl>
                                        <p:attrNameLst>
                                          <p:attrName>style.visibility</p:attrName>
                                        </p:attrNameLst>
                                      </p:cBhvr>
                                      <p:to>
                                        <p:strVal val="visible"/>
                                      </p:to>
                                    </p:set>
                                    <p:anim calcmode="lin" valueType="num">
                                      <p:cBhvr additive="base">
                                        <p:cTn id="107" dur="500" fill="hold"/>
                                        <p:tgtEl>
                                          <p:spTgt spid="756749"/>
                                        </p:tgtEl>
                                        <p:attrNameLst>
                                          <p:attrName>ppt_x</p:attrName>
                                        </p:attrNameLst>
                                      </p:cBhvr>
                                      <p:tavLst>
                                        <p:tav tm="0">
                                          <p:val>
                                            <p:strVal val="#ppt_x"/>
                                          </p:val>
                                        </p:tav>
                                        <p:tav tm="100000">
                                          <p:val>
                                            <p:strVal val="#ppt_x"/>
                                          </p:val>
                                        </p:tav>
                                      </p:tavLst>
                                    </p:anim>
                                    <p:anim calcmode="lin" valueType="num">
                                      <p:cBhvr additive="base">
                                        <p:cTn id="108" dur="500" fill="hold"/>
                                        <p:tgtEl>
                                          <p:spTgt spid="75674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56748"/>
                                        </p:tgtEl>
                                        <p:attrNameLst>
                                          <p:attrName>style.visibility</p:attrName>
                                        </p:attrNameLst>
                                      </p:cBhvr>
                                      <p:to>
                                        <p:strVal val="visible"/>
                                      </p:to>
                                    </p:set>
                                    <p:anim calcmode="lin" valueType="num">
                                      <p:cBhvr additive="base">
                                        <p:cTn id="111" dur="500" fill="hold"/>
                                        <p:tgtEl>
                                          <p:spTgt spid="756748"/>
                                        </p:tgtEl>
                                        <p:attrNameLst>
                                          <p:attrName>ppt_x</p:attrName>
                                        </p:attrNameLst>
                                      </p:cBhvr>
                                      <p:tavLst>
                                        <p:tav tm="0">
                                          <p:val>
                                            <p:strVal val="#ppt_x"/>
                                          </p:val>
                                        </p:tav>
                                        <p:tav tm="100000">
                                          <p:val>
                                            <p:strVal val="#ppt_x"/>
                                          </p:val>
                                        </p:tav>
                                      </p:tavLst>
                                    </p:anim>
                                    <p:anim calcmode="lin" valueType="num">
                                      <p:cBhvr additive="base">
                                        <p:cTn id="112" dur="500" fill="hold"/>
                                        <p:tgtEl>
                                          <p:spTgt spid="75674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56747"/>
                                        </p:tgtEl>
                                        <p:attrNameLst>
                                          <p:attrName>style.visibility</p:attrName>
                                        </p:attrNameLst>
                                      </p:cBhvr>
                                      <p:to>
                                        <p:strVal val="visible"/>
                                      </p:to>
                                    </p:set>
                                    <p:anim calcmode="lin" valueType="num">
                                      <p:cBhvr additive="base">
                                        <p:cTn id="115" dur="500" fill="hold"/>
                                        <p:tgtEl>
                                          <p:spTgt spid="756747"/>
                                        </p:tgtEl>
                                        <p:attrNameLst>
                                          <p:attrName>ppt_x</p:attrName>
                                        </p:attrNameLst>
                                      </p:cBhvr>
                                      <p:tavLst>
                                        <p:tav tm="0">
                                          <p:val>
                                            <p:strVal val="#ppt_x"/>
                                          </p:val>
                                        </p:tav>
                                        <p:tav tm="100000">
                                          <p:val>
                                            <p:strVal val="#ppt_x"/>
                                          </p:val>
                                        </p:tav>
                                      </p:tavLst>
                                    </p:anim>
                                    <p:anim calcmode="lin" valueType="num">
                                      <p:cBhvr additive="base">
                                        <p:cTn id="116" dur="500" fill="hold"/>
                                        <p:tgtEl>
                                          <p:spTgt spid="7567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56750"/>
                                        </p:tgtEl>
                                        <p:attrNameLst>
                                          <p:attrName>style.visibility</p:attrName>
                                        </p:attrNameLst>
                                      </p:cBhvr>
                                      <p:to>
                                        <p:strVal val="visible"/>
                                      </p:to>
                                    </p:set>
                                    <p:anim calcmode="lin" valueType="num">
                                      <p:cBhvr additive="base">
                                        <p:cTn id="119" dur="500" fill="hold"/>
                                        <p:tgtEl>
                                          <p:spTgt spid="756750"/>
                                        </p:tgtEl>
                                        <p:attrNameLst>
                                          <p:attrName>ppt_x</p:attrName>
                                        </p:attrNameLst>
                                      </p:cBhvr>
                                      <p:tavLst>
                                        <p:tav tm="0">
                                          <p:val>
                                            <p:strVal val="#ppt_x"/>
                                          </p:val>
                                        </p:tav>
                                        <p:tav tm="100000">
                                          <p:val>
                                            <p:strVal val="#ppt_x"/>
                                          </p:val>
                                        </p:tav>
                                      </p:tavLst>
                                    </p:anim>
                                    <p:anim calcmode="lin" valueType="num">
                                      <p:cBhvr additive="base">
                                        <p:cTn id="120" dur="500" fill="hold"/>
                                        <p:tgtEl>
                                          <p:spTgt spid="75675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56759"/>
                                        </p:tgtEl>
                                        <p:attrNameLst>
                                          <p:attrName>style.visibility</p:attrName>
                                        </p:attrNameLst>
                                      </p:cBhvr>
                                      <p:to>
                                        <p:strVal val="visible"/>
                                      </p:to>
                                    </p:set>
                                    <p:anim calcmode="lin" valueType="num">
                                      <p:cBhvr additive="base">
                                        <p:cTn id="123" dur="500" fill="hold"/>
                                        <p:tgtEl>
                                          <p:spTgt spid="756759"/>
                                        </p:tgtEl>
                                        <p:attrNameLst>
                                          <p:attrName>ppt_x</p:attrName>
                                        </p:attrNameLst>
                                      </p:cBhvr>
                                      <p:tavLst>
                                        <p:tav tm="0">
                                          <p:val>
                                            <p:strVal val="#ppt_x"/>
                                          </p:val>
                                        </p:tav>
                                        <p:tav tm="100000">
                                          <p:val>
                                            <p:strVal val="#ppt_x"/>
                                          </p:val>
                                        </p:tav>
                                      </p:tavLst>
                                    </p:anim>
                                    <p:anim calcmode="lin" valueType="num">
                                      <p:cBhvr additive="base">
                                        <p:cTn id="124" dur="500" fill="hold"/>
                                        <p:tgtEl>
                                          <p:spTgt spid="75675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756758"/>
                                        </p:tgtEl>
                                        <p:attrNameLst>
                                          <p:attrName>ppt_x</p:attrName>
                                        </p:attrNameLst>
                                      </p:cBhvr>
                                      <p:tavLst>
                                        <p:tav tm="0">
                                          <p:val>
                                            <p:strVal val="ppt_x"/>
                                          </p:val>
                                        </p:tav>
                                        <p:tav tm="100000">
                                          <p:val>
                                            <p:strVal val="ppt_x"/>
                                          </p:val>
                                        </p:tav>
                                      </p:tavLst>
                                    </p:anim>
                                    <p:anim calcmode="lin" valueType="num">
                                      <p:cBhvr additive="base">
                                        <p:cTn id="129" dur="500"/>
                                        <p:tgtEl>
                                          <p:spTgt spid="756758"/>
                                        </p:tgtEl>
                                        <p:attrNameLst>
                                          <p:attrName>ppt_y</p:attrName>
                                        </p:attrNameLst>
                                      </p:cBhvr>
                                      <p:tavLst>
                                        <p:tav tm="0">
                                          <p:val>
                                            <p:strVal val="ppt_y"/>
                                          </p:val>
                                        </p:tav>
                                        <p:tav tm="100000">
                                          <p:val>
                                            <p:strVal val="1+ppt_h/2"/>
                                          </p:val>
                                        </p:tav>
                                      </p:tavLst>
                                    </p:anim>
                                    <p:set>
                                      <p:cBhvr>
                                        <p:cTn id="130" dur="1" fill="hold">
                                          <p:stCondLst>
                                            <p:cond delay="499"/>
                                          </p:stCondLst>
                                        </p:cTn>
                                        <p:tgtEl>
                                          <p:spTgt spid="756758"/>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756757"/>
                                        </p:tgtEl>
                                        <p:attrNameLst>
                                          <p:attrName>ppt_x</p:attrName>
                                        </p:attrNameLst>
                                      </p:cBhvr>
                                      <p:tavLst>
                                        <p:tav tm="0">
                                          <p:val>
                                            <p:strVal val="ppt_x"/>
                                          </p:val>
                                        </p:tav>
                                        <p:tav tm="100000">
                                          <p:val>
                                            <p:strVal val="ppt_x"/>
                                          </p:val>
                                        </p:tav>
                                      </p:tavLst>
                                    </p:anim>
                                    <p:anim calcmode="lin" valueType="num">
                                      <p:cBhvr additive="base">
                                        <p:cTn id="133" dur="500"/>
                                        <p:tgtEl>
                                          <p:spTgt spid="756757"/>
                                        </p:tgtEl>
                                        <p:attrNameLst>
                                          <p:attrName>ppt_y</p:attrName>
                                        </p:attrNameLst>
                                      </p:cBhvr>
                                      <p:tavLst>
                                        <p:tav tm="0">
                                          <p:val>
                                            <p:strVal val="ppt_y"/>
                                          </p:val>
                                        </p:tav>
                                        <p:tav tm="100000">
                                          <p:val>
                                            <p:strVal val="1+ppt_h/2"/>
                                          </p:val>
                                        </p:tav>
                                      </p:tavLst>
                                    </p:anim>
                                    <p:set>
                                      <p:cBhvr>
                                        <p:cTn id="134" dur="1" fill="hold">
                                          <p:stCondLst>
                                            <p:cond delay="499"/>
                                          </p:stCondLst>
                                        </p:cTn>
                                        <p:tgtEl>
                                          <p:spTgt spid="756757"/>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756749"/>
                                        </p:tgtEl>
                                        <p:attrNameLst>
                                          <p:attrName>ppt_x</p:attrName>
                                        </p:attrNameLst>
                                      </p:cBhvr>
                                      <p:tavLst>
                                        <p:tav tm="0">
                                          <p:val>
                                            <p:strVal val="ppt_x"/>
                                          </p:val>
                                        </p:tav>
                                        <p:tav tm="100000">
                                          <p:val>
                                            <p:strVal val="ppt_x"/>
                                          </p:val>
                                        </p:tav>
                                      </p:tavLst>
                                    </p:anim>
                                    <p:anim calcmode="lin" valueType="num">
                                      <p:cBhvr additive="base">
                                        <p:cTn id="137" dur="500"/>
                                        <p:tgtEl>
                                          <p:spTgt spid="756749"/>
                                        </p:tgtEl>
                                        <p:attrNameLst>
                                          <p:attrName>ppt_y</p:attrName>
                                        </p:attrNameLst>
                                      </p:cBhvr>
                                      <p:tavLst>
                                        <p:tav tm="0">
                                          <p:val>
                                            <p:strVal val="ppt_y"/>
                                          </p:val>
                                        </p:tav>
                                        <p:tav tm="100000">
                                          <p:val>
                                            <p:strVal val="1+ppt_h/2"/>
                                          </p:val>
                                        </p:tav>
                                      </p:tavLst>
                                    </p:anim>
                                    <p:set>
                                      <p:cBhvr>
                                        <p:cTn id="138" dur="1" fill="hold">
                                          <p:stCondLst>
                                            <p:cond delay="499"/>
                                          </p:stCondLst>
                                        </p:cTn>
                                        <p:tgtEl>
                                          <p:spTgt spid="756749"/>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756748"/>
                                        </p:tgtEl>
                                        <p:attrNameLst>
                                          <p:attrName>ppt_x</p:attrName>
                                        </p:attrNameLst>
                                      </p:cBhvr>
                                      <p:tavLst>
                                        <p:tav tm="0">
                                          <p:val>
                                            <p:strVal val="ppt_x"/>
                                          </p:val>
                                        </p:tav>
                                        <p:tav tm="100000">
                                          <p:val>
                                            <p:strVal val="ppt_x"/>
                                          </p:val>
                                        </p:tav>
                                      </p:tavLst>
                                    </p:anim>
                                    <p:anim calcmode="lin" valueType="num">
                                      <p:cBhvr additive="base">
                                        <p:cTn id="141" dur="500"/>
                                        <p:tgtEl>
                                          <p:spTgt spid="756748"/>
                                        </p:tgtEl>
                                        <p:attrNameLst>
                                          <p:attrName>ppt_y</p:attrName>
                                        </p:attrNameLst>
                                      </p:cBhvr>
                                      <p:tavLst>
                                        <p:tav tm="0">
                                          <p:val>
                                            <p:strVal val="ppt_y"/>
                                          </p:val>
                                        </p:tav>
                                        <p:tav tm="100000">
                                          <p:val>
                                            <p:strVal val="1+ppt_h/2"/>
                                          </p:val>
                                        </p:tav>
                                      </p:tavLst>
                                    </p:anim>
                                    <p:set>
                                      <p:cBhvr>
                                        <p:cTn id="142" dur="1" fill="hold">
                                          <p:stCondLst>
                                            <p:cond delay="499"/>
                                          </p:stCondLst>
                                        </p:cTn>
                                        <p:tgtEl>
                                          <p:spTgt spid="756748"/>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756747"/>
                                        </p:tgtEl>
                                        <p:attrNameLst>
                                          <p:attrName>ppt_x</p:attrName>
                                        </p:attrNameLst>
                                      </p:cBhvr>
                                      <p:tavLst>
                                        <p:tav tm="0">
                                          <p:val>
                                            <p:strVal val="ppt_x"/>
                                          </p:val>
                                        </p:tav>
                                        <p:tav tm="100000">
                                          <p:val>
                                            <p:strVal val="ppt_x"/>
                                          </p:val>
                                        </p:tav>
                                      </p:tavLst>
                                    </p:anim>
                                    <p:anim calcmode="lin" valueType="num">
                                      <p:cBhvr additive="base">
                                        <p:cTn id="145" dur="500"/>
                                        <p:tgtEl>
                                          <p:spTgt spid="756747"/>
                                        </p:tgtEl>
                                        <p:attrNameLst>
                                          <p:attrName>ppt_y</p:attrName>
                                        </p:attrNameLst>
                                      </p:cBhvr>
                                      <p:tavLst>
                                        <p:tav tm="0">
                                          <p:val>
                                            <p:strVal val="ppt_y"/>
                                          </p:val>
                                        </p:tav>
                                        <p:tav tm="100000">
                                          <p:val>
                                            <p:strVal val="1+ppt_h/2"/>
                                          </p:val>
                                        </p:tav>
                                      </p:tavLst>
                                    </p:anim>
                                    <p:set>
                                      <p:cBhvr>
                                        <p:cTn id="146" dur="1" fill="hold">
                                          <p:stCondLst>
                                            <p:cond delay="499"/>
                                          </p:stCondLst>
                                        </p:cTn>
                                        <p:tgtEl>
                                          <p:spTgt spid="756747"/>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756750"/>
                                        </p:tgtEl>
                                        <p:attrNameLst>
                                          <p:attrName>ppt_x</p:attrName>
                                        </p:attrNameLst>
                                      </p:cBhvr>
                                      <p:tavLst>
                                        <p:tav tm="0">
                                          <p:val>
                                            <p:strVal val="ppt_x"/>
                                          </p:val>
                                        </p:tav>
                                        <p:tav tm="100000">
                                          <p:val>
                                            <p:strVal val="ppt_x"/>
                                          </p:val>
                                        </p:tav>
                                      </p:tavLst>
                                    </p:anim>
                                    <p:anim calcmode="lin" valueType="num">
                                      <p:cBhvr additive="base">
                                        <p:cTn id="149" dur="500"/>
                                        <p:tgtEl>
                                          <p:spTgt spid="756750"/>
                                        </p:tgtEl>
                                        <p:attrNameLst>
                                          <p:attrName>ppt_y</p:attrName>
                                        </p:attrNameLst>
                                      </p:cBhvr>
                                      <p:tavLst>
                                        <p:tav tm="0">
                                          <p:val>
                                            <p:strVal val="ppt_y"/>
                                          </p:val>
                                        </p:tav>
                                        <p:tav tm="100000">
                                          <p:val>
                                            <p:strVal val="1+ppt_h/2"/>
                                          </p:val>
                                        </p:tav>
                                      </p:tavLst>
                                    </p:anim>
                                    <p:set>
                                      <p:cBhvr>
                                        <p:cTn id="150" dur="1" fill="hold">
                                          <p:stCondLst>
                                            <p:cond delay="499"/>
                                          </p:stCondLst>
                                        </p:cTn>
                                        <p:tgtEl>
                                          <p:spTgt spid="756750"/>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756759"/>
                                        </p:tgtEl>
                                        <p:attrNameLst>
                                          <p:attrName>ppt_x</p:attrName>
                                        </p:attrNameLst>
                                      </p:cBhvr>
                                      <p:tavLst>
                                        <p:tav tm="0">
                                          <p:val>
                                            <p:strVal val="ppt_x"/>
                                          </p:val>
                                        </p:tav>
                                        <p:tav tm="100000">
                                          <p:val>
                                            <p:strVal val="ppt_x"/>
                                          </p:val>
                                        </p:tav>
                                      </p:tavLst>
                                    </p:anim>
                                    <p:anim calcmode="lin" valueType="num">
                                      <p:cBhvr additive="base">
                                        <p:cTn id="153" dur="500"/>
                                        <p:tgtEl>
                                          <p:spTgt spid="756759"/>
                                        </p:tgtEl>
                                        <p:attrNameLst>
                                          <p:attrName>ppt_y</p:attrName>
                                        </p:attrNameLst>
                                      </p:cBhvr>
                                      <p:tavLst>
                                        <p:tav tm="0">
                                          <p:val>
                                            <p:strVal val="ppt_y"/>
                                          </p:val>
                                        </p:tav>
                                        <p:tav tm="100000">
                                          <p:val>
                                            <p:strVal val="1+ppt_h/2"/>
                                          </p:val>
                                        </p:tav>
                                      </p:tavLst>
                                    </p:anim>
                                    <p:set>
                                      <p:cBhvr>
                                        <p:cTn id="154" dur="1" fill="hold">
                                          <p:stCondLst>
                                            <p:cond delay="499"/>
                                          </p:stCondLst>
                                        </p:cTn>
                                        <p:tgtEl>
                                          <p:spTgt spid="75675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56751"/>
                                        </p:tgtEl>
                                        <p:attrNameLst>
                                          <p:attrName>style.visibility</p:attrName>
                                        </p:attrNameLst>
                                      </p:cBhvr>
                                      <p:to>
                                        <p:strVal val="visible"/>
                                      </p:to>
                                    </p:set>
                                    <p:anim calcmode="lin" valueType="num">
                                      <p:cBhvr additive="base">
                                        <p:cTn id="159" dur="500" fill="hold"/>
                                        <p:tgtEl>
                                          <p:spTgt spid="756751"/>
                                        </p:tgtEl>
                                        <p:attrNameLst>
                                          <p:attrName>ppt_x</p:attrName>
                                        </p:attrNameLst>
                                      </p:cBhvr>
                                      <p:tavLst>
                                        <p:tav tm="0">
                                          <p:val>
                                            <p:strVal val="#ppt_x"/>
                                          </p:val>
                                        </p:tav>
                                        <p:tav tm="100000">
                                          <p:val>
                                            <p:strVal val="#ppt_x"/>
                                          </p:val>
                                        </p:tav>
                                      </p:tavLst>
                                    </p:anim>
                                    <p:anim calcmode="lin" valueType="num">
                                      <p:cBhvr additive="base">
                                        <p:cTn id="160" dur="500" fill="hold"/>
                                        <p:tgtEl>
                                          <p:spTgt spid="75675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56760"/>
                                        </p:tgtEl>
                                        <p:attrNameLst>
                                          <p:attrName>style.visibility</p:attrName>
                                        </p:attrNameLst>
                                      </p:cBhvr>
                                      <p:to>
                                        <p:strVal val="visible"/>
                                      </p:to>
                                    </p:set>
                                    <p:anim calcmode="lin" valueType="num">
                                      <p:cBhvr additive="base">
                                        <p:cTn id="163" dur="500" fill="hold"/>
                                        <p:tgtEl>
                                          <p:spTgt spid="756760"/>
                                        </p:tgtEl>
                                        <p:attrNameLst>
                                          <p:attrName>ppt_x</p:attrName>
                                        </p:attrNameLst>
                                      </p:cBhvr>
                                      <p:tavLst>
                                        <p:tav tm="0">
                                          <p:val>
                                            <p:strVal val="#ppt_x"/>
                                          </p:val>
                                        </p:tav>
                                        <p:tav tm="100000">
                                          <p:val>
                                            <p:strVal val="#ppt_x"/>
                                          </p:val>
                                        </p:tav>
                                      </p:tavLst>
                                    </p:anim>
                                    <p:anim calcmode="lin" valueType="num">
                                      <p:cBhvr additive="base">
                                        <p:cTn id="164" dur="500" fill="hold"/>
                                        <p:tgtEl>
                                          <p:spTgt spid="75676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756751"/>
                                        </p:tgtEl>
                                        <p:attrNameLst>
                                          <p:attrName>ppt_x</p:attrName>
                                        </p:attrNameLst>
                                      </p:cBhvr>
                                      <p:tavLst>
                                        <p:tav tm="0">
                                          <p:val>
                                            <p:strVal val="ppt_x"/>
                                          </p:val>
                                        </p:tav>
                                        <p:tav tm="100000">
                                          <p:val>
                                            <p:strVal val="ppt_x"/>
                                          </p:val>
                                        </p:tav>
                                      </p:tavLst>
                                    </p:anim>
                                    <p:anim calcmode="lin" valueType="num">
                                      <p:cBhvr additive="base">
                                        <p:cTn id="169" dur="500"/>
                                        <p:tgtEl>
                                          <p:spTgt spid="756751"/>
                                        </p:tgtEl>
                                        <p:attrNameLst>
                                          <p:attrName>ppt_y</p:attrName>
                                        </p:attrNameLst>
                                      </p:cBhvr>
                                      <p:tavLst>
                                        <p:tav tm="0">
                                          <p:val>
                                            <p:strVal val="ppt_y"/>
                                          </p:val>
                                        </p:tav>
                                        <p:tav tm="100000">
                                          <p:val>
                                            <p:strVal val="1+ppt_h/2"/>
                                          </p:val>
                                        </p:tav>
                                      </p:tavLst>
                                    </p:anim>
                                    <p:set>
                                      <p:cBhvr>
                                        <p:cTn id="170" dur="1" fill="hold">
                                          <p:stCondLst>
                                            <p:cond delay="499"/>
                                          </p:stCondLst>
                                        </p:cTn>
                                        <p:tgtEl>
                                          <p:spTgt spid="7567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756760"/>
                                        </p:tgtEl>
                                        <p:attrNameLst>
                                          <p:attrName>ppt_x</p:attrName>
                                        </p:attrNameLst>
                                      </p:cBhvr>
                                      <p:tavLst>
                                        <p:tav tm="0">
                                          <p:val>
                                            <p:strVal val="ppt_x"/>
                                          </p:val>
                                        </p:tav>
                                        <p:tav tm="100000">
                                          <p:val>
                                            <p:strVal val="ppt_x"/>
                                          </p:val>
                                        </p:tav>
                                      </p:tavLst>
                                    </p:anim>
                                    <p:anim calcmode="lin" valueType="num">
                                      <p:cBhvr additive="base">
                                        <p:cTn id="173" dur="500"/>
                                        <p:tgtEl>
                                          <p:spTgt spid="756760"/>
                                        </p:tgtEl>
                                        <p:attrNameLst>
                                          <p:attrName>ppt_y</p:attrName>
                                        </p:attrNameLst>
                                      </p:cBhvr>
                                      <p:tavLst>
                                        <p:tav tm="0">
                                          <p:val>
                                            <p:strVal val="ppt_y"/>
                                          </p:val>
                                        </p:tav>
                                        <p:tav tm="100000">
                                          <p:val>
                                            <p:strVal val="1+ppt_h/2"/>
                                          </p:val>
                                        </p:tav>
                                      </p:tavLst>
                                    </p:anim>
                                    <p:set>
                                      <p:cBhvr>
                                        <p:cTn id="174" dur="1" fill="hold">
                                          <p:stCondLst>
                                            <p:cond delay="499"/>
                                          </p:stCondLst>
                                        </p:cTn>
                                        <p:tgtEl>
                                          <p:spTgt spid="756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1" grpId="0"/>
      <p:bldP spid="756741" grpId="1"/>
      <p:bldP spid="756742" grpId="0" animBg="1"/>
      <p:bldP spid="756742" grpId="1" animBg="1"/>
      <p:bldP spid="756743" grpId="0" animBg="1"/>
      <p:bldP spid="756743" grpId="1" animBg="1"/>
      <p:bldP spid="756744" grpId="0" animBg="1"/>
      <p:bldP spid="756744" grpId="1" animBg="1"/>
      <p:bldP spid="756745" grpId="0" animBg="1"/>
      <p:bldP spid="756745" grpId="1" animBg="1"/>
      <p:bldP spid="756746" grpId="0" animBg="1"/>
      <p:bldP spid="756746" grpId="1" animBg="1"/>
      <p:bldP spid="756747" grpId="0"/>
      <p:bldP spid="756747" grpId="1"/>
      <p:bldP spid="756748" grpId="0" animBg="1"/>
      <p:bldP spid="756748" grpId="1" animBg="1"/>
      <p:bldP spid="756749" grpId="0" animBg="1"/>
      <p:bldP spid="756749" grpId="1" animBg="1"/>
      <p:bldP spid="756750" grpId="0" animBg="1"/>
      <p:bldP spid="756750" grpId="1" animBg="1"/>
      <p:bldP spid="756751" grpId="0"/>
      <p:bldP spid="756751" grpId="1"/>
      <p:bldP spid="756752" grpId="0" animBg="1"/>
      <p:bldP spid="756752" grpId="1" animBg="1"/>
      <p:bldP spid="756753" grpId="0" animBg="1"/>
      <p:bldP spid="756753" grpId="1" animBg="1"/>
      <p:bldP spid="756754" grpId="0" animBg="1"/>
      <p:bldP spid="756754" grpId="1" animBg="1"/>
      <p:bldP spid="756755" grpId="0" animBg="1"/>
      <p:bldP spid="756755" grpId="1" animBg="1"/>
      <p:bldP spid="756756" grpId="0" animBg="1"/>
      <p:bldP spid="756756" grpId="1" animBg="1"/>
      <p:bldP spid="756757" grpId="0" animBg="1"/>
      <p:bldP spid="756757" grpId="1" animBg="1"/>
      <p:bldP spid="756758" grpId="0" animBg="1"/>
      <p:bldP spid="756758" grpId="1" animBg="1"/>
      <p:bldP spid="756759" grpId="0" animBg="1"/>
      <p:bldP spid="756759" grpId="1" animBg="1"/>
      <p:bldP spid="756760" grpId="0" animBg="1"/>
      <p:bldP spid="75676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685800" y="209550"/>
            <a:ext cx="7772400" cy="857250"/>
          </a:xfrm>
        </p:spPr>
        <p:txBody>
          <a:bodyPr/>
          <a:lstStyle/>
          <a:p>
            <a:pPr eaLnBrk="1" hangingPunct="1"/>
            <a:r>
              <a:rPr lang="en-US" dirty="0" smtClean="0"/>
              <a:t>Review</a:t>
            </a:r>
          </a:p>
        </p:txBody>
      </p:sp>
      <p:sp>
        <p:nvSpPr>
          <p:cNvPr id="57348" name="Rectangle 3"/>
          <p:cNvSpPr>
            <a:spLocks noGrp="1" noChangeArrowheads="1"/>
          </p:cNvSpPr>
          <p:nvPr>
            <p:ph type="body" idx="1"/>
          </p:nvPr>
        </p:nvSpPr>
        <p:spPr>
          <a:xfrm>
            <a:off x="685800" y="1200150"/>
            <a:ext cx="7772400" cy="3086100"/>
          </a:xfrm>
        </p:spPr>
        <p:txBody>
          <a:bodyPr/>
          <a:lstStyle/>
          <a:p>
            <a:pPr eaLnBrk="1" hangingPunct="1">
              <a:lnSpc>
                <a:spcPct val="90000"/>
              </a:lnSpc>
            </a:pPr>
            <a:r>
              <a:rPr lang="en-US" sz="2400" dirty="0" smtClean="0"/>
              <a:t>Storage</a:t>
            </a:r>
          </a:p>
          <a:p>
            <a:pPr lvl="1" eaLnBrk="1" hangingPunct="1">
              <a:lnSpc>
                <a:spcPct val="90000"/>
              </a:lnSpc>
            </a:pPr>
            <a:r>
              <a:rPr lang="en-US" sz="2200" dirty="0" smtClean="0"/>
              <a:t>Characteristics of Different Types of Storage</a:t>
            </a:r>
          </a:p>
          <a:p>
            <a:pPr lvl="1" eaLnBrk="1" hangingPunct="1">
              <a:lnSpc>
                <a:spcPct val="90000"/>
              </a:lnSpc>
            </a:pPr>
            <a:r>
              <a:rPr lang="en-US" sz="2200" dirty="0" smtClean="0"/>
              <a:t>Primary Storage</a:t>
            </a:r>
          </a:p>
          <a:p>
            <a:pPr lvl="1" eaLnBrk="1" hangingPunct="1">
              <a:lnSpc>
                <a:spcPct val="90000"/>
              </a:lnSpc>
            </a:pPr>
            <a:r>
              <a:rPr lang="en-US" sz="2200" dirty="0" smtClean="0"/>
              <a:t>Secondary Storage</a:t>
            </a:r>
          </a:p>
          <a:p>
            <a:pPr lvl="2" eaLnBrk="1" hangingPunct="1">
              <a:lnSpc>
                <a:spcPct val="90000"/>
              </a:lnSpc>
            </a:pPr>
            <a:r>
              <a:rPr lang="en-US" sz="2000" dirty="0" smtClean="0"/>
              <a:t>Magnetic Tape</a:t>
            </a:r>
          </a:p>
          <a:p>
            <a:pPr lvl="2" eaLnBrk="1" hangingPunct="1">
              <a:lnSpc>
                <a:spcPct val="90000"/>
              </a:lnSpc>
            </a:pPr>
            <a:r>
              <a:rPr lang="en-US" sz="2000" dirty="0" smtClean="0"/>
              <a:t>Magnetic Disk</a:t>
            </a:r>
          </a:p>
          <a:p>
            <a:pPr lvl="1" eaLnBrk="1" hangingPunct="1">
              <a:lnSpc>
                <a:spcPct val="90000"/>
              </a:lnSpc>
            </a:pPr>
            <a:r>
              <a:rPr lang="en-US" sz="2200" dirty="0" smtClean="0"/>
              <a:t>Storage Safety Nets</a:t>
            </a:r>
          </a:p>
          <a:p>
            <a:pPr lvl="1" eaLnBrk="1" hangingPunct="1">
              <a:lnSpc>
                <a:spcPct val="90000"/>
              </a:lnSpc>
            </a:pPr>
            <a:r>
              <a:rPr lang="en-US" sz="2200" dirty="0" smtClean="0"/>
              <a:t>SAN and NAS</a:t>
            </a:r>
          </a:p>
          <a:p>
            <a:pPr lvl="1" eaLnBrk="1" hangingPunct="1">
              <a:lnSpc>
                <a:spcPct val="90000"/>
              </a:lnSpc>
            </a:pPr>
            <a:r>
              <a:rPr lang="en-US" sz="2200" dirty="0" smtClean="0"/>
              <a:t>Cache Controllers</a:t>
            </a:r>
          </a:p>
          <a:p>
            <a:pPr eaLnBrk="1" hangingPunct="1">
              <a:lnSpc>
                <a:spcPct val="90000"/>
              </a:lnSpc>
              <a:buNone/>
            </a:pPr>
            <a:endParaRPr lang="en-US" sz="2400" dirty="0" smtClean="0"/>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smtClean="0"/>
              <a:t>Working with RAID Arrays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3733755"/>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mtClean="0"/>
              <a:t>Purpose</a:t>
            </a:r>
          </a:p>
        </p:txBody>
      </p:sp>
      <p:sp>
        <p:nvSpPr>
          <p:cNvPr id="4099" name="Rectangle 3"/>
          <p:cNvSpPr>
            <a:spLocks noGrp="1" noChangeArrowheads="1"/>
          </p:cNvSpPr>
          <p:nvPr>
            <p:ph type="body" idx="1"/>
          </p:nvPr>
        </p:nvSpPr>
        <p:spPr/>
        <p:txBody>
          <a:bodyPr/>
          <a:lstStyle/>
          <a:p>
            <a:pPr eaLnBrk="1" hangingPunct="1"/>
            <a:r>
              <a:rPr lang="en-US" dirty="0" smtClean="0"/>
              <a:t>Get your hands dirty configuring RAID arrays on a Windows 2012 Server</a:t>
            </a:r>
          </a:p>
          <a:p>
            <a:pPr eaLnBrk="1" hangingPunct="1"/>
            <a:r>
              <a:rPr lang="en-US" dirty="0" smtClean="0"/>
              <a:t>Get more exposure with virtual machine technology</a:t>
            </a:r>
          </a:p>
          <a:p>
            <a:pPr eaLnBrk="1" hangingPunct="1"/>
            <a:r>
              <a:rPr lang="en-US" dirty="0" smtClean="0"/>
              <a:t>Have fun (in a geeky sort of way)!</a:t>
            </a:r>
          </a:p>
        </p:txBody>
      </p:sp>
    </p:spTree>
    <p:extLst>
      <p:ext uri="{BB962C8B-B14F-4D97-AF65-F5344CB8AC3E}">
        <p14:creationId xmlns:p14="http://schemas.microsoft.com/office/powerpoint/2010/main" val="3251736726"/>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dirty="0" smtClean="0"/>
              <a:t>Plan</a:t>
            </a:r>
          </a:p>
        </p:txBody>
      </p:sp>
      <p:sp>
        <p:nvSpPr>
          <p:cNvPr id="5123" name="Rectangle 3"/>
          <p:cNvSpPr>
            <a:spLocks noGrp="1" noChangeArrowheads="1"/>
          </p:cNvSpPr>
          <p:nvPr>
            <p:ph type="body" idx="1"/>
          </p:nvPr>
        </p:nvSpPr>
        <p:spPr/>
        <p:txBody>
          <a:bodyPr/>
          <a:lstStyle/>
          <a:p>
            <a:pPr eaLnBrk="1" hangingPunct="1"/>
            <a:r>
              <a:rPr lang="en-US" dirty="0" smtClean="0"/>
              <a:t>Get into groups</a:t>
            </a:r>
          </a:p>
          <a:p>
            <a:pPr eaLnBrk="1" hangingPunct="1"/>
            <a:r>
              <a:rPr lang="en-US" dirty="0" smtClean="0"/>
              <a:t>Add </a:t>
            </a:r>
            <a:r>
              <a:rPr lang="en-US" dirty="0"/>
              <a:t>5</a:t>
            </a:r>
            <a:r>
              <a:rPr lang="en-US" dirty="0" smtClean="0"/>
              <a:t> GB virtual hard drives to our virtual machines and fire them up</a:t>
            </a:r>
          </a:p>
          <a:p>
            <a:pPr eaLnBrk="1" hangingPunct="1"/>
            <a:r>
              <a:rPr lang="en-US" dirty="0" smtClean="0"/>
              <a:t>Configure </a:t>
            </a:r>
            <a:r>
              <a:rPr lang="en-US" dirty="0"/>
              <a:t>3</a:t>
            </a:r>
            <a:r>
              <a:rPr lang="en-US" dirty="0" smtClean="0"/>
              <a:t> of the drives into a RAID array</a:t>
            </a:r>
          </a:p>
          <a:p>
            <a:pPr eaLnBrk="1" hangingPunct="1"/>
            <a:r>
              <a:rPr lang="en-US" dirty="0" smtClean="0"/>
              <a:t>Configure the other two into a pair of mirrored drives</a:t>
            </a:r>
          </a:p>
        </p:txBody>
      </p:sp>
    </p:spTree>
    <p:extLst>
      <p:ext uri="{BB962C8B-B14F-4D97-AF65-F5344CB8AC3E}">
        <p14:creationId xmlns:p14="http://schemas.microsoft.com/office/powerpoint/2010/main" val="872092299"/>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One Drive Goes Bad</a:t>
            </a:r>
          </a:p>
        </p:txBody>
      </p:sp>
      <p:sp>
        <p:nvSpPr>
          <p:cNvPr id="7171" name="Rectangle 3"/>
          <p:cNvSpPr>
            <a:spLocks noGrp="1" noChangeArrowheads="1"/>
          </p:cNvSpPr>
          <p:nvPr>
            <p:ph type="body" idx="1"/>
          </p:nvPr>
        </p:nvSpPr>
        <p:spPr/>
        <p:txBody>
          <a:bodyPr/>
          <a:lstStyle/>
          <a:p>
            <a:pPr eaLnBrk="1" hangingPunct="1"/>
            <a:r>
              <a:rPr lang="en-US" dirty="0" smtClean="0"/>
              <a:t>Shutdown your server</a:t>
            </a:r>
          </a:p>
          <a:p>
            <a:pPr eaLnBrk="1" hangingPunct="1"/>
            <a:r>
              <a:rPr lang="en-US" dirty="0" smtClean="0"/>
              <a:t>Delete one of the drives in your RAID-5 array</a:t>
            </a:r>
          </a:p>
          <a:p>
            <a:pPr eaLnBrk="1" hangingPunct="1"/>
            <a:r>
              <a:rPr lang="en-US" dirty="0" smtClean="0"/>
              <a:t>Bring up your systems and check out the state of the volume</a:t>
            </a:r>
          </a:p>
          <a:p>
            <a:pPr eaLnBrk="1" hangingPunct="1"/>
            <a:r>
              <a:rPr lang="en-US" dirty="0" smtClean="0"/>
              <a:t>See that you can still access the data even through the singe drive has failed</a:t>
            </a:r>
          </a:p>
          <a:p>
            <a:pPr eaLnBrk="1" hangingPunct="1"/>
            <a:r>
              <a:rPr lang="en-US" dirty="0" smtClean="0"/>
              <a:t>Shutdown your servers</a:t>
            </a:r>
          </a:p>
        </p:txBody>
      </p:sp>
    </p:spTree>
    <p:extLst>
      <p:ext uri="{BB962C8B-B14F-4D97-AF65-F5344CB8AC3E}">
        <p14:creationId xmlns:p14="http://schemas.microsoft.com/office/powerpoint/2010/main" val="3838357530"/>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New Drive Added</a:t>
            </a:r>
          </a:p>
        </p:txBody>
      </p:sp>
      <p:sp>
        <p:nvSpPr>
          <p:cNvPr id="8195" name="Rectangle 3"/>
          <p:cNvSpPr>
            <a:spLocks noGrp="1" noChangeArrowheads="1"/>
          </p:cNvSpPr>
          <p:nvPr>
            <p:ph type="body" idx="1"/>
          </p:nvPr>
        </p:nvSpPr>
        <p:spPr/>
        <p:txBody>
          <a:bodyPr/>
          <a:lstStyle/>
          <a:p>
            <a:pPr eaLnBrk="1" hangingPunct="1"/>
            <a:r>
              <a:rPr lang="en-US" dirty="0" smtClean="0"/>
              <a:t>Add another drive to your server</a:t>
            </a:r>
          </a:p>
          <a:p>
            <a:pPr eaLnBrk="1" hangingPunct="1"/>
            <a:r>
              <a:rPr lang="en-US" dirty="0" smtClean="0"/>
              <a:t>Fire up your server and we’ll see if we can repair the array</a:t>
            </a:r>
          </a:p>
          <a:p>
            <a:pPr eaLnBrk="1" hangingPunct="1"/>
            <a:r>
              <a:rPr lang="en-US" dirty="0" smtClean="0"/>
              <a:t>Make sure we can still get to the data after the array has been recovered</a:t>
            </a:r>
          </a:p>
          <a:p>
            <a:pPr eaLnBrk="1" hangingPunct="1"/>
            <a:r>
              <a:rPr lang="en-US" dirty="0" smtClean="0"/>
              <a:t>Delete the volume and kiss your data goodbye</a:t>
            </a:r>
          </a:p>
        </p:txBody>
      </p:sp>
    </p:spTree>
    <p:extLst>
      <p:ext uri="{BB962C8B-B14F-4D97-AF65-F5344CB8AC3E}">
        <p14:creationId xmlns:p14="http://schemas.microsoft.com/office/powerpoint/2010/main" val="3047305202"/>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Mirrored Drives</a:t>
            </a:r>
          </a:p>
        </p:txBody>
      </p:sp>
      <p:sp>
        <p:nvSpPr>
          <p:cNvPr id="9219" name="Rectangle 3"/>
          <p:cNvSpPr>
            <a:spLocks noGrp="1" noChangeArrowheads="1"/>
          </p:cNvSpPr>
          <p:nvPr>
            <p:ph type="body" idx="1"/>
          </p:nvPr>
        </p:nvSpPr>
        <p:spPr/>
        <p:txBody>
          <a:bodyPr/>
          <a:lstStyle/>
          <a:p>
            <a:pPr eaLnBrk="1" hangingPunct="1"/>
            <a:r>
              <a:rPr lang="en-US" dirty="0" smtClean="0"/>
              <a:t>Can you do it again with mirrored drives?</a:t>
            </a:r>
          </a:p>
          <a:p>
            <a:pPr eaLnBrk="1" hangingPunct="1"/>
            <a:r>
              <a:rPr lang="en-US" dirty="0" smtClean="0"/>
              <a:t>How much space is available on a mirrored </a:t>
            </a:r>
            <a:r>
              <a:rPr lang="en-US" smtClean="0"/>
              <a:t>volume?</a:t>
            </a:r>
            <a:endParaRPr lang="en-US" dirty="0" smtClean="0"/>
          </a:p>
        </p:txBody>
      </p:sp>
    </p:spTree>
    <p:extLst>
      <p:ext uri="{BB962C8B-B14F-4D97-AF65-F5344CB8AC3E}">
        <p14:creationId xmlns:p14="http://schemas.microsoft.com/office/powerpoint/2010/main" val="3032443603"/>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mtClean="0"/>
              <a:t>Questions?</a:t>
            </a:r>
          </a:p>
        </p:txBody>
      </p:sp>
      <p:sp>
        <p:nvSpPr>
          <p:cNvPr id="10243" name="Rectangle 3"/>
          <p:cNvSpPr>
            <a:spLocks noGrp="1" noChangeArrowheads="1"/>
          </p:cNvSpPr>
          <p:nvPr>
            <p:ph type="body" idx="1"/>
          </p:nvPr>
        </p:nvSpPr>
        <p:spPr/>
        <p:txBody>
          <a:bodyPr/>
          <a:lstStyle/>
          <a:p>
            <a:pPr eaLnBrk="1" hangingPunct="1"/>
            <a:r>
              <a:rPr lang="en-US" smtClean="0"/>
              <a:t>Any questions?</a:t>
            </a:r>
          </a:p>
          <a:p>
            <a:pPr eaLnBrk="1" hangingPunct="1"/>
            <a:r>
              <a:rPr lang="en-US" smtClean="0"/>
              <a:t>Have fun!</a:t>
            </a:r>
          </a:p>
        </p:txBody>
      </p:sp>
    </p:spTree>
    <p:extLst>
      <p:ext uri="{BB962C8B-B14F-4D97-AF65-F5344CB8AC3E}">
        <p14:creationId xmlns:p14="http://schemas.microsoft.com/office/powerpoint/2010/main" val="3158122606"/>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RAID 5 vs. Mirrored Drives</a:t>
            </a:r>
          </a:p>
        </p:txBody>
      </p:sp>
      <p:sp>
        <p:nvSpPr>
          <p:cNvPr id="11267" name="Rectangle 3"/>
          <p:cNvSpPr>
            <a:spLocks noGrp="1" noChangeArrowheads="1"/>
          </p:cNvSpPr>
          <p:nvPr>
            <p:ph type="body" idx="1"/>
          </p:nvPr>
        </p:nvSpPr>
        <p:spPr/>
        <p:txBody>
          <a:bodyPr/>
          <a:lstStyle/>
          <a:p>
            <a:pPr eaLnBrk="1" hangingPunct="1"/>
            <a:r>
              <a:rPr lang="en-US" smtClean="0"/>
              <a:t>Which one is better?</a:t>
            </a:r>
          </a:p>
          <a:p>
            <a:pPr eaLnBrk="1" hangingPunct="1"/>
            <a:r>
              <a:rPr lang="en-US" smtClean="0"/>
              <a:t>RAID 5</a:t>
            </a:r>
          </a:p>
          <a:p>
            <a:pPr lvl="1" eaLnBrk="1" hangingPunct="1"/>
            <a:r>
              <a:rPr lang="en-US" smtClean="0"/>
              <a:t>Pros?</a:t>
            </a:r>
          </a:p>
          <a:p>
            <a:pPr lvl="1" eaLnBrk="1" hangingPunct="1"/>
            <a:r>
              <a:rPr lang="en-US" smtClean="0"/>
              <a:t>Cons?</a:t>
            </a:r>
          </a:p>
          <a:p>
            <a:pPr eaLnBrk="1" hangingPunct="1"/>
            <a:r>
              <a:rPr lang="en-US" smtClean="0"/>
              <a:t>Mirrored Drives</a:t>
            </a:r>
          </a:p>
          <a:p>
            <a:pPr lvl="1" eaLnBrk="1" hangingPunct="1"/>
            <a:r>
              <a:rPr lang="en-US" smtClean="0"/>
              <a:t>Pros?</a:t>
            </a:r>
          </a:p>
          <a:p>
            <a:pPr lvl="1" eaLnBrk="1" hangingPunct="1"/>
            <a:r>
              <a:rPr lang="en-US" smtClean="0"/>
              <a:t>Cons?</a:t>
            </a:r>
          </a:p>
        </p:txBody>
      </p:sp>
    </p:spTree>
    <p:extLst>
      <p:ext uri="{BB962C8B-B14F-4D97-AF65-F5344CB8AC3E}">
        <p14:creationId xmlns:p14="http://schemas.microsoft.com/office/powerpoint/2010/main" val="239351685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4000" dirty="0" smtClean="0"/>
              <a:t>What are the following characteristics of storage devices?</a:t>
            </a:r>
          </a:p>
        </p:txBody>
      </p:sp>
      <p:sp>
        <p:nvSpPr>
          <p:cNvPr id="15364" name="Rectangle 3"/>
          <p:cNvSpPr>
            <a:spLocks noGrp="1" noChangeArrowheads="1"/>
          </p:cNvSpPr>
          <p:nvPr>
            <p:ph type="body" idx="1"/>
          </p:nvPr>
        </p:nvSpPr>
        <p:spPr/>
        <p:txBody>
          <a:bodyPr/>
          <a:lstStyle/>
          <a:p>
            <a:pPr eaLnBrk="1" hangingPunct="1"/>
            <a:r>
              <a:rPr lang="en-US" smtClean="0"/>
              <a:t>Speed</a:t>
            </a:r>
          </a:p>
          <a:p>
            <a:pPr eaLnBrk="1" hangingPunct="1"/>
            <a:r>
              <a:rPr lang="en-US" smtClean="0"/>
              <a:t>Volatility</a:t>
            </a:r>
          </a:p>
          <a:p>
            <a:pPr eaLnBrk="1" hangingPunct="1"/>
            <a:r>
              <a:rPr lang="en-US" smtClean="0"/>
              <a:t>Access method</a:t>
            </a:r>
          </a:p>
          <a:p>
            <a:pPr eaLnBrk="1" hangingPunct="1"/>
            <a:r>
              <a:rPr lang="en-US" smtClean="0"/>
              <a:t>Portability</a:t>
            </a:r>
          </a:p>
          <a:p>
            <a:pPr eaLnBrk="1" hangingPunct="1"/>
            <a:r>
              <a:rPr lang="en-US" smtClean="0"/>
              <a:t>Cost</a:t>
            </a:r>
          </a:p>
          <a:p>
            <a:pPr eaLnBrk="1" hangingPunct="1"/>
            <a:r>
              <a:rPr lang="en-US" smtClean="0"/>
              <a:t>Capacity</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Memory-Storage Hierarchy</a:t>
            </a:r>
            <a:br>
              <a:rPr lang="en-US" smtClean="0"/>
            </a:br>
            <a:endParaRPr lang="en-US" smtClean="0"/>
          </a:p>
        </p:txBody>
      </p:sp>
      <p:sp>
        <p:nvSpPr>
          <p:cNvPr id="18437" name="Rectangle 5"/>
          <p:cNvSpPr>
            <a:spLocks noChangeArrowheads="1"/>
          </p:cNvSpPr>
          <p:nvPr/>
        </p:nvSpPr>
        <p:spPr bwMode="auto">
          <a:xfrm>
            <a:off x="6913563" y="1743730"/>
            <a:ext cx="1292533" cy="523220"/>
          </a:xfrm>
          <a:prstGeom prst="rect">
            <a:avLst/>
          </a:prstGeom>
          <a:noFill/>
          <a:ln w="9525">
            <a:noFill/>
            <a:miter lim="800000"/>
            <a:headEnd/>
            <a:tailEnd/>
          </a:ln>
        </p:spPr>
        <p:txBody>
          <a:bodyPr wrap="none">
            <a:spAutoFit/>
          </a:bodyPr>
          <a:lstStyle/>
          <a:p>
            <a:r>
              <a:rPr lang="en-US" dirty="0"/>
              <a:t>Volatile</a:t>
            </a:r>
          </a:p>
        </p:txBody>
      </p:sp>
      <p:sp>
        <p:nvSpPr>
          <p:cNvPr id="18438" name="Rectangle 6"/>
          <p:cNvSpPr>
            <a:spLocks noChangeArrowheads="1"/>
          </p:cNvSpPr>
          <p:nvPr/>
        </p:nvSpPr>
        <p:spPr bwMode="auto">
          <a:xfrm>
            <a:off x="6934201" y="3648730"/>
            <a:ext cx="1997663" cy="523220"/>
          </a:xfrm>
          <a:prstGeom prst="rect">
            <a:avLst/>
          </a:prstGeom>
          <a:noFill/>
          <a:ln w="9525">
            <a:noFill/>
            <a:miter lim="800000"/>
            <a:headEnd/>
            <a:tailEnd/>
          </a:ln>
        </p:spPr>
        <p:txBody>
          <a:bodyPr wrap="none">
            <a:spAutoFit/>
          </a:bodyPr>
          <a:lstStyle/>
          <a:p>
            <a:r>
              <a:rPr lang="en-US" dirty="0"/>
              <a:t>Non-volatile</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26104"/>
            <a:ext cx="4953001" cy="408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Fig05-05"/>
          <p:cNvPicPr>
            <a:picLocks noChangeAspect="1" noChangeArrowheads="1"/>
          </p:cNvPicPr>
          <p:nvPr/>
        </p:nvPicPr>
        <p:blipFill>
          <a:blip r:embed="rId3" cstate="print"/>
          <a:srcRect/>
          <a:stretch>
            <a:fillRect/>
          </a:stretch>
        </p:blipFill>
        <p:spPr bwMode="auto">
          <a:xfrm>
            <a:off x="457201" y="133350"/>
            <a:ext cx="8226425" cy="3014662"/>
          </a:xfrm>
          <a:prstGeom prst="rect">
            <a:avLst/>
          </a:prstGeom>
          <a:noFill/>
          <a:ln w="9525">
            <a:noFill/>
            <a:miter lim="800000"/>
            <a:headEnd/>
            <a:tailEnd/>
          </a:ln>
        </p:spPr>
      </p:pic>
      <p:pic>
        <p:nvPicPr>
          <p:cNvPr id="3" name="Picture 4" descr="Fig05-06"/>
          <p:cNvPicPr>
            <a:picLocks noChangeAspect="1" noChangeArrowheads="1"/>
          </p:cNvPicPr>
          <p:nvPr/>
        </p:nvPicPr>
        <p:blipFill>
          <a:blip r:embed="rId4" cstate="print"/>
          <a:srcRect/>
          <a:stretch>
            <a:fillRect/>
          </a:stretch>
        </p:blipFill>
        <p:spPr bwMode="auto">
          <a:xfrm>
            <a:off x="228600" y="3742135"/>
            <a:ext cx="8686800" cy="11918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Question?</a:t>
            </a:r>
          </a:p>
        </p:txBody>
      </p:sp>
      <p:sp>
        <p:nvSpPr>
          <p:cNvPr id="23556" name="Rectangle 3"/>
          <p:cNvSpPr>
            <a:spLocks noGrp="1" noChangeArrowheads="1"/>
          </p:cNvSpPr>
          <p:nvPr>
            <p:ph type="body" idx="1"/>
          </p:nvPr>
        </p:nvSpPr>
        <p:spPr/>
        <p:txBody>
          <a:bodyPr/>
          <a:lstStyle/>
          <a:p>
            <a:pPr eaLnBrk="1" hangingPunct="1"/>
            <a:r>
              <a:rPr lang="en-US" smtClean="0"/>
              <a:t>Who has nonvolatile RAM with them right now?</a:t>
            </a:r>
          </a:p>
          <a:p>
            <a:pPr eaLnBrk="1" hangingPunct="1"/>
            <a:r>
              <a:rPr lang="en-US" smtClean="0"/>
              <a:t>What kind? </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14611</TotalTime>
  <Words>1909</Words>
  <Application>Microsoft Office PowerPoint</Application>
  <PresentationFormat>On-screen Show (16:9)</PresentationFormat>
  <Paragraphs>326</Paragraphs>
  <Slides>59</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Visio</vt:lpstr>
      <vt:lpstr>Module 3 - Storage</vt:lpstr>
      <vt:lpstr>Agenda</vt:lpstr>
      <vt:lpstr>Case Study – Focus on Storage</vt:lpstr>
      <vt:lpstr>PowerPoint Presentation</vt:lpstr>
      <vt:lpstr>Question?</vt:lpstr>
      <vt:lpstr>What are the following characteristics of storage devices?</vt:lpstr>
      <vt:lpstr>Memory-Storage Hierarchy </vt:lpstr>
      <vt:lpstr>PowerPoint Presentation</vt:lpstr>
      <vt:lpstr>Question?</vt:lpstr>
      <vt:lpstr>What did you learn?</vt:lpstr>
      <vt:lpstr>What did you learn?</vt:lpstr>
      <vt:lpstr>What did you learn?</vt:lpstr>
      <vt:lpstr>Question?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lpstr>PowerPoint Presentation</vt:lpstr>
      <vt:lpstr>Solid State Drive</vt:lpstr>
      <vt:lpstr>Solid State Drive</vt:lpstr>
      <vt:lpstr>What did you learn?</vt:lpstr>
      <vt:lpstr>What did you learn?</vt:lpstr>
      <vt:lpstr>Fault Tolerance</vt:lpstr>
      <vt:lpstr>File Backup</vt:lpstr>
      <vt:lpstr>Question?</vt:lpstr>
      <vt:lpstr>Mirroring</vt:lpstr>
      <vt:lpstr>RAID</vt:lpstr>
      <vt:lpstr>RAID</vt:lpstr>
      <vt:lpstr>PowerPoint Presentation</vt:lpstr>
      <vt:lpstr>Case Study – Mirroring &amp; RAID-5 Let’s take a look!</vt:lpstr>
      <vt:lpstr>What did you learn?</vt:lpstr>
      <vt:lpstr>Transaction Logging</vt:lpstr>
      <vt:lpstr>Case Study – Transaction Logging Let’s Take a Look!</vt:lpstr>
      <vt:lpstr>Question?</vt:lpstr>
      <vt:lpstr>Storage Consolidation</vt:lpstr>
      <vt:lpstr>PowerPoint Presentation</vt:lpstr>
      <vt:lpstr>PowerPoint Presentation</vt:lpstr>
      <vt:lpstr>Case Study – Network Attached Storage</vt:lpstr>
      <vt:lpstr>What did you learn?</vt:lpstr>
      <vt:lpstr>Question?</vt:lpstr>
      <vt:lpstr>PowerPoint Presentation</vt:lpstr>
      <vt:lpstr>PowerPoint Presentation</vt:lpstr>
      <vt:lpstr>PowerPoint Presentation</vt:lpstr>
      <vt:lpstr>PowerPoint Presentation</vt:lpstr>
      <vt:lpstr>What did you learn?</vt:lpstr>
      <vt:lpstr>Case Study – Focus on Storage</vt:lpstr>
      <vt:lpstr>Review</vt:lpstr>
      <vt:lpstr>Working with RAID Arrays</vt:lpstr>
      <vt:lpstr>Purpose</vt:lpstr>
      <vt:lpstr>Plan</vt:lpstr>
      <vt:lpstr>One Drive Goes Bad</vt:lpstr>
      <vt:lpstr>New Drive Added</vt:lpstr>
      <vt:lpstr>Mirrored Drives</vt:lpstr>
      <vt:lpstr>Questions?</vt:lpstr>
      <vt:lpstr>RAID 5 vs. Mirrored Drives</vt:lpstr>
    </vt:vector>
  </TitlesOfParts>
  <Manager>Mirella Misiaszek</Manager>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Architecture, Fifth Edition</dc:title>
  <dc:subject>Chapter 5: Data Storage Technology</dc:subject>
  <dc:creator/>
  <cp:keywords>Presenter - Anne Ketchen</cp:keywords>
  <cp:lastModifiedBy>Patrick Wasson</cp:lastModifiedBy>
  <cp:revision>361</cp:revision>
  <dcterms:created xsi:type="dcterms:W3CDTF">2004-08-05T16:05:47Z</dcterms:created>
  <dcterms:modified xsi:type="dcterms:W3CDTF">2016-09-19T19:52:25Z</dcterms:modified>
  <cp:category>ISBN: 0-619-216921</cp:category>
</cp:coreProperties>
</file>