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589" r:id="rId2"/>
    <p:sldId id="566" r:id="rId3"/>
    <p:sldId id="584" r:id="rId4"/>
    <p:sldId id="535" r:id="rId5"/>
    <p:sldId id="577" r:id="rId6"/>
    <p:sldId id="596" r:id="rId7"/>
    <p:sldId id="540" r:id="rId8"/>
    <p:sldId id="541" r:id="rId9"/>
    <p:sldId id="616" r:id="rId10"/>
    <p:sldId id="542" r:id="rId11"/>
    <p:sldId id="578" r:id="rId12"/>
    <p:sldId id="606" r:id="rId13"/>
    <p:sldId id="605" r:id="rId14"/>
    <p:sldId id="597" r:id="rId15"/>
    <p:sldId id="543" r:id="rId16"/>
    <p:sldId id="544" r:id="rId17"/>
    <p:sldId id="579" r:id="rId18"/>
    <p:sldId id="607" r:id="rId19"/>
    <p:sldId id="598" r:id="rId20"/>
    <p:sldId id="563" r:id="rId21"/>
    <p:sldId id="615" r:id="rId22"/>
    <p:sldId id="564" r:id="rId23"/>
    <p:sldId id="549" r:id="rId24"/>
    <p:sldId id="580" r:id="rId25"/>
    <p:sldId id="608" r:id="rId26"/>
    <p:sldId id="609" r:id="rId27"/>
    <p:sldId id="599" r:id="rId28"/>
    <p:sldId id="569" r:id="rId29"/>
    <p:sldId id="574" r:id="rId30"/>
    <p:sldId id="602" r:id="rId31"/>
    <p:sldId id="575" r:id="rId32"/>
    <p:sldId id="568" r:id="rId33"/>
    <p:sldId id="570" r:id="rId34"/>
    <p:sldId id="581" r:id="rId35"/>
    <p:sldId id="610" r:id="rId36"/>
    <p:sldId id="611" r:id="rId37"/>
    <p:sldId id="600" r:id="rId38"/>
    <p:sldId id="571" r:id="rId39"/>
    <p:sldId id="572" r:id="rId40"/>
    <p:sldId id="582" r:id="rId41"/>
    <p:sldId id="573" r:id="rId42"/>
    <p:sldId id="613" r:id="rId43"/>
    <p:sldId id="550" r:id="rId44"/>
    <p:sldId id="601" r:id="rId45"/>
    <p:sldId id="551" r:id="rId46"/>
    <p:sldId id="552" r:id="rId47"/>
    <p:sldId id="553" r:id="rId48"/>
    <p:sldId id="554" r:id="rId49"/>
    <p:sldId id="555" r:id="rId50"/>
    <p:sldId id="612" r:id="rId51"/>
    <p:sldId id="614" r:id="rId52"/>
    <p:sldId id="583" r:id="rId53"/>
    <p:sldId id="585" r:id="rId54"/>
    <p:sldId id="586" r:id="rId55"/>
  </p:sldIdLst>
  <p:sldSz cx="9144000" cy="5143500" type="screen16x9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0" autoAdjust="0"/>
    <p:restoredTop sz="64311" autoAdjust="0"/>
  </p:normalViewPr>
  <p:slideViewPr>
    <p:cSldViewPr>
      <p:cViewPr varScale="1">
        <p:scale>
          <a:sx n="92" d="100"/>
          <a:sy n="92" d="100"/>
        </p:scale>
        <p:origin x="-26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02" y="-114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DAFD86-1676-4B73-90F2-BC6266D03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41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2113" y="684213"/>
            <a:ext cx="607536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4330700"/>
            <a:ext cx="6858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3068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dirty="0" smtClean="0"/>
              <a:t>Process of creating and managing records of user activity or resource access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Useful tool for examining security policy and analyzing security breaches</a:t>
            </a:r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sz="1800" b="1" dirty="0" smtClean="0"/>
              <a:t>Limitations of Auditing</a:t>
            </a:r>
          </a:p>
          <a:p>
            <a:pPr eaLnBrk="1" hangingPunct="1"/>
            <a:r>
              <a:rPr lang="en-US" sz="1800" dirty="0" smtClean="0"/>
              <a:t>Size of log files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Reduction in system performance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Backward-looking; poor tool for prevention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Automated search tools required to extract useful information</a:t>
            </a:r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600" dirty="0" smtClean="0"/>
              <a:t>Programs or program fragments that:</a:t>
            </a:r>
          </a:p>
          <a:p>
            <a:pPr lvl="1" eaLnBrk="1" hangingPunct="1"/>
            <a:r>
              <a:rPr lang="en-US" sz="1600" dirty="0" smtClean="0"/>
              <a:t>Infect computer by permanently installing themselves in a hard-to-find location</a:t>
            </a:r>
          </a:p>
          <a:p>
            <a:pPr lvl="1" eaLnBrk="1" hangingPunct="1"/>
            <a:r>
              <a:rPr lang="en-US" sz="1600" dirty="0" smtClean="0"/>
              <a:t>Perform malicious acts on infected computer</a:t>
            </a:r>
          </a:p>
          <a:p>
            <a:pPr lvl="1" eaLnBrk="1" hangingPunct="1"/>
            <a:r>
              <a:rPr lang="en-US" sz="1600" dirty="0" smtClean="0"/>
              <a:t>Replicate and spread using services of infected computer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Types: boot virus, macro virus, worm</a:t>
            </a:r>
          </a:p>
          <a:p>
            <a:pPr eaLnBrk="1" hangingPunct="1"/>
            <a:endParaRPr lang="en-US" sz="1600" b="1" dirty="0" smtClean="0"/>
          </a:p>
          <a:p>
            <a:pPr eaLnBrk="1" hangingPunct="1"/>
            <a:r>
              <a:rPr lang="en-US" sz="1600" b="1" dirty="0" smtClean="0"/>
              <a:t>Virus Protection</a:t>
            </a:r>
          </a:p>
          <a:p>
            <a:pPr eaLnBrk="1" hangingPunct="1"/>
            <a:r>
              <a:rPr lang="en-US" sz="1600" dirty="0" smtClean="0"/>
              <a:t>Common features of antivirus software</a:t>
            </a:r>
          </a:p>
          <a:p>
            <a:pPr lvl="1" eaLnBrk="1" hangingPunct="1"/>
            <a:r>
              <a:rPr lang="en-US" sz="1600" dirty="0" smtClean="0"/>
              <a:t>Scans e-mail messages and attachments for known viruses; disables or deletes them</a:t>
            </a:r>
          </a:p>
          <a:p>
            <a:pPr lvl="1" eaLnBrk="1" hangingPunct="1"/>
            <a:r>
              <a:rPr lang="en-US" sz="1600" dirty="0" smtClean="0"/>
              <a:t>Monitors access to important system files and data structures and logs or denies access as appropriate</a:t>
            </a:r>
          </a:p>
          <a:p>
            <a:pPr lvl="1" eaLnBrk="1" hangingPunct="1"/>
            <a:r>
              <a:rPr lang="en-US" sz="1600" dirty="0" smtClean="0"/>
              <a:t>Scans removable media for known viruses when they are inserted</a:t>
            </a:r>
          </a:p>
          <a:p>
            <a:pPr lvl="1" eaLnBrk="1" hangingPunct="1"/>
            <a:r>
              <a:rPr lang="en-US" sz="1600" dirty="0" smtClean="0"/>
              <a:t>Periodically scans file system and important data structures for viruses</a:t>
            </a:r>
          </a:p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Fix bugs, errors, and security holes as they are discovered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Used to be a manual process; now typically automated</a:t>
            </a:r>
          </a:p>
          <a:p>
            <a:pPr lvl="1" eaLnBrk="1" hangingPunct="1"/>
            <a:r>
              <a:rPr lang="en-US" dirty="0" smtClean="0"/>
              <a:t>Window Server Update Server (WSUS)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firewall is typically a stand-alone device with embedded software that physically separates a private network from a public network.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Firewall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Hardware devices, software, or a combination that prevents unauthorized users in one network from accessing resources on another network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BCP and DR are not in the book so simply discuss, don’t ask tough questions.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Periodic data backup and storage of backups at alternate sites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Backup and storage of critical software at alternate sites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Installing duplicate or supplementary equipment at alternate sites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Arrangements for leasing existing equipment at alternate sites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High Availability is not in the book so just discuss.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First line of defense: Authentication and authorization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Other defensive measures: Password control, auditing, virus protection, regular software updates, and firewalls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Physical Security</a:t>
            </a:r>
          </a:p>
          <a:p>
            <a:pPr eaLnBrk="1" hangingPunct="1"/>
            <a:r>
              <a:rPr lang="en-US" dirty="0" smtClean="0"/>
              <a:t>Restrict access to prevent theft, tampering, and unauthorized access</a:t>
            </a:r>
          </a:p>
          <a:p>
            <a:pPr lvl="1" eaLnBrk="1" hangingPunct="1"/>
            <a:r>
              <a:rPr lang="en-US" dirty="0" smtClean="0"/>
              <a:t>Lock doors</a:t>
            </a:r>
          </a:p>
          <a:p>
            <a:pPr lvl="1" eaLnBrk="1" hangingPunct="1"/>
            <a:r>
              <a:rPr lang="en-US" dirty="0" smtClean="0"/>
              <a:t>Limit distribution of keys, key cards, etc.</a:t>
            </a:r>
          </a:p>
          <a:p>
            <a:pPr lvl="1" eaLnBrk="1" hangingPunct="1"/>
            <a:r>
              <a:rPr lang="en-US" dirty="0" smtClean="0"/>
              <a:t>Reinforce doors and walls</a:t>
            </a:r>
          </a:p>
          <a:p>
            <a:pPr lvl="1" eaLnBrk="1" hangingPunct="1"/>
            <a:r>
              <a:rPr lang="en-US" dirty="0" smtClean="0"/>
              <a:t>Lock equipment to desks</a:t>
            </a:r>
          </a:p>
          <a:p>
            <a:pPr lvl="1" eaLnBrk="1" hangingPunct="1"/>
            <a:r>
              <a:rPr lang="en-US" dirty="0" smtClean="0"/>
              <a:t>Video Surveillance</a:t>
            </a:r>
          </a:p>
          <a:p>
            <a:pPr lvl="1" eaLnBrk="1" hangingPunct="1"/>
            <a:r>
              <a:rPr lang="en-US" dirty="0" smtClean="0"/>
              <a:t>Security Guards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Access Control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Based on </a:t>
            </a:r>
            <a:r>
              <a:rPr lang="en-US" b="1" dirty="0" smtClean="0"/>
              <a:t>two key processes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0" eaLnBrk="1" hangingPunct="1">
              <a:lnSpc>
                <a:spcPct val="90000"/>
              </a:lnSpc>
            </a:pPr>
            <a:r>
              <a:rPr lang="en-US" b="1" dirty="0" smtClean="0"/>
              <a:t>Authentication </a:t>
            </a:r>
            <a:r>
              <a:rPr lang="en-US" dirty="0" smtClean="0"/>
              <a:t>(verifies identity)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Password-based most common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Biometric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0" eaLnBrk="1" hangingPunct="1">
              <a:lnSpc>
                <a:spcPct val="90000"/>
              </a:lnSpc>
            </a:pPr>
            <a:r>
              <a:rPr lang="en-US" b="1" dirty="0" smtClean="0"/>
              <a:t>Authorization</a:t>
            </a:r>
            <a:r>
              <a:rPr lang="en-US" dirty="0" smtClean="0"/>
              <a:t> (verifies rights)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Based on security tickets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Access control list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Password</a:t>
            </a:r>
            <a:r>
              <a:rPr lang="en-US" b="1" baseline="0" dirty="0" smtClean="0"/>
              <a:t> Controls and Security</a:t>
            </a:r>
          </a:p>
          <a:p>
            <a:pPr eaLnBrk="1" hangingPunct="1"/>
            <a:r>
              <a:rPr lang="en-US" dirty="0" smtClean="0"/>
              <a:t>Ways to enhance password-based authentication </a:t>
            </a:r>
          </a:p>
          <a:p>
            <a:pPr lvl="1" eaLnBrk="1" hangingPunct="1"/>
            <a:r>
              <a:rPr lang="en-US" dirty="0" smtClean="0"/>
              <a:t>Restrictions on length and composition of valid passwords</a:t>
            </a:r>
          </a:p>
          <a:p>
            <a:pPr lvl="1" eaLnBrk="1" hangingPunct="1"/>
            <a:r>
              <a:rPr lang="en-US" dirty="0" smtClean="0"/>
              <a:t>Requirements that passwords periodically be changed</a:t>
            </a:r>
          </a:p>
          <a:p>
            <a:pPr lvl="1" eaLnBrk="1" hangingPunct="1"/>
            <a:r>
              <a:rPr lang="en-US" dirty="0" smtClean="0"/>
              <a:t>Analysis of password content to identify passwords that are easily guessed</a:t>
            </a:r>
          </a:p>
          <a:p>
            <a:pPr lvl="1" eaLnBrk="1" hangingPunct="1"/>
            <a:r>
              <a:rPr lang="en-US" dirty="0" smtClean="0"/>
              <a:t>Encryption of passwords in files and during transmission over a network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C71D-41B3-4079-9475-3CF0C7163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00B9-8471-42A4-86FE-7C1BD1823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4E838-3242-4F84-8F35-4FAA1B94D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3BEE6-8C81-4D4B-9983-D48E4DA61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57906-5057-461D-8216-74C225947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1279-EFC4-4075-A72F-9C676AA1F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A0CC-3908-400C-A0DC-FF326155F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41C09-B961-43E9-BA4F-77D378733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3F37-0E54-4165-B53C-2AAAD8D8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BBC4C-1F7D-4494-8A92-E484EDD95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2B3EE-4976-4517-80DD-B3D7F5E41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9C5FB-0753-4FBF-A281-B6870DEB7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0" y="462915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03F1F4-E28B-42C1-B3EA-5D4662390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462915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wmf"/><Relationship Id="rId5" Type="http://schemas.openxmlformats.org/officeDocument/2006/relationships/hyperlink" Target="http://www.youtube.com/v/ANU-oSE5_hU" TargetMode="Externa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wmf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/>
              <a:t>Module 6 – Systems Administration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MIS5122: Enterprise Architecture for the IT Auditor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Auditing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5900"/>
            <a:ext cx="87630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What is “auditing” all about, how is it used, and what are its limitations?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"/>
            <a:ext cx="87630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Password Controls &amp; Auditing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45" name="Oval 5"/>
          <p:cNvSpPr>
            <a:spLocks noChangeArrowheads="1"/>
          </p:cNvSpPr>
          <p:nvPr/>
        </p:nvSpPr>
        <p:spPr bwMode="auto">
          <a:xfrm>
            <a:off x="1447800" y="2457450"/>
            <a:ext cx="7620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46" name="Text Box 6"/>
          <p:cNvSpPr txBox="1">
            <a:spLocks noChangeArrowheads="1"/>
          </p:cNvSpPr>
          <p:nvPr/>
        </p:nvSpPr>
        <p:spPr bwMode="auto">
          <a:xfrm>
            <a:off x="6934200" y="1543050"/>
            <a:ext cx="2590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Password Controls &amp; Auditing</a:t>
            </a:r>
          </a:p>
        </p:txBody>
      </p:sp>
      <p:sp>
        <p:nvSpPr>
          <p:cNvPr id="675847" name="Oval 7"/>
          <p:cNvSpPr>
            <a:spLocks noChangeArrowheads="1"/>
          </p:cNvSpPr>
          <p:nvPr/>
        </p:nvSpPr>
        <p:spPr bwMode="auto">
          <a:xfrm>
            <a:off x="5257800" y="2400300"/>
            <a:ext cx="10668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48" name="Line 8"/>
          <p:cNvSpPr>
            <a:spLocks noChangeShapeType="1"/>
          </p:cNvSpPr>
          <p:nvPr/>
        </p:nvSpPr>
        <p:spPr bwMode="auto">
          <a:xfrm flipH="1">
            <a:off x="2209800" y="2114550"/>
            <a:ext cx="4724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849" name="Line 9"/>
          <p:cNvSpPr>
            <a:spLocks noChangeShapeType="1"/>
          </p:cNvSpPr>
          <p:nvPr/>
        </p:nvSpPr>
        <p:spPr bwMode="auto">
          <a:xfrm flipH="1">
            <a:off x="6324600" y="2114550"/>
            <a:ext cx="6096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5" grpId="0" animBg="1"/>
      <p:bldP spid="675846" grpId="0"/>
      <p:bldP spid="675847" grpId="0" animBg="1"/>
      <p:bldP spid="675848" grpId="0" animBg="1"/>
      <p:bldP spid="6758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_____________ is the process of determining or verifying the identity of a user or process owner.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After a user has been authenticated, ___________ determines what resources this user has access to.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150495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Authentication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287655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authorization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_______________ focuses on restricting access to prevent theft, tampering, and unauthorized access.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most common form of authentication in use today is _____________.</a:t>
            </a:r>
          </a:p>
          <a:p>
            <a:pPr eaLnBrk="1" hangingPunct="1"/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150495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Physical security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340995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Password based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5900"/>
            <a:ext cx="88392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How do you manage software updates at home?</a:t>
            </a:r>
          </a:p>
          <a:p>
            <a:pPr eaLnBrk="1" hangingPunct="1"/>
            <a:r>
              <a:rPr lang="en-US" dirty="0" smtClean="0"/>
              <a:t>Is this the way you’d handle software updates for a company?</a:t>
            </a:r>
          </a:p>
          <a:p>
            <a:pPr eaLnBrk="1" hangingPunct="1"/>
            <a:r>
              <a:rPr lang="en-US" dirty="0" smtClean="0"/>
              <a:t>How do you manage viruses at home?</a:t>
            </a:r>
          </a:p>
          <a:p>
            <a:pPr eaLnBrk="1" hangingPunct="1"/>
            <a:r>
              <a:rPr lang="en-US" dirty="0" smtClean="0"/>
              <a:t>Is this the way you’d manage viruses for a company?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"/>
            <a:ext cx="7772400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Viruses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2550"/>
            <a:ext cx="86868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What is a computer virus?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can you do to deal with them?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 Updates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5900"/>
            <a:ext cx="87630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What are “software updates” and how can you manage them on a large scale?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"/>
            <a:ext cx="87630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Virus Protection &amp; Updates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629400" y="4056063"/>
            <a:ext cx="2590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Virus Protection  &amp; Updates</a:t>
            </a:r>
          </a:p>
        </p:txBody>
      </p:sp>
      <p:sp>
        <p:nvSpPr>
          <p:cNvPr id="676870" name="Oval 6"/>
          <p:cNvSpPr>
            <a:spLocks noChangeArrowheads="1"/>
          </p:cNvSpPr>
          <p:nvPr/>
        </p:nvSpPr>
        <p:spPr bwMode="auto">
          <a:xfrm>
            <a:off x="5334000" y="3543300"/>
            <a:ext cx="10668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71" name="Line 7"/>
          <p:cNvSpPr>
            <a:spLocks noChangeShapeType="1"/>
          </p:cNvSpPr>
          <p:nvPr/>
        </p:nvSpPr>
        <p:spPr bwMode="auto">
          <a:xfrm flipH="1" flipV="1">
            <a:off x="6477000" y="3943350"/>
            <a:ext cx="990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9" grpId="0"/>
      <p:bldP spid="676870" grpId="0" animBg="1"/>
      <p:bldP spid="6768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you learn?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A(n) _____ is a program or program fragment that infects a computer by permanently installing itself, performs one or more malicious acts, and replicates and spreads itself using services of the infected computer.</a:t>
            </a:r>
          </a:p>
          <a:p>
            <a:pPr eaLnBrk="1" hangingPunct="1"/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0" y="1514475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virus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5900"/>
            <a:ext cx="87630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How many of you have a firewall at home?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Which type of firewall is this?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Do you believe it protects you from the chaos of the Internet?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Systems Administration</a:t>
            </a:r>
          </a:p>
          <a:p>
            <a:pPr lvl="1" eaLnBrk="1" hangingPunct="1"/>
            <a:r>
              <a:rPr lang="en-US" dirty="0" smtClean="0"/>
              <a:t>Concepts</a:t>
            </a:r>
          </a:p>
          <a:p>
            <a:pPr lvl="1" eaLnBrk="1" hangingPunct="1"/>
            <a:r>
              <a:rPr lang="en-US" dirty="0" smtClean="0"/>
              <a:t>Active Directory Activity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5" descr="Fig14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88" y="-19050"/>
            <a:ext cx="8211012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4940" name="ShockwaveFlash1" r:id="rId2" imgW="4648320" imgH="3657600"/>
        </mc:Choice>
        <mc:Fallback>
          <p:control name="ShockwaveFlash1" r:id="rId2" imgW="4648320" imgH="36576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1200" y="1352550"/>
                  <a:ext cx="4648200" cy="3657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Firewalls</a:t>
            </a:r>
          </a:p>
        </p:txBody>
      </p:sp>
      <p:graphicFrame>
        <p:nvGraphicFramePr>
          <p:cNvPr id="652337" name="Group 49"/>
          <p:cNvGraphicFramePr>
            <a:graphicFrameLocks noGrp="1"/>
          </p:cNvGraphicFramePr>
          <p:nvPr>
            <p:ph type="tbl" idx="1"/>
          </p:nvPr>
        </p:nvGraphicFramePr>
        <p:xfrm>
          <a:off x="685800" y="1371600"/>
          <a:ext cx="7772400" cy="3091529"/>
        </p:xfrm>
        <a:graphic>
          <a:graphicData uri="http://schemas.openxmlformats.org/drawingml/2006/table">
            <a:tbl>
              <a:tblPr/>
              <a:tblGrid>
                <a:gridCol w="2209800"/>
                <a:gridCol w="5562600"/>
              </a:tblGrid>
              <a:tr h="1220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Packet-filtering firewall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Simplest type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Examines each packet; matches header content to a list of allowed or denied packet types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Application firewall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Handles service requests of external users of applications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Shields internal servers and resources from direct access by outside users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Stateful firewalls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Tracks progress of complex client-server interactions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Fig14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29520" y="666750"/>
            <a:ext cx="1169232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"/>
            <a:ext cx="87630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Firewalls &amp; The DMZ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1828800" y="4205288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Firewalls</a:t>
            </a:r>
          </a:p>
        </p:txBody>
      </p:sp>
      <p:sp>
        <p:nvSpPr>
          <p:cNvPr id="677894" name="Oval 6"/>
          <p:cNvSpPr>
            <a:spLocks noChangeArrowheads="1"/>
          </p:cNvSpPr>
          <p:nvPr/>
        </p:nvSpPr>
        <p:spPr bwMode="auto">
          <a:xfrm>
            <a:off x="2590800" y="2743200"/>
            <a:ext cx="1981200" cy="1314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7895" name="Line 7"/>
          <p:cNvSpPr>
            <a:spLocks noChangeShapeType="1"/>
          </p:cNvSpPr>
          <p:nvPr/>
        </p:nvSpPr>
        <p:spPr bwMode="auto">
          <a:xfrm flipV="1">
            <a:off x="2590800" y="3943350"/>
            <a:ext cx="2286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3" grpId="0"/>
      <p:bldP spid="677894" grpId="0" animBg="1"/>
      <p:bldP spid="6778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you learn?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A(n) _______ is a hardware device, software, or a combination thereof that prevents unauthorized users in one network from accessing resources in another network.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150495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firewall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you learn?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85900"/>
            <a:ext cx="87630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A(n) _____________________________ accepts service requests from an </a:t>
            </a:r>
            <a:r>
              <a:rPr lang="en-US" dirty="0" err="1" smtClean="0"/>
              <a:t>untrusted</a:t>
            </a:r>
            <a:r>
              <a:rPr lang="en-US" dirty="0" smtClean="0"/>
              <a:t> network and relays the requests to the appropriate server or servers.</a:t>
            </a:r>
          </a:p>
          <a:p>
            <a:pPr lvl="0"/>
            <a:r>
              <a:rPr lang="en-US" dirty="0" smtClean="0"/>
              <a:t>A(n) _____________ tracks the progress of complex client-server interactions and blocks packets that don’t conform to normal activity patterns.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150495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application firewall or proxy server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87655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statefull</a:t>
            </a:r>
            <a:r>
              <a:rPr lang="en-US" dirty="0">
                <a:solidFill>
                  <a:srgbClr val="FF0000"/>
                </a:solidFill>
              </a:rPr>
              <a:t> firewall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5900"/>
            <a:ext cx="87630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How much should an organization invest in:</a:t>
            </a:r>
          </a:p>
          <a:p>
            <a:pPr lvl="1" eaLnBrk="1" hangingPunct="1"/>
            <a:r>
              <a:rPr lang="en-US" dirty="0" smtClean="0"/>
              <a:t>Business Continuity Planning</a:t>
            </a:r>
          </a:p>
          <a:p>
            <a:pPr lvl="1" eaLnBrk="1" hangingPunct="1"/>
            <a:r>
              <a:rPr lang="en-US" dirty="0" smtClean="0"/>
              <a:t>Disaster Recovery</a:t>
            </a:r>
          </a:p>
          <a:p>
            <a:pPr lvl="1" eaLnBrk="1" hangingPunct="1"/>
            <a:r>
              <a:rPr lang="en-US" dirty="0" smtClean="0"/>
              <a:t>High Availability Solutions</a:t>
            </a:r>
          </a:p>
          <a:p>
            <a:pPr lvl="1" eaLnBrk="1" hangingPunct="1"/>
            <a:r>
              <a:rPr lang="en-US" dirty="0" smtClean="0"/>
              <a:t>Backup/Restore Capability</a:t>
            </a:r>
          </a:p>
          <a:p>
            <a:pPr eaLnBrk="1" hangingPunct="1"/>
            <a:r>
              <a:rPr lang="en-US" dirty="0" smtClean="0"/>
              <a:t>How much does downtime cost a company?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3350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Business Continuity and Disaster Recovery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00150"/>
            <a:ext cx="8839200" cy="308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Catastrophic loss of ability to deliver services from primary location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Must resume services from alternate location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Disaster recovery plan driven by the business’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Recover time objective (RTO)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Recovery point objective (RPO)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Business Continuity – How you continue to provide essential business services between time of the disaster and the execution of DR plan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5250"/>
            <a:ext cx="7772400" cy="857250"/>
          </a:xfrm>
        </p:spPr>
        <p:txBody>
          <a:bodyPr/>
          <a:lstStyle/>
          <a:p>
            <a:pPr eaLnBrk="1" hangingPunct="1"/>
            <a:r>
              <a:rPr lang="en-US" smtClean="0"/>
              <a:t>Sobering Statistics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0"/>
            <a:ext cx="8686800" cy="308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From the U.S. National Fire Protection Agency and the U.S. Bureau of Labor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Nearly 75% of all U.S. businesses have experienced a business interruption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20% of small to medium size businesses suffer a major disaster every five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43% of US companies never reopen after a disaster and 29% close within three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93% of companies that suffer a significant data lose are out of business within five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Oval 2"/>
          <p:cNvSpPr>
            <a:spLocks noChangeArrowheads="1"/>
          </p:cNvSpPr>
          <p:nvPr/>
        </p:nvSpPr>
        <p:spPr bwMode="auto">
          <a:xfrm>
            <a:off x="609600" y="2171700"/>
            <a:ext cx="28956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7150"/>
            <a:ext cx="87630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Focus on Systems Administration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6934200" y="1771650"/>
            <a:ext cx="259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Physical Security</a:t>
            </a:r>
          </a:p>
        </p:txBody>
      </p:sp>
      <p:sp>
        <p:nvSpPr>
          <p:cNvPr id="681991" name="Oval 7"/>
          <p:cNvSpPr>
            <a:spLocks noChangeArrowheads="1"/>
          </p:cNvSpPr>
          <p:nvPr/>
        </p:nvSpPr>
        <p:spPr bwMode="auto">
          <a:xfrm>
            <a:off x="3048000" y="2114550"/>
            <a:ext cx="35814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2" name="Line 8"/>
          <p:cNvSpPr>
            <a:spLocks noChangeShapeType="1"/>
          </p:cNvSpPr>
          <p:nvPr/>
        </p:nvSpPr>
        <p:spPr bwMode="auto">
          <a:xfrm flipH="1">
            <a:off x="3124200" y="2114550"/>
            <a:ext cx="3810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1993" name="Line 9"/>
          <p:cNvSpPr>
            <a:spLocks noChangeShapeType="1"/>
          </p:cNvSpPr>
          <p:nvPr/>
        </p:nvSpPr>
        <p:spPr bwMode="auto">
          <a:xfrm flipH="1">
            <a:off x="6400800" y="2114550"/>
            <a:ext cx="5334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1999" name="Oval 15"/>
          <p:cNvSpPr>
            <a:spLocks noChangeArrowheads="1"/>
          </p:cNvSpPr>
          <p:nvPr/>
        </p:nvSpPr>
        <p:spPr bwMode="auto">
          <a:xfrm>
            <a:off x="1447800" y="2457450"/>
            <a:ext cx="7620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2000" name="Text Box 16"/>
          <p:cNvSpPr txBox="1">
            <a:spLocks noChangeArrowheads="1"/>
          </p:cNvSpPr>
          <p:nvPr/>
        </p:nvSpPr>
        <p:spPr bwMode="auto">
          <a:xfrm>
            <a:off x="6934200" y="1543050"/>
            <a:ext cx="2590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Password Controls &amp; Auditing</a:t>
            </a:r>
          </a:p>
        </p:txBody>
      </p:sp>
      <p:sp>
        <p:nvSpPr>
          <p:cNvPr id="682001" name="Oval 17"/>
          <p:cNvSpPr>
            <a:spLocks noChangeArrowheads="1"/>
          </p:cNvSpPr>
          <p:nvPr/>
        </p:nvSpPr>
        <p:spPr bwMode="auto">
          <a:xfrm>
            <a:off x="5257800" y="2400300"/>
            <a:ext cx="10668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2002" name="Line 18"/>
          <p:cNvSpPr>
            <a:spLocks noChangeShapeType="1"/>
          </p:cNvSpPr>
          <p:nvPr/>
        </p:nvSpPr>
        <p:spPr bwMode="auto">
          <a:xfrm flipH="1">
            <a:off x="2209800" y="2114550"/>
            <a:ext cx="4724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2003" name="Line 19"/>
          <p:cNvSpPr>
            <a:spLocks noChangeShapeType="1"/>
          </p:cNvSpPr>
          <p:nvPr/>
        </p:nvSpPr>
        <p:spPr bwMode="auto">
          <a:xfrm flipH="1">
            <a:off x="6324600" y="2114550"/>
            <a:ext cx="6096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2004" name="Text Box 20"/>
          <p:cNvSpPr txBox="1">
            <a:spLocks noChangeArrowheads="1"/>
          </p:cNvSpPr>
          <p:nvPr/>
        </p:nvSpPr>
        <p:spPr bwMode="auto">
          <a:xfrm>
            <a:off x="6629400" y="4033838"/>
            <a:ext cx="2590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Virus Protection  &amp; Updates</a:t>
            </a:r>
          </a:p>
        </p:txBody>
      </p:sp>
      <p:sp>
        <p:nvSpPr>
          <p:cNvPr id="682005" name="Oval 21"/>
          <p:cNvSpPr>
            <a:spLocks noChangeArrowheads="1"/>
          </p:cNvSpPr>
          <p:nvPr/>
        </p:nvSpPr>
        <p:spPr bwMode="auto">
          <a:xfrm>
            <a:off x="5334000" y="3543300"/>
            <a:ext cx="10668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2006" name="Line 22"/>
          <p:cNvSpPr>
            <a:spLocks noChangeShapeType="1"/>
          </p:cNvSpPr>
          <p:nvPr/>
        </p:nvSpPr>
        <p:spPr bwMode="auto">
          <a:xfrm flipH="1" flipV="1">
            <a:off x="6477000" y="3943350"/>
            <a:ext cx="990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2007" name="Text Box 23"/>
          <p:cNvSpPr txBox="1">
            <a:spLocks noChangeArrowheads="1"/>
          </p:cNvSpPr>
          <p:nvPr/>
        </p:nvSpPr>
        <p:spPr bwMode="auto">
          <a:xfrm>
            <a:off x="1828800" y="4205288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Firewalls</a:t>
            </a:r>
          </a:p>
        </p:txBody>
      </p:sp>
      <p:sp>
        <p:nvSpPr>
          <p:cNvPr id="682008" name="Oval 24"/>
          <p:cNvSpPr>
            <a:spLocks noChangeArrowheads="1"/>
          </p:cNvSpPr>
          <p:nvPr/>
        </p:nvSpPr>
        <p:spPr bwMode="auto">
          <a:xfrm>
            <a:off x="2590800" y="2743200"/>
            <a:ext cx="1981200" cy="1314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2009" name="Line 25"/>
          <p:cNvSpPr>
            <a:spLocks noChangeShapeType="1"/>
          </p:cNvSpPr>
          <p:nvPr/>
        </p:nvSpPr>
        <p:spPr bwMode="auto">
          <a:xfrm flipV="1">
            <a:off x="2590800" y="3943350"/>
            <a:ext cx="2286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2010" name="Oval 26"/>
          <p:cNvSpPr>
            <a:spLocks noChangeArrowheads="1"/>
          </p:cNvSpPr>
          <p:nvPr/>
        </p:nvSpPr>
        <p:spPr bwMode="auto">
          <a:xfrm>
            <a:off x="762000" y="2286000"/>
            <a:ext cx="28956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2011" name="Text Box 27"/>
          <p:cNvSpPr txBox="1">
            <a:spLocks noChangeArrowheads="1"/>
          </p:cNvSpPr>
          <p:nvPr/>
        </p:nvSpPr>
        <p:spPr bwMode="auto">
          <a:xfrm>
            <a:off x="6629400" y="1085850"/>
            <a:ext cx="2819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Business Continuity?</a:t>
            </a:r>
          </a:p>
          <a:p>
            <a:pPr>
              <a:spcBef>
                <a:spcPct val="50000"/>
              </a:spcBef>
            </a:pPr>
            <a:r>
              <a:rPr lang="en-US"/>
              <a:t>Disaster Recovery?</a:t>
            </a:r>
          </a:p>
          <a:p>
            <a:pPr>
              <a:spcBef>
                <a:spcPct val="50000"/>
              </a:spcBef>
            </a:pPr>
            <a:r>
              <a:rPr lang="en-US"/>
              <a:t>High-Availability</a:t>
            </a:r>
          </a:p>
          <a:p>
            <a:pPr>
              <a:spcBef>
                <a:spcPct val="50000"/>
              </a:spcBef>
            </a:pPr>
            <a:r>
              <a:rPr lang="en-US"/>
              <a:t>Backup/Recovery</a:t>
            </a:r>
          </a:p>
        </p:txBody>
      </p:sp>
      <p:sp>
        <p:nvSpPr>
          <p:cNvPr id="682012" name="Oval 28"/>
          <p:cNvSpPr>
            <a:spLocks noChangeArrowheads="1"/>
          </p:cNvSpPr>
          <p:nvPr/>
        </p:nvSpPr>
        <p:spPr bwMode="auto">
          <a:xfrm>
            <a:off x="3200400" y="2228850"/>
            <a:ext cx="35814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2013" name="Text Box 29"/>
          <p:cNvSpPr txBox="1">
            <a:spLocks noChangeArrowheads="1"/>
          </p:cNvSpPr>
          <p:nvPr/>
        </p:nvSpPr>
        <p:spPr bwMode="auto">
          <a:xfrm>
            <a:off x="6781800" y="4148138"/>
            <a:ext cx="2590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Monitoring &amp; Metrics</a:t>
            </a:r>
          </a:p>
        </p:txBody>
      </p:sp>
      <p:sp>
        <p:nvSpPr>
          <p:cNvPr id="682014" name="Oval 30"/>
          <p:cNvSpPr>
            <a:spLocks noChangeArrowheads="1"/>
          </p:cNvSpPr>
          <p:nvPr/>
        </p:nvSpPr>
        <p:spPr bwMode="auto">
          <a:xfrm>
            <a:off x="5486400" y="3657600"/>
            <a:ext cx="10668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2015" name="Line 31"/>
          <p:cNvSpPr>
            <a:spLocks noChangeShapeType="1"/>
          </p:cNvSpPr>
          <p:nvPr/>
        </p:nvSpPr>
        <p:spPr bwMode="auto">
          <a:xfrm flipH="1" flipV="1">
            <a:off x="6629400" y="4057650"/>
            <a:ext cx="990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2016" name="Oval 32"/>
          <p:cNvSpPr>
            <a:spLocks noChangeArrowheads="1"/>
          </p:cNvSpPr>
          <p:nvPr/>
        </p:nvSpPr>
        <p:spPr bwMode="auto">
          <a:xfrm>
            <a:off x="914400" y="2400300"/>
            <a:ext cx="28956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2017" name="Text Box 33"/>
          <p:cNvSpPr txBox="1">
            <a:spLocks noChangeArrowheads="1"/>
          </p:cNvSpPr>
          <p:nvPr/>
        </p:nvSpPr>
        <p:spPr bwMode="auto">
          <a:xfrm>
            <a:off x="6781800" y="1187450"/>
            <a:ext cx="25908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/>
              <a:t>Electrical power</a:t>
            </a:r>
          </a:p>
          <a:p>
            <a:pPr lvl="1"/>
            <a:r>
              <a:rPr lang="en-US"/>
              <a:t>Heat dissipation</a:t>
            </a:r>
          </a:p>
          <a:p>
            <a:pPr lvl="1"/>
            <a:r>
              <a:rPr lang="en-US"/>
              <a:t>Moisture</a:t>
            </a:r>
          </a:p>
          <a:p>
            <a:pPr lvl="1"/>
            <a:r>
              <a:rPr lang="en-US"/>
              <a:t>Cable routing</a:t>
            </a:r>
          </a:p>
          <a:p>
            <a:pPr lvl="1"/>
            <a:r>
              <a:rPr lang="en-US"/>
              <a:t>Fire protection</a:t>
            </a:r>
          </a:p>
        </p:txBody>
      </p:sp>
      <p:sp>
        <p:nvSpPr>
          <p:cNvPr id="682018" name="Oval 34"/>
          <p:cNvSpPr>
            <a:spLocks noChangeArrowheads="1"/>
          </p:cNvSpPr>
          <p:nvPr/>
        </p:nvSpPr>
        <p:spPr bwMode="auto">
          <a:xfrm>
            <a:off x="3352800" y="2343150"/>
            <a:ext cx="35814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8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8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8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8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8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8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8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8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8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8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8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8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8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8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8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8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8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8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8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8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68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8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8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8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8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8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8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68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8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8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8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68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8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8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8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8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8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8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68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68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68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68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68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68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8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8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8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8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8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68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68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68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68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68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68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6" grpId="0" animBg="1"/>
      <p:bldP spid="681986" grpId="1" animBg="1"/>
      <p:bldP spid="681990" grpId="0"/>
      <p:bldP spid="681990" grpId="1"/>
      <p:bldP spid="681991" grpId="0" animBg="1"/>
      <p:bldP spid="681991" grpId="1" animBg="1"/>
      <p:bldP spid="681992" grpId="0" animBg="1"/>
      <p:bldP spid="681992" grpId="1" animBg="1"/>
      <p:bldP spid="681993" grpId="0" animBg="1"/>
      <p:bldP spid="681993" grpId="1" animBg="1"/>
      <p:bldP spid="681999" grpId="0" animBg="1"/>
      <p:bldP spid="681999" grpId="1" animBg="1"/>
      <p:bldP spid="682000" grpId="0"/>
      <p:bldP spid="682000" grpId="1"/>
      <p:bldP spid="682001" grpId="0" animBg="1"/>
      <p:bldP spid="682001" grpId="1" animBg="1"/>
      <p:bldP spid="682002" grpId="0" animBg="1"/>
      <p:bldP spid="682002" grpId="1" animBg="1"/>
      <p:bldP spid="682003" grpId="0" animBg="1"/>
      <p:bldP spid="682003" grpId="1" animBg="1"/>
      <p:bldP spid="682004" grpId="0"/>
      <p:bldP spid="682004" grpId="1"/>
      <p:bldP spid="682005" grpId="0" animBg="1"/>
      <p:bldP spid="682005" grpId="1" animBg="1"/>
      <p:bldP spid="682006" grpId="0" animBg="1"/>
      <p:bldP spid="682006" grpId="1" animBg="1"/>
      <p:bldP spid="682007" grpId="0"/>
      <p:bldP spid="682007" grpId="1"/>
      <p:bldP spid="682008" grpId="0" animBg="1"/>
      <p:bldP spid="682008" grpId="1" animBg="1"/>
      <p:bldP spid="682009" grpId="0" animBg="1"/>
      <p:bldP spid="682009" grpId="1" animBg="1"/>
      <p:bldP spid="682010" grpId="0" animBg="1"/>
      <p:bldP spid="682010" grpId="1" animBg="1"/>
      <p:bldP spid="682011" grpId="0"/>
      <p:bldP spid="682011" grpId="1"/>
      <p:bldP spid="682012" grpId="0" animBg="1"/>
      <p:bldP spid="682012" grpId="1" animBg="1"/>
      <p:bldP spid="682013" grpId="0"/>
      <p:bldP spid="682013" grpId="1"/>
      <p:bldP spid="682014" grpId="0" animBg="1"/>
      <p:bldP spid="682014" grpId="1" animBg="1"/>
      <p:bldP spid="682015" grpId="0" animBg="1"/>
      <p:bldP spid="682015" grpId="1" animBg="1"/>
      <p:bldP spid="682016" grpId="0" animBg="1"/>
      <p:bldP spid="682016" grpId="1" animBg="1"/>
      <p:bldP spid="682017" grpId="0"/>
      <p:bldP spid="682017" grpId="1"/>
      <p:bldP spid="682018" grpId="0" animBg="1"/>
      <p:bldP spid="68201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"/>
            <a:ext cx="7772400" cy="857250"/>
          </a:xfrm>
        </p:spPr>
        <p:txBody>
          <a:bodyPr/>
          <a:lstStyle/>
          <a:p>
            <a:pPr eaLnBrk="1" hangingPunct="1"/>
            <a:r>
              <a:rPr lang="en-US" smtClean="0"/>
              <a:t>It’s not always what you expect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42950"/>
            <a:ext cx="8610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It’s in not always an earthquake or a hurricane or an airplane crashing into a building: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47675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http://www.youtube.com/v/ANU-oSE5_hU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0667" name="ShockwaveFlash1" r:id="rId2" imgW="4267080" imgH="3200400"/>
        </mc:Choice>
        <mc:Fallback>
          <p:control name="ShockwaveFlash1" r:id="rId2" imgW="4267080" imgH="32004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9600" y="1733550"/>
                  <a:ext cx="4267200" cy="3200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Recover Time Requirements</a:t>
            </a:r>
          </a:p>
        </p:txBody>
      </p:sp>
      <p:sp>
        <p:nvSpPr>
          <p:cNvPr id="672771" name="AutoShape 3"/>
          <p:cNvSpPr>
            <a:spLocks noChangeArrowheads="1"/>
          </p:cNvSpPr>
          <p:nvPr/>
        </p:nvSpPr>
        <p:spPr bwMode="auto">
          <a:xfrm>
            <a:off x="0" y="1257300"/>
            <a:ext cx="9144000" cy="2571750"/>
          </a:xfrm>
          <a:prstGeom prst="rightArrow">
            <a:avLst>
              <a:gd name="adj1" fmla="val 50000"/>
              <a:gd name="adj2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2772" name="Text Box 4"/>
          <p:cNvSpPr txBox="1">
            <a:spLocks noChangeArrowheads="1"/>
          </p:cNvSpPr>
          <p:nvPr/>
        </p:nvSpPr>
        <p:spPr bwMode="auto">
          <a:xfrm>
            <a:off x="441325" y="2233613"/>
            <a:ext cx="608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Lost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Data</a:t>
            </a:r>
          </a:p>
        </p:txBody>
      </p:sp>
      <p:sp>
        <p:nvSpPr>
          <p:cNvPr id="672773" name="Text Box 5"/>
          <p:cNvSpPr txBox="1">
            <a:spLocks noChangeArrowheads="1"/>
          </p:cNvSpPr>
          <p:nvPr/>
        </p:nvSpPr>
        <p:spPr bwMode="auto">
          <a:xfrm>
            <a:off x="1682750" y="2228850"/>
            <a:ext cx="885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Work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Backlog</a:t>
            </a:r>
          </a:p>
        </p:txBody>
      </p:sp>
      <p:sp>
        <p:nvSpPr>
          <p:cNvPr id="672774" name="Text Box 6"/>
          <p:cNvSpPr txBox="1">
            <a:spLocks noChangeArrowheads="1"/>
          </p:cNvSpPr>
          <p:nvPr/>
        </p:nvSpPr>
        <p:spPr bwMode="auto">
          <a:xfrm>
            <a:off x="2971800" y="1885950"/>
            <a:ext cx="9017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Recover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Work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Backlog</a:t>
            </a:r>
          </a:p>
        </p:txBody>
      </p:sp>
      <p:sp>
        <p:nvSpPr>
          <p:cNvPr id="672775" name="Text Box 7"/>
          <p:cNvSpPr txBox="1">
            <a:spLocks noChangeArrowheads="1"/>
          </p:cNvSpPr>
          <p:nvPr/>
        </p:nvSpPr>
        <p:spPr bwMode="auto">
          <a:xfrm>
            <a:off x="4038600" y="1885950"/>
            <a:ext cx="9017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Recover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Lost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Data</a:t>
            </a:r>
          </a:p>
        </p:txBody>
      </p:sp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2971800" y="2640013"/>
            <a:ext cx="2135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Collect Data Manually</a:t>
            </a:r>
          </a:p>
        </p:txBody>
      </p:sp>
      <p:sp>
        <p:nvSpPr>
          <p:cNvPr id="672777" name="Text Box 9"/>
          <p:cNvSpPr txBox="1">
            <a:spLocks noChangeArrowheads="1"/>
          </p:cNvSpPr>
          <p:nvPr/>
        </p:nvSpPr>
        <p:spPr bwMode="auto">
          <a:xfrm>
            <a:off x="5111750" y="2151063"/>
            <a:ext cx="1008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Recover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Manually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Collected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Data</a:t>
            </a:r>
          </a:p>
        </p:txBody>
      </p:sp>
      <p:sp>
        <p:nvSpPr>
          <p:cNvPr id="672778" name="Line 10"/>
          <p:cNvSpPr>
            <a:spLocks noChangeShapeType="1"/>
          </p:cNvSpPr>
          <p:nvPr/>
        </p:nvSpPr>
        <p:spPr bwMode="auto">
          <a:xfrm>
            <a:off x="304800" y="142875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779" name="Line 11"/>
          <p:cNvSpPr>
            <a:spLocks noChangeShapeType="1"/>
          </p:cNvSpPr>
          <p:nvPr/>
        </p:nvSpPr>
        <p:spPr bwMode="auto">
          <a:xfrm>
            <a:off x="1371600" y="142875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780" name="Line 12"/>
          <p:cNvSpPr>
            <a:spLocks noChangeShapeType="1"/>
          </p:cNvSpPr>
          <p:nvPr/>
        </p:nvSpPr>
        <p:spPr bwMode="auto">
          <a:xfrm>
            <a:off x="2971800" y="16573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781" name="Line 13"/>
          <p:cNvSpPr>
            <a:spLocks noChangeShapeType="1"/>
          </p:cNvSpPr>
          <p:nvPr/>
        </p:nvSpPr>
        <p:spPr bwMode="auto">
          <a:xfrm>
            <a:off x="5105400" y="1885950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782" name="Line 14"/>
          <p:cNvSpPr>
            <a:spLocks noChangeShapeType="1"/>
          </p:cNvSpPr>
          <p:nvPr/>
        </p:nvSpPr>
        <p:spPr bwMode="auto">
          <a:xfrm>
            <a:off x="6400800" y="142875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783" name="Text Box 15"/>
          <p:cNvSpPr txBox="1">
            <a:spLocks noChangeArrowheads="1"/>
          </p:cNvSpPr>
          <p:nvPr/>
        </p:nvSpPr>
        <p:spPr bwMode="auto">
          <a:xfrm>
            <a:off x="533400" y="154305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RPO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1828800" y="154305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RTO</a:t>
            </a:r>
          </a:p>
        </p:txBody>
      </p:sp>
      <p:sp>
        <p:nvSpPr>
          <p:cNvPr id="672785" name="Text Box 17"/>
          <p:cNvSpPr txBox="1">
            <a:spLocks noChangeArrowheads="1"/>
          </p:cNvSpPr>
          <p:nvPr/>
        </p:nvSpPr>
        <p:spPr bwMode="auto">
          <a:xfrm>
            <a:off x="4495800" y="154305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WRT</a:t>
            </a:r>
          </a:p>
        </p:txBody>
      </p:sp>
      <p:sp>
        <p:nvSpPr>
          <p:cNvPr id="672786" name="Text Box 18"/>
          <p:cNvSpPr txBox="1">
            <a:spLocks noChangeArrowheads="1"/>
          </p:cNvSpPr>
          <p:nvPr/>
        </p:nvSpPr>
        <p:spPr bwMode="auto">
          <a:xfrm>
            <a:off x="3733800" y="131445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MTD</a:t>
            </a:r>
          </a:p>
        </p:txBody>
      </p:sp>
      <p:sp>
        <p:nvSpPr>
          <p:cNvPr id="672787" name="Line 19"/>
          <p:cNvSpPr>
            <a:spLocks noChangeShapeType="1"/>
          </p:cNvSpPr>
          <p:nvPr/>
        </p:nvSpPr>
        <p:spPr bwMode="auto">
          <a:xfrm>
            <a:off x="5029200" y="16573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788" name="Line 20"/>
          <p:cNvSpPr>
            <a:spLocks noChangeShapeType="1"/>
          </p:cNvSpPr>
          <p:nvPr/>
        </p:nvSpPr>
        <p:spPr bwMode="auto">
          <a:xfrm flipH="1">
            <a:off x="2971800" y="165735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789" name="Line 21"/>
          <p:cNvSpPr>
            <a:spLocks noChangeShapeType="1"/>
          </p:cNvSpPr>
          <p:nvPr/>
        </p:nvSpPr>
        <p:spPr bwMode="auto">
          <a:xfrm>
            <a:off x="2362200" y="16573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790" name="Line 22"/>
          <p:cNvSpPr>
            <a:spLocks noChangeShapeType="1"/>
          </p:cNvSpPr>
          <p:nvPr/>
        </p:nvSpPr>
        <p:spPr bwMode="auto">
          <a:xfrm flipH="1">
            <a:off x="1371600" y="16573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791" name="Line 23"/>
          <p:cNvSpPr>
            <a:spLocks noChangeShapeType="1"/>
          </p:cNvSpPr>
          <p:nvPr/>
        </p:nvSpPr>
        <p:spPr bwMode="auto">
          <a:xfrm>
            <a:off x="1066800" y="16573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792" name="Line 24"/>
          <p:cNvSpPr>
            <a:spLocks noChangeShapeType="1"/>
          </p:cNvSpPr>
          <p:nvPr/>
        </p:nvSpPr>
        <p:spPr bwMode="auto">
          <a:xfrm flipH="1">
            <a:off x="304800" y="16573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793" name="Line 25"/>
          <p:cNvSpPr>
            <a:spLocks noChangeShapeType="1"/>
          </p:cNvSpPr>
          <p:nvPr/>
        </p:nvSpPr>
        <p:spPr bwMode="auto">
          <a:xfrm>
            <a:off x="4267200" y="142875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794" name="Line 26"/>
          <p:cNvSpPr>
            <a:spLocks noChangeShapeType="1"/>
          </p:cNvSpPr>
          <p:nvPr/>
        </p:nvSpPr>
        <p:spPr bwMode="auto">
          <a:xfrm flipH="1">
            <a:off x="1371600" y="142875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795" name="Line 27"/>
          <p:cNvSpPr>
            <a:spLocks noChangeShapeType="1"/>
          </p:cNvSpPr>
          <p:nvPr/>
        </p:nvSpPr>
        <p:spPr bwMode="auto">
          <a:xfrm>
            <a:off x="2971800" y="2514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796" name="Line 28"/>
          <p:cNvSpPr>
            <a:spLocks noChangeShapeType="1"/>
          </p:cNvSpPr>
          <p:nvPr/>
        </p:nvSpPr>
        <p:spPr bwMode="auto">
          <a:xfrm flipV="1">
            <a:off x="3962400" y="1885950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797" name="Text Box 29"/>
          <p:cNvSpPr txBox="1">
            <a:spLocks noChangeArrowheads="1"/>
          </p:cNvSpPr>
          <p:nvPr/>
        </p:nvSpPr>
        <p:spPr bwMode="auto">
          <a:xfrm>
            <a:off x="0" y="4114800"/>
            <a:ext cx="839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Last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Backup</a:t>
            </a:r>
          </a:p>
        </p:txBody>
      </p:sp>
      <p:sp>
        <p:nvSpPr>
          <p:cNvPr id="672798" name="Text Box 30"/>
          <p:cNvSpPr txBox="1">
            <a:spLocks noChangeArrowheads="1"/>
          </p:cNvSpPr>
          <p:nvPr/>
        </p:nvSpPr>
        <p:spPr bwMode="auto">
          <a:xfrm>
            <a:off x="1071563" y="4114800"/>
            <a:ext cx="1100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Disruptive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Event</a:t>
            </a:r>
          </a:p>
        </p:txBody>
      </p:sp>
      <p:sp>
        <p:nvSpPr>
          <p:cNvPr id="672799" name="Text Box 31"/>
          <p:cNvSpPr txBox="1">
            <a:spLocks noChangeArrowheads="1"/>
          </p:cNvSpPr>
          <p:nvPr/>
        </p:nvSpPr>
        <p:spPr bwMode="auto">
          <a:xfrm>
            <a:off x="2747963" y="4114800"/>
            <a:ext cx="11207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Systems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Resources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Recovered</a:t>
            </a:r>
          </a:p>
        </p:txBody>
      </p:sp>
      <p:sp>
        <p:nvSpPr>
          <p:cNvPr id="672800" name="Text Box 32"/>
          <p:cNvSpPr txBox="1">
            <a:spLocks noChangeArrowheads="1"/>
          </p:cNvSpPr>
          <p:nvPr/>
        </p:nvSpPr>
        <p:spPr bwMode="auto">
          <a:xfrm>
            <a:off x="6030913" y="4114800"/>
            <a:ext cx="11414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Start of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Normal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Processing</a:t>
            </a:r>
          </a:p>
        </p:txBody>
      </p:sp>
      <p:sp>
        <p:nvSpPr>
          <p:cNvPr id="672801" name="Text Box 33"/>
          <p:cNvSpPr txBox="1">
            <a:spLocks noChangeArrowheads="1"/>
          </p:cNvSpPr>
          <p:nvPr/>
        </p:nvSpPr>
        <p:spPr bwMode="auto">
          <a:xfrm>
            <a:off x="112713" y="3505200"/>
            <a:ext cx="1039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Verdana" pitchFamily="34" charset="0"/>
              </a:rPr>
              <a:t>Normal</a:t>
            </a:r>
          </a:p>
          <a:p>
            <a:pPr eaLnBrk="0" hangingPunct="0"/>
            <a:r>
              <a:rPr lang="en-US" sz="1200">
                <a:latin typeface="Verdana" pitchFamily="34" charset="0"/>
              </a:rPr>
              <a:t>Procedures</a:t>
            </a:r>
          </a:p>
        </p:txBody>
      </p:sp>
      <p:sp>
        <p:nvSpPr>
          <p:cNvPr id="672802" name="Text Box 34"/>
          <p:cNvSpPr txBox="1">
            <a:spLocks noChangeArrowheads="1"/>
          </p:cNvSpPr>
          <p:nvPr/>
        </p:nvSpPr>
        <p:spPr bwMode="auto">
          <a:xfrm>
            <a:off x="1636713" y="3200400"/>
            <a:ext cx="1073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Verdana" pitchFamily="34" charset="0"/>
              </a:rPr>
              <a:t>Systems </a:t>
            </a:r>
          </a:p>
          <a:p>
            <a:pPr eaLnBrk="0" hangingPunct="0"/>
            <a:r>
              <a:rPr lang="en-US" sz="1200">
                <a:latin typeface="Verdana" pitchFamily="34" charset="0"/>
              </a:rPr>
              <a:t>Unavailable</a:t>
            </a:r>
          </a:p>
          <a:p>
            <a:pPr eaLnBrk="0" hangingPunct="0"/>
            <a:endParaRPr lang="en-US" sz="1200">
              <a:latin typeface="Verdana" pitchFamily="34" charset="0"/>
            </a:endParaRPr>
          </a:p>
          <a:p>
            <a:pPr eaLnBrk="0" hangingPunct="0"/>
            <a:r>
              <a:rPr lang="en-US" sz="1200">
                <a:latin typeface="Verdana" pitchFamily="34" charset="0"/>
              </a:rPr>
              <a:t>Manual</a:t>
            </a:r>
          </a:p>
          <a:p>
            <a:pPr eaLnBrk="0" hangingPunct="0"/>
            <a:r>
              <a:rPr lang="en-US" sz="1200">
                <a:latin typeface="Verdana" pitchFamily="34" charset="0"/>
              </a:rPr>
              <a:t>Procedures</a:t>
            </a:r>
          </a:p>
        </p:txBody>
      </p:sp>
      <p:sp>
        <p:nvSpPr>
          <p:cNvPr id="672803" name="Text Box 35"/>
          <p:cNvSpPr txBox="1">
            <a:spLocks noChangeArrowheads="1"/>
          </p:cNvSpPr>
          <p:nvPr/>
        </p:nvSpPr>
        <p:spPr bwMode="auto">
          <a:xfrm>
            <a:off x="4114800" y="3441700"/>
            <a:ext cx="1039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Verdana" pitchFamily="34" charset="0"/>
              </a:rPr>
              <a:t>Manual</a:t>
            </a:r>
          </a:p>
          <a:p>
            <a:pPr eaLnBrk="0" hangingPunct="0"/>
            <a:r>
              <a:rPr lang="en-US" sz="1200">
                <a:latin typeface="Verdana" pitchFamily="34" charset="0"/>
              </a:rPr>
              <a:t>And</a:t>
            </a:r>
          </a:p>
          <a:p>
            <a:pPr eaLnBrk="0" hangingPunct="0"/>
            <a:r>
              <a:rPr lang="en-US" sz="1200">
                <a:latin typeface="Verdana" pitchFamily="34" charset="0"/>
              </a:rPr>
              <a:t>Normal</a:t>
            </a:r>
          </a:p>
          <a:p>
            <a:pPr eaLnBrk="0" hangingPunct="0"/>
            <a:r>
              <a:rPr lang="en-US" sz="1200">
                <a:latin typeface="Verdana" pitchFamily="34" charset="0"/>
              </a:rPr>
              <a:t>Procedures</a:t>
            </a:r>
          </a:p>
        </p:txBody>
      </p:sp>
      <p:sp>
        <p:nvSpPr>
          <p:cNvPr id="672804" name="Text Box 36"/>
          <p:cNvSpPr txBox="1">
            <a:spLocks noChangeArrowheads="1"/>
          </p:cNvSpPr>
          <p:nvPr/>
        </p:nvSpPr>
        <p:spPr bwMode="auto">
          <a:xfrm>
            <a:off x="6894513" y="3543300"/>
            <a:ext cx="1039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Verdana" pitchFamily="34" charset="0"/>
              </a:rPr>
              <a:t>Normal</a:t>
            </a:r>
          </a:p>
          <a:p>
            <a:pPr eaLnBrk="0" hangingPunct="0"/>
            <a:r>
              <a:rPr lang="en-US" sz="1200">
                <a:latin typeface="Verdana" pitchFamily="34" charset="0"/>
              </a:rPr>
              <a:t>Procedures</a:t>
            </a:r>
          </a:p>
        </p:txBody>
      </p:sp>
      <p:sp>
        <p:nvSpPr>
          <p:cNvPr id="672805" name="Line 37"/>
          <p:cNvSpPr>
            <a:spLocks noChangeShapeType="1"/>
          </p:cNvSpPr>
          <p:nvPr/>
        </p:nvSpPr>
        <p:spPr bwMode="auto">
          <a:xfrm>
            <a:off x="762000" y="3657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806" name="Line 38"/>
          <p:cNvSpPr>
            <a:spLocks noChangeShapeType="1"/>
          </p:cNvSpPr>
          <p:nvPr/>
        </p:nvSpPr>
        <p:spPr bwMode="auto">
          <a:xfrm flipH="1">
            <a:off x="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807" name="Line 39"/>
          <p:cNvSpPr>
            <a:spLocks noChangeShapeType="1"/>
          </p:cNvSpPr>
          <p:nvPr/>
        </p:nvSpPr>
        <p:spPr bwMode="auto">
          <a:xfrm>
            <a:off x="2362200" y="3657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808" name="Line 40"/>
          <p:cNvSpPr>
            <a:spLocks noChangeShapeType="1"/>
          </p:cNvSpPr>
          <p:nvPr/>
        </p:nvSpPr>
        <p:spPr bwMode="auto">
          <a:xfrm flipH="1">
            <a:off x="1371600" y="3657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809" name="Line 41"/>
          <p:cNvSpPr>
            <a:spLocks noChangeShapeType="1"/>
          </p:cNvSpPr>
          <p:nvPr/>
        </p:nvSpPr>
        <p:spPr bwMode="auto">
          <a:xfrm>
            <a:off x="4800600" y="3657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810" name="Line 42"/>
          <p:cNvSpPr>
            <a:spLocks noChangeShapeType="1"/>
          </p:cNvSpPr>
          <p:nvPr/>
        </p:nvSpPr>
        <p:spPr bwMode="auto">
          <a:xfrm flipH="1">
            <a:off x="2971800" y="3657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811" name="Line 43"/>
          <p:cNvSpPr>
            <a:spLocks noChangeShapeType="1"/>
          </p:cNvSpPr>
          <p:nvPr/>
        </p:nvSpPr>
        <p:spPr bwMode="auto">
          <a:xfrm>
            <a:off x="7620000" y="3657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2812" name="Line 44"/>
          <p:cNvSpPr>
            <a:spLocks noChangeShapeType="1"/>
          </p:cNvSpPr>
          <p:nvPr/>
        </p:nvSpPr>
        <p:spPr bwMode="auto">
          <a:xfrm flipH="1">
            <a:off x="6400800" y="3657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2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2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7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7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7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72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72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72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2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7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7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7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7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7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7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7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7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72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72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7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7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1" grpId="0" animBg="1"/>
      <p:bldP spid="672772" grpId="0"/>
      <p:bldP spid="672773" grpId="0"/>
      <p:bldP spid="672774" grpId="0"/>
      <p:bldP spid="672775" grpId="0"/>
      <p:bldP spid="672776" grpId="0"/>
      <p:bldP spid="672777" grpId="0"/>
      <p:bldP spid="672778" grpId="0" animBg="1"/>
      <p:bldP spid="672779" grpId="0" animBg="1"/>
      <p:bldP spid="672780" grpId="0" animBg="1"/>
      <p:bldP spid="672781" grpId="0" animBg="1"/>
      <p:bldP spid="672782" grpId="0" animBg="1"/>
      <p:bldP spid="672783" grpId="0"/>
      <p:bldP spid="672784" grpId="0"/>
      <p:bldP spid="672785" grpId="0"/>
      <p:bldP spid="672786" grpId="0"/>
      <p:bldP spid="672787" grpId="0" animBg="1"/>
      <p:bldP spid="672788" grpId="0" animBg="1"/>
      <p:bldP spid="672789" grpId="0" animBg="1"/>
      <p:bldP spid="672790" grpId="0" animBg="1"/>
      <p:bldP spid="672791" grpId="0" animBg="1"/>
      <p:bldP spid="672792" grpId="0" animBg="1"/>
      <p:bldP spid="672793" grpId="0" animBg="1"/>
      <p:bldP spid="672794" grpId="0" animBg="1"/>
      <p:bldP spid="672795" grpId="0" animBg="1"/>
      <p:bldP spid="672796" grpId="0" animBg="1"/>
      <p:bldP spid="672797" grpId="0"/>
      <p:bldP spid="672798" grpId="0"/>
      <p:bldP spid="672799" grpId="0"/>
      <p:bldP spid="672800" grpId="0"/>
      <p:bldP spid="672801" grpId="0"/>
      <p:bldP spid="672802" grpId="0"/>
      <p:bldP spid="672803" grpId="0"/>
      <p:bldP spid="672804" grpId="0"/>
      <p:bldP spid="672805" grpId="0" animBg="1"/>
      <p:bldP spid="672806" grpId="0" animBg="1"/>
      <p:bldP spid="672807" grpId="0" animBg="1"/>
      <p:bldP spid="672808" grpId="0" animBg="1"/>
      <p:bldP spid="672809" grpId="0" animBg="1"/>
      <p:bldP spid="672810" grpId="0" animBg="1"/>
      <p:bldP spid="672811" grpId="0" animBg="1"/>
      <p:bldP spid="6728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Availability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5900"/>
            <a:ext cx="87630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Clustering of redundant system components to ensure availability of a service regardless of a failure with a component</a:t>
            </a:r>
          </a:p>
          <a:p>
            <a:pPr lvl="1" eaLnBrk="1" hangingPunct="1"/>
            <a:r>
              <a:rPr lang="en-US" dirty="0" smtClean="0"/>
              <a:t>Pools of web servers with network load balancer </a:t>
            </a:r>
          </a:p>
          <a:p>
            <a:pPr lvl="1" eaLnBrk="1" hangingPunct="1"/>
            <a:r>
              <a:rPr lang="en-US" dirty="0" smtClean="0"/>
              <a:t>Failover for a database server </a:t>
            </a:r>
          </a:p>
          <a:p>
            <a:pPr lvl="2" eaLnBrk="1" hangingPunct="1"/>
            <a:r>
              <a:rPr lang="en-US" dirty="0" smtClean="0"/>
              <a:t>Microsoft Cluster Server</a:t>
            </a:r>
          </a:p>
          <a:p>
            <a:pPr lvl="2" eaLnBrk="1" hangingPunct="1"/>
            <a:r>
              <a:rPr lang="en-US" dirty="0" smtClean="0"/>
              <a:t>HACMP</a:t>
            </a:r>
          </a:p>
          <a:p>
            <a:pPr lvl="2" eaLnBrk="1" hangingPunct="1"/>
            <a:r>
              <a:rPr lang="en-US" dirty="0" smtClean="0"/>
              <a:t>Others – All platform specific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857250"/>
          </a:xfrm>
        </p:spPr>
        <p:txBody>
          <a:bodyPr/>
          <a:lstStyle/>
          <a:p>
            <a:pPr eaLnBrk="1" hangingPunct="1"/>
            <a:r>
              <a:rPr lang="en-US" smtClean="0"/>
              <a:t>Backup/Restore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47750"/>
            <a:ext cx="8839200" cy="3086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Backup – Making duplicate copies of all necessary systems and application data on alternative media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Restore – Rebuilding original systems and applications using backed up data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Reasons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Hardware failure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Software failure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Human error (most prevalent)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Malicious destruction of data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Technology selected based on business’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Recover time objective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Recovery point objective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"/>
            <a:ext cx="87630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Availability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17" name="Oval 5"/>
          <p:cNvSpPr>
            <a:spLocks noChangeArrowheads="1"/>
          </p:cNvSpPr>
          <p:nvPr/>
        </p:nvSpPr>
        <p:spPr bwMode="auto">
          <a:xfrm>
            <a:off x="609600" y="2171700"/>
            <a:ext cx="28956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8918" name="Text Box 6"/>
          <p:cNvSpPr txBox="1">
            <a:spLocks noChangeArrowheads="1"/>
          </p:cNvSpPr>
          <p:nvPr/>
        </p:nvSpPr>
        <p:spPr bwMode="auto">
          <a:xfrm>
            <a:off x="6477000" y="971550"/>
            <a:ext cx="2819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Business Continuity?</a:t>
            </a:r>
          </a:p>
          <a:p>
            <a:pPr>
              <a:spcBef>
                <a:spcPct val="50000"/>
              </a:spcBef>
            </a:pPr>
            <a:r>
              <a:rPr lang="en-US"/>
              <a:t>Disaster Recovery?</a:t>
            </a:r>
          </a:p>
          <a:p>
            <a:pPr>
              <a:spcBef>
                <a:spcPct val="50000"/>
              </a:spcBef>
            </a:pPr>
            <a:r>
              <a:rPr lang="en-US"/>
              <a:t>High-Availability</a:t>
            </a:r>
          </a:p>
          <a:p>
            <a:pPr>
              <a:spcBef>
                <a:spcPct val="50000"/>
              </a:spcBef>
            </a:pPr>
            <a:r>
              <a:rPr lang="en-US"/>
              <a:t>Backup/Recovery</a:t>
            </a:r>
          </a:p>
        </p:txBody>
      </p:sp>
      <p:sp>
        <p:nvSpPr>
          <p:cNvPr id="678919" name="Oval 7"/>
          <p:cNvSpPr>
            <a:spLocks noChangeArrowheads="1"/>
          </p:cNvSpPr>
          <p:nvPr/>
        </p:nvSpPr>
        <p:spPr bwMode="auto">
          <a:xfrm>
            <a:off x="3048000" y="2114550"/>
            <a:ext cx="35814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7" grpId="0" animBg="1"/>
      <p:bldP spid="678918" grpId="0"/>
      <p:bldP spid="6789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you learn?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485900"/>
            <a:ext cx="88392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________________________ is business process focused and keeps your business’ head above water until the DR plan has been executed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______________ is a technology focused exercise which is performed to get system back up and running after a catastrophic event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" y="1514475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Business continuity planning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3333750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Disaster recovery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5900"/>
            <a:ext cx="88392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______________ solutions focus on clustering of redundant system components to ensure availability of a service regardless of a failure with a component.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514475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High-availability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"/>
            <a:ext cx="7772400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Question?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38150"/>
            <a:ext cx="88392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Why do you want to know about serious problems or minor issues that could grow into serious problems before anyone else does?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9099" name="ShockwaveFlash1" r:id="rId2" imgW="5410080" imgH="3638520"/>
        </mc:Choice>
        <mc:Fallback>
          <p:control name="ShockwaveFlash1" r:id="rId2" imgW="5410080" imgH="36385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800" y="1504950"/>
                  <a:ext cx="5410200" cy="3638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Monitoring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5900"/>
            <a:ext cx="87630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Red Light/Green Light Monitoring</a:t>
            </a:r>
          </a:p>
          <a:p>
            <a:pPr lvl="1" eaLnBrk="1" hangingPunct="1"/>
            <a:r>
              <a:rPr lang="en-US" dirty="0" smtClean="0"/>
              <a:t>Know when your systems are down BEFORE your users contact the helpdesk (or your supervisor)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Performance Monitoring</a:t>
            </a:r>
          </a:p>
          <a:p>
            <a:pPr lvl="1" eaLnBrk="1" hangingPunct="1"/>
            <a:r>
              <a:rPr lang="en-US" dirty="0" smtClean="0"/>
              <a:t>Know when your users are experiencing performance problems BEFORE they contact the helpdesk (or your supervisor)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Metrics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5900"/>
            <a:ext cx="86868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Tuck aside the data collected by system monitoring to:</a:t>
            </a:r>
          </a:p>
          <a:p>
            <a:pPr lvl="1" eaLnBrk="1" hangingPunct="1"/>
            <a:r>
              <a:rPr lang="en-US" dirty="0" smtClean="0"/>
              <a:t>Report on service level compliance</a:t>
            </a:r>
          </a:p>
          <a:p>
            <a:pPr lvl="1" eaLnBrk="1" hangingPunct="1"/>
            <a:r>
              <a:rPr lang="en-US" dirty="0" smtClean="0"/>
              <a:t>Know your baseline so you can identify anomalies</a:t>
            </a:r>
          </a:p>
          <a:p>
            <a:pPr lvl="1" eaLnBrk="1" hangingPunct="1"/>
            <a:r>
              <a:rPr lang="en-US" dirty="0" smtClean="0"/>
              <a:t>Effectively troubleshoot problems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857250"/>
          </a:xfrm>
        </p:spPr>
        <p:txBody>
          <a:bodyPr/>
          <a:lstStyle/>
          <a:p>
            <a:pPr eaLnBrk="1" hangingPunct="1"/>
            <a:r>
              <a:rPr lang="en-US" smtClean="0"/>
              <a:t>Security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57250"/>
            <a:ext cx="88392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Well-integrated approach protects hardware, software, and data resources against accidental loss or damage, malicious tampering, unauthorized access, and accidental disclosure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are some of the tools/technologies we have to help us with security?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"/>
            <a:ext cx="87630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Monitoring &amp; Metrics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6629400" y="4056063"/>
            <a:ext cx="2590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Monitoring &amp; Metrics</a:t>
            </a:r>
          </a:p>
        </p:txBody>
      </p:sp>
      <p:sp>
        <p:nvSpPr>
          <p:cNvPr id="679942" name="Oval 6"/>
          <p:cNvSpPr>
            <a:spLocks noChangeArrowheads="1"/>
          </p:cNvSpPr>
          <p:nvPr/>
        </p:nvSpPr>
        <p:spPr bwMode="auto">
          <a:xfrm>
            <a:off x="5334000" y="3543300"/>
            <a:ext cx="10668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9943" name="Line 7"/>
          <p:cNvSpPr>
            <a:spLocks noChangeShapeType="1"/>
          </p:cNvSpPr>
          <p:nvPr/>
        </p:nvSpPr>
        <p:spPr bwMode="auto">
          <a:xfrm flipH="1" flipV="1">
            <a:off x="6477000" y="3943350"/>
            <a:ext cx="990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1" grpId="0"/>
      <p:bldP spid="679942" grpId="0" animBg="1"/>
      <p:bldP spid="6799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857250"/>
          </a:xfrm>
        </p:spPr>
        <p:txBody>
          <a:bodyPr/>
          <a:lstStyle/>
          <a:p>
            <a:pPr eaLnBrk="1" hangingPunct="1"/>
            <a:r>
              <a:rPr lang="en-US" smtClean="0"/>
              <a:t>Change Control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76350"/>
            <a:ext cx="87630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What changes are being made?</a:t>
            </a:r>
          </a:p>
          <a:p>
            <a:pPr lvl="1" eaLnBrk="1" hangingPunct="1"/>
            <a:r>
              <a:rPr lang="en-US" dirty="0" smtClean="0"/>
              <a:t>When?</a:t>
            </a:r>
          </a:p>
          <a:p>
            <a:pPr lvl="1" eaLnBrk="1" hangingPunct="1"/>
            <a:r>
              <a:rPr lang="en-US" dirty="0" smtClean="0"/>
              <a:t>By who?</a:t>
            </a:r>
          </a:p>
          <a:p>
            <a:pPr lvl="1" eaLnBrk="1" hangingPunct="1"/>
            <a:r>
              <a:rPr lang="en-US" dirty="0" smtClean="0"/>
              <a:t>Proper approval?</a:t>
            </a:r>
          </a:p>
          <a:p>
            <a:pPr lvl="1" eaLnBrk="1" hangingPunct="1"/>
            <a:r>
              <a:rPr lang="en-US" dirty="0" smtClean="0"/>
              <a:t>Potential impact?</a:t>
            </a:r>
          </a:p>
          <a:p>
            <a:pPr lvl="1" eaLnBrk="1" hangingPunct="1"/>
            <a:r>
              <a:rPr lang="en-US" dirty="0" err="1" smtClean="0"/>
              <a:t>Backout</a:t>
            </a:r>
            <a:r>
              <a:rPr lang="en-US" dirty="0" smtClean="0"/>
              <a:t> plan?</a:t>
            </a:r>
          </a:p>
          <a:p>
            <a:pPr eaLnBrk="1" hangingPunct="1"/>
            <a:r>
              <a:rPr lang="en-US" dirty="0" smtClean="0"/>
              <a:t>What changes have been made over time?</a:t>
            </a:r>
          </a:p>
          <a:p>
            <a:pPr lvl="1" eaLnBrk="1" hangingPunct="1"/>
            <a:r>
              <a:rPr lang="en-US" dirty="0" smtClean="0"/>
              <a:t>Essential information for troubleshooting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focuses on knowing about problems in your network before your users start calling the help desk (more importantly, before your supervisor knocks on your door).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150495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Monitoring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Environment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Considerations when choosing or preparing a location for computer hardware</a:t>
            </a:r>
          </a:p>
          <a:p>
            <a:pPr lvl="1" eaLnBrk="1" hangingPunct="1"/>
            <a:r>
              <a:rPr lang="en-US" smtClean="0"/>
              <a:t>Electrical power</a:t>
            </a:r>
          </a:p>
          <a:p>
            <a:pPr lvl="1" eaLnBrk="1" hangingPunct="1"/>
            <a:r>
              <a:rPr lang="en-US" smtClean="0"/>
              <a:t>Heat dissipation</a:t>
            </a:r>
          </a:p>
          <a:p>
            <a:pPr lvl="1" eaLnBrk="1" hangingPunct="1"/>
            <a:r>
              <a:rPr lang="en-US" smtClean="0"/>
              <a:t>Moisture</a:t>
            </a:r>
          </a:p>
          <a:p>
            <a:pPr lvl="1" eaLnBrk="1" hangingPunct="1"/>
            <a:r>
              <a:rPr lang="en-US" smtClean="0"/>
              <a:t>Cable routing</a:t>
            </a:r>
          </a:p>
          <a:p>
            <a:pPr lvl="1" eaLnBrk="1" hangingPunct="1"/>
            <a:r>
              <a:rPr lang="en-US" smtClean="0"/>
              <a:t>Fire protection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5900"/>
            <a:ext cx="86868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What is </a:t>
            </a:r>
            <a:r>
              <a:rPr lang="en-US" dirty="0" err="1" smtClean="0"/>
              <a:t>Halon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Why can’t we use it any more?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Electrical Power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5900"/>
            <a:ext cx="88392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Fluctuations can cause momentary loss of operation or damage to electrical circuits</a:t>
            </a:r>
          </a:p>
          <a:p>
            <a:pPr eaLnBrk="1" hangingPunct="1"/>
            <a:r>
              <a:rPr lang="en-US" dirty="0" smtClean="0"/>
              <a:t>Types of fluctuations</a:t>
            </a:r>
          </a:p>
          <a:p>
            <a:pPr lvl="1" eaLnBrk="1" hangingPunct="1"/>
            <a:r>
              <a:rPr lang="en-US" dirty="0" smtClean="0"/>
              <a:t>Momentary power surges (surge protector)</a:t>
            </a:r>
          </a:p>
          <a:p>
            <a:pPr lvl="1" eaLnBrk="1" hangingPunct="1"/>
            <a:r>
              <a:rPr lang="en-US" dirty="0" smtClean="0"/>
              <a:t>Momentary power sags</a:t>
            </a:r>
          </a:p>
          <a:p>
            <a:pPr lvl="1" eaLnBrk="1" hangingPunct="1"/>
            <a:r>
              <a:rPr lang="en-US" dirty="0" smtClean="0"/>
              <a:t>Long-term voltage sags</a:t>
            </a:r>
          </a:p>
          <a:p>
            <a:pPr lvl="1" eaLnBrk="1" hangingPunct="1"/>
            <a:r>
              <a:rPr lang="en-US" dirty="0" smtClean="0"/>
              <a:t>Total loss of power (auxiliary power source, such as USP)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Dissipation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5900"/>
            <a:ext cx="88392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Excessive heat can cause intermittent or total failure of electrical circuits</a:t>
            </a:r>
          </a:p>
          <a:p>
            <a:pPr eaLnBrk="1" hangingPunct="1"/>
            <a:r>
              <a:rPr lang="en-US" dirty="0" smtClean="0"/>
              <a:t>Means of heat dissipation</a:t>
            </a:r>
          </a:p>
          <a:p>
            <a:pPr lvl="1" eaLnBrk="1" hangingPunct="1"/>
            <a:r>
              <a:rPr lang="en-US" dirty="0" smtClean="0"/>
              <a:t>Vents or fans on the computer itself</a:t>
            </a:r>
          </a:p>
          <a:p>
            <a:pPr lvl="1" eaLnBrk="1" hangingPunct="1"/>
            <a:r>
              <a:rPr lang="en-US" dirty="0" smtClean="0"/>
              <a:t>Cooling the room</a:t>
            </a:r>
          </a:p>
          <a:p>
            <a:pPr lvl="1" eaLnBrk="1" hangingPunct="1"/>
            <a:r>
              <a:rPr lang="en-US" dirty="0" smtClean="0"/>
              <a:t>Auxiliary cooling of cabinet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Moisture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5900"/>
            <a:ext cx="87630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Excessive moisture: Danger of short circuits</a:t>
            </a:r>
          </a:p>
          <a:p>
            <a:pPr eaLnBrk="1" hangingPunct="1"/>
            <a:r>
              <a:rPr lang="en-US" dirty="0" smtClean="0"/>
              <a:t>Low humidity: Buildup of static electricity</a:t>
            </a:r>
          </a:p>
          <a:p>
            <a:pPr eaLnBrk="1" hangingPunct="1"/>
            <a:r>
              <a:rPr lang="en-US" dirty="0" smtClean="0"/>
              <a:t>Protective measures</a:t>
            </a:r>
          </a:p>
          <a:p>
            <a:pPr lvl="1" eaLnBrk="1" hangingPunct="1"/>
            <a:r>
              <a:rPr lang="en-US" dirty="0" smtClean="0"/>
              <a:t>Well-designed cabinets protect against spills and leaks</a:t>
            </a:r>
          </a:p>
          <a:p>
            <a:pPr lvl="1" eaLnBrk="1" hangingPunct="1"/>
            <a:r>
              <a:rPr lang="en-US" dirty="0" smtClean="0"/>
              <a:t>Mount hardware above floor level</a:t>
            </a:r>
          </a:p>
          <a:p>
            <a:pPr lvl="1" eaLnBrk="1" hangingPunct="1"/>
            <a:r>
              <a:rPr lang="en-US" dirty="0" smtClean="0"/>
              <a:t>Control humidity with optional components of heating, ventilation, and air conditioning systems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Cable Routing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5900"/>
            <a:ext cx="86868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Provide protection and ease of access with:</a:t>
            </a:r>
          </a:p>
          <a:p>
            <a:pPr lvl="1" eaLnBrk="1" hangingPunct="1"/>
            <a:r>
              <a:rPr lang="en-US" dirty="0" smtClean="0"/>
              <a:t>Raised floors</a:t>
            </a:r>
          </a:p>
          <a:p>
            <a:pPr lvl="1" eaLnBrk="1" hangingPunct="1"/>
            <a:r>
              <a:rPr lang="en-US" dirty="0" smtClean="0"/>
              <a:t>Dedicated cable conduits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Fire Protection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5900"/>
            <a:ext cx="87630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Protection</a:t>
            </a:r>
          </a:p>
          <a:p>
            <a:pPr lvl="1" eaLnBrk="1" hangingPunct="1"/>
            <a:r>
              <a:rPr lang="en-US" dirty="0" smtClean="0"/>
              <a:t>Carbon dioxide</a:t>
            </a:r>
          </a:p>
          <a:p>
            <a:pPr lvl="1" eaLnBrk="1" hangingPunct="1"/>
            <a:r>
              <a:rPr lang="en-US" dirty="0" smtClean="0"/>
              <a:t>Fire retardant foams and powders</a:t>
            </a:r>
          </a:p>
          <a:p>
            <a:pPr lvl="1" eaLnBrk="1" hangingPunct="1"/>
            <a:r>
              <a:rPr lang="en-US" dirty="0" smtClean="0"/>
              <a:t>Gaseous compounds</a:t>
            </a:r>
          </a:p>
          <a:p>
            <a:pPr eaLnBrk="1" hangingPunct="1"/>
            <a:r>
              <a:rPr lang="en-US" dirty="0" smtClean="0"/>
              <a:t>Supplemental detection equipment within computer room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2" name="Oval 6"/>
          <p:cNvSpPr>
            <a:spLocks noChangeArrowheads="1"/>
          </p:cNvSpPr>
          <p:nvPr/>
        </p:nvSpPr>
        <p:spPr bwMode="auto">
          <a:xfrm>
            <a:off x="609600" y="2171700"/>
            <a:ext cx="28956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"/>
            <a:ext cx="87630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Physical Security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4821" name="Text Box 5"/>
          <p:cNvSpPr txBox="1">
            <a:spLocks noChangeArrowheads="1"/>
          </p:cNvSpPr>
          <p:nvPr/>
        </p:nvSpPr>
        <p:spPr bwMode="auto">
          <a:xfrm>
            <a:off x="6934200" y="1771650"/>
            <a:ext cx="259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Physical Security</a:t>
            </a:r>
          </a:p>
        </p:txBody>
      </p:sp>
      <p:sp>
        <p:nvSpPr>
          <p:cNvPr id="674823" name="Oval 7"/>
          <p:cNvSpPr>
            <a:spLocks noChangeArrowheads="1"/>
          </p:cNvSpPr>
          <p:nvPr/>
        </p:nvSpPr>
        <p:spPr bwMode="auto">
          <a:xfrm>
            <a:off x="3048000" y="2114550"/>
            <a:ext cx="35814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24" name="Line 8"/>
          <p:cNvSpPr>
            <a:spLocks noChangeShapeType="1"/>
          </p:cNvSpPr>
          <p:nvPr/>
        </p:nvSpPr>
        <p:spPr bwMode="auto">
          <a:xfrm flipH="1">
            <a:off x="3124200" y="2114550"/>
            <a:ext cx="3810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4825" name="Line 9"/>
          <p:cNvSpPr>
            <a:spLocks noChangeShapeType="1"/>
          </p:cNvSpPr>
          <p:nvPr/>
        </p:nvSpPr>
        <p:spPr bwMode="auto">
          <a:xfrm flipH="1">
            <a:off x="6400800" y="2114550"/>
            <a:ext cx="5334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2" grpId="0" animBg="1"/>
      <p:bldP spid="674821" grpId="0"/>
      <p:bldP spid="674823" grpId="0" animBg="1"/>
      <p:bldP spid="674824" grpId="0" animBg="1"/>
      <p:bldP spid="6748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5900"/>
            <a:ext cx="88392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A(n) _____ provides auxiliary power during blackouts and can notify the operating system when it is activated.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Computer hardware must be protected against _______ and ____ in electrical power. 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1600" y="150495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9000" y="29622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surges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40995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sags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0"/>
            <a:ext cx="87630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______ does a great job at putting out fires.  Too bad it is no longer legal to install one of these systems because in can kill people and can wear a hole in the ozone. 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150495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Halon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"/>
            <a:ext cx="87630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Physical Environment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0965" name="Oval 5"/>
          <p:cNvSpPr>
            <a:spLocks noChangeArrowheads="1"/>
          </p:cNvSpPr>
          <p:nvPr/>
        </p:nvSpPr>
        <p:spPr bwMode="auto">
          <a:xfrm>
            <a:off x="609600" y="2171700"/>
            <a:ext cx="28956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0966" name="Text Box 6"/>
          <p:cNvSpPr txBox="1">
            <a:spLocks noChangeArrowheads="1"/>
          </p:cNvSpPr>
          <p:nvPr/>
        </p:nvSpPr>
        <p:spPr bwMode="auto">
          <a:xfrm>
            <a:off x="6019800" y="958850"/>
            <a:ext cx="3048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/>
              <a:t>Electrical power</a:t>
            </a:r>
          </a:p>
          <a:p>
            <a:pPr lvl="1"/>
            <a:r>
              <a:rPr lang="en-US"/>
              <a:t>Heat dissipation</a:t>
            </a:r>
          </a:p>
          <a:p>
            <a:pPr lvl="1"/>
            <a:r>
              <a:rPr lang="en-US"/>
              <a:t>Moisture</a:t>
            </a:r>
          </a:p>
          <a:p>
            <a:pPr lvl="1"/>
            <a:r>
              <a:rPr lang="en-US"/>
              <a:t>Cable routing</a:t>
            </a:r>
          </a:p>
          <a:p>
            <a:pPr lvl="1"/>
            <a:r>
              <a:rPr lang="en-US"/>
              <a:t>Fire protection</a:t>
            </a:r>
          </a:p>
        </p:txBody>
      </p:sp>
      <p:sp>
        <p:nvSpPr>
          <p:cNvPr id="680967" name="Oval 7"/>
          <p:cNvSpPr>
            <a:spLocks noChangeArrowheads="1"/>
          </p:cNvSpPr>
          <p:nvPr/>
        </p:nvSpPr>
        <p:spPr bwMode="auto">
          <a:xfrm>
            <a:off x="3048000" y="2114550"/>
            <a:ext cx="35814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5" grpId="0" animBg="1"/>
      <p:bldP spid="680966" grpId="0"/>
      <p:bldP spid="68096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Oval 2"/>
          <p:cNvSpPr>
            <a:spLocks noChangeArrowheads="1"/>
          </p:cNvSpPr>
          <p:nvPr/>
        </p:nvSpPr>
        <p:spPr bwMode="auto">
          <a:xfrm>
            <a:off x="609600" y="2171700"/>
            <a:ext cx="28956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7150"/>
            <a:ext cx="8763000" cy="85725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Focus on Systems Administration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668338"/>
            <a:ext cx="18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914400" y="1117600"/>
          <a:ext cx="5791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5791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14" name="Text Box 6"/>
          <p:cNvSpPr txBox="1">
            <a:spLocks noChangeArrowheads="1"/>
          </p:cNvSpPr>
          <p:nvPr/>
        </p:nvSpPr>
        <p:spPr bwMode="auto">
          <a:xfrm>
            <a:off x="6934200" y="1771650"/>
            <a:ext cx="259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Physical Security</a:t>
            </a:r>
          </a:p>
        </p:txBody>
      </p:sp>
      <p:sp>
        <p:nvSpPr>
          <p:cNvPr id="683015" name="Oval 7"/>
          <p:cNvSpPr>
            <a:spLocks noChangeArrowheads="1"/>
          </p:cNvSpPr>
          <p:nvPr/>
        </p:nvSpPr>
        <p:spPr bwMode="auto">
          <a:xfrm>
            <a:off x="3048000" y="2114550"/>
            <a:ext cx="35814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16" name="Line 8"/>
          <p:cNvSpPr>
            <a:spLocks noChangeShapeType="1"/>
          </p:cNvSpPr>
          <p:nvPr/>
        </p:nvSpPr>
        <p:spPr bwMode="auto">
          <a:xfrm flipH="1">
            <a:off x="3124200" y="2114550"/>
            <a:ext cx="3810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3017" name="Line 9"/>
          <p:cNvSpPr>
            <a:spLocks noChangeShapeType="1"/>
          </p:cNvSpPr>
          <p:nvPr/>
        </p:nvSpPr>
        <p:spPr bwMode="auto">
          <a:xfrm flipH="1">
            <a:off x="6400800" y="2114550"/>
            <a:ext cx="5334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3018" name="Oval 10"/>
          <p:cNvSpPr>
            <a:spLocks noChangeArrowheads="1"/>
          </p:cNvSpPr>
          <p:nvPr/>
        </p:nvSpPr>
        <p:spPr bwMode="auto">
          <a:xfrm>
            <a:off x="1447800" y="2457450"/>
            <a:ext cx="7620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19" name="Text Box 11"/>
          <p:cNvSpPr txBox="1">
            <a:spLocks noChangeArrowheads="1"/>
          </p:cNvSpPr>
          <p:nvPr/>
        </p:nvSpPr>
        <p:spPr bwMode="auto">
          <a:xfrm>
            <a:off x="6934200" y="1543050"/>
            <a:ext cx="2590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Password Controls &amp; Auditing</a:t>
            </a:r>
          </a:p>
        </p:txBody>
      </p:sp>
      <p:sp>
        <p:nvSpPr>
          <p:cNvPr id="683020" name="Oval 12"/>
          <p:cNvSpPr>
            <a:spLocks noChangeArrowheads="1"/>
          </p:cNvSpPr>
          <p:nvPr/>
        </p:nvSpPr>
        <p:spPr bwMode="auto">
          <a:xfrm>
            <a:off x="5257800" y="2400300"/>
            <a:ext cx="10668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21" name="Line 13"/>
          <p:cNvSpPr>
            <a:spLocks noChangeShapeType="1"/>
          </p:cNvSpPr>
          <p:nvPr/>
        </p:nvSpPr>
        <p:spPr bwMode="auto">
          <a:xfrm flipH="1">
            <a:off x="2209800" y="2114550"/>
            <a:ext cx="4724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3022" name="Line 14"/>
          <p:cNvSpPr>
            <a:spLocks noChangeShapeType="1"/>
          </p:cNvSpPr>
          <p:nvPr/>
        </p:nvSpPr>
        <p:spPr bwMode="auto">
          <a:xfrm flipH="1">
            <a:off x="6324600" y="2114550"/>
            <a:ext cx="6096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3023" name="Text Box 15"/>
          <p:cNvSpPr txBox="1">
            <a:spLocks noChangeArrowheads="1"/>
          </p:cNvSpPr>
          <p:nvPr/>
        </p:nvSpPr>
        <p:spPr bwMode="auto">
          <a:xfrm>
            <a:off x="6629400" y="4033838"/>
            <a:ext cx="2590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Virus Protection  &amp; Updates</a:t>
            </a:r>
          </a:p>
        </p:txBody>
      </p:sp>
      <p:sp>
        <p:nvSpPr>
          <p:cNvPr id="683024" name="Oval 16"/>
          <p:cNvSpPr>
            <a:spLocks noChangeArrowheads="1"/>
          </p:cNvSpPr>
          <p:nvPr/>
        </p:nvSpPr>
        <p:spPr bwMode="auto">
          <a:xfrm>
            <a:off x="5334000" y="3543300"/>
            <a:ext cx="10668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25" name="Line 17"/>
          <p:cNvSpPr>
            <a:spLocks noChangeShapeType="1"/>
          </p:cNvSpPr>
          <p:nvPr/>
        </p:nvSpPr>
        <p:spPr bwMode="auto">
          <a:xfrm flipH="1" flipV="1">
            <a:off x="6477000" y="3943350"/>
            <a:ext cx="990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1828800" y="4205288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Firewalls</a:t>
            </a:r>
          </a:p>
        </p:txBody>
      </p:sp>
      <p:sp>
        <p:nvSpPr>
          <p:cNvPr id="683027" name="Oval 19"/>
          <p:cNvSpPr>
            <a:spLocks noChangeArrowheads="1"/>
          </p:cNvSpPr>
          <p:nvPr/>
        </p:nvSpPr>
        <p:spPr bwMode="auto">
          <a:xfrm>
            <a:off x="2590800" y="2743200"/>
            <a:ext cx="1981200" cy="1314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28" name="Line 20"/>
          <p:cNvSpPr>
            <a:spLocks noChangeShapeType="1"/>
          </p:cNvSpPr>
          <p:nvPr/>
        </p:nvSpPr>
        <p:spPr bwMode="auto">
          <a:xfrm flipV="1">
            <a:off x="2590800" y="3943350"/>
            <a:ext cx="2286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3029" name="Oval 21"/>
          <p:cNvSpPr>
            <a:spLocks noChangeArrowheads="1"/>
          </p:cNvSpPr>
          <p:nvPr/>
        </p:nvSpPr>
        <p:spPr bwMode="auto">
          <a:xfrm>
            <a:off x="762000" y="2286000"/>
            <a:ext cx="28956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30" name="Text Box 22"/>
          <p:cNvSpPr txBox="1">
            <a:spLocks noChangeArrowheads="1"/>
          </p:cNvSpPr>
          <p:nvPr/>
        </p:nvSpPr>
        <p:spPr bwMode="auto">
          <a:xfrm>
            <a:off x="6629400" y="1085850"/>
            <a:ext cx="2819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Business Continuity?</a:t>
            </a:r>
          </a:p>
          <a:p>
            <a:pPr>
              <a:spcBef>
                <a:spcPct val="50000"/>
              </a:spcBef>
            </a:pPr>
            <a:r>
              <a:rPr lang="en-US"/>
              <a:t>Disaster Recovery?</a:t>
            </a:r>
          </a:p>
          <a:p>
            <a:pPr>
              <a:spcBef>
                <a:spcPct val="50000"/>
              </a:spcBef>
            </a:pPr>
            <a:r>
              <a:rPr lang="en-US"/>
              <a:t>High-Availability</a:t>
            </a:r>
          </a:p>
          <a:p>
            <a:pPr>
              <a:spcBef>
                <a:spcPct val="50000"/>
              </a:spcBef>
            </a:pPr>
            <a:r>
              <a:rPr lang="en-US"/>
              <a:t>Backup/Recovery</a:t>
            </a:r>
          </a:p>
        </p:txBody>
      </p:sp>
      <p:sp>
        <p:nvSpPr>
          <p:cNvPr id="683031" name="Oval 23"/>
          <p:cNvSpPr>
            <a:spLocks noChangeArrowheads="1"/>
          </p:cNvSpPr>
          <p:nvPr/>
        </p:nvSpPr>
        <p:spPr bwMode="auto">
          <a:xfrm>
            <a:off x="3200400" y="2228850"/>
            <a:ext cx="35814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32" name="Text Box 24"/>
          <p:cNvSpPr txBox="1">
            <a:spLocks noChangeArrowheads="1"/>
          </p:cNvSpPr>
          <p:nvPr/>
        </p:nvSpPr>
        <p:spPr bwMode="auto">
          <a:xfrm>
            <a:off x="6781800" y="4148138"/>
            <a:ext cx="2590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Monitoring &amp; Metrics</a:t>
            </a:r>
          </a:p>
        </p:txBody>
      </p:sp>
      <p:sp>
        <p:nvSpPr>
          <p:cNvPr id="683033" name="Oval 25"/>
          <p:cNvSpPr>
            <a:spLocks noChangeArrowheads="1"/>
          </p:cNvSpPr>
          <p:nvPr/>
        </p:nvSpPr>
        <p:spPr bwMode="auto">
          <a:xfrm>
            <a:off x="5486400" y="3657600"/>
            <a:ext cx="10668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34" name="Line 26"/>
          <p:cNvSpPr>
            <a:spLocks noChangeShapeType="1"/>
          </p:cNvSpPr>
          <p:nvPr/>
        </p:nvSpPr>
        <p:spPr bwMode="auto">
          <a:xfrm flipH="1" flipV="1">
            <a:off x="6629400" y="4057650"/>
            <a:ext cx="990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3035" name="Oval 27"/>
          <p:cNvSpPr>
            <a:spLocks noChangeArrowheads="1"/>
          </p:cNvSpPr>
          <p:nvPr/>
        </p:nvSpPr>
        <p:spPr bwMode="auto">
          <a:xfrm>
            <a:off x="914400" y="2400300"/>
            <a:ext cx="28956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3036" name="Text Box 28"/>
          <p:cNvSpPr txBox="1">
            <a:spLocks noChangeArrowheads="1"/>
          </p:cNvSpPr>
          <p:nvPr/>
        </p:nvSpPr>
        <p:spPr bwMode="auto">
          <a:xfrm>
            <a:off x="6781800" y="1187450"/>
            <a:ext cx="25908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/>
              <a:t>Electrical power</a:t>
            </a:r>
          </a:p>
          <a:p>
            <a:pPr lvl="1"/>
            <a:r>
              <a:rPr lang="en-US"/>
              <a:t>Heat dissipation</a:t>
            </a:r>
          </a:p>
          <a:p>
            <a:pPr lvl="1"/>
            <a:r>
              <a:rPr lang="en-US"/>
              <a:t>Moisture</a:t>
            </a:r>
          </a:p>
          <a:p>
            <a:pPr lvl="1"/>
            <a:r>
              <a:rPr lang="en-US"/>
              <a:t>Cable routing</a:t>
            </a:r>
          </a:p>
          <a:p>
            <a:pPr lvl="1"/>
            <a:r>
              <a:rPr lang="en-US"/>
              <a:t>Fire protection</a:t>
            </a:r>
          </a:p>
        </p:txBody>
      </p:sp>
      <p:sp>
        <p:nvSpPr>
          <p:cNvPr id="683037" name="Oval 29"/>
          <p:cNvSpPr>
            <a:spLocks noChangeArrowheads="1"/>
          </p:cNvSpPr>
          <p:nvPr/>
        </p:nvSpPr>
        <p:spPr bwMode="auto">
          <a:xfrm>
            <a:off x="3352800" y="2343150"/>
            <a:ext cx="3581400" cy="2343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8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8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8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8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8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8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8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8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8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8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8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8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8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8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8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68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8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8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8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8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8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8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68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68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68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68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68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68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8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8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8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8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68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68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68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68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0" grpId="0" animBg="1"/>
      <p:bldP spid="683010" grpId="1" animBg="1"/>
      <p:bldP spid="683014" grpId="0"/>
      <p:bldP spid="683014" grpId="1"/>
      <p:bldP spid="683015" grpId="0" animBg="1"/>
      <p:bldP spid="683015" grpId="1" animBg="1"/>
      <p:bldP spid="683016" grpId="0" animBg="1"/>
      <p:bldP spid="683016" grpId="1" animBg="1"/>
      <p:bldP spid="683017" grpId="0" animBg="1"/>
      <p:bldP spid="683017" grpId="1" animBg="1"/>
      <p:bldP spid="683018" grpId="0" animBg="1"/>
      <p:bldP spid="683018" grpId="1" animBg="1"/>
      <p:bldP spid="683019" grpId="0"/>
      <p:bldP spid="683019" grpId="1"/>
      <p:bldP spid="683020" grpId="0" animBg="1"/>
      <p:bldP spid="683020" grpId="1" animBg="1"/>
      <p:bldP spid="683021" grpId="0" animBg="1"/>
      <p:bldP spid="683021" grpId="1" animBg="1"/>
      <p:bldP spid="683022" grpId="0" animBg="1"/>
      <p:bldP spid="683022" grpId="1" animBg="1"/>
      <p:bldP spid="683023" grpId="0"/>
      <p:bldP spid="683023" grpId="1"/>
      <p:bldP spid="683024" grpId="0" animBg="1"/>
      <p:bldP spid="683024" grpId="1" animBg="1"/>
      <p:bldP spid="683025" grpId="0" animBg="1"/>
      <p:bldP spid="683025" grpId="1" animBg="1"/>
      <p:bldP spid="683026" grpId="0"/>
      <p:bldP spid="683026" grpId="1"/>
      <p:bldP spid="683027" grpId="0" animBg="1"/>
      <p:bldP spid="683027" grpId="1" animBg="1"/>
      <p:bldP spid="683028" grpId="0" animBg="1"/>
      <p:bldP spid="683028" grpId="1" animBg="1"/>
      <p:bldP spid="683029" grpId="0" animBg="1"/>
      <p:bldP spid="683029" grpId="1" animBg="1"/>
      <p:bldP spid="683030" grpId="0"/>
      <p:bldP spid="683030" grpId="1"/>
      <p:bldP spid="683031" grpId="0" animBg="1"/>
      <p:bldP spid="683031" grpId="1" animBg="1"/>
      <p:bldP spid="683032" grpId="0"/>
      <p:bldP spid="683032" grpId="1"/>
      <p:bldP spid="683033" grpId="0" animBg="1"/>
      <p:bldP spid="683033" grpId="1" animBg="1"/>
      <p:bldP spid="683034" grpId="0" animBg="1"/>
      <p:bldP spid="683034" grpId="1" animBg="1"/>
      <p:bldP spid="683035" grpId="0" animBg="1"/>
      <p:bldP spid="683035" grpId="1" animBg="1"/>
      <p:bldP spid="683036" grpId="0"/>
      <p:bldP spid="683036" grpId="1"/>
      <p:bldP spid="683037" grpId="0" animBg="1"/>
      <p:bldP spid="683037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Systems Administration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5900"/>
            <a:ext cx="8686800" cy="3086100"/>
          </a:xfrm>
        </p:spPr>
        <p:txBody>
          <a:bodyPr/>
          <a:lstStyle/>
          <a:p>
            <a:pPr eaLnBrk="1" hangingPunct="1"/>
            <a:r>
              <a:rPr lang="en-US" dirty="0" smtClean="0"/>
              <a:t>What are the pros and cons of using passwords for authentication?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Are there better methods of authentication?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they are better, why aren’t more people using them?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838200" y="3979862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Password policies can be created and enforced on a per user, per group, or per system basis.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1" y="361950"/>
            <a:ext cx="8025519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28625" y="4029075"/>
            <a:ext cx="825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Policies can be set to deal with failed attempts to log on.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950"/>
            <a:ext cx="8077200" cy="344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857250"/>
          </a:xfrm>
        </p:spPr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pic>
        <p:nvPicPr>
          <p:cNvPr id="4" name="Picture 4" descr="Fig14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73225" y="1294718"/>
            <a:ext cx="10360025" cy="37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13961</TotalTime>
  <Words>1928</Words>
  <Application>Microsoft Office PowerPoint</Application>
  <PresentationFormat>On-screen Show (16:9)</PresentationFormat>
  <Paragraphs>361</Paragraphs>
  <Slides>54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Default Design</vt:lpstr>
      <vt:lpstr>Visio</vt:lpstr>
      <vt:lpstr>Module 6 – Systems Administration</vt:lpstr>
      <vt:lpstr>Agenda</vt:lpstr>
      <vt:lpstr>Case Study – Focus on Systems Administration</vt:lpstr>
      <vt:lpstr>Security</vt:lpstr>
      <vt:lpstr>Case Study – Physical Security</vt:lpstr>
      <vt:lpstr>Question?</vt:lpstr>
      <vt:lpstr>PowerPoint Presentation</vt:lpstr>
      <vt:lpstr>PowerPoint Presentation</vt:lpstr>
      <vt:lpstr>Authorization</vt:lpstr>
      <vt:lpstr>Auditing</vt:lpstr>
      <vt:lpstr>Case Study – Password Controls &amp; Auditing</vt:lpstr>
      <vt:lpstr>What did you learn?</vt:lpstr>
      <vt:lpstr>What did you learn?</vt:lpstr>
      <vt:lpstr>Question?</vt:lpstr>
      <vt:lpstr>Viruses</vt:lpstr>
      <vt:lpstr>Software Updates</vt:lpstr>
      <vt:lpstr>Case Study – Virus Protection &amp; Updates</vt:lpstr>
      <vt:lpstr>What did you learn?</vt:lpstr>
      <vt:lpstr>Question?</vt:lpstr>
      <vt:lpstr>PowerPoint Presentation</vt:lpstr>
      <vt:lpstr>Firewalls</vt:lpstr>
      <vt:lpstr>Types of Firewalls</vt:lpstr>
      <vt:lpstr>PowerPoint Presentation</vt:lpstr>
      <vt:lpstr>Case Study – Firewalls &amp; The DMZ</vt:lpstr>
      <vt:lpstr>What did you learn?</vt:lpstr>
      <vt:lpstr>What did you learn?</vt:lpstr>
      <vt:lpstr>Question?</vt:lpstr>
      <vt:lpstr>Business Continuity and Disaster Recovery</vt:lpstr>
      <vt:lpstr>Sobering Statistics</vt:lpstr>
      <vt:lpstr>It’s not always what you expect</vt:lpstr>
      <vt:lpstr>Recover Time Requirements</vt:lpstr>
      <vt:lpstr>High Availability</vt:lpstr>
      <vt:lpstr>Backup/Restore</vt:lpstr>
      <vt:lpstr>Case Study – Availability</vt:lpstr>
      <vt:lpstr>What did you learn?</vt:lpstr>
      <vt:lpstr>What did you learn?</vt:lpstr>
      <vt:lpstr>Question?</vt:lpstr>
      <vt:lpstr>Monitoring</vt:lpstr>
      <vt:lpstr>Metrics</vt:lpstr>
      <vt:lpstr>Case Study – Monitoring &amp; Metrics</vt:lpstr>
      <vt:lpstr>Change Control</vt:lpstr>
      <vt:lpstr>What did you learn?</vt:lpstr>
      <vt:lpstr>Physical Environment</vt:lpstr>
      <vt:lpstr>Question?</vt:lpstr>
      <vt:lpstr>Electrical Power</vt:lpstr>
      <vt:lpstr>Heat Dissipation</vt:lpstr>
      <vt:lpstr>Moisture</vt:lpstr>
      <vt:lpstr>Cable Routing</vt:lpstr>
      <vt:lpstr>Fire Protection</vt:lpstr>
      <vt:lpstr>What did you learn?</vt:lpstr>
      <vt:lpstr>What did you learn?</vt:lpstr>
      <vt:lpstr>Case Study – Physical Environment</vt:lpstr>
      <vt:lpstr>Case Study – Focus on Systems Administration</vt:lpstr>
      <vt:lpstr>Review</vt:lpstr>
    </vt:vector>
  </TitlesOfParts>
  <Manager>Mirella Misiaszek</Manager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Architecture, Fifth Edition</dc:title>
  <dc:subject>Chapter 14: System Administration</dc:subject>
  <dc:creator/>
  <cp:keywords>Presenter - Anne Ketchen</cp:keywords>
  <cp:lastModifiedBy>Patrick Wasson</cp:lastModifiedBy>
  <cp:revision>348</cp:revision>
  <dcterms:created xsi:type="dcterms:W3CDTF">2004-08-05T16:05:47Z</dcterms:created>
  <dcterms:modified xsi:type="dcterms:W3CDTF">2016-08-10T19:46:49Z</dcterms:modified>
  <cp:category>ISBN: 0-619-216921</cp:category>
</cp:coreProperties>
</file>