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5" r:id="rId10"/>
    <p:sldId id="268" r:id="rId11"/>
    <p:sldId id="269" r:id="rId12"/>
    <p:sldId id="270" r:id="rId13"/>
    <p:sldId id="271" r:id="rId14"/>
    <p:sldId id="272" r:id="rId15"/>
    <p:sldId id="284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6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90424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Database Systems: Design, Implementation, &amp; Management, 6</a:t>
            </a:r>
            <a:r>
              <a:rPr lang="en-US" altLang="en-US" baseline="30000"/>
              <a:t>th</a:t>
            </a:r>
            <a:r>
              <a:rPr lang="en-US" altLang="en-US"/>
              <a:t> Edition, Rob &amp; Coronel</a:t>
            </a:r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90424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Database Systems: Design, Implementation, &amp; Management, 6</a:t>
            </a:r>
            <a:r>
              <a:rPr lang="en-US" altLang="en-US" baseline="30000"/>
              <a:t>th</a:t>
            </a:r>
            <a:r>
              <a:rPr lang="en-US" altLang="en-US"/>
              <a:t> Edition, Rob &amp; Coronel</a:t>
            </a:r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5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3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5156-35D6-4741-96B0-2808BB21C54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53AA-3DDF-4E91-9307-09A9C2068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0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Database Systems: Design, Implementation, &amp; Management, 6</a:t>
            </a:r>
            <a:r>
              <a:rPr lang="en-US" altLang="en-US" baseline="30000"/>
              <a:t>th</a:t>
            </a:r>
            <a:r>
              <a:rPr lang="en-US" altLang="en-US"/>
              <a:t> Edition, Rob &amp; Coronel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8823"/>
            <a:ext cx="10363200" cy="748342"/>
          </a:xfrm>
        </p:spPr>
        <p:txBody>
          <a:bodyPr/>
          <a:lstStyle/>
          <a:p>
            <a:r>
              <a:rPr lang="en-US" altLang="en-US" dirty="0"/>
              <a:t>The Development of Data Models</a:t>
            </a:r>
          </a:p>
        </p:txBody>
      </p:sp>
      <p:pic>
        <p:nvPicPr>
          <p:cNvPr id="133129" name="Picture 9" descr="Fig02-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221" y="1008529"/>
            <a:ext cx="10661132" cy="50157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Database Systems: Design, Implementation, &amp; Management, 6</a:t>
            </a:r>
            <a:r>
              <a:rPr lang="en-US" altLang="en-US" baseline="30000"/>
              <a:t>th</a:t>
            </a:r>
            <a:r>
              <a:rPr lang="en-US" altLang="en-US"/>
              <a:t> Edition, Rob &amp; Coronel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10363200" cy="1143000"/>
          </a:xfrm>
        </p:spPr>
        <p:txBody>
          <a:bodyPr/>
          <a:lstStyle/>
          <a:p>
            <a:r>
              <a:rPr lang="en-US" altLang="en-US" dirty="0"/>
              <a:t>Relationships: The Basic Chen ERD</a:t>
            </a:r>
          </a:p>
        </p:txBody>
      </p:sp>
      <p:pic>
        <p:nvPicPr>
          <p:cNvPr id="116745" name="Picture 9" descr="Fig02-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24000"/>
            <a:ext cx="86106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92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Database Systems: Design, Implementation, &amp; Management, 6</a:t>
            </a:r>
            <a:r>
              <a:rPr lang="en-US" altLang="en-US" baseline="30000" dirty="0"/>
              <a:t>th</a:t>
            </a:r>
            <a:r>
              <a:rPr lang="en-US" altLang="en-US" dirty="0"/>
              <a:t> Edition, Rob &amp; Coronel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24" y="228600"/>
            <a:ext cx="11389658" cy="793376"/>
          </a:xfrm>
        </p:spPr>
        <p:txBody>
          <a:bodyPr>
            <a:normAutofit/>
          </a:bodyPr>
          <a:lstStyle/>
          <a:p>
            <a:r>
              <a:rPr lang="en-US" altLang="en-US" dirty="0"/>
              <a:t>Relationships: </a:t>
            </a:r>
            <a:r>
              <a:rPr lang="en-US" altLang="en-US" dirty="0" smtClean="0"/>
              <a:t>The </a:t>
            </a:r>
            <a:r>
              <a:rPr lang="en-US" altLang="en-US" dirty="0"/>
              <a:t>Basic Crow’s Foot ERD</a:t>
            </a:r>
          </a:p>
        </p:txBody>
      </p:sp>
      <p:pic>
        <p:nvPicPr>
          <p:cNvPr id="117769" name="Picture 9" descr="Fig02-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4341" y="1178859"/>
            <a:ext cx="86868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05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Database Systems: Design, Implementation, &amp; Management, 6</a:t>
            </a:r>
            <a:r>
              <a:rPr lang="en-US" altLang="en-US" baseline="30000"/>
              <a:t>th</a:t>
            </a:r>
            <a:r>
              <a:rPr lang="en-US" altLang="en-US"/>
              <a:t> Edition, Rob &amp; Coronel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Conceptual Model for Tiny College</a:t>
            </a:r>
          </a:p>
        </p:txBody>
      </p:sp>
      <p:pic>
        <p:nvPicPr>
          <p:cNvPr id="142345" name="Picture 9" descr="Fig02-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86106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6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Database Systems: Design, Implementation, &amp; Management, 6</a:t>
            </a:r>
            <a:r>
              <a:rPr lang="en-US" altLang="en-US" baseline="30000"/>
              <a:t>th</a:t>
            </a:r>
            <a:r>
              <a:rPr lang="en-US" altLang="en-US"/>
              <a:t> Edition, Rob &amp; Coronel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 Sample Data Dictionary</a:t>
            </a:r>
          </a:p>
        </p:txBody>
      </p:sp>
      <p:pic>
        <p:nvPicPr>
          <p:cNvPr id="231434" name="Picture 10" descr="Tbl03-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86868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0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7374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Key Terms You Should Know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035424"/>
            <a:ext cx="10363200" cy="5392270"/>
          </a:xfrm>
        </p:spPr>
        <p:txBody>
          <a:bodyPr/>
          <a:lstStyle/>
          <a:p>
            <a:r>
              <a:rPr lang="en-US" dirty="0" smtClean="0"/>
              <a:t>Entity is the actual table</a:t>
            </a:r>
          </a:p>
          <a:p>
            <a:r>
              <a:rPr lang="en-US" dirty="0" smtClean="0"/>
              <a:t>Attribute(Fields) defines the characteristics of the table</a:t>
            </a:r>
          </a:p>
          <a:p>
            <a:r>
              <a:rPr lang="en-US" dirty="0" smtClean="0"/>
              <a:t>Value is the actual data</a:t>
            </a:r>
          </a:p>
          <a:p>
            <a:r>
              <a:rPr lang="en-US" dirty="0" smtClean="0"/>
              <a:t>Primary Keys:  Uniquely identifies a record in a table</a:t>
            </a:r>
          </a:p>
          <a:p>
            <a:r>
              <a:rPr lang="en-US" dirty="0" smtClean="0"/>
              <a:t>Foreign keys: Identifies a record </a:t>
            </a:r>
            <a:r>
              <a:rPr lang="en-US" smtClean="0"/>
              <a:t>in another(second) </a:t>
            </a:r>
            <a:r>
              <a:rPr lang="en-US" dirty="0" smtClean="0"/>
              <a:t>table but references a unique key (primary key) in </a:t>
            </a:r>
            <a:r>
              <a:rPr lang="en-US" smtClean="0"/>
              <a:t>the first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4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912159"/>
          </a:xfrm>
        </p:spPr>
        <p:txBody>
          <a:bodyPr>
            <a:normAutofit/>
          </a:bodyPr>
          <a:lstStyle/>
          <a:p>
            <a:r>
              <a:rPr lang="en-US" dirty="0" smtClean="0"/>
              <a:t>Creating a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4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912159"/>
          </a:xfrm>
        </p:spPr>
        <p:txBody>
          <a:bodyPr>
            <a:normAutofit/>
          </a:bodyPr>
          <a:lstStyle/>
          <a:p>
            <a:r>
              <a:rPr lang="en-US" dirty="0" smtClean="0"/>
              <a:t>Creating a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3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912159"/>
          </a:xfrm>
        </p:spPr>
        <p:txBody>
          <a:bodyPr>
            <a:normAutofit/>
          </a:bodyPr>
          <a:lstStyle/>
          <a:p>
            <a:r>
              <a:rPr lang="en-US" dirty="0" smtClean="0"/>
              <a:t>Adding Fields to a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75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912159"/>
          </a:xfrm>
        </p:spPr>
        <p:txBody>
          <a:bodyPr>
            <a:normAutofit/>
          </a:bodyPr>
          <a:lstStyle/>
          <a:p>
            <a:r>
              <a:rPr lang="en-US" dirty="0" smtClean="0"/>
              <a:t>Removing Fields to a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1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vs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simply raw facts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Paul </a:t>
            </a:r>
          </a:p>
          <a:p>
            <a:pPr lvl="2"/>
            <a:r>
              <a:rPr lang="en-US" dirty="0" smtClean="0"/>
              <a:t>21</a:t>
            </a:r>
          </a:p>
          <a:p>
            <a:pPr lvl="2"/>
            <a:r>
              <a:rPr lang="en-US" dirty="0" smtClean="0"/>
              <a:t>Johnson</a:t>
            </a:r>
          </a:p>
          <a:p>
            <a:r>
              <a:rPr lang="en-US" dirty="0" smtClean="0"/>
              <a:t>Information is combining the facts so it means some thing</a:t>
            </a:r>
          </a:p>
          <a:p>
            <a:pPr lvl="1"/>
            <a:r>
              <a:rPr lang="en-US" dirty="0" smtClean="0"/>
              <a:t>Ex: Paul Johnson is 21 years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15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912159"/>
          </a:xfrm>
        </p:spPr>
        <p:txBody>
          <a:bodyPr>
            <a:normAutofit/>
          </a:bodyPr>
          <a:lstStyle/>
          <a:p>
            <a:r>
              <a:rPr lang="en-US" dirty="0" smtClean="0"/>
              <a:t>Adding Records to a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2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912159"/>
          </a:xfrm>
        </p:spPr>
        <p:txBody>
          <a:bodyPr>
            <a:normAutofit/>
          </a:bodyPr>
          <a:lstStyle/>
          <a:p>
            <a:r>
              <a:rPr lang="en-US" dirty="0" smtClean="0"/>
              <a:t>Modifying Records in a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4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912159"/>
          </a:xfrm>
        </p:spPr>
        <p:txBody>
          <a:bodyPr>
            <a:normAutofit/>
          </a:bodyPr>
          <a:lstStyle/>
          <a:p>
            <a:r>
              <a:rPr lang="en-US" dirty="0" smtClean="0"/>
              <a:t>Deleting Records from a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912159"/>
          </a:xfrm>
        </p:spPr>
        <p:txBody>
          <a:bodyPr>
            <a:normAutofit/>
          </a:bodyPr>
          <a:lstStyle/>
          <a:p>
            <a:r>
              <a:rPr lang="en-US" dirty="0" smtClean="0"/>
              <a:t>Obtaining Records from multiple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21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912159"/>
          </a:xfrm>
        </p:spPr>
        <p:txBody>
          <a:bodyPr>
            <a:normAutofit/>
          </a:bodyPr>
          <a:lstStyle/>
          <a:p>
            <a:r>
              <a:rPr lang="en-US" dirty="0" smtClean="0"/>
              <a:t>Managing the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8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912159"/>
          </a:xfrm>
        </p:spPr>
        <p:txBody>
          <a:bodyPr>
            <a:normAutofit/>
          </a:bodyPr>
          <a:lstStyle/>
          <a:p>
            <a:r>
              <a:rPr lang="en-US" dirty="0" smtClean="0"/>
              <a:t>Securing the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3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3" y="123078"/>
            <a:ext cx="10515600" cy="1325563"/>
          </a:xfrm>
        </p:spPr>
        <p:txBody>
          <a:bodyPr/>
          <a:lstStyle/>
          <a:p>
            <a:r>
              <a:rPr lang="en-US" dirty="0" smtClean="0"/>
              <a:t>Database vs Database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3" y="1623918"/>
            <a:ext cx="10515600" cy="4884457"/>
          </a:xfrm>
        </p:spPr>
        <p:txBody>
          <a:bodyPr/>
          <a:lstStyle/>
          <a:p>
            <a:r>
              <a:rPr lang="en-US" dirty="0" smtClean="0"/>
              <a:t>Database is a shared computer system that stores or houses:</a:t>
            </a:r>
          </a:p>
          <a:p>
            <a:pPr lvl="1"/>
            <a:r>
              <a:rPr lang="en-US" dirty="0" smtClean="0"/>
              <a:t>Raw facts</a:t>
            </a:r>
          </a:p>
          <a:p>
            <a:pPr lvl="1"/>
            <a:r>
              <a:rPr lang="en-US" dirty="0" smtClean="0"/>
              <a:t>Metadata (data about data)</a:t>
            </a:r>
          </a:p>
          <a:p>
            <a:pPr lvl="1"/>
            <a:endParaRPr lang="en-US" dirty="0"/>
          </a:p>
          <a:p>
            <a:r>
              <a:rPr lang="en-US" dirty="0" smtClean="0"/>
              <a:t>DBMS:</a:t>
            </a:r>
          </a:p>
          <a:p>
            <a:pPr lvl="1"/>
            <a:r>
              <a:rPr lang="en-US" dirty="0" smtClean="0"/>
              <a:t>Is normally software(programs) installed on a system that is the intermediary between the entity requesting the data and the system storing the data</a:t>
            </a:r>
          </a:p>
          <a:p>
            <a:pPr lvl="1"/>
            <a:r>
              <a:rPr lang="en-US" dirty="0" smtClean="0"/>
              <a:t>Manages the data which enables </a:t>
            </a:r>
          </a:p>
          <a:p>
            <a:pPr lvl="2"/>
            <a:r>
              <a:rPr lang="en-US" dirty="0" smtClean="0"/>
              <a:t>Controlling access to the data </a:t>
            </a:r>
          </a:p>
          <a:p>
            <a:pPr lvl="2"/>
            <a:r>
              <a:rPr lang="en-US" dirty="0" smtClean="0"/>
              <a:t>Organization and efficient use of the data </a:t>
            </a:r>
          </a:p>
          <a:p>
            <a:pPr lvl="2"/>
            <a:r>
              <a:rPr lang="en-US" dirty="0" smtClean="0"/>
              <a:t>Sharing of the data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808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Database Systems: Design, Implementation, &amp; Management, 6</a:t>
            </a:r>
            <a:r>
              <a:rPr lang="en-US" altLang="en-US" baseline="30000"/>
              <a:t>th</a:t>
            </a:r>
            <a:r>
              <a:rPr lang="en-US" altLang="en-US"/>
              <a:t> Edition, Rob &amp; Coronel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DBMS Manages the Interaction Between the End User and the Database</a:t>
            </a:r>
          </a:p>
        </p:txBody>
      </p:sp>
      <p:pic>
        <p:nvPicPr>
          <p:cNvPr id="13323" name="Picture 11" descr="Fig01-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86106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37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Database Systems: Design, Implementation, &amp; Management, 6</a:t>
            </a:r>
            <a:r>
              <a:rPr lang="en-US" altLang="en-US" baseline="30000"/>
              <a:t>th</a:t>
            </a:r>
            <a:r>
              <a:rPr lang="en-US" altLang="en-US"/>
              <a:t> Edition, Rob &amp; Coronel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9930" y="125505"/>
            <a:ext cx="10363200" cy="1143000"/>
          </a:xfrm>
        </p:spPr>
        <p:txBody>
          <a:bodyPr/>
          <a:lstStyle/>
          <a:p>
            <a:r>
              <a:rPr lang="en-US" altLang="en-US" dirty="0"/>
              <a:t>Contrasting Database and File Systems</a:t>
            </a:r>
          </a:p>
        </p:txBody>
      </p:sp>
      <p:pic>
        <p:nvPicPr>
          <p:cNvPr id="45066" name="Picture 10" descr="Fig01-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051" y="1268505"/>
            <a:ext cx="9976837" cy="53384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51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Database Systems: Design, Implementation, &amp; Management, 6</a:t>
            </a:r>
            <a:r>
              <a:rPr lang="en-US" altLang="en-US" baseline="30000"/>
              <a:t>th</a:t>
            </a:r>
            <a:r>
              <a:rPr lang="en-US" altLang="en-US"/>
              <a:t> Edition, Rob &amp; Coronel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3765"/>
            <a:ext cx="10363200" cy="58718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Database System Environment </a:t>
            </a:r>
          </a:p>
        </p:txBody>
      </p:sp>
      <p:pic>
        <p:nvPicPr>
          <p:cNvPr id="61451" name="Picture 11" descr="Fig01-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142" y="1277471"/>
            <a:ext cx="9789458" cy="48947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7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3" y="123078"/>
            <a:ext cx="10515600" cy="1325563"/>
          </a:xfrm>
        </p:spPr>
        <p:txBody>
          <a:bodyPr/>
          <a:lstStyle/>
          <a:p>
            <a:r>
              <a:rPr lang="en-US" dirty="0" smtClean="0"/>
              <a:t>What are some types of Databases and the Importance of a 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3" y="1623918"/>
            <a:ext cx="10515600" cy="4884457"/>
          </a:xfrm>
        </p:spPr>
        <p:txBody>
          <a:bodyPr/>
          <a:lstStyle/>
          <a:p>
            <a:r>
              <a:rPr lang="en-US" dirty="0" smtClean="0"/>
              <a:t>Single User: Only one user can used the database at a time, this is normally what you have on your deskto</a:t>
            </a:r>
            <a:r>
              <a:rPr lang="en-US" dirty="0"/>
              <a:t>p</a:t>
            </a:r>
            <a:endParaRPr lang="en-US" dirty="0" smtClean="0"/>
          </a:p>
          <a:p>
            <a:r>
              <a:rPr lang="en-US" dirty="0" smtClean="0"/>
              <a:t>Multi-User: Support multiple users </a:t>
            </a:r>
          </a:p>
          <a:p>
            <a:pPr lvl="1"/>
            <a:r>
              <a:rPr lang="en-US" dirty="0" smtClean="0"/>
              <a:t>Workgroup: Use for a small company with less that 15 employees</a:t>
            </a:r>
          </a:p>
          <a:p>
            <a:pPr lvl="1"/>
            <a:r>
              <a:rPr lang="en-US" dirty="0" smtClean="0"/>
              <a:t>Enterprise: Support larger companies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Importance of a database</a:t>
            </a:r>
          </a:p>
          <a:p>
            <a:pPr lvl="1"/>
            <a:r>
              <a:rPr lang="en-US" dirty="0" smtClean="0"/>
              <a:t>Decision making</a:t>
            </a:r>
          </a:p>
          <a:p>
            <a:pPr lvl="1"/>
            <a:r>
              <a:rPr lang="en-US" dirty="0" smtClean="0"/>
              <a:t>Transactions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163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101"/>
            <a:ext cx="10515600" cy="724087"/>
          </a:xfrm>
        </p:spPr>
        <p:txBody>
          <a:bodyPr/>
          <a:lstStyle/>
          <a:p>
            <a:r>
              <a:rPr lang="en-US" dirty="0" smtClean="0"/>
              <a:t>Designing a 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188"/>
            <a:ext cx="10515600" cy="5459506"/>
          </a:xfrm>
        </p:spPr>
        <p:txBody>
          <a:bodyPr/>
          <a:lstStyle/>
          <a:p>
            <a:r>
              <a:rPr lang="en-US" dirty="0" smtClean="0"/>
              <a:t>Structure is very important if this is not done correctly at first you can complicate your database.  A single structure will not apply to all databases</a:t>
            </a:r>
          </a:p>
          <a:p>
            <a:r>
              <a:rPr lang="en-US" dirty="0" smtClean="0"/>
              <a:t>In your design it is important to avoid redundancies</a:t>
            </a:r>
          </a:p>
          <a:p>
            <a:pPr lvl="1"/>
            <a:r>
              <a:rPr lang="en-US" dirty="0" smtClean="0"/>
              <a:t>Use normalization </a:t>
            </a:r>
          </a:p>
          <a:p>
            <a:r>
              <a:rPr lang="en-US" dirty="0" smtClean="0"/>
              <a:t>Note: Poor design can cause </a:t>
            </a:r>
          </a:p>
          <a:p>
            <a:pPr lvl="1"/>
            <a:r>
              <a:rPr lang="en-US" dirty="0" smtClean="0"/>
              <a:t>Bad decisions and lots of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5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101"/>
            <a:ext cx="10515600" cy="724087"/>
          </a:xfrm>
        </p:spPr>
        <p:txBody>
          <a:bodyPr/>
          <a:lstStyle/>
          <a:p>
            <a:r>
              <a:rPr lang="en-US" dirty="0" smtClean="0"/>
              <a:t>Designing a Database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188"/>
            <a:ext cx="10515600" cy="545950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are the opportunities or need for a database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Do an initial interview and meet with the players and take very good notes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Upon review of your notes identify any nouns, these will possibly become your entities(Tables)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Agree on a SOW(Statement of Work), if you are doing this for a client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History, timeline, scope and other objectives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Identify data Model and DBMS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Entity Relational Model and Relational Database Management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Design the structure of the database using ERD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Conceptual view, logical view, physical 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Program and Test the database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Implement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Maintain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66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597</Words>
  <Application>Microsoft Office PowerPoint</Application>
  <PresentationFormat>Widescreen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Database</vt:lpstr>
      <vt:lpstr>Data vs Information</vt:lpstr>
      <vt:lpstr>Database vs Database Management System</vt:lpstr>
      <vt:lpstr>The DBMS Manages the Interaction Between the End User and the Database</vt:lpstr>
      <vt:lpstr>Contrasting Database and File Systems</vt:lpstr>
      <vt:lpstr>The Database System Environment </vt:lpstr>
      <vt:lpstr>What are some types of Databases and the Importance of a Database </vt:lpstr>
      <vt:lpstr>Designing a Database </vt:lpstr>
      <vt:lpstr>Designing a Database Process</vt:lpstr>
      <vt:lpstr>The Development of Data Models</vt:lpstr>
      <vt:lpstr>Relationships: The Basic Chen ERD</vt:lpstr>
      <vt:lpstr>Relationships: The Basic Crow’s Foot ERD</vt:lpstr>
      <vt:lpstr>A Conceptual Model for Tiny College</vt:lpstr>
      <vt:lpstr>A Sample Data Dictionary</vt:lpstr>
      <vt:lpstr>Key Terms You Should Know</vt:lpstr>
      <vt:lpstr>Creating a Database</vt:lpstr>
      <vt:lpstr>Creating a Tables</vt:lpstr>
      <vt:lpstr>Adding Fields to a Tables</vt:lpstr>
      <vt:lpstr>Removing Fields to a Tables</vt:lpstr>
      <vt:lpstr>Adding Records to a Tables</vt:lpstr>
      <vt:lpstr>Modifying Records in a Tables</vt:lpstr>
      <vt:lpstr>Deleting Records from a Tables</vt:lpstr>
      <vt:lpstr>Obtaining Records from multiple Tables</vt:lpstr>
      <vt:lpstr>Managing the Database</vt:lpstr>
      <vt:lpstr>Securing the Database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</dc:title>
  <dc:creator>Windows User</dc:creator>
  <cp:lastModifiedBy>Windows User</cp:lastModifiedBy>
  <cp:revision>16</cp:revision>
  <dcterms:created xsi:type="dcterms:W3CDTF">2018-10-31T00:19:39Z</dcterms:created>
  <dcterms:modified xsi:type="dcterms:W3CDTF">2018-10-31T22:14:08Z</dcterms:modified>
</cp:coreProperties>
</file>