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 id="271" r:id="rId5"/>
    <p:sldId id="272" r:id="rId6"/>
    <p:sldId id="273" r:id="rId7"/>
    <p:sldId id="274" r:id="rId8"/>
    <p:sldId id="275" r:id="rId9"/>
    <p:sldId id="276" r:id="rId10"/>
    <p:sldId id="269" r:id="rId11"/>
    <p:sldId id="270" r:id="rId12"/>
    <p:sldId id="277" r:id="rId13"/>
    <p:sldId id="278" r:id="rId14"/>
    <p:sldId id="279" r:id="rId15"/>
    <p:sldId id="280" r:id="rId16"/>
    <p:sldId id="281" r:id="rId17"/>
    <p:sldId id="2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11" d="100"/>
          <a:sy n="111" d="100"/>
        </p:scale>
        <p:origin x="51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A9B206-36E9-461A-92F0-2DBB8EB5DF13}"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2294200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9B206-36E9-461A-92F0-2DBB8EB5DF13}"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1932060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9B206-36E9-461A-92F0-2DBB8EB5DF13}"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317156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9B206-36E9-461A-92F0-2DBB8EB5DF13}"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2709829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A9B206-36E9-461A-92F0-2DBB8EB5DF13}"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332739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A9B206-36E9-461A-92F0-2DBB8EB5DF13}"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3432930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A9B206-36E9-461A-92F0-2DBB8EB5DF13}" type="datetimeFigureOut">
              <a:rPr lang="en-US" smtClean="0"/>
              <a:t>4/3/2018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2639233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A9B206-36E9-461A-92F0-2DBB8EB5DF13}" type="datetimeFigureOut">
              <a:rPr lang="en-US" smtClean="0"/>
              <a:t>4/3/2018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2115941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9B206-36E9-461A-92F0-2DBB8EB5DF13}" type="datetimeFigureOut">
              <a:rPr lang="en-US" smtClean="0"/>
              <a:t>4/3/2018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3893753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9B206-36E9-461A-92F0-2DBB8EB5DF13}"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3454457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9B206-36E9-461A-92F0-2DBB8EB5DF13}"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61676-2D4C-4AA1-9E69-034B04D3CA2C}" type="slidenum">
              <a:rPr lang="en-US" smtClean="0"/>
              <a:t>‹#›</a:t>
            </a:fld>
            <a:endParaRPr lang="en-US"/>
          </a:p>
        </p:txBody>
      </p:sp>
    </p:spTree>
    <p:extLst>
      <p:ext uri="{BB962C8B-B14F-4D97-AF65-F5344CB8AC3E}">
        <p14:creationId xmlns:p14="http://schemas.microsoft.com/office/powerpoint/2010/main" val="3822109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9B206-36E9-461A-92F0-2DBB8EB5DF13}" type="datetimeFigureOut">
              <a:rPr lang="en-US" smtClean="0"/>
              <a:t>4/3/2018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61676-2D4C-4AA1-9E69-034B04D3CA2C}" type="slidenum">
              <a:rPr lang="en-US" smtClean="0"/>
              <a:t>‹#›</a:t>
            </a:fld>
            <a:endParaRPr lang="en-US"/>
          </a:p>
        </p:txBody>
      </p:sp>
    </p:spTree>
    <p:extLst>
      <p:ext uri="{BB962C8B-B14F-4D97-AF65-F5344CB8AC3E}">
        <p14:creationId xmlns:p14="http://schemas.microsoft.com/office/powerpoint/2010/main" val="3247427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9277" y="257193"/>
            <a:ext cx="3514704" cy="887127"/>
          </a:xfrm>
        </p:spPr>
        <p:txBody>
          <a:bodyPr>
            <a:noAutofit/>
          </a:bodyPr>
          <a:lstStyle/>
          <a:p>
            <a:r>
              <a:rPr lang="en-US" sz="6600" b="1" dirty="0" smtClean="0">
                <a:solidFill>
                  <a:schemeClr val="bg1">
                    <a:lumMod val="85000"/>
                  </a:schemeClr>
                </a:solidFill>
              </a:rPr>
              <a:t>Forensics</a:t>
            </a:r>
            <a:endParaRPr lang="en-US" sz="6600" b="1" dirty="0">
              <a:solidFill>
                <a:schemeClr val="bg1">
                  <a:lumMod val="85000"/>
                </a:schemeClr>
              </a:solidFill>
            </a:endParaRPr>
          </a:p>
        </p:txBody>
      </p:sp>
      <p:sp>
        <p:nvSpPr>
          <p:cNvPr id="3" name="Subtitle 2"/>
          <p:cNvSpPr>
            <a:spLocks noGrp="1"/>
          </p:cNvSpPr>
          <p:nvPr>
            <p:ph type="subTitle" idx="1"/>
          </p:nvPr>
        </p:nvSpPr>
        <p:spPr>
          <a:xfrm>
            <a:off x="495992" y="1033462"/>
            <a:ext cx="3281274" cy="420489"/>
          </a:xfrm>
        </p:spPr>
        <p:txBody>
          <a:bodyPr>
            <a:noAutofit/>
          </a:bodyPr>
          <a:lstStyle/>
          <a:p>
            <a:r>
              <a:rPr lang="en-US" sz="3200" b="1" dirty="0" smtClean="0">
                <a:solidFill>
                  <a:schemeClr val="bg1">
                    <a:lumMod val="85000"/>
                  </a:schemeClr>
                </a:solidFill>
              </a:rPr>
              <a:t>Week 11</a:t>
            </a:r>
            <a:endParaRPr lang="en-US" sz="3200" b="1" dirty="0">
              <a:solidFill>
                <a:schemeClr val="bg1">
                  <a:lumMod val="85000"/>
                </a:schemeClr>
              </a:solidFill>
            </a:endParaRPr>
          </a:p>
        </p:txBody>
      </p:sp>
      <p:pic>
        <p:nvPicPr>
          <p:cNvPr id="1026" name="Picture 2" descr="Image result for Insider Threa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45" y="1559950"/>
            <a:ext cx="11865553" cy="515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398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nsider Thre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505" y="230058"/>
            <a:ext cx="10387107" cy="6262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844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Actors</a:t>
            </a:r>
            <a:endParaRPr lang="en-US" b="1" dirty="0"/>
          </a:p>
        </p:txBody>
      </p:sp>
      <p:sp>
        <p:nvSpPr>
          <p:cNvPr id="3" name="Content Placeholder 2"/>
          <p:cNvSpPr>
            <a:spLocks noGrp="1"/>
          </p:cNvSpPr>
          <p:nvPr>
            <p:ph idx="1"/>
          </p:nvPr>
        </p:nvSpPr>
        <p:spPr/>
        <p:txBody>
          <a:bodyPr>
            <a:normAutofit fontScale="55000" lnSpcReduction="20000"/>
          </a:bodyPr>
          <a:lstStyle/>
          <a:p>
            <a:pPr lvl="0">
              <a:lnSpc>
                <a:spcPct val="120000"/>
              </a:lnSpc>
              <a:spcBef>
                <a:spcPts val="0"/>
              </a:spcBef>
            </a:pPr>
            <a:r>
              <a:rPr lang="en-US" b="1" dirty="0"/>
              <a:t>Compromised actors:</a:t>
            </a:r>
            <a:r>
              <a:rPr lang="en-US" dirty="0"/>
              <a:t> Insiders with access credentials or computing devices that have been compromised by an outside threat actor. These insiders are more challenging to address since the real attack is coming from outside, posing a much lower risk of being identified.</a:t>
            </a:r>
          </a:p>
          <a:p>
            <a:pPr lvl="0">
              <a:lnSpc>
                <a:spcPct val="120000"/>
              </a:lnSpc>
              <a:spcBef>
                <a:spcPts val="0"/>
              </a:spcBef>
            </a:pPr>
            <a:r>
              <a:rPr lang="en-US" b="1" dirty="0"/>
              <a:t>Negligent actors:</a:t>
            </a:r>
            <a:r>
              <a:rPr lang="en-US" dirty="0"/>
              <a:t> Insiders who expose data accidentally — such as an employee who accesses company data through public </a:t>
            </a:r>
            <a:r>
              <a:rPr lang="en-US" dirty="0" err="1"/>
              <a:t>WiFi</a:t>
            </a:r>
            <a:r>
              <a:rPr lang="en-US" dirty="0"/>
              <a:t> without the knowledge that it is unsecured. </a:t>
            </a:r>
          </a:p>
          <a:p>
            <a:pPr lvl="0">
              <a:lnSpc>
                <a:spcPct val="120000"/>
              </a:lnSpc>
              <a:spcBef>
                <a:spcPts val="0"/>
              </a:spcBef>
            </a:pPr>
            <a:r>
              <a:rPr lang="en-US" b="1" dirty="0"/>
              <a:t>Malicious insiders:</a:t>
            </a:r>
            <a:r>
              <a:rPr lang="en-US" dirty="0"/>
              <a:t> Insiders who steal data or destroy company networks intentionally – such as a former employee who injects malware in corporate computers on his last day at work.</a:t>
            </a:r>
          </a:p>
          <a:p>
            <a:pPr lvl="0">
              <a:lnSpc>
                <a:spcPct val="120000"/>
              </a:lnSpc>
              <a:spcBef>
                <a:spcPts val="0"/>
              </a:spcBef>
            </a:pPr>
            <a:r>
              <a:rPr lang="en-US" b="1" dirty="0"/>
              <a:t>Tech savvy actors:</a:t>
            </a:r>
            <a:r>
              <a:rPr lang="en-US" dirty="0"/>
              <a:t> Insiders who react to challenges. They use their knowledge of weaknesses and vulnerabilities to breach clearance and access sensitive information. Tech savvy actors can pose some of the most dangerous insider threats, and are likely to sell confidential information to external parties or black market bidders.</a:t>
            </a:r>
          </a:p>
          <a:p>
            <a:pPr lvl="0">
              <a:lnSpc>
                <a:spcPct val="120000"/>
              </a:lnSpc>
              <a:spcBef>
                <a:spcPts val="0"/>
              </a:spcBef>
            </a:pPr>
            <a:r>
              <a:rPr lang="en-US" b="1" dirty="0"/>
              <a:t>The Third Party Contractor</a:t>
            </a:r>
            <a:r>
              <a:rPr lang="en-US" dirty="0"/>
              <a:t/>
            </a:r>
            <a:br>
              <a:rPr lang="en-US" dirty="0"/>
            </a:br>
            <a:r>
              <a:rPr lang="en-US" dirty="0"/>
              <a:t>Similar to the negligent or unknowledgeable employee, third party contractors provide another opportunity for malicious hackers to compromise </a:t>
            </a:r>
            <a:r>
              <a:rPr lang="en-US" dirty="0" smtClean="0"/>
              <a:t>your </a:t>
            </a:r>
            <a:r>
              <a:rPr lang="en-US" dirty="0"/>
              <a:t>network security. Whether it’s as simple as the maintenance company contracted </a:t>
            </a:r>
            <a:r>
              <a:rPr lang="en-US" dirty="0" smtClean="0"/>
              <a:t>or outsources services. All depend </a:t>
            </a:r>
            <a:r>
              <a:rPr lang="en-US" dirty="0"/>
              <a:t>on the strength of cybersecurity protocols employed by these third party </a:t>
            </a:r>
            <a:r>
              <a:rPr lang="en-US" dirty="0" smtClean="0"/>
              <a:t>contractors.</a:t>
            </a:r>
          </a:p>
          <a:p>
            <a:pPr lvl="0"/>
            <a:endParaRPr lang="en-US" dirty="0"/>
          </a:p>
        </p:txBody>
      </p:sp>
    </p:spTree>
    <p:extLst>
      <p:ext uri="{BB962C8B-B14F-4D97-AF65-F5344CB8AC3E}">
        <p14:creationId xmlns:p14="http://schemas.microsoft.com/office/powerpoint/2010/main" val="3269881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protect against Insider Threat?</a:t>
            </a:r>
            <a:endParaRPr lang="en-US" dirty="0"/>
          </a:p>
        </p:txBody>
      </p:sp>
    </p:spTree>
    <p:extLst>
      <p:ext uri="{BB962C8B-B14F-4D97-AF65-F5344CB8AC3E}">
        <p14:creationId xmlns:p14="http://schemas.microsoft.com/office/powerpoint/2010/main" val="867921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Focus on the right </a:t>
            </a:r>
            <a:r>
              <a:rPr lang="en-US" b="1" dirty="0" smtClean="0"/>
              <a:t>assets</a:t>
            </a:r>
            <a:endParaRPr lang="en-US" b="1" dirty="0"/>
          </a:p>
        </p:txBody>
      </p:sp>
      <p:sp>
        <p:nvSpPr>
          <p:cNvPr id="3" name="Content Placeholder 2"/>
          <p:cNvSpPr>
            <a:spLocks noGrp="1"/>
          </p:cNvSpPr>
          <p:nvPr>
            <p:ph idx="1"/>
          </p:nvPr>
        </p:nvSpPr>
        <p:spPr/>
        <p:txBody>
          <a:bodyPr>
            <a:normAutofit/>
          </a:bodyPr>
          <a:lstStyle/>
          <a:p>
            <a:pPr marL="0" lvl="0" indent="0">
              <a:buNone/>
            </a:pPr>
            <a:r>
              <a:rPr lang="en-US" dirty="0" smtClean="0"/>
              <a:t>Bad </a:t>
            </a:r>
            <a:r>
              <a:rPr lang="en-US" dirty="0"/>
              <a:t>people want what you value most, what we call your businesses’ “crown jewels.” Identify the most-valuable systems and data, and then give them the strongest defenses and the most frequent monitoring.</a:t>
            </a:r>
          </a:p>
          <a:p>
            <a:endParaRPr lang="en-US" dirty="0"/>
          </a:p>
        </p:txBody>
      </p:sp>
    </p:spTree>
    <p:extLst>
      <p:ext uri="{BB962C8B-B14F-4D97-AF65-F5344CB8AC3E}">
        <p14:creationId xmlns:p14="http://schemas.microsoft.com/office/powerpoint/2010/main" val="1314773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Apply deep analytics</a:t>
            </a:r>
            <a:endParaRPr lang="en-US" dirty="0"/>
          </a:p>
        </p:txBody>
      </p:sp>
      <p:sp>
        <p:nvSpPr>
          <p:cNvPr id="3" name="Content Placeholder 2"/>
          <p:cNvSpPr>
            <a:spLocks noGrp="1"/>
          </p:cNvSpPr>
          <p:nvPr>
            <p:ph idx="1"/>
          </p:nvPr>
        </p:nvSpPr>
        <p:spPr/>
        <p:txBody>
          <a:bodyPr>
            <a:normAutofit/>
          </a:bodyPr>
          <a:lstStyle/>
          <a:p>
            <a:pPr marL="0" lvl="0" indent="0">
              <a:buNone/>
            </a:pPr>
            <a:r>
              <a:rPr lang="en-US" dirty="0" smtClean="0"/>
              <a:t>Humans </a:t>
            </a:r>
            <a:r>
              <a:rPr lang="en-US" dirty="0"/>
              <a:t>are creatures of habits: They come to work at the same time and do familiar tasks. The same can be said for how they use and interact with technology. Deep analytics and AI can uncover deviations in behavior at the level of individual employees, which can make it much easier to spot indications that systems have been compromised. We recently helped a customer collect and analyze terabytes of such data, and within 15 minutes they saw violations of policy that they didn’t know existed.</a:t>
            </a:r>
          </a:p>
          <a:p>
            <a:endParaRPr lang="en-US" dirty="0"/>
          </a:p>
        </p:txBody>
      </p:sp>
    </p:spTree>
    <p:extLst>
      <p:ext uri="{BB962C8B-B14F-4D97-AF65-F5344CB8AC3E}">
        <p14:creationId xmlns:p14="http://schemas.microsoft.com/office/powerpoint/2010/main" val="336892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Know your people</a:t>
            </a:r>
            <a:endParaRPr lang="en-US" dirty="0"/>
          </a:p>
        </p:txBody>
      </p:sp>
      <p:sp>
        <p:nvSpPr>
          <p:cNvPr id="3" name="Content Placeholder 2"/>
          <p:cNvSpPr>
            <a:spLocks noGrp="1"/>
          </p:cNvSpPr>
          <p:nvPr>
            <p:ph idx="1"/>
          </p:nvPr>
        </p:nvSpPr>
        <p:spPr/>
        <p:txBody>
          <a:bodyPr>
            <a:normAutofit/>
          </a:bodyPr>
          <a:lstStyle/>
          <a:p>
            <a:pPr marL="0" lvl="0" indent="0">
              <a:buNone/>
            </a:pPr>
            <a:r>
              <a:rPr lang="en-US" dirty="0" smtClean="0"/>
              <a:t>Understanding </a:t>
            </a:r>
            <a:r>
              <a:rPr lang="en-US" dirty="0"/>
              <a:t>the users who hold the potential for greatest damage is critical. Addressing the security risks that these people represent, and the critical assets they access, should be a priority. In particular, monitor IT admins, top executives, key vendors, and at-risk employees with greater vigilance.</a:t>
            </a:r>
          </a:p>
          <a:p>
            <a:endParaRPr lang="en-US" dirty="0"/>
          </a:p>
        </p:txBody>
      </p:sp>
    </p:spTree>
    <p:extLst>
      <p:ext uri="{BB962C8B-B14F-4D97-AF65-F5344CB8AC3E}">
        <p14:creationId xmlns:p14="http://schemas.microsoft.com/office/powerpoint/2010/main" val="3196346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Don’t forget the basics</a:t>
            </a:r>
            <a:endParaRPr lang="en-US" dirty="0"/>
          </a:p>
        </p:txBody>
      </p:sp>
      <p:sp>
        <p:nvSpPr>
          <p:cNvPr id="3" name="Content Placeholder 2"/>
          <p:cNvSpPr>
            <a:spLocks noGrp="1"/>
          </p:cNvSpPr>
          <p:nvPr>
            <p:ph idx="1"/>
          </p:nvPr>
        </p:nvSpPr>
        <p:spPr/>
        <p:txBody>
          <a:bodyPr>
            <a:normAutofit/>
          </a:bodyPr>
          <a:lstStyle/>
          <a:p>
            <a:pPr marL="0" lvl="0" indent="0">
              <a:buNone/>
            </a:pPr>
            <a:r>
              <a:rPr lang="en-US" dirty="0" smtClean="0"/>
              <a:t>In </a:t>
            </a:r>
            <a:r>
              <a:rPr lang="en-US" dirty="0"/>
              <a:t>security, we love the newest tools. But getting the basics done well can make the biggest impact on insiders: Applying software patches automatically closes that open window before a hacker can use it to access your network. Enforcing strong standards for user identities and passwords means stealing credentials is that much harder. Collecting all the data and forensics you can on every device that touches your network makes sure you’re the first to know if you’ve been hacked, not the last. But forget technology altogether — user awareness programs are the key to educating insiders. Train your people, test them, and then try to trick them with fake exercises. These basics make a disproportionate impact but they do require work and perseverance.</a:t>
            </a:r>
          </a:p>
          <a:p>
            <a:endParaRPr lang="en-US" dirty="0"/>
          </a:p>
        </p:txBody>
      </p:sp>
    </p:spTree>
    <p:extLst>
      <p:ext uri="{BB962C8B-B14F-4D97-AF65-F5344CB8AC3E}">
        <p14:creationId xmlns:p14="http://schemas.microsoft.com/office/powerpoint/2010/main" val="2013459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372889" y="826791"/>
            <a:ext cx="2806567" cy="4870413"/>
          </a:xfrm>
          <a:prstGeom prst="rect">
            <a:avLst/>
          </a:prstGeom>
        </p:spPr>
      </p:pic>
    </p:spTree>
    <p:extLst>
      <p:ext uri="{BB962C8B-B14F-4D97-AF65-F5344CB8AC3E}">
        <p14:creationId xmlns:p14="http://schemas.microsoft.com/office/powerpoint/2010/main" val="4037726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Agenda</a:t>
            </a:r>
            <a:endParaRPr lang="en-US" b="1" dirty="0"/>
          </a:p>
        </p:txBody>
      </p:sp>
      <p:sp>
        <p:nvSpPr>
          <p:cNvPr id="3" name="Content Placeholder 2"/>
          <p:cNvSpPr>
            <a:spLocks noGrp="1"/>
          </p:cNvSpPr>
          <p:nvPr>
            <p:ph idx="1"/>
          </p:nvPr>
        </p:nvSpPr>
        <p:spPr/>
        <p:txBody>
          <a:bodyPr/>
          <a:lstStyle/>
          <a:p>
            <a:r>
              <a:rPr lang="en-US" dirty="0" smtClean="0"/>
              <a:t>Forensic </a:t>
            </a:r>
            <a:r>
              <a:rPr lang="en-US" dirty="0" smtClean="0"/>
              <a:t>Plan</a:t>
            </a:r>
          </a:p>
          <a:p>
            <a:r>
              <a:rPr lang="en-US" dirty="0" smtClean="0"/>
              <a:t>Final Project</a:t>
            </a:r>
          </a:p>
          <a:p>
            <a:pPr lvl="1"/>
            <a:r>
              <a:rPr lang="en-US" dirty="0" smtClean="0"/>
              <a:t>Assignment Outline Due (4/10)</a:t>
            </a:r>
          </a:p>
          <a:p>
            <a:pPr lvl="1"/>
            <a:r>
              <a:rPr lang="en-US" dirty="0" smtClean="0"/>
              <a:t>Final Due (4/24)</a:t>
            </a:r>
          </a:p>
          <a:p>
            <a:pPr lvl="2"/>
            <a:r>
              <a:rPr lang="en-US" dirty="0" smtClean="0"/>
              <a:t>Presentation (5 Minutes)</a:t>
            </a:r>
          </a:p>
          <a:p>
            <a:r>
              <a:rPr lang="en-US" dirty="0" smtClean="0"/>
              <a:t>Insider Threat</a:t>
            </a:r>
          </a:p>
          <a:p>
            <a:pPr marL="914400" lvl="2" indent="0">
              <a:buNone/>
            </a:pPr>
            <a:endParaRPr lang="en-US" dirty="0" smtClean="0"/>
          </a:p>
          <a:p>
            <a:endParaRPr lang="en-US" dirty="0"/>
          </a:p>
        </p:txBody>
      </p:sp>
    </p:spTree>
    <p:extLst>
      <p:ext uri="{BB962C8B-B14F-4D97-AF65-F5344CB8AC3E}">
        <p14:creationId xmlns:p14="http://schemas.microsoft.com/office/powerpoint/2010/main" val="2001393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In Class Assignment</a:t>
            </a:r>
            <a:endParaRPr lang="en-US" b="1" dirty="0"/>
          </a:p>
        </p:txBody>
      </p:sp>
      <p:sp>
        <p:nvSpPr>
          <p:cNvPr id="3" name="Content Placeholder 2"/>
          <p:cNvSpPr>
            <a:spLocks noGrp="1"/>
          </p:cNvSpPr>
          <p:nvPr>
            <p:ph idx="1"/>
          </p:nvPr>
        </p:nvSpPr>
        <p:spPr>
          <a:xfrm>
            <a:off x="838200" y="1825625"/>
            <a:ext cx="10212238" cy="3429486"/>
          </a:xfrm>
        </p:spPr>
        <p:txBody>
          <a:bodyPr>
            <a:normAutofit/>
          </a:bodyPr>
          <a:lstStyle/>
          <a:p>
            <a:pPr marL="0" indent="0">
              <a:buNone/>
            </a:pPr>
            <a:r>
              <a:rPr lang="en-US" b="1" dirty="0" smtClean="0"/>
              <a:t>Who </a:t>
            </a:r>
            <a:r>
              <a:rPr lang="en-US" b="1" dirty="0" smtClean="0"/>
              <a:t>Am </a:t>
            </a:r>
            <a:r>
              <a:rPr lang="en-US" b="1" dirty="0" smtClean="0"/>
              <a:t>I</a:t>
            </a:r>
            <a:r>
              <a:rPr lang="en-US" b="1" dirty="0" smtClean="0"/>
              <a:t>?</a:t>
            </a:r>
          </a:p>
          <a:p>
            <a:pPr marL="0" indent="0">
              <a:buNone/>
            </a:pPr>
            <a:endParaRPr lang="en-US" dirty="0"/>
          </a:p>
          <a:p>
            <a:pPr marL="0" indent="0">
              <a:buNone/>
            </a:pPr>
            <a:r>
              <a:rPr lang="en-US" dirty="0" smtClean="0"/>
              <a:t>Mary in HR receives and email from the “President” asking for information on all employees.  Mary sends the “President” the list.</a:t>
            </a:r>
            <a:endParaRPr lang="en-US" dirty="0" smtClean="0"/>
          </a:p>
        </p:txBody>
      </p:sp>
      <p:sp>
        <p:nvSpPr>
          <p:cNvPr id="4" name="TextBox 3"/>
          <p:cNvSpPr txBox="1"/>
          <p:nvPr/>
        </p:nvSpPr>
        <p:spPr>
          <a:xfrm>
            <a:off x="776377" y="5624423"/>
            <a:ext cx="10077246" cy="369332"/>
          </a:xfrm>
          <a:prstGeom prst="rect">
            <a:avLst/>
          </a:prstGeom>
          <a:noFill/>
        </p:spPr>
        <p:txBody>
          <a:bodyPr wrap="none" rtlCol="0">
            <a:spAutoFit/>
          </a:bodyPr>
          <a:lstStyle/>
          <a:p>
            <a:pPr lvl="0"/>
            <a:r>
              <a:rPr lang="en-US" b="1" dirty="0"/>
              <a:t>Compromised </a:t>
            </a:r>
            <a:r>
              <a:rPr lang="en-US" b="1" dirty="0" smtClean="0"/>
              <a:t>actor * Negligent actor * Malicious insider * </a:t>
            </a:r>
            <a:r>
              <a:rPr lang="en-US" b="1" dirty="0"/>
              <a:t>Tech savvy </a:t>
            </a:r>
            <a:r>
              <a:rPr lang="en-US" b="1" dirty="0" smtClean="0"/>
              <a:t>actor * </a:t>
            </a:r>
            <a:r>
              <a:rPr lang="en-US" b="1" dirty="0"/>
              <a:t>The Third Party Contractor</a:t>
            </a:r>
            <a:endParaRPr lang="en-US" dirty="0"/>
          </a:p>
        </p:txBody>
      </p:sp>
    </p:spTree>
    <p:extLst>
      <p:ext uri="{BB962C8B-B14F-4D97-AF65-F5344CB8AC3E}">
        <p14:creationId xmlns:p14="http://schemas.microsoft.com/office/powerpoint/2010/main" val="1163538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In Class Assignment</a:t>
            </a:r>
            <a:endParaRPr lang="en-US" b="1" dirty="0"/>
          </a:p>
        </p:txBody>
      </p:sp>
      <p:sp>
        <p:nvSpPr>
          <p:cNvPr id="3" name="Content Placeholder 2"/>
          <p:cNvSpPr>
            <a:spLocks noGrp="1"/>
          </p:cNvSpPr>
          <p:nvPr>
            <p:ph idx="1"/>
          </p:nvPr>
        </p:nvSpPr>
        <p:spPr>
          <a:xfrm>
            <a:off x="838200" y="1825625"/>
            <a:ext cx="10212238" cy="3429486"/>
          </a:xfrm>
        </p:spPr>
        <p:txBody>
          <a:bodyPr>
            <a:normAutofit fontScale="77500" lnSpcReduction="20000"/>
          </a:bodyPr>
          <a:lstStyle/>
          <a:p>
            <a:pPr marL="0" indent="0">
              <a:buNone/>
            </a:pPr>
            <a:r>
              <a:rPr lang="en-US" sz="3300" b="1" dirty="0" smtClean="0"/>
              <a:t>Who </a:t>
            </a:r>
            <a:r>
              <a:rPr lang="en-US" sz="3300" b="1" dirty="0" smtClean="0"/>
              <a:t>Am </a:t>
            </a:r>
            <a:r>
              <a:rPr lang="en-US" sz="3300" b="1" dirty="0" smtClean="0"/>
              <a:t>I</a:t>
            </a:r>
            <a:r>
              <a:rPr lang="en-US" sz="3300" b="1" dirty="0" smtClean="0"/>
              <a:t>?</a:t>
            </a:r>
          </a:p>
          <a:p>
            <a:pPr marL="0" indent="0">
              <a:buNone/>
            </a:pPr>
            <a:endParaRPr lang="en-US" dirty="0" smtClean="0"/>
          </a:p>
          <a:p>
            <a:pPr marL="0" indent="0">
              <a:lnSpc>
                <a:spcPct val="120000"/>
              </a:lnSpc>
              <a:spcBef>
                <a:spcPts val="0"/>
              </a:spcBef>
              <a:buNone/>
            </a:pPr>
            <a:r>
              <a:rPr lang="en-US" dirty="0" smtClean="0"/>
              <a:t>Steven Receives the following email…</a:t>
            </a:r>
            <a:endParaRPr lang="en-US" dirty="0"/>
          </a:p>
          <a:p>
            <a:pPr marL="0" indent="0">
              <a:lnSpc>
                <a:spcPct val="120000"/>
              </a:lnSpc>
              <a:spcBef>
                <a:spcPts val="0"/>
              </a:spcBef>
              <a:buNone/>
            </a:pPr>
            <a:r>
              <a:rPr lang="en-US" dirty="0"/>
              <a:t>As of April 3, 2018, your account with </a:t>
            </a:r>
            <a:r>
              <a:rPr lang="en-US" b="1" dirty="0"/>
              <a:t>username: </a:t>
            </a:r>
            <a:r>
              <a:rPr lang="en-US" b="1" dirty="0" err="1"/>
              <a:t>boyermusic</a:t>
            </a:r>
            <a:r>
              <a:rPr lang="en-US" dirty="0"/>
              <a:t> and all associated surveys and responses is pending deletion due to inactivity. If your account is deleted, you will no longer be able to access this account or any data associated with it. </a:t>
            </a:r>
            <a:br>
              <a:rPr lang="en-US" dirty="0"/>
            </a:br>
            <a:r>
              <a:rPr lang="en-US" dirty="0"/>
              <a:t/>
            </a:r>
            <a:br>
              <a:rPr lang="en-US" dirty="0"/>
            </a:br>
            <a:r>
              <a:rPr lang="en-US" u="sng" dirty="0">
                <a:solidFill>
                  <a:schemeClr val="accent5">
                    <a:lumMod val="75000"/>
                  </a:schemeClr>
                </a:solidFill>
              </a:rPr>
              <a:t>Sign in</a:t>
            </a:r>
            <a:r>
              <a:rPr lang="en-US" dirty="0">
                <a:solidFill>
                  <a:schemeClr val="accent5">
                    <a:lumMod val="75000"/>
                  </a:schemeClr>
                </a:solidFill>
              </a:rPr>
              <a:t> </a:t>
            </a:r>
            <a:r>
              <a:rPr lang="en-US" dirty="0"/>
              <a:t>between now and April 17, 2018 to keep your account active. Note: You may have to reset your password to log in. </a:t>
            </a:r>
            <a:r>
              <a:rPr lang="en-US" u="sng" dirty="0">
                <a:solidFill>
                  <a:schemeClr val="accent5">
                    <a:lumMod val="75000"/>
                  </a:schemeClr>
                </a:solidFill>
              </a:rPr>
              <a:t>Read more</a:t>
            </a:r>
            <a:r>
              <a:rPr lang="en-US" dirty="0">
                <a:solidFill>
                  <a:schemeClr val="accent5">
                    <a:lumMod val="75000"/>
                  </a:schemeClr>
                </a:solidFill>
              </a:rPr>
              <a:t> </a:t>
            </a:r>
            <a:r>
              <a:rPr lang="en-US" dirty="0"/>
              <a:t>at our Help Center for more details. </a:t>
            </a:r>
            <a:endParaRPr lang="en-US" dirty="0" smtClean="0"/>
          </a:p>
        </p:txBody>
      </p:sp>
      <p:sp>
        <p:nvSpPr>
          <p:cNvPr id="4" name="TextBox 3"/>
          <p:cNvSpPr txBox="1"/>
          <p:nvPr/>
        </p:nvSpPr>
        <p:spPr>
          <a:xfrm>
            <a:off x="776377" y="5624423"/>
            <a:ext cx="10077246" cy="369332"/>
          </a:xfrm>
          <a:prstGeom prst="rect">
            <a:avLst/>
          </a:prstGeom>
          <a:noFill/>
        </p:spPr>
        <p:txBody>
          <a:bodyPr wrap="none" rtlCol="0">
            <a:spAutoFit/>
          </a:bodyPr>
          <a:lstStyle/>
          <a:p>
            <a:pPr lvl="0"/>
            <a:r>
              <a:rPr lang="en-US" b="1" dirty="0"/>
              <a:t>Compromised </a:t>
            </a:r>
            <a:r>
              <a:rPr lang="en-US" b="1" dirty="0" smtClean="0"/>
              <a:t>actor * Negligent actor * Malicious insider * </a:t>
            </a:r>
            <a:r>
              <a:rPr lang="en-US" b="1" dirty="0"/>
              <a:t>Tech savvy </a:t>
            </a:r>
            <a:r>
              <a:rPr lang="en-US" b="1" dirty="0" smtClean="0"/>
              <a:t>actor * </a:t>
            </a:r>
            <a:r>
              <a:rPr lang="en-US" b="1" dirty="0"/>
              <a:t>The Third Party Contractor</a:t>
            </a:r>
            <a:endParaRPr lang="en-US" dirty="0"/>
          </a:p>
        </p:txBody>
      </p:sp>
    </p:spTree>
    <p:extLst>
      <p:ext uri="{BB962C8B-B14F-4D97-AF65-F5344CB8AC3E}">
        <p14:creationId xmlns:p14="http://schemas.microsoft.com/office/powerpoint/2010/main" val="2050816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In Class Assignment</a:t>
            </a:r>
            <a:endParaRPr lang="en-US" b="1" dirty="0"/>
          </a:p>
        </p:txBody>
      </p:sp>
      <p:sp>
        <p:nvSpPr>
          <p:cNvPr id="3" name="Content Placeholder 2"/>
          <p:cNvSpPr>
            <a:spLocks noGrp="1"/>
          </p:cNvSpPr>
          <p:nvPr>
            <p:ph idx="1"/>
          </p:nvPr>
        </p:nvSpPr>
        <p:spPr>
          <a:xfrm>
            <a:off x="672860" y="1825625"/>
            <a:ext cx="10377578" cy="3429486"/>
          </a:xfrm>
        </p:spPr>
        <p:txBody>
          <a:bodyPr>
            <a:normAutofit/>
          </a:bodyPr>
          <a:lstStyle/>
          <a:p>
            <a:pPr marL="0" indent="0">
              <a:buNone/>
            </a:pPr>
            <a:r>
              <a:rPr lang="en-US" sz="3300" b="1" dirty="0" smtClean="0"/>
              <a:t>Who </a:t>
            </a:r>
            <a:r>
              <a:rPr lang="en-US" sz="3300" b="1" dirty="0" smtClean="0"/>
              <a:t>Am </a:t>
            </a:r>
            <a:r>
              <a:rPr lang="en-US" sz="3300" b="1" dirty="0" smtClean="0"/>
              <a:t>I</a:t>
            </a:r>
            <a:r>
              <a:rPr lang="en-US" sz="3300" b="1" dirty="0" smtClean="0"/>
              <a:t>?</a:t>
            </a:r>
          </a:p>
          <a:p>
            <a:pPr marL="0" indent="0">
              <a:buNone/>
            </a:pPr>
            <a:endParaRPr lang="en-US" dirty="0" smtClean="0"/>
          </a:p>
          <a:p>
            <a:pPr marL="0" indent="0">
              <a:lnSpc>
                <a:spcPct val="120000"/>
              </a:lnSpc>
              <a:spcBef>
                <a:spcPts val="0"/>
              </a:spcBef>
              <a:buNone/>
            </a:pPr>
            <a:r>
              <a:rPr lang="en-US" dirty="0" smtClean="0"/>
              <a:t>Ed decides…</a:t>
            </a:r>
          </a:p>
          <a:p>
            <a:pPr marL="0" indent="0">
              <a:lnSpc>
                <a:spcPct val="120000"/>
              </a:lnSpc>
              <a:spcBef>
                <a:spcPts val="0"/>
              </a:spcBef>
              <a:buNone/>
            </a:pPr>
            <a:r>
              <a:rPr lang="en-US" dirty="0" smtClean="0"/>
              <a:t>He is unhappy with how his company is handling the customers’ data.</a:t>
            </a:r>
          </a:p>
          <a:p>
            <a:pPr marL="0" indent="0">
              <a:lnSpc>
                <a:spcPct val="120000"/>
              </a:lnSpc>
              <a:spcBef>
                <a:spcPts val="0"/>
              </a:spcBef>
              <a:buNone/>
            </a:pPr>
            <a:r>
              <a:rPr lang="en-US" dirty="0" smtClean="0"/>
              <a:t>He starts leaking this information on to public sites.   </a:t>
            </a:r>
            <a:endParaRPr lang="en-US" dirty="0" smtClean="0"/>
          </a:p>
        </p:txBody>
      </p:sp>
      <p:sp>
        <p:nvSpPr>
          <p:cNvPr id="4" name="TextBox 3"/>
          <p:cNvSpPr txBox="1"/>
          <p:nvPr/>
        </p:nvSpPr>
        <p:spPr>
          <a:xfrm>
            <a:off x="776377" y="5624423"/>
            <a:ext cx="10077246" cy="369332"/>
          </a:xfrm>
          <a:prstGeom prst="rect">
            <a:avLst/>
          </a:prstGeom>
          <a:noFill/>
        </p:spPr>
        <p:txBody>
          <a:bodyPr wrap="none" rtlCol="0">
            <a:spAutoFit/>
          </a:bodyPr>
          <a:lstStyle/>
          <a:p>
            <a:pPr lvl="0"/>
            <a:r>
              <a:rPr lang="en-US" b="1" dirty="0"/>
              <a:t>Compromised </a:t>
            </a:r>
            <a:r>
              <a:rPr lang="en-US" b="1" dirty="0" smtClean="0"/>
              <a:t>actor * Negligent actor * Malicious insider * </a:t>
            </a:r>
            <a:r>
              <a:rPr lang="en-US" b="1" dirty="0"/>
              <a:t>Tech savvy </a:t>
            </a:r>
            <a:r>
              <a:rPr lang="en-US" b="1" dirty="0" smtClean="0"/>
              <a:t>actor * </a:t>
            </a:r>
            <a:r>
              <a:rPr lang="en-US" b="1" dirty="0"/>
              <a:t>The Third Party Contractor</a:t>
            </a:r>
            <a:endParaRPr lang="en-US" dirty="0"/>
          </a:p>
        </p:txBody>
      </p:sp>
    </p:spTree>
    <p:extLst>
      <p:ext uri="{BB962C8B-B14F-4D97-AF65-F5344CB8AC3E}">
        <p14:creationId xmlns:p14="http://schemas.microsoft.com/office/powerpoint/2010/main" val="4169790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In Class Assignment</a:t>
            </a:r>
            <a:endParaRPr lang="en-US" b="1" dirty="0"/>
          </a:p>
        </p:txBody>
      </p:sp>
      <p:sp>
        <p:nvSpPr>
          <p:cNvPr id="3" name="Content Placeholder 2"/>
          <p:cNvSpPr>
            <a:spLocks noGrp="1"/>
          </p:cNvSpPr>
          <p:nvPr>
            <p:ph idx="1"/>
          </p:nvPr>
        </p:nvSpPr>
        <p:spPr>
          <a:xfrm>
            <a:off x="672860" y="1825625"/>
            <a:ext cx="10377578" cy="3429486"/>
          </a:xfrm>
        </p:spPr>
        <p:txBody>
          <a:bodyPr>
            <a:normAutofit/>
          </a:bodyPr>
          <a:lstStyle/>
          <a:p>
            <a:pPr marL="0" indent="0">
              <a:buNone/>
            </a:pPr>
            <a:r>
              <a:rPr lang="en-US" sz="3300" b="1" dirty="0" smtClean="0"/>
              <a:t>Who </a:t>
            </a:r>
            <a:r>
              <a:rPr lang="en-US" sz="3300" b="1" dirty="0" smtClean="0"/>
              <a:t>Am </a:t>
            </a:r>
            <a:r>
              <a:rPr lang="en-US" sz="3300" b="1" dirty="0" smtClean="0"/>
              <a:t>I</a:t>
            </a:r>
            <a:r>
              <a:rPr lang="en-US" sz="3300" b="1" dirty="0" smtClean="0"/>
              <a:t>?</a:t>
            </a:r>
          </a:p>
          <a:p>
            <a:pPr marL="0" indent="0">
              <a:buNone/>
            </a:pPr>
            <a:endParaRPr lang="en-US" dirty="0" smtClean="0"/>
          </a:p>
          <a:p>
            <a:pPr marL="0" indent="0">
              <a:lnSpc>
                <a:spcPct val="120000"/>
              </a:lnSpc>
              <a:spcBef>
                <a:spcPts val="0"/>
              </a:spcBef>
              <a:buNone/>
            </a:pPr>
            <a:r>
              <a:rPr lang="en-US" dirty="0" smtClean="0"/>
              <a:t>Juan is the Tech person working for a small company…</a:t>
            </a:r>
          </a:p>
          <a:p>
            <a:pPr marL="0" indent="0">
              <a:lnSpc>
                <a:spcPct val="120000"/>
              </a:lnSpc>
              <a:spcBef>
                <a:spcPts val="0"/>
              </a:spcBef>
              <a:buNone/>
            </a:pPr>
            <a:r>
              <a:rPr lang="en-US" dirty="0" smtClean="0"/>
              <a:t>He has a list of every username and password.  </a:t>
            </a:r>
            <a:r>
              <a:rPr lang="en-US" dirty="0" err="1" smtClean="0"/>
              <a:t>Ransonware</a:t>
            </a:r>
            <a:r>
              <a:rPr lang="en-US" dirty="0" smtClean="0"/>
              <a:t> was “accidently” released to the environment. </a:t>
            </a:r>
            <a:endParaRPr lang="en-US" dirty="0" smtClean="0"/>
          </a:p>
        </p:txBody>
      </p:sp>
      <p:sp>
        <p:nvSpPr>
          <p:cNvPr id="4" name="TextBox 3"/>
          <p:cNvSpPr txBox="1"/>
          <p:nvPr/>
        </p:nvSpPr>
        <p:spPr>
          <a:xfrm>
            <a:off x="776377" y="5624423"/>
            <a:ext cx="10077246" cy="369332"/>
          </a:xfrm>
          <a:prstGeom prst="rect">
            <a:avLst/>
          </a:prstGeom>
          <a:noFill/>
        </p:spPr>
        <p:txBody>
          <a:bodyPr wrap="none" rtlCol="0">
            <a:spAutoFit/>
          </a:bodyPr>
          <a:lstStyle/>
          <a:p>
            <a:pPr lvl="0"/>
            <a:r>
              <a:rPr lang="en-US" b="1" dirty="0"/>
              <a:t>Compromised </a:t>
            </a:r>
            <a:r>
              <a:rPr lang="en-US" b="1" dirty="0" smtClean="0"/>
              <a:t>actor * Negligent actor * Malicious insider * </a:t>
            </a:r>
            <a:r>
              <a:rPr lang="en-US" b="1" dirty="0"/>
              <a:t>Tech savvy </a:t>
            </a:r>
            <a:r>
              <a:rPr lang="en-US" b="1" dirty="0" smtClean="0"/>
              <a:t>actor * </a:t>
            </a:r>
            <a:r>
              <a:rPr lang="en-US" b="1" dirty="0"/>
              <a:t>The Third Party Contractor</a:t>
            </a:r>
            <a:endParaRPr lang="en-US" dirty="0"/>
          </a:p>
        </p:txBody>
      </p:sp>
    </p:spTree>
    <p:extLst>
      <p:ext uri="{BB962C8B-B14F-4D97-AF65-F5344CB8AC3E}">
        <p14:creationId xmlns:p14="http://schemas.microsoft.com/office/powerpoint/2010/main" val="637327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In Class Assignment</a:t>
            </a:r>
            <a:endParaRPr lang="en-US" b="1" dirty="0"/>
          </a:p>
        </p:txBody>
      </p:sp>
      <p:sp>
        <p:nvSpPr>
          <p:cNvPr id="3" name="Content Placeholder 2"/>
          <p:cNvSpPr>
            <a:spLocks noGrp="1"/>
          </p:cNvSpPr>
          <p:nvPr>
            <p:ph idx="1"/>
          </p:nvPr>
        </p:nvSpPr>
        <p:spPr>
          <a:xfrm>
            <a:off x="672860" y="1825625"/>
            <a:ext cx="10377578" cy="3429486"/>
          </a:xfrm>
        </p:spPr>
        <p:txBody>
          <a:bodyPr>
            <a:normAutofit/>
          </a:bodyPr>
          <a:lstStyle/>
          <a:p>
            <a:pPr marL="0" indent="0">
              <a:buNone/>
            </a:pPr>
            <a:r>
              <a:rPr lang="en-US" sz="3300" b="1" dirty="0" smtClean="0"/>
              <a:t>Who </a:t>
            </a:r>
            <a:r>
              <a:rPr lang="en-US" sz="3300" b="1" dirty="0" smtClean="0"/>
              <a:t>Am </a:t>
            </a:r>
            <a:r>
              <a:rPr lang="en-US" sz="3300" b="1" dirty="0" smtClean="0"/>
              <a:t>I</a:t>
            </a:r>
            <a:r>
              <a:rPr lang="en-US" sz="3300" b="1" dirty="0" smtClean="0"/>
              <a:t>?</a:t>
            </a:r>
          </a:p>
          <a:p>
            <a:pPr marL="0" indent="0">
              <a:buNone/>
            </a:pPr>
            <a:endParaRPr lang="en-US" dirty="0" smtClean="0"/>
          </a:p>
          <a:p>
            <a:pPr marL="0" indent="0">
              <a:lnSpc>
                <a:spcPct val="120000"/>
              </a:lnSpc>
              <a:spcBef>
                <a:spcPts val="0"/>
              </a:spcBef>
              <a:buNone/>
            </a:pPr>
            <a:r>
              <a:rPr lang="en-US" dirty="0" smtClean="0"/>
              <a:t>Copy of your companies inside website is found on wordpress.com.  </a:t>
            </a:r>
          </a:p>
          <a:p>
            <a:pPr marL="0" indent="0">
              <a:lnSpc>
                <a:spcPct val="120000"/>
              </a:lnSpc>
              <a:spcBef>
                <a:spcPts val="0"/>
              </a:spcBef>
              <a:buNone/>
            </a:pPr>
            <a:r>
              <a:rPr lang="en-US" dirty="0" smtClean="0"/>
              <a:t>The inside site requires sign-on, but there is no confidential information.  </a:t>
            </a:r>
            <a:endParaRPr lang="en-US" dirty="0" smtClean="0"/>
          </a:p>
        </p:txBody>
      </p:sp>
      <p:sp>
        <p:nvSpPr>
          <p:cNvPr id="4" name="TextBox 3"/>
          <p:cNvSpPr txBox="1"/>
          <p:nvPr/>
        </p:nvSpPr>
        <p:spPr>
          <a:xfrm>
            <a:off x="776377" y="5624423"/>
            <a:ext cx="10077246" cy="369332"/>
          </a:xfrm>
          <a:prstGeom prst="rect">
            <a:avLst/>
          </a:prstGeom>
          <a:noFill/>
        </p:spPr>
        <p:txBody>
          <a:bodyPr wrap="none" rtlCol="0">
            <a:spAutoFit/>
          </a:bodyPr>
          <a:lstStyle/>
          <a:p>
            <a:pPr lvl="0"/>
            <a:r>
              <a:rPr lang="en-US" b="1" dirty="0"/>
              <a:t>Compromised </a:t>
            </a:r>
            <a:r>
              <a:rPr lang="en-US" b="1" dirty="0" smtClean="0"/>
              <a:t>actor * Negligent actor * Malicious insider * </a:t>
            </a:r>
            <a:r>
              <a:rPr lang="en-US" b="1" dirty="0"/>
              <a:t>Tech savvy </a:t>
            </a:r>
            <a:r>
              <a:rPr lang="en-US" b="1" dirty="0" smtClean="0"/>
              <a:t>actor * </a:t>
            </a:r>
            <a:r>
              <a:rPr lang="en-US" b="1" dirty="0"/>
              <a:t>The Third Party Contractor</a:t>
            </a:r>
            <a:endParaRPr lang="en-US" dirty="0"/>
          </a:p>
        </p:txBody>
      </p:sp>
    </p:spTree>
    <p:extLst>
      <p:ext uri="{BB962C8B-B14F-4D97-AF65-F5344CB8AC3E}">
        <p14:creationId xmlns:p14="http://schemas.microsoft.com/office/powerpoint/2010/main" val="1465096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In Class Assignment</a:t>
            </a:r>
            <a:endParaRPr lang="en-US" b="1" dirty="0"/>
          </a:p>
        </p:txBody>
      </p:sp>
      <p:sp>
        <p:nvSpPr>
          <p:cNvPr id="3" name="Content Placeholder 2"/>
          <p:cNvSpPr>
            <a:spLocks noGrp="1"/>
          </p:cNvSpPr>
          <p:nvPr>
            <p:ph idx="1"/>
          </p:nvPr>
        </p:nvSpPr>
        <p:spPr>
          <a:xfrm>
            <a:off x="672860" y="1825625"/>
            <a:ext cx="10377578" cy="3429486"/>
          </a:xfrm>
        </p:spPr>
        <p:txBody>
          <a:bodyPr>
            <a:normAutofit/>
          </a:bodyPr>
          <a:lstStyle/>
          <a:p>
            <a:pPr marL="0" indent="0">
              <a:buNone/>
            </a:pPr>
            <a:r>
              <a:rPr lang="en-US" sz="3300" b="1" dirty="0" smtClean="0"/>
              <a:t>Who </a:t>
            </a:r>
            <a:r>
              <a:rPr lang="en-US" sz="3300" b="1" dirty="0" smtClean="0"/>
              <a:t>Am </a:t>
            </a:r>
            <a:r>
              <a:rPr lang="en-US" sz="3300" b="1" dirty="0" smtClean="0"/>
              <a:t>I</a:t>
            </a:r>
            <a:r>
              <a:rPr lang="en-US" sz="3300" b="1" dirty="0" smtClean="0"/>
              <a:t>?</a:t>
            </a:r>
          </a:p>
          <a:p>
            <a:pPr marL="0" indent="0">
              <a:buNone/>
            </a:pPr>
            <a:endParaRPr lang="en-US" dirty="0" smtClean="0"/>
          </a:p>
          <a:p>
            <a:pPr marL="0" indent="0">
              <a:lnSpc>
                <a:spcPct val="120000"/>
              </a:lnSpc>
              <a:spcBef>
                <a:spcPts val="0"/>
              </a:spcBef>
              <a:buNone/>
            </a:pPr>
            <a:r>
              <a:rPr lang="en-US" dirty="0" smtClean="0"/>
              <a:t>Copy of your companies inside website is found on wordpress.com.  </a:t>
            </a:r>
          </a:p>
          <a:p>
            <a:pPr marL="0" indent="0">
              <a:lnSpc>
                <a:spcPct val="120000"/>
              </a:lnSpc>
              <a:spcBef>
                <a:spcPts val="0"/>
              </a:spcBef>
              <a:buNone/>
            </a:pPr>
            <a:r>
              <a:rPr lang="en-US" dirty="0" smtClean="0"/>
              <a:t>The inside site requires sign-on, but there is no confidential information.  </a:t>
            </a:r>
            <a:endParaRPr lang="en-US" dirty="0" smtClean="0"/>
          </a:p>
        </p:txBody>
      </p:sp>
      <p:sp>
        <p:nvSpPr>
          <p:cNvPr id="4" name="TextBox 3"/>
          <p:cNvSpPr txBox="1"/>
          <p:nvPr/>
        </p:nvSpPr>
        <p:spPr>
          <a:xfrm>
            <a:off x="776377" y="5624423"/>
            <a:ext cx="10077246" cy="369332"/>
          </a:xfrm>
          <a:prstGeom prst="rect">
            <a:avLst/>
          </a:prstGeom>
          <a:noFill/>
        </p:spPr>
        <p:txBody>
          <a:bodyPr wrap="none" rtlCol="0">
            <a:spAutoFit/>
          </a:bodyPr>
          <a:lstStyle/>
          <a:p>
            <a:pPr lvl="0"/>
            <a:r>
              <a:rPr lang="en-US" b="1" dirty="0"/>
              <a:t>Compromised </a:t>
            </a:r>
            <a:r>
              <a:rPr lang="en-US" b="1" dirty="0" smtClean="0"/>
              <a:t>actor * Negligent actor * Malicious insider * </a:t>
            </a:r>
            <a:r>
              <a:rPr lang="en-US" b="1" dirty="0"/>
              <a:t>Tech savvy </a:t>
            </a:r>
            <a:r>
              <a:rPr lang="en-US" b="1" dirty="0" smtClean="0"/>
              <a:t>actor * </a:t>
            </a:r>
            <a:r>
              <a:rPr lang="en-US" b="1" dirty="0"/>
              <a:t>The Third Party Contractor</a:t>
            </a:r>
            <a:endParaRPr lang="en-US" dirty="0"/>
          </a:p>
        </p:txBody>
      </p:sp>
    </p:spTree>
    <p:extLst>
      <p:ext uri="{BB962C8B-B14F-4D97-AF65-F5344CB8AC3E}">
        <p14:creationId xmlns:p14="http://schemas.microsoft.com/office/powerpoint/2010/main" val="1703764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In Class Assignment</a:t>
            </a:r>
            <a:endParaRPr lang="en-US" b="1" dirty="0"/>
          </a:p>
        </p:txBody>
      </p:sp>
      <p:sp>
        <p:nvSpPr>
          <p:cNvPr id="3" name="Content Placeholder 2"/>
          <p:cNvSpPr>
            <a:spLocks noGrp="1"/>
          </p:cNvSpPr>
          <p:nvPr>
            <p:ph idx="1"/>
          </p:nvPr>
        </p:nvSpPr>
        <p:spPr>
          <a:xfrm>
            <a:off x="672860" y="1825625"/>
            <a:ext cx="10377578" cy="3429486"/>
          </a:xfrm>
        </p:spPr>
        <p:txBody>
          <a:bodyPr>
            <a:normAutofit/>
          </a:bodyPr>
          <a:lstStyle/>
          <a:p>
            <a:pPr marL="0" indent="0">
              <a:buNone/>
            </a:pPr>
            <a:r>
              <a:rPr lang="en-US" sz="3300" b="1" dirty="0" smtClean="0"/>
              <a:t>Who </a:t>
            </a:r>
            <a:r>
              <a:rPr lang="en-US" sz="3300" b="1" dirty="0" smtClean="0"/>
              <a:t>Am </a:t>
            </a:r>
            <a:r>
              <a:rPr lang="en-US" sz="3300" b="1" dirty="0" smtClean="0"/>
              <a:t>I</a:t>
            </a:r>
            <a:r>
              <a:rPr lang="en-US" sz="3300" b="1" dirty="0" smtClean="0"/>
              <a:t>?</a:t>
            </a:r>
          </a:p>
          <a:p>
            <a:pPr marL="0" indent="0">
              <a:buNone/>
            </a:pPr>
            <a:endParaRPr lang="en-US" dirty="0" smtClean="0"/>
          </a:p>
          <a:p>
            <a:pPr marL="0" indent="0">
              <a:lnSpc>
                <a:spcPct val="120000"/>
              </a:lnSpc>
              <a:spcBef>
                <a:spcPts val="0"/>
              </a:spcBef>
              <a:buNone/>
            </a:pPr>
            <a:r>
              <a:rPr lang="en-US" dirty="0" smtClean="0"/>
              <a:t>Your company hires another company to remotely manage the building heating and air conditioning system.  The other company is hacked and a system administrator’s credentials are stolen.  </a:t>
            </a:r>
            <a:r>
              <a:rPr lang="en-US" dirty="0" smtClean="0"/>
              <a:t>  </a:t>
            </a:r>
            <a:endParaRPr lang="en-US" dirty="0" smtClean="0"/>
          </a:p>
        </p:txBody>
      </p:sp>
      <p:sp>
        <p:nvSpPr>
          <p:cNvPr id="4" name="TextBox 3"/>
          <p:cNvSpPr txBox="1"/>
          <p:nvPr/>
        </p:nvSpPr>
        <p:spPr>
          <a:xfrm>
            <a:off x="776377" y="5624423"/>
            <a:ext cx="10077246" cy="369332"/>
          </a:xfrm>
          <a:prstGeom prst="rect">
            <a:avLst/>
          </a:prstGeom>
          <a:noFill/>
        </p:spPr>
        <p:txBody>
          <a:bodyPr wrap="none" rtlCol="0">
            <a:spAutoFit/>
          </a:bodyPr>
          <a:lstStyle/>
          <a:p>
            <a:pPr lvl="0"/>
            <a:r>
              <a:rPr lang="en-US" b="1" dirty="0"/>
              <a:t>Compromised </a:t>
            </a:r>
            <a:r>
              <a:rPr lang="en-US" b="1" dirty="0" smtClean="0"/>
              <a:t>actor * Negligent actor * Malicious insider * </a:t>
            </a:r>
            <a:r>
              <a:rPr lang="en-US" b="1" dirty="0"/>
              <a:t>Tech savvy </a:t>
            </a:r>
            <a:r>
              <a:rPr lang="en-US" b="1" dirty="0" smtClean="0"/>
              <a:t>actor * </a:t>
            </a:r>
            <a:r>
              <a:rPr lang="en-US" b="1" dirty="0"/>
              <a:t>The Third Party Contractor</a:t>
            </a:r>
            <a:endParaRPr lang="en-US" dirty="0"/>
          </a:p>
        </p:txBody>
      </p:sp>
    </p:spTree>
    <p:extLst>
      <p:ext uri="{BB962C8B-B14F-4D97-AF65-F5344CB8AC3E}">
        <p14:creationId xmlns:p14="http://schemas.microsoft.com/office/powerpoint/2010/main" val="1924285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712</TotalTime>
  <Words>671</Words>
  <Application>Microsoft Office PowerPoint</Application>
  <PresentationFormat>Widescreen</PresentationFormat>
  <Paragraphs>65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Forensics</vt:lpstr>
      <vt:lpstr>Agenda</vt:lpstr>
      <vt:lpstr>In Class Assignment</vt:lpstr>
      <vt:lpstr>In Class Assignment</vt:lpstr>
      <vt:lpstr>In Class Assignment</vt:lpstr>
      <vt:lpstr>In Class Assignment</vt:lpstr>
      <vt:lpstr>In Class Assignment</vt:lpstr>
      <vt:lpstr>In Class Assignment</vt:lpstr>
      <vt:lpstr>In Class Assignment</vt:lpstr>
      <vt:lpstr>PowerPoint Presentation</vt:lpstr>
      <vt:lpstr>Actors</vt:lpstr>
      <vt:lpstr>How do we protect against Insider Threat?</vt:lpstr>
      <vt:lpstr>Focus on the right assets</vt:lpstr>
      <vt:lpstr>Apply deep analytics</vt:lpstr>
      <vt:lpstr>Know your people</vt:lpstr>
      <vt:lpstr>Don’t forget the basics</vt:lpstr>
      <vt:lpstr>PowerPoint Presentation</vt:lpstr>
    </vt:vector>
  </TitlesOfParts>
  <Company>Client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Forensics</dc:title>
  <dc:creator>Larry Brandolph</dc:creator>
  <cp:lastModifiedBy>Larry Brandolph</cp:lastModifiedBy>
  <cp:revision>48</cp:revision>
  <dcterms:created xsi:type="dcterms:W3CDTF">2018-03-13T10:39:26Z</dcterms:created>
  <dcterms:modified xsi:type="dcterms:W3CDTF">2018-04-03T20:32:44Z</dcterms:modified>
</cp:coreProperties>
</file>