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71" r:id="rId4"/>
    <p:sldId id="274" r:id="rId5"/>
    <p:sldId id="257" r:id="rId6"/>
    <p:sldId id="282" r:id="rId7"/>
    <p:sldId id="270" r:id="rId8"/>
    <p:sldId id="273" r:id="rId9"/>
    <p:sldId id="272" r:id="rId10"/>
    <p:sldId id="275" r:id="rId11"/>
    <p:sldId id="276" r:id="rId12"/>
    <p:sldId id="277" r:id="rId13"/>
    <p:sldId id="278" r:id="rId14"/>
    <p:sldId id="279" r:id="rId15"/>
    <p:sldId id="280" r:id="rId16"/>
    <p:sldId id="281"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45369-3EBA-40BF-B9D0-ED65538D9448}"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F6E2B-A7CB-4DB3-B664-96348601209F}" type="slidenum">
              <a:rPr lang="en-US" smtClean="0"/>
              <a:t>‹#›</a:t>
            </a:fld>
            <a:endParaRPr lang="en-US"/>
          </a:p>
        </p:txBody>
      </p:sp>
    </p:spTree>
    <p:extLst>
      <p:ext uri="{BB962C8B-B14F-4D97-AF65-F5344CB8AC3E}">
        <p14:creationId xmlns:p14="http://schemas.microsoft.com/office/powerpoint/2010/main" val="141842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5831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29420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193206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17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7098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9B206-36E9-461A-92F0-2DBB8EB5DF13}"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327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9B206-36E9-461A-92F0-2DBB8EB5DF13}"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329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9B206-36E9-461A-92F0-2DBB8EB5DF13}"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6392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9B206-36E9-461A-92F0-2DBB8EB5DF13}"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11594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B206-36E9-461A-92F0-2DBB8EB5DF13}"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937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5445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221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B206-36E9-461A-92F0-2DBB8EB5DF13}"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1676-2D4C-4AA1-9E69-034B04D3CA2C}" type="slidenum">
              <a:rPr lang="en-US" smtClean="0"/>
              <a:t>‹#›</a:t>
            </a:fld>
            <a:endParaRPr lang="en-US"/>
          </a:p>
        </p:txBody>
      </p:sp>
    </p:spTree>
    <p:extLst>
      <p:ext uri="{BB962C8B-B14F-4D97-AF65-F5344CB8AC3E}">
        <p14:creationId xmlns:p14="http://schemas.microsoft.com/office/powerpoint/2010/main" val="324742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iccs.us-cert.gov/training/federal-virtual-training-environment-fedv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9277" y="257193"/>
            <a:ext cx="3514704" cy="887127"/>
          </a:xfrm>
        </p:spPr>
        <p:txBody>
          <a:bodyPr>
            <a:noAutofit/>
          </a:bodyPr>
          <a:lstStyle/>
          <a:p>
            <a:r>
              <a:rPr lang="en-US" sz="6600" b="1" dirty="0" smtClean="0">
                <a:solidFill>
                  <a:schemeClr val="bg1">
                    <a:lumMod val="85000"/>
                  </a:schemeClr>
                </a:solidFill>
              </a:rPr>
              <a:t>Forensics</a:t>
            </a:r>
            <a:endParaRPr lang="en-US" sz="6600" b="1" dirty="0">
              <a:solidFill>
                <a:schemeClr val="bg1">
                  <a:lumMod val="85000"/>
                </a:schemeClr>
              </a:solidFill>
            </a:endParaRPr>
          </a:p>
        </p:txBody>
      </p:sp>
      <p:sp>
        <p:nvSpPr>
          <p:cNvPr id="3" name="Subtitle 2"/>
          <p:cNvSpPr>
            <a:spLocks noGrp="1"/>
          </p:cNvSpPr>
          <p:nvPr>
            <p:ph type="subTitle" idx="1"/>
          </p:nvPr>
        </p:nvSpPr>
        <p:spPr>
          <a:xfrm>
            <a:off x="495992" y="1033462"/>
            <a:ext cx="3281274" cy="420489"/>
          </a:xfrm>
        </p:spPr>
        <p:txBody>
          <a:bodyPr>
            <a:noAutofit/>
          </a:bodyPr>
          <a:lstStyle/>
          <a:p>
            <a:r>
              <a:rPr lang="en-US" sz="3200" b="1" smtClean="0">
                <a:solidFill>
                  <a:schemeClr val="bg1">
                    <a:lumMod val="85000"/>
                  </a:schemeClr>
                </a:solidFill>
              </a:rPr>
              <a:t>Week 13</a:t>
            </a:r>
            <a:endParaRPr lang="en-US" sz="3200" b="1" dirty="0">
              <a:solidFill>
                <a:schemeClr val="bg1">
                  <a:lumMod val="85000"/>
                </a:schemeClr>
              </a:solidFill>
            </a:endParaRPr>
          </a:p>
        </p:txBody>
      </p:sp>
      <p:pic>
        <p:nvPicPr>
          <p:cNvPr id="1026" name="Picture 2" descr="Image result for cloud Forens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191" y="1496657"/>
            <a:ext cx="8778651" cy="530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9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39754" y="6453664"/>
            <a:ext cx="2683193" cy="17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n-US" sz="1170">
                <a:solidFill>
                  <a:srgbClr val="0D3D65"/>
                </a:solidFill>
                <a:latin typeface="Arial" panose="020B0604020202020204" pitchFamily="34" charset="0"/>
              </a:rPr>
              <a:t>▫ Page 6</a:t>
            </a: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223" y="6343650"/>
            <a:ext cx="2477453" cy="32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Grp="1" noChangeArrowheads="1"/>
          </p:cNvSpPr>
          <p:nvPr>
            <p:ph type="ctrTitle"/>
          </p:nvPr>
        </p:nvSpPr>
        <p:spPr>
          <a:xfrm>
            <a:off x="1839754" y="380049"/>
            <a:ext cx="8618220" cy="510063"/>
          </a:xfrm>
        </p:spPr>
        <p:txBody>
          <a:bodyPr vert="horz" lIns="0" tIns="0" rIns="0" bIns="0" rtlCol="0" anchor="t">
            <a:noAutofit/>
          </a:bodyPr>
          <a:lstStyle/>
          <a:p>
            <a:pPr algn="l" eaLnBrk="1" hangingPunct="1">
              <a:lnSpc>
                <a:spcPct val="95000"/>
              </a:lnSpc>
            </a:pPr>
            <a:r>
              <a:rPr lang="en-US" altLang="en-US" sz="4400" b="1" dirty="0"/>
              <a:t>Tracing </a:t>
            </a:r>
            <a:r>
              <a:rPr lang="en-US" altLang="en-US" sz="4400" b="1" dirty="0" smtClean="0"/>
              <a:t>IP </a:t>
            </a:r>
            <a:r>
              <a:rPr lang="en-US" altLang="en-US" sz="4400" b="1" dirty="0"/>
              <a:t>address from an </a:t>
            </a:r>
            <a:r>
              <a:rPr lang="en-US" altLang="en-US" sz="4400" b="1" dirty="0" smtClean="0"/>
              <a:t>E-mail</a:t>
            </a:r>
            <a:endParaRPr lang="en-US" altLang="en-US" sz="4400" b="1" dirty="0"/>
          </a:p>
        </p:txBody>
      </p:sp>
      <p:sp>
        <p:nvSpPr>
          <p:cNvPr id="6149" name="Rectangle 2"/>
          <p:cNvSpPr>
            <a:spLocks noGrp="1" noChangeArrowheads="1"/>
          </p:cNvSpPr>
          <p:nvPr>
            <p:ph type="subTitle" idx="1"/>
          </p:nvPr>
        </p:nvSpPr>
        <p:spPr>
          <a:xfrm>
            <a:off x="1791177" y="2105978"/>
            <a:ext cx="3904773" cy="2097405"/>
          </a:xfrm>
        </p:spPr>
        <p:txBody>
          <a:bodyPr vert="horz" lIns="0" tIns="0" rIns="0" bIns="0" rtlCol="0">
            <a:normAutofit/>
          </a:bodyPr>
          <a:lstStyle/>
          <a:p>
            <a:pPr lvl="1" indent="-308610" algn="l">
              <a:lnSpc>
                <a:spcPct val="95000"/>
              </a:lnSpc>
              <a:spcBef>
                <a:spcPct val="0"/>
              </a:spcBef>
              <a:buClr>
                <a:srgbClr val="000000"/>
              </a:buClr>
              <a:buFontTx/>
              <a:buChar char="•"/>
            </a:pPr>
            <a:r>
              <a:rPr lang="en-US" altLang="en-US" sz="1800">
                <a:solidFill>
                  <a:srgbClr val="000000"/>
                </a:solidFill>
                <a:latin typeface="Arial" panose="020B0604020202020204" pitchFamily="34" charset="0"/>
              </a:rPr>
              <a:t>Access your inbox </a:t>
            </a:r>
            <a:endParaRPr lang="en-US" altLang="en-US" smtClean="0"/>
          </a:p>
          <a:p>
            <a:pPr lvl="1" indent="-308610" algn="l">
              <a:lnSpc>
                <a:spcPct val="95000"/>
              </a:lnSpc>
              <a:spcBef>
                <a:spcPct val="0"/>
              </a:spcBef>
              <a:buClr>
                <a:srgbClr val="000000"/>
              </a:buClr>
              <a:buFontTx/>
              <a:buChar char="•"/>
            </a:pPr>
            <a:r>
              <a:rPr lang="en-US" altLang="en-US" sz="1800">
                <a:solidFill>
                  <a:srgbClr val="000000"/>
                </a:solidFill>
                <a:latin typeface="Arial" panose="020B0604020202020204" pitchFamily="34" charset="0"/>
              </a:rPr>
              <a:t>Click on the message </a:t>
            </a:r>
            <a:endParaRPr lang="en-US" altLang="en-US" smtClean="0"/>
          </a:p>
          <a:p>
            <a:pPr lvl="1" indent="-308610" algn="l">
              <a:lnSpc>
                <a:spcPct val="95000"/>
              </a:lnSpc>
              <a:spcBef>
                <a:spcPct val="0"/>
              </a:spcBef>
              <a:buClr>
                <a:srgbClr val="000000"/>
              </a:buClr>
              <a:buFontTx/>
              <a:buChar char="•"/>
            </a:pPr>
            <a:r>
              <a:rPr lang="en-US" altLang="en-US" sz="1800">
                <a:solidFill>
                  <a:srgbClr val="000000"/>
                </a:solidFill>
                <a:latin typeface="Arial" panose="020B0604020202020204" pitchFamily="34" charset="0"/>
              </a:rPr>
              <a:t>Click on the upside down triangle located on the right</a:t>
            </a:r>
            <a:endParaRPr lang="en-US" altLang="en-US" smtClean="0"/>
          </a:p>
          <a:p>
            <a:pPr lvl="1" indent="-308610" algn="l">
              <a:lnSpc>
                <a:spcPct val="95000"/>
              </a:lnSpc>
              <a:spcBef>
                <a:spcPct val="0"/>
              </a:spcBef>
              <a:buClr>
                <a:srgbClr val="000000"/>
              </a:buClr>
              <a:buFontTx/>
              <a:buChar char="•"/>
            </a:pPr>
            <a:r>
              <a:rPr lang="en-US" altLang="en-US" sz="1800">
                <a:solidFill>
                  <a:srgbClr val="000000"/>
                </a:solidFill>
                <a:latin typeface="Arial" panose="020B0604020202020204" pitchFamily="34" charset="0"/>
              </a:rPr>
              <a:t>Select “Show Original”</a:t>
            </a:r>
            <a:endParaRPr lang="en-US" altLang="en-US" smtClean="0"/>
          </a:p>
          <a:p>
            <a:pPr algn="l" eaLnBrk="1" hangingPunct="1">
              <a:lnSpc>
                <a:spcPct val="95000"/>
              </a:lnSpc>
              <a:spcBef>
                <a:spcPct val="0"/>
              </a:spcBef>
              <a:buClr>
                <a:srgbClr val="000000"/>
              </a:buClr>
            </a:pPr>
            <a:endParaRPr lang="en-US" altLang="en-US" sz="1800">
              <a:solidFill>
                <a:srgbClr val="000000"/>
              </a:solidFill>
              <a:latin typeface="Arial" panose="020B0604020202020204" pitchFamily="34" charset="0"/>
            </a:endParaRPr>
          </a:p>
        </p:txBody>
      </p:sp>
      <p:sp>
        <p:nvSpPr>
          <p:cNvPr id="6150" name="Text Box 6"/>
          <p:cNvSpPr txBox="1">
            <a:spLocks noChangeArrowheads="1"/>
          </p:cNvSpPr>
          <p:nvPr/>
        </p:nvSpPr>
        <p:spPr bwMode="auto">
          <a:xfrm>
            <a:off x="1798320" y="1478757"/>
            <a:ext cx="5857875"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n-US" sz="1980" b="1">
                <a:solidFill>
                  <a:srgbClr val="000000"/>
                </a:solidFill>
                <a:latin typeface="Arial" panose="020B0604020202020204" pitchFamily="34" charset="0"/>
              </a:rPr>
              <a:t>Gmail</a:t>
            </a: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099" y="6143625"/>
            <a:ext cx="492490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1590199"/>
            <a:ext cx="4181952" cy="226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4447699"/>
            <a:ext cx="7982427" cy="146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8724" y="4666298"/>
            <a:ext cx="1734503" cy="45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7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Admission of Evidence</a:t>
            </a:r>
            <a:endParaRPr lang="en-US" b="1" dirty="0"/>
          </a:p>
        </p:txBody>
      </p:sp>
      <p:sp>
        <p:nvSpPr>
          <p:cNvPr id="3" name="Content Placeholder 2"/>
          <p:cNvSpPr>
            <a:spLocks noGrp="1"/>
          </p:cNvSpPr>
          <p:nvPr>
            <p:ph idx="1"/>
          </p:nvPr>
        </p:nvSpPr>
        <p:spPr/>
        <p:txBody>
          <a:bodyPr/>
          <a:lstStyle/>
          <a:p>
            <a:r>
              <a:rPr lang="en-US" dirty="0" smtClean="0"/>
              <a:t>Social media evidence is </a:t>
            </a:r>
            <a:r>
              <a:rPr lang="en-US" b="1" u="sng" dirty="0" smtClean="0"/>
              <a:t>very commonly </a:t>
            </a:r>
            <a:r>
              <a:rPr lang="en-US" dirty="0" smtClean="0"/>
              <a:t>admitted into legal proceedings</a:t>
            </a:r>
          </a:p>
          <a:p>
            <a:r>
              <a:rPr lang="en-US" dirty="0" smtClean="0"/>
              <a:t>Varying degrees of formality in proceedings</a:t>
            </a:r>
          </a:p>
          <a:p>
            <a:r>
              <a:rPr lang="en-US" dirty="0" smtClean="0"/>
              <a:t>However, some criminal cases show skeptical courts</a:t>
            </a:r>
          </a:p>
          <a:p>
            <a:r>
              <a:rPr lang="en-US" dirty="0" smtClean="0"/>
              <a:t>Criminal cases have higher standard of proof</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162800" y="4724401"/>
            <a:ext cx="2095500" cy="1390015"/>
          </a:xfrm>
          <a:prstGeom prst="rect">
            <a:avLst/>
          </a:prstGeom>
          <a:noFill/>
          <a:ln w="9525">
            <a:noFill/>
            <a:miter lim="800000"/>
            <a:headEnd/>
            <a:tailEnd/>
          </a:ln>
        </p:spPr>
      </p:pic>
    </p:spTree>
    <p:extLst>
      <p:ext uri="{BB962C8B-B14F-4D97-AF65-F5344CB8AC3E}">
        <p14:creationId xmlns:p14="http://schemas.microsoft.com/office/powerpoint/2010/main" val="303844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Legal Steps to Access Non-Public Data</a:t>
            </a:r>
            <a:endParaRPr lang="en-US" b="1" dirty="0"/>
          </a:p>
        </p:txBody>
      </p:sp>
      <p:sp>
        <p:nvSpPr>
          <p:cNvPr id="3" name="Content Placeholder 2"/>
          <p:cNvSpPr>
            <a:spLocks noGrp="1"/>
          </p:cNvSpPr>
          <p:nvPr>
            <p:ph idx="1"/>
          </p:nvPr>
        </p:nvSpPr>
        <p:spPr/>
        <p:txBody>
          <a:bodyPr/>
          <a:lstStyle/>
          <a:p>
            <a:r>
              <a:rPr lang="en-US" dirty="0" smtClean="0"/>
              <a:t>Consent of the user</a:t>
            </a:r>
          </a:p>
          <a:p>
            <a:r>
              <a:rPr lang="en-US" dirty="0" smtClean="0"/>
              <a:t>E-discovery demand to user</a:t>
            </a:r>
          </a:p>
          <a:p>
            <a:r>
              <a:rPr lang="en-US" dirty="0" smtClean="0"/>
              <a:t>Informal request to social network</a:t>
            </a:r>
          </a:p>
          <a:p>
            <a:r>
              <a:rPr lang="en-US" dirty="0" smtClean="0"/>
              <a:t>Subpoena to social network</a:t>
            </a:r>
          </a:p>
          <a:p>
            <a:r>
              <a:rPr lang="en-US" dirty="0" smtClean="0"/>
              <a:t>Search warrant for law enforcement</a:t>
            </a:r>
          </a:p>
          <a:p>
            <a:r>
              <a:rPr lang="en-US" dirty="0" smtClean="0"/>
              <a:t>Find the data in an alternative, public location</a:t>
            </a:r>
          </a:p>
          <a:p>
            <a:endParaRPr lang="en-US" dirty="0" smtClean="0"/>
          </a:p>
        </p:txBody>
      </p:sp>
    </p:spTree>
    <p:extLst>
      <p:ext uri="{BB962C8B-B14F-4D97-AF65-F5344CB8AC3E}">
        <p14:creationId xmlns:p14="http://schemas.microsoft.com/office/powerpoint/2010/main" val="1284091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Request</a:t>
            </a:r>
            <a:endParaRPr lang="en-US" b="1" dirty="0"/>
          </a:p>
        </p:txBody>
      </p:sp>
      <p:sp>
        <p:nvSpPr>
          <p:cNvPr id="3" name="Content Placeholder 2"/>
          <p:cNvSpPr>
            <a:spLocks noGrp="1"/>
          </p:cNvSpPr>
          <p:nvPr>
            <p:ph idx="1"/>
          </p:nvPr>
        </p:nvSpPr>
        <p:spPr/>
        <p:txBody>
          <a:bodyPr>
            <a:normAutofit/>
          </a:bodyPr>
          <a:lstStyle/>
          <a:p>
            <a:r>
              <a:rPr lang="en-US" dirty="0" smtClean="0"/>
              <a:t>Very commonly service providers – especially smaller ones – will cooperate with requests from government</a:t>
            </a:r>
          </a:p>
          <a:p>
            <a:r>
              <a:rPr lang="en-US" dirty="0" smtClean="0"/>
              <a:t>Fugitive plays World of </a:t>
            </a:r>
            <a:r>
              <a:rPr lang="en-US" dirty="0" err="1" smtClean="0"/>
              <a:t>Warcraft</a:t>
            </a:r>
            <a:endParaRPr lang="en-US" dirty="0" smtClean="0"/>
          </a:p>
          <a:p>
            <a:r>
              <a:rPr lang="en-US" dirty="0" smtClean="0"/>
              <a:t>Howard County, Indiana, Sheriff sends polite letter to operator of game</a:t>
            </a:r>
          </a:p>
          <a:p>
            <a:r>
              <a:rPr lang="en-US" dirty="0" smtClean="0"/>
              <a:t>Service provider reveals IP address, which leads to fugitive in Canada </a:t>
            </a:r>
            <a:r>
              <a:rPr lang="en-US" dirty="0"/>
              <a:t> </a:t>
            </a:r>
            <a:r>
              <a:rPr lang="en-US" dirty="0" smtClean="0"/>
              <a:t>  http://bit.ly/xzpMwh</a:t>
            </a:r>
          </a:p>
        </p:txBody>
      </p:sp>
    </p:spTree>
    <p:extLst>
      <p:ext uri="{BB962C8B-B14F-4D97-AF65-F5344CB8AC3E}">
        <p14:creationId xmlns:p14="http://schemas.microsoft.com/office/powerpoint/2010/main" val="3865920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Civil Subpoenas for Content</a:t>
            </a:r>
            <a:endParaRPr lang="en-US" b="1" dirty="0"/>
          </a:p>
        </p:txBody>
      </p:sp>
      <p:sp>
        <p:nvSpPr>
          <p:cNvPr id="3" name="Content Placeholder 2"/>
          <p:cNvSpPr>
            <a:spLocks noGrp="1"/>
          </p:cNvSpPr>
          <p:nvPr>
            <p:ph idx="1"/>
          </p:nvPr>
        </p:nvSpPr>
        <p:spPr/>
        <p:txBody>
          <a:bodyPr>
            <a:normAutofit/>
          </a:bodyPr>
          <a:lstStyle/>
          <a:p>
            <a:r>
              <a:rPr lang="en-US" dirty="0" smtClean="0"/>
              <a:t>Big service providers tend to resist</a:t>
            </a:r>
          </a:p>
          <a:p>
            <a:r>
              <a:rPr lang="en-US" dirty="0" smtClean="0"/>
              <a:t>Smaller service providers may be more cooperative</a:t>
            </a:r>
          </a:p>
          <a:p>
            <a:r>
              <a:rPr lang="en-US" i="1" dirty="0" smtClean="0"/>
              <a:t>Crispin v. Christian </a:t>
            </a:r>
            <a:r>
              <a:rPr lang="en-US" i="1" dirty="0" err="1" smtClean="0"/>
              <a:t>Audigier</a:t>
            </a:r>
            <a:r>
              <a:rPr lang="en-US" i="1" dirty="0" smtClean="0"/>
              <a:t>, Inc.</a:t>
            </a:r>
          </a:p>
          <a:p>
            <a:pPr lvl="1"/>
            <a:r>
              <a:rPr lang="en-US" dirty="0" smtClean="0"/>
              <a:t>Civil subpoena to FB and </a:t>
            </a:r>
            <a:r>
              <a:rPr lang="en-US" dirty="0" err="1" smtClean="0"/>
              <a:t>Myspace</a:t>
            </a:r>
            <a:r>
              <a:rPr lang="en-US" dirty="0" smtClean="0"/>
              <a:t> quashed</a:t>
            </a:r>
          </a:p>
          <a:p>
            <a:pPr lvl="1"/>
            <a:r>
              <a:rPr lang="en-US" dirty="0" smtClean="0"/>
              <a:t>Content protected under Stored Communications Act</a:t>
            </a:r>
          </a:p>
          <a:p>
            <a:pPr lvl="1"/>
            <a:r>
              <a:rPr lang="en-US" dirty="0" smtClean="0"/>
              <a:t>May be difference between private messages and wall postings</a:t>
            </a:r>
            <a:endParaRPr lang="en-US" dirty="0"/>
          </a:p>
        </p:txBody>
      </p:sp>
    </p:spTree>
    <p:extLst>
      <p:ext uri="{BB962C8B-B14F-4D97-AF65-F5344CB8AC3E}">
        <p14:creationId xmlns:p14="http://schemas.microsoft.com/office/powerpoint/2010/main" val="63841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Alternative Locations for Evidence</a:t>
            </a:r>
            <a:endParaRPr lang="en-US" b="1" dirty="0"/>
          </a:p>
        </p:txBody>
      </p:sp>
      <p:sp>
        <p:nvSpPr>
          <p:cNvPr id="3" name="Content Placeholder 2"/>
          <p:cNvSpPr>
            <a:spLocks noGrp="1"/>
          </p:cNvSpPr>
          <p:nvPr>
            <p:ph idx="1"/>
          </p:nvPr>
        </p:nvSpPr>
        <p:spPr/>
        <p:txBody>
          <a:bodyPr/>
          <a:lstStyle/>
          <a:p>
            <a:r>
              <a:rPr lang="en-US" dirty="0" smtClean="0"/>
              <a:t>Notices and copies to email or phone SMS (text)</a:t>
            </a:r>
          </a:p>
          <a:p>
            <a:r>
              <a:rPr lang="en-US" dirty="0" smtClean="0"/>
              <a:t>Replication at other sites (my </a:t>
            </a:r>
            <a:r>
              <a:rPr lang="en-US" dirty="0" err="1" smtClean="0"/>
              <a:t>Facebook</a:t>
            </a:r>
            <a:r>
              <a:rPr lang="en-US" dirty="0" smtClean="0"/>
              <a:t> and LinkedIn repeat my tweets)</a:t>
            </a:r>
          </a:p>
          <a:p>
            <a:r>
              <a:rPr lang="en-US" dirty="0" smtClean="0"/>
              <a:t>Sharing by friends</a:t>
            </a:r>
          </a:p>
          <a:p>
            <a:r>
              <a:rPr lang="en-US" dirty="0" smtClean="0"/>
              <a:t>Cache on computer</a:t>
            </a:r>
          </a:p>
        </p:txBody>
      </p:sp>
    </p:spTree>
    <p:extLst>
      <p:ext uri="{BB962C8B-B14F-4D97-AF65-F5344CB8AC3E}">
        <p14:creationId xmlns:p14="http://schemas.microsoft.com/office/powerpoint/2010/main" val="113216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for Investigators</a:t>
            </a:r>
            <a:endParaRPr lang="en-US" b="1" dirty="0"/>
          </a:p>
        </p:txBody>
      </p:sp>
      <p:sp>
        <p:nvSpPr>
          <p:cNvPr id="3" name="Content Placeholder 2"/>
          <p:cNvSpPr>
            <a:spLocks noGrp="1"/>
          </p:cNvSpPr>
          <p:nvPr>
            <p:ph idx="1"/>
          </p:nvPr>
        </p:nvSpPr>
        <p:spPr/>
        <p:txBody>
          <a:bodyPr/>
          <a:lstStyle/>
          <a:p>
            <a:r>
              <a:rPr lang="en-US" dirty="0" smtClean="0"/>
              <a:t>Keep thorough, signed, time-stamped records</a:t>
            </a:r>
          </a:p>
          <a:p>
            <a:r>
              <a:rPr lang="en-US" dirty="0" smtClean="0"/>
              <a:t>Record your justification</a:t>
            </a:r>
          </a:p>
          <a:p>
            <a:r>
              <a:rPr lang="en-US" dirty="0" smtClean="0"/>
              <a:t>Keep the methods and evidence capture proportionate and within the scope of the justification </a:t>
            </a:r>
          </a:p>
          <a:p>
            <a:r>
              <a:rPr lang="en-US" dirty="0" smtClean="0"/>
              <a:t>User consent (employment application or terms of employment) reduces risk</a:t>
            </a:r>
          </a:p>
          <a:p>
            <a:r>
              <a:rPr lang="en-US" dirty="0" smtClean="0"/>
              <a:t>Be creative to find the data</a:t>
            </a:r>
            <a:endParaRPr lang="en-US" dirty="0"/>
          </a:p>
        </p:txBody>
      </p:sp>
    </p:spTree>
    <p:extLst>
      <p:ext uri="{BB962C8B-B14F-4D97-AF65-F5344CB8AC3E}">
        <p14:creationId xmlns:p14="http://schemas.microsoft.com/office/powerpoint/2010/main" val="3605639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72889" y="826791"/>
            <a:ext cx="2806567" cy="4870413"/>
          </a:xfrm>
          <a:prstGeom prst="rect">
            <a:avLst/>
          </a:prstGeom>
        </p:spPr>
      </p:pic>
    </p:spTree>
    <p:extLst>
      <p:ext uri="{BB962C8B-B14F-4D97-AF65-F5344CB8AC3E}">
        <p14:creationId xmlns:p14="http://schemas.microsoft.com/office/powerpoint/2010/main" val="403772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838200" y="1825625"/>
            <a:ext cx="10515600" cy="4842594"/>
          </a:xfrm>
        </p:spPr>
        <p:txBody>
          <a:bodyPr>
            <a:normAutofit fontScale="70000" lnSpcReduction="20000"/>
          </a:bodyPr>
          <a:lstStyle/>
          <a:p>
            <a:r>
              <a:rPr lang="en-US" dirty="0"/>
              <a:t>Federal Virtual Training Environment </a:t>
            </a:r>
            <a:r>
              <a:rPr lang="en-US" dirty="0" smtClean="0"/>
              <a:t> (Cyber Security)</a:t>
            </a:r>
            <a:endParaRPr lang="en-US" u="sng" dirty="0" smtClean="0">
              <a:hlinkClick r:id="rId2"/>
            </a:endParaRPr>
          </a:p>
          <a:p>
            <a:pPr lvl="1"/>
            <a:r>
              <a:rPr lang="en-US" u="sng" dirty="0" smtClean="0">
                <a:hlinkClick r:id="rId2"/>
              </a:rPr>
              <a:t>https</a:t>
            </a:r>
            <a:r>
              <a:rPr lang="en-US" u="sng" dirty="0">
                <a:hlinkClick r:id="rId2"/>
              </a:rPr>
              <a:t>://niccs.us-cert.gov/training/federal-virtual-training-environment-fedvte</a:t>
            </a:r>
            <a:endParaRPr lang="en-US" dirty="0"/>
          </a:p>
          <a:p>
            <a:r>
              <a:rPr lang="en-US" dirty="0" smtClean="0"/>
              <a:t>Forensic </a:t>
            </a:r>
            <a:r>
              <a:rPr lang="en-US" dirty="0" smtClean="0"/>
              <a:t>Plan Timing</a:t>
            </a:r>
          </a:p>
          <a:p>
            <a:pPr lvl="1"/>
            <a:r>
              <a:rPr lang="en-US" dirty="0" smtClean="0"/>
              <a:t>Presentation (4/24) and Final (5/1-Study Day)</a:t>
            </a:r>
          </a:p>
          <a:p>
            <a:pPr lvl="1"/>
            <a:r>
              <a:rPr lang="en-US" dirty="0" smtClean="0"/>
              <a:t>3 minutes – What you think you will remember 10 years from now?</a:t>
            </a:r>
          </a:p>
          <a:p>
            <a:r>
              <a:rPr lang="en-US" dirty="0" smtClean="0"/>
              <a:t>Incident and Forensic Plan</a:t>
            </a:r>
          </a:p>
          <a:p>
            <a:pPr lvl="1"/>
            <a:r>
              <a:rPr lang="en-US" dirty="0"/>
              <a:t>How do you determine if it’s an event, incident or breach?</a:t>
            </a:r>
          </a:p>
          <a:p>
            <a:pPr lvl="2"/>
            <a:r>
              <a:rPr lang="en-US" dirty="0"/>
              <a:t>Who runs the investigation? </a:t>
            </a:r>
          </a:p>
          <a:p>
            <a:pPr lvl="2"/>
            <a:r>
              <a:rPr lang="en-US" dirty="0"/>
              <a:t>What’s the reporting structure?</a:t>
            </a:r>
          </a:p>
          <a:p>
            <a:pPr lvl="2"/>
            <a:r>
              <a:rPr lang="en-US" dirty="0"/>
              <a:t>What are you investigating?</a:t>
            </a:r>
          </a:p>
          <a:p>
            <a:pPr lvl="2"/>
            <a:r>
              <a:rPr lang="en-US" dirty="0"/>
              <a:t>How do you know where your data (crown jewels) is located?</a:t>
            </a:r>
          </a:p>
          <a:p>
            <a:pPr lvl="2"/>
            <a:r>
              <a:rPr lang="en-US" dirty="0"/>
              <a:t>When do you move from event to incident to breach?  </a:t>
            </a:r>
          </a:p>
          <a:p>
            <a:pPr lvl="2"/>
            <a:r>
              <a:rPr lang="en-US" dirty="0"/>
              <a:t>Who else is getting involved?</a:t>
            </a:r>
          </a:p>
          <a:p>
            <a:pPr lvl="1"/>
            <a:r>
              <a:rPr lang="en-US" dirty="0"/>
              <a:t>How do you do your communication plan (internal and external)?</a:t>
            </a:r>
          </a:p>
          <a:p>
            <a:pPr lvl="2"/>
            <a:r>
              <a:rPr lang="en-US" dirty="0"/>
              <a:t>Are you going to call the CIO and CEO for every event or incident?</a:t>
            </a:r>
          </a:p>
          <a:p>
            <a:pPr lvl="2"/>
            <a:r>
              <a:rPr lang="en-US" dirty="0"/>
              <a:t>When is PR involved?</a:t>
            </a:r>
          </a:p>
          <a:p>
            <a:pPr lvl="2"/>
            <a:r>
              <a:rPr lang="en-US" dirty="0"/>
              <a:t>When is it outside PR?</a:t>
            </a:r>
          </a:p>
          <a:p>
            <a:r>
              <a:rPr lang="en-US" dirty="0" smtClean="0"/>
              <a:t>Cloud Forensics</a:t>
            </a:r>
          </a:p>
          <a:p>
            <a:r>
              <a:rPr lang="en-US" dirty="0" smtClean="0"/>
              <a:t>Social Media</a:t>
            </a:r>
          </a:p>
          <a:p>
            <a:pPr marL="914400" lvl="2" indent="0">
              <a:buNone/>
            </a:pPr>
            <a:endParaRPr lang="en-US" dirty="0" smtClean="0"/>
          </a:p>
          <a:p>
            <a:endParaRPr lang="en-US" dirty="0"/>
          </a:p>
        </p:txBody>
      </p:sp>
    </p:spTree>
    <p:extLst>
      <p:ext uri="{BB962C8B-B14F-4D97-AF65-F5344CB8AC3E}">
        <p14:creationId xmlns:p14="http://schemas.microsoft.com/office/powerpoint/2010/main" val="200139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Forensic</a:t>
            </a:r>
            <a:endParaRPr lang="en-US" b="1" dirty="0"/>
          </a:p>
        </p:txBody>
      </p:sp>
      <p:sp>
        <p:nvSpPr>
          <p:cNvPr id="3" name="Content Placeholder 2"/>
          <p:cNvSpPr>
            <a:spLocks noGrp="1"/>
          </p:cNvSpPr>
          <p:nvPr>
            <p:ph idx="1"/>
          </p:nvPr>
        </p:nvSpPr>
        <p:spPr/>
        <p:txBody>
          <a:bodyPr>
            <a:normAutofit fontScale="32500" lnSpcReduction="20000"/>
          </a:bodyPr>
          <a:lstStyle/>
          <a:p>
            <a:r>
              <a:rPr lang="en-US" sz="6000" dirty="0"/>
              <a:t>As cloud computing gains a firm foothold as an information technology (IT) business solution, an increasing number of enterprises are </a:t>
            </a:r>
            <a:r>
              <a:rPr lang="en-US" sz="6000" dirty="0" smtClean="0"/>
              <a:t>considering or have implemented as migration </a:t>
            </a:r>
            <a:r>
              <a:rPr lang="en-US" sz="6000" dirty="0"/>
              <a:t>route for their IT infrastructures and business operations</a:t>
            </a:r>
            <a:r>
              <a:rPr lang="en-US" sz="6000" dirty="0" smtClean="0"/>
              <a:t>.</a:t>
            </a:r>
          </a:p>
          <a:p>
            <a:r>
              <a:rPr lang="en-US" sz="6000" dirty="0" smtClean="0"/>
              <a:t>The </a:t>
            </a:r>
            <a:r>
              <a:rPr lang="en-US" sz="6000" dirty="0"/>
              <a:t>centralization of data in the cloud has not gone unnoticed by criminal elements and, as such, data centers and cloud providers have become targets for </a:t>
            </a:r>
            <a:r>
              <a:rPr lang="en-US" sz="6000" dirty="0" smtClean="0"/>
              <a:t>attack.</a:t>
            </a:r>
          </a:p>
          <a:p>
            <a:r>
              <a:rPr lang="en-US" sz="6000" dirty="0" smtClean="0"/>
              <a:t>Traditional </a:t>
            </a:r>
            <a:r>
              <a:rPr lang="en-US" sz="6000" dirty="0"/>
              <a:t>digital forensic methodologies are not well suited to cloud computing environments because of the use of remote storage and virtualization </a:t>
            </a:r>
            <a:r>
              <a:rPr lang="en-US" sz="6000" dirty="0" smtClean="0"/>
              <a:t>technologies.</a:t>
            </a:r>
          </a:p>
          <a:p>
            <a:r>
              <a:rPr lang="en-US" sz="6000" dirty="0" smtClean="0"/>
              <a:t>The </a:t>
            </a:r>
            <a:r>
              <a:rPr lang="en-US" sz="6000" dirty="0"/>
              <a:t>task of imaging potential evidence is further complicated by evolving cloud environments and services such as infrastructure as a service (IaaS), software as a service (SaaS) and platform as a service (PaaS). </a:t>
            </a:r>
            <a:endParaRPr lang="en-US" sz="6000" dirty="0" smtClean="0"/>
          </a:p>
          <a:p>
            <a:r>
              <a:rPr lang="en-US" sz="6000" dirty="0" smtClean="0"/>
              <a:t>The </a:t>
            </a:r>
            <a:r>
              <a:rPr lang="en-US" sz="6000" dirty="0"/>
              <a:t>implementation of forensics as a service (</a:t>
            </a:r>
            <a:r>
              <a:rPr lang="en-US" sz="6000" dirty="0" err="1"/>
              <a:t>FaaS</a:t>
            </a:r>
            <a:r>
              <a:rPr lang="en-US" sz="6000" dirty="0"/>
              <a:t>) appears to be the only workable solution, but until standards are formulated and implemented by service providers, the only option will be to use traditional forensic tools and rely on service level agreements to facilitate the extraction of digital evidence on demand. </a:t>
            </a:r>
          </a:p>
        </p:txBody>
      </p:sp>
    </p:spTree>
    <p:extLst>
      <p:ext uri="{BB962C8B-B14F-4D97-AF65-F5344CB8AC3E}">
        <p14:creationId xmlns:p14="http://schemas.microsoft.com/office/powerpoint/2010/main" val="395594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983" y="113273"/>
            <a:ext cx="7734627" cy="6599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501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838200" y="1825625"/>
            <a:ext cx="10212238" cy="1323017"/>
          </a:xfrm>
        </p:spPr>
        <p:txBody>
          <a:bodyPr>
            <a:normAutofit/>
          </a:bodyPr>
          <a:lstStyle/>
          <a:p>
            <a:pPr marL="0" indent="0">
              <a:buNone/>
            </a:pPr>
            <a:r>
              <a:rPr lang="en-US" dirty="0" smtClean="0"/>
              <a:t>One Thursday AM, you’re notified by the Secret Service to an incident that occurred on your social media site.  You are served a legal hold notification.  Walk through your next steps.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6353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Issues</a:t>
            </a:r>
            <a:endParaRPr lang="en-US" b="1" dirty="0"/>
          </a:p>
        </p:txBody>
      </p:sp>
      <p:sp>
        <p:nvSpPr>
          <p:cNvPr id="3" name="Content Placeholder 2"/>
          <p:cNvSpPr>
            <a:spLocks noGrp="1"/>
          </p:cNvSpPr>
          <p:nvPr>
            <p:ph idx="1"/>
          </p:nvPr>
        </p:nvSpPr>
        <p:spPr>
          <a:xfrm>
            <a:off x="507521" y="1609965"/>
            <a:ext cx="5588479" cy="4351338"/>
          </a:xfrm>
        </p:spPr>
        <p:txBody>
          <a:bodyPr/>
          <a:lstStyle/>
          <a:p>
            <a:pPr marL="0" indent="0">
              <a:buNone/>
            </a:pPr>
            <a:r>
              <a:rPr lang="en-US" dirty="0" smtClean="0"/>
              <a:t>StudentDoctor.net</a:t>
            </a:r>
          </a:p>
          <a:p>
            <a:r>
              <a:rPr lang="en-US" dirty="0" smtClean="0"/>
              <a:t>Someone using a system at Temple </a:t>
            </a:r>
          </a:p>
          <a:p>
            <a:pPr lvl="1"/>
            <a:r>
              <a:rPr lang="en-US" dirty="0" smtClean="0"/>
              <a:t>based on Firewall IP address</a:t>
            </a:r>
          </a:p>
          <a:p>
            <a:r>
              <a:rPr lang="en-US" dirty="0" smtClean="0"/>
              <a:t>Not using Temple email account</a:t>
            </a:r>
          </a:p>
          <a:p>
            <a:r>
              <a:rPr lang="en-US" dirty="0" smtClean="0"/>
              <a:t>Selling medical books online</a:t>
            </a:r>
          </a:p>
          <a:p>
            <a:r>
              <a:rPr lang="en-US" dirty="0" smtClean="0"/>
              <a:t>Taking payment</a:t>
            </a:r>
          </a:p>
          <a:p>
            <a:r>
              <a:rPr lang="en-US" dirty="0" smtClean="0"/>
              <a:t>Never sending the product</a:t>
            </a:r>
            <a:endParaRPr lang="en-US" dirty="0"/>
          </a:p>
          <a:p>
            <a:endParaRPr lang="en-US" dirty="0"/>
          </a:p>
        </p:txBody>
      </p:sp>
      <p:sp>
        <p:nvSpPr>
          <p:cNvPr id="4" name="Content Placeholder 2"/>
          <p:cNvSpPr txBox="1">
            <a:spLocks/>
          </p:cNvSpPr>
          <p:nvPr/>
        </p:nvSpPr>
        <p:spPr>
          <a:xfrm>
            <a:off x="6426679" y="1497821"/>
            <a:ext cx="49788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Boyfriend posting picture on illicit sites or sending emails</a:t>
            </a:r>
          </a:p>
          <a:p>
            <a:r>
              <a:rPr lang="en-US" dirty="0" smtClean="0"/>
              <a:t>Girls under 21 caught in Social Media photo and expelled</a:t>
            </a:r>
          </a:p>
          <a:p>
            <a:r>
              <a:rPr lang="en-US" dirty="0" smtClean="0"/>
              <a:t>TXT threats</a:t>
            </a:r>
          </a:p>
          <a:p>
            <a:endParaRPr lang="en-US" dirty="0" smtClean="0"/>
          </a:p>
          <a:p>
            <a:endParaRPr lang="en-US" dirty="0"/>
          </a:p>
        </p:txBody>
      </p:sp>
    </p:spTree>
    <p:extLst>
      <p:ext uri="{BB962C8B-B14F-4D97-AF65-F5344CB8AC3E}">
        <p14:creationId xmlns:p14="http://schemas.microsoft.com/office/powerpoint/2010/main" val="11169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Cloud ESI - typically managed offsite by a third party, rather than under the physical control of the company.</a:t>
            </a:r>
          </a:p>
          <a:p>
            <a:pPr lvl="0"/>
            <a:r>
              <a:rPr lang="en-US" dirty="0"/>
              <a:t>Defensible preservation</a:t>
            </a:r>
          </a:p>
          <a:p>
            <a:pPr lvl="0"/>
            <a:r>
              <a:rPr lang="en-US" dirty="0"/>
              <a:t>Integrated into the overall e-discovery</a:t>
            </a:r>
          </a:p>
          <a:p>
            <a:r>
              <a:rPr lang="en-US" dirty="0"/>
              <a:t>Cross Border Issues – Multinational – Can you get at the data from here (e.g. France and London EU)</a:t>
            </a:r>
          </a:p>
          <a:p>
            <a:r>
              <a:rPr lang="en-US" dirty="0" smtClean="0"/>
              <a:t>Burden </a:t>
            </a:r>
            <a:r>
              <a:rPr lang="en-US" dirty="0"/>
              <a:t>of proof and duty to preserve</a:t>
            </a:r>
          </a:p>
          <a:p>
            <a:r>
              <a:rPr lang="en-US" dirty="0"/>
              <a:t>Increased use of sharing and storing information via social media and cloud services</a:t>
            </a:r>
          </a:p>
          <a:p>
            <a:pPr lvl="0"/>
            <a:r>
              <a:rPr lang="en-US" dirty="0"/>
              <a:t>I’ve signed up and talking about the company or using the service </a:t>
            </a:r>
            <a:r>
              <a:rPr lang="en-US" dirty="0" smtClean="0"/>
              <a:t>(Yelp) </a:t>
            </a:r>
            <a:endParaRPr lang="en-US" dirty="0"/>
          </a:p>
          <a:p>
            <a:pPr lvl="0"/>
            <a:r>
              <a:rPr lang="en-US" dirty="0"/>
              <a:t>My company is signed up and using (google @Temple.edu, Microsoft, Box, Drop Box)</a:t>
            </a:r>
          </a:p>
          <a:p>
            <a:r>
              <a:rPr lang="en-US" dirty="0" smtClean="0"/>
              <a:t>Mobile </a:t>
            </a:r>
            <a:r>
              <a:rPr lang="en-US" dirty="0"/>
              <a:t>Device – tricky, hard to get and important to most cases</a:t>
            </a:r>
          </a:p>
          <a:p>
            <a:pPr lvl="0"/>
            <a:r>
              <a:rPr lang="en-US" dirty="0" smtClean="0"/>
              <a:t>Extraction </a:t>
            </a:r>
            <a:r>
              <a:rPr lang="en-US" dirty="0"/>
              <a:t>of all data types, including deleted files, photos, apps</a:t>
            </a:r>
          </a:p>
          <a:p>
            <a:pPr lvl="0"/>
            <a:r>
              <a:rPr lang="en-US" dirty="0"/>
              <a:t>How do you deal with BYOD?</a:t>
            </a:r>
          </a:p>
          <a:p>
            <a:pPr lvl="0"/>
            <a:r>
              <a:rPr lang="en-US" dirty="0"/>
              <a:t>Vast # of device </a:t>
            </a:r>
            <a:r>
              <a:rPr lang="en-US" dirty="0" smtClean="0"/>
              <a:t>types</a:t>
            </a:r>
            <a:endParaRPr lang="en-US" dirty="0"/>
          </a:p>
        </p:txBody>
      </p:sp>
      <p:sp>
        <p:nvSpPr>
          <p:cNvPr id="3" name="Title 1"/>
          <p:cNvSpPr>
            <a:spLocks noGrp="1"/>
          </p:cNvSpPr>
          <p:nvPr>
            <p:ph type="title"/>
          </p:nvPr>
        </p:nvSpPr>
        <p:spPr>
          <a:xfrm>
            <a:off x="838200" y="365125"/>
            <a:ext cx="10515600" cy="1325563"/>
          </a:xfrm>
        </p:spPr>
        <p:txBody>
          <a:bodyPr/>
          <a:lstStyle/>
          <a:p>
            <a:r>
              <a:rPr lang="en-US" b="1" dirty="0" smtClean="0"/>
              <a:t>Cloud and Social Media Challenges</a:t>
            </a:r>
            <a:endParaRPr lang="en-US" b="1" dirty="0"/>
          </a:p>
        </p:txBody>
      </p:sp>
    </p:spTree>
    <p:extLst>
      <p:ext uri="{BB962C8B-B14F-4D97-AF65-F5344CB8AC3E}">
        <p14:creationId xmlns:p14="http://schemas.microsoft.com/office/powerpoint/2010/main" val="887644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 Forensic, Why?</a:t>
            </a:r>
            <a:endParaRPr lang="en-US" b="1" dirty="0"/>
          </a:p>
        </p:txBody>
      </p:sp>
      <p:sp>
        <p:nvSpPr>
          <p:cNvPr id="3" name="Content Placeholder 2"/>
          <p:cNvSpPr>
            <a:spLocks noGrp="1"/>
          </p:cNvSpPr>
          <p:nvPr>
            <p:ph idx="1"/>
          </p:nvPr>
        </p:nvSpPr>
        <p:spPr/>
        <p:txBody>
          <a:bodyPr/>
          <a:lstStyle/>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Criminal </a:t>
            </a:r>
            <a:r>
              <a:rPr lang="en-US" altLang="en-US" dirty="0"/>
              <a:t>reasons</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Missing Persons</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Infidelity</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Malware</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Scams, Fraud, Human trafficking…</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Child Pornography</a:t>
            </a:r>
          </a:p>
          <a:p>
            <a:pPr marL="431800" indent="-323850">
              <a:buClr>
                <a:srgbClr val="FF6633"/>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Illegal media sharing...</a:t>
            </a:r>
          </a:p>
          <a:p>
            <a:endParaRPr lang="en-US" dirty="0"/>
          </a:p>
        </p:txBody>
      </p:sp>
    </p:spTree>
    <p:extLst>
      <p:ext uri="{BB962C8B-B14F-4D97-AF65-F5344CB8AC3E}">
        <p14:creationId xmlns:p14="http://schemas.microsoft.com/office/powerpoint/2010/main" val="207961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 Forensic</a:t>
            </a:r>
            <a:endParaRPr lang="en-US" b="1" dirty="0"/>
          </a:p>
        </p:txBody>
      </p:sp>
      <p:pic>
        <p:nvPicPr>
          <p:cNvPr id="4" name="Content Placeholder 3"/>
          <p:cNvPicPr>
            <a:picLocks noGrp="1" noChangeAspect="1"/>
          </p:cNvPicPr>
          <p:nvPr>
            <p:ph idx="1"/>
          </p:nvPr>
        </p:nvPicPr>
        <p:blipFill>
          <a:blip r:embed="rId2"/>
          <a:stretch>
            <a:fillRect/>
          </a:stretch>
        </p:blipFill>
        <p:spPr>
          <a:xfrm>
            <a:off x="838200" y="2003330"/>
            <a:ext cx="10515600" cy="3995928"/>
          </a:xfrm>
          <a:prstGeom prst="rect">
            <a:avLst/>
          </a:prstGeom>
        </p:spPr>
      </p:pic>
    </p:spTree>
    <p:extLst>
      <p:ext uri="{BB962C8B-B14F-4D97-AF65-F5344CB8AC3E}">
        <p14:creationId xmlns:p14="http://schemas.microsoft.com/office/powerpoint/2010/main" val="622662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738</Words>
  <Application>Microsoft Office PowerPoint</Application>
  <PresentationFormat>Widescreen</PresentationFormat>
  <Paragraphs>105</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Forensics</vt:lpstr>
      <vt:lpstr>Agenda</vt:lpstr>
      <vt:lpstr>Cloud Forensic</vt:lpstr>
      <vt:lpstr>PowerPoint Presentation</vt:lpstr>
      <vt:lpstr>In Class Assignment</vt:lpstr>
      <vt:lpstr>Cloud Issues</vt:lpstr>
      <vt:lpstr>Cloud and Social Media Challenges</vt:lpstr>
      <vt:lpstr>Social Media Forensic, Why?</vt:lpstr>
      <vt:lpstr>Social Media Forensic</vt:lpstr>
      <vt:lpstr>Tracing IP address from an E-mail</vt:lpstr>
      <vt:lpstr>Admission of Evidence</vt:lpstr>
      <vt:lpstr>Legal Steps to Access Non-Public Data</vt:lpstr>
      <vt:lpstr>Informal Request</vt:lpstr>
      <vt:lpstr>Civil Subpoenas for Content</vt:lpstr>
      <vt:lpstr>Alternative Locations for Evidence</vt:lpstr>
      <vt:lpstr>General Principles for Investigators</vt:lpstr>
      <vt:lpstr>PowerPoint Presentation</vt:lpstr>
    </vt:vector>
  </TitlesOfParts>
  <Company>Client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Forensics</dc:title>
  <dc:creator>Larry Brandolph</dc:creator>
  <cp:lastModifiedBy>Larry Brandolph</cp:lastModifiedBy>
  <cp:revision>73</cp:revision>
  <dcterms:created xsi:type="dcterms:W3CDTF">2018-03-13T10:39:26Z</dcterms:created>
  <dcterms:modified xsi:type="dcterms:W3CDTF">2018-04-17T20:24:27Z</dcterms:modified>
</cp:coreProperties>
</file>