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62" r:id="rId5"/>
    <p:sldId id="263" r:id="rId6"/>
    <p:sldId id="264" r:id="rId7"/>
    <p:sldId id="265" r:id="rId8"/>
    <p:sldId id="266" r:id="rId9"/>
    <p:sldId id="267" r:id="rId10"/>
    <p:sldId id="258" r:id="rId11"/>
    <p:sldId id="260" r:id="rId12"/>
    <p:sldId id="261" r:id="rId13"/>
    <p:sldId id="271" r:id="rId14"/>
    <p:sldId id="269" r:id="rId15"/>
    <p:sldId id="270" r:id="rId16"/>
    <p:sldId id="272" r:id="rId17"/>
    <p:sldId id="273" r:id="rId18"/>
    <p:sldId id="274"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9" d="100"/>
          <a:sy n="89" d="100"/>
        </p:scale>
        <p:origin x="621"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29420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193206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1715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70982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9B206-36E9-461A-92F0-2DBB8EB5DF13}"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3273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9B206-36E9-461A-92F0-2DBB8EB5DF13}"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43293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9B206-36E9-461A-92F0-2DBB8EB5DF13}"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63923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9B206-36E9-461A-92F0-2DBB8EB5DF13}"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11594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9B206-36E9-461A-92F0-2DBB8EB5DF13}"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89375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9B206-36E9-461A-92F0-2DBB8EB5DF13}"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45445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9B206-36E9-461A-92F0-2DBB8EB5DF13}"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82210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9B206-36E9-461A-92F0-2DBB8EB5DF13}"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61676-2D4C-4AA1-9E69-034B04D3CA2C}" type="slidenum">
              <a:rPr lang="en-US" smtClean="0"/>
              <a:t>‹#›</a:t>
            </a:fld>
            <a:endParaRPr lang="en-US"/>
          </a:p>
        </p:txBody>
      </p:sp>
    </p:spTree>
    <p:extLst>
      <p:ext uri="{BB962C8B-B14F-4D97-AF65-F5344CB8AC3E}">
        <p14:creationId xmlns:p14="http://schemas.microsoft.com/office/powerpoint/2010/main" val="324742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snei-noc-abuse@am.son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stmaster.aol.com/fbl-request#info" TargetMode="External"/><Relationship Id="rId2" Type="http://schemas.openxmlformats.org/officeDocument/2006/relationships/hyperlink" Target="mailto:1521008382.vzlGe4AVMxVzhvzlGeGlNE@mf-smf-ucb032c3" TargetMode="External"/><Relationship Id="rId1" Type="http://schemas.openxmlformats.org/officeDocument/2006/relationships/slideLayout" Target="../slideLayouts/slideLayout2.xml"/><Relationship Id="rId5" Type="http://schemas.openxmlformats.org/officeDocument/2006/relationships/hyperlink" Target="https://postmaster.aol.com/fbl-request" TargetMode="External"/><Relationship Id="rId4" Type="http://schemas.openxmlformats.org/officeDocument/2006/relationships/hyperlink" Target="https://postmaster.aol.com/best-practic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owhite@temple.edu" TargetMode="External"/><Relationship Id="rId2" Type="http://schemas.openxmlformats.org/officeDocument/2006/relationships/hyperlink" Target="mailto:cjc@temple.edu" TargetMode="External"/><Relationship Id="rId1" Type="http://schemas.openxmlformats.org/officeDocument/2006/relationships/slideLayout" Target="../slideLayouts/slideLayout2.xml"/><Relationship Id="rId5" Type="http://schemas.openxmlformats.org/officeDocument/2006/relationships/hyperlink" Target="http://pastebin.com/80RSZM60" TargetMode="External"/><Relationship Id="rId4" Type="http://schemas.openxmlformats.org/officeDocument/2006/relationships/hyperlink" Target="mailto:dwrzos@temple.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aveibeenpwned.com/Past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2" descr="Image result for E Discovery Mod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943" y="700757"/>
            <a:ext cx="10710102" cy="60120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79277" y="257193"/>
            <a:ext cx="3514704" cy="887127"/>
          </a:xfrm>
        </p:spPr>
        <p:txBody>
          <a:bodyPr>
            <a:noAutofit/>
          </a:bodyPr>
          <a:lstStyle/>
          <a:p>
            <a:r>
              <a:rPr lang="en-US" sz="6600" b="1" dirty="0" smtClean="0">
                <a:solidFill>
                  <a:schemeClr val="bg1">
                    <a:lumMod val="85000"/>
                  </a:schemeClr>
                </a:solidFill>
              </a:rPr>
              <a:t>Forensics</a:t>
            </a:r>
            <a:endParaRPr lang="en-US" sz="6600" b="1" dirty="0">
              <a:solidFill>
                <a:schemeClr val="bg1">
                  <a:lumMod val="85000"/>
                </a:schemeClr>
              </a:solidFill>
            </a:endParaRPr>
          </a:p>
        </p:txBody>
      </p:sp>
      <p:sp>
        <p:nvSpPr>
          <p:cNvPr id="3" name="Subtitle 2"/>
          <p:cNvSpPr>
            <a:spLocks noGrp="1"/>
          </p:cNvSpPr>
          <p:nvPr>
            <p:ph type="subTitle" idx="1"/>
          </p:nvPr>
        </p:nvSpPr>
        <p:spPr>
          <a:xfrm>
            <a:off x="495992" y="1033462"/>
            <a:ext cx="3281274" cy="420489"/>
          </a:xfrm>
        </p:spPr>
        <p:txBody>
          <a:bodyPr>
            <a:noAutofit/>
          </a:bodyPr>
          <a:lstStyle/>
          <a:p>
            <a:r>
              <a:rPr lang="en-US" sz="3200" b="1" dirty="0" smtClean="0">
                <a:solidFill>
                  <a:schemeClr val="bg1">
                    <a:lumMod val="85000"/>
                  </a:schemeClr>
                </a:solidFill>
              </a:rPr>
              <a:t>Week </a:t>
            </a:r>
            <a:r>
              <a:rPr lang="en-US" sz="3200" b="1" dirty="0">
                <a:solidFill>
                  <a:schemeClr val="bg1">
                    <a:lumMod val="85000"/>
                  </a:schemeClr>
                </a:solidFill>
              </a:rPr>
              <a:t>9</a:t>
            </a:r>
          </a:p>
        </p:txBody>
      </p:sp>
    </p:spTree>
    <p:extLst>
      <p:ext uri="{BB962C8B-B14F-4D97-AF65-F5344CB8AC3E}">
        <p14:creationId xmlns:p14="http://schemas.microsoft.com/office/powerpoint/2010/main" val="232239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t>
            </a:r>
            <a:r>
              <a:rPr lang="en-US" b="1" dirty="0"/>
              <a:t>is an Event?</a:t>
            </a:r>
            <a:r>
              <a:rPr lang="en-US" dirty="0"/>
              <a:t/>
            </a:r>
            <a:br>
              <a:rPr lang="en-US" dirty="0"/>
            </a:br>
            <a:endParaRPr lang="en-US" b="1" dirty="0"/>
          </a:p>
        </p:txBody>
      </p:sp>
      <p:sp>
        <p:nvSpPr>
          <p:cNvPr id="3" name="Content Placeholder 2"/>
          <p:cNvSpPr>
            <a:spLocks noGrp="1"/>
          </p:cNvSpPr>
          <p:nvPr>
            <p:ph idx="1"/>
          </p:nvPr>
        </p:nvSpPr>
        <p:spPr>
          <a:xfrm>
            <a:off x="838200" y="1489195"/>
            <a:ext cx="10515600" cy="4351338"/>
          </a:xfrm>
        </p:spPr>
        <p:txBody>
          <a:bodyPr>
            <a:normAutofit/>
          </a:bodyPr>
          <a:lstStyle/>
          <a:p>
            <a:r>
              <a:rPr lang="en-US" dirty="0" smtClean="0"/>
              <a:t>In </a:t>
            </a:r>
            <a:r>
              <a:rPr lang="en-US" dirty="0"/>
              <a:t>its Computer Security Incident Handling Guide, the National Institute of Standards and Technology (NIST) defines an event as “any observable occurrence in a system or network,” such as sending an e-mail message or a firewall blocking an attempt to connect. The guide also defines </a:t>
            </a:r>
            <a:r>
              <a:rPr lang="en-US" i="1" dirty="0"/>
              <a:t>adverse </a:t>
            </a:r>
            <a:r>
              <a:rPr lang="en-US" dirty="0"/>
              <a:t>events as those with a “negative consequence, such as…unauthorized use of system privileges, unauthorized access to sensitive data, and execution of malware that destroys data.”</a:t>
            </a:r>
          </a:p>
          <a:p>
            <a:endParaRPr lang="en-US" dirty="0"/>
          </a:p>
        </p:txBody>
      </p:sp>
    </p:spTree>
    <p:extLst>
      <p:ext uri="{BB962C8B-B14F-4D97-AF65-F5344CB8AC3E}">
        <p14:creationId xmlns:p14="http://schemas.microsoft.com/office/powerpoint/2010/main" val="359871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Security Incident</a:t>
            </a:r>
            <a:r>
              <a:rPr lang="en-US" b="1" dirty="0" smtClean="0"/>
              <a:t>?</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security or privacy incident, on the other hand, is, an event that violates an organization’s security or privacy policies involving sensitive information such as social security numbers or confidential medical information. These can range from a lost thumb drive to missing paper files to what </a:t>
            </a:r>
            <a:r>
              <a:rPr lang="en-US" i="1" dirty="0"/>
              <a:t>Bloomberg Business</a:t>
            </a:r>
            <a:r>
              <a:rPr lang="en-US" dirty="0"/>
              <a:t> calls “sophisticated data attacks,” such as those associated with the Anthem and Sony breaches. Security incidents are part of everyday business—65 percent of healthcare organizations experienced electronic information-based security incidents over the past two years, according to the </a:t>
            </a:r>
            <a:r>
              <a:rPr lang="en-US" dirty="0" err="1"/>
              <a:t>Ponemon</a:t>
            </a:r>
            <a:r>
              <a:rPr lang="en-US" dirty="0"/>
              <a:t> study.</a:t>
            </a:r>
          </a:p>
          <a:p>
            <a:endParaRPr lang="en-US" dirty="0"/>
          </a:p>
        </p:txBody>
      </p:sp>
    </p:spTree>
    <p:extLst>
      <p:ext uri="{BB962C8B-B14F-4D97-AF65-F5344CB8AC3E}">
        <p14:creationId xmlns:p14="http://schemas.microsoft.com/office/powerpoint/2010/main" val="235530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Data Breach</a:t>
            </a:r>
            <a:r>
              <a:rPr lang="en-US" b="1" dirty="0" smtClean="0"/>
              <a:t>?</a:t>
            </a:r>
            <a:endParaRPr lang="en-US" dirty="0"/>
          </a:p>
        </p:txBody>
      </p:sp>
      <p:sp>
        <p:nvSpPr>
          <p:cNvPr id="3" name="Content Placeholder 2"/>
          <p:cNvSpPr>
            <a:spLocks noGrp="1"/>
          </p:cNvSpPr>
          <p:nvPr>
            <p:ph idx="1"/>
          </p:nvPr>
        </p:nvSpPr>
        <p:spPr>
          <a:xfrm>
            <a:off x="577970" y="1609964"/>
            <a:ext cx="10775830" cy="4351338"/>
          </a:xfrm>
        </p:spPr>
        <p:txBody>
          <a:bodyPr>
            <a:normAutofit fontScale="47500" lnSpcReduction="20000"/>
          </a:bodyPr>
          <a:lstStyle/>
          <a:p>
            <a:pPr>
              <a:lnSpc>
                <a:spcPct val="170000"/>
              </a:lnSpc>
              <a:spcBef>
                <a:spcPts val="0"/>
              </a:spcBef>
            </a:pPr>
            <a:r>
              <a:rPr lang="en-US" sz="3300" dirty="0" smtClean="0"/>
              <a:t>Data </a:t>
            </a:r>
            <a:r>
              <a:rPr lang="en-US" sz="3300" dirty="0"/>
              <a:t>breach is a security (or privacy) incident that meets specific legal definitions as per state and federal breach laws. Data breaches require notification to the affected individuals, regulatory agencies, and sometimes credit reporting agencies and the media. Only a small percentage of privacy or security incidents escalate into data breaches but to identify them there’s a regulatory obligation to conduct an incident risk assessment when the incident evolves PHI or PII. (The </a:t>
            </a:r>
            <a:r>
              <a:rPr lang="en-US" sz="3300" i="1" dirty="0"/>
              <a:t>Verizon 2015 Data Breach Investigations Report</a:t>
            </a:r>
            <a:r>
              <a:rPr lang="en-US" sz="3300" dirty="0"/>
              <a:t> showed confirmed data loss in less than 3 percent of the almost 80,000 incidents reported</a:t>
            </a:r>
            <a:r>
              <a:rPr lang="en-US" sz="3300" dirty="0" smtClean="0"/>
              <a:t>.)</a:t>
            </a:r>
          </a:p>
          <a:p>
            <a:pPr>
              <a:lnSpc>
                <a:spcPct val="170000"/>
              </a:lnSpc>
              <a:spcBef>
                <a:spcPts val="0"/>
              </a:spcBef>
            </a:pPr>
            <a:endParaRPr lang="en-US" sz="3300" dirty="0"/>
          </a:p>
          <a:p>
            <a:pPr>
              <a:lnSpc>
                <a:spcPct val="170000"/>
              </a:lnSpc>
              <a:spcBef>
                <a:spcPts val="0"/>
              </a:spcBef>
            </a:pPr>
            <a:r>
              <a:rPr lang="en-US" sz="3300" dirty="0"/>
              <a:t>Despite the relatively low ratio of breaches to incidents, the burden to determine if the incident is a breach is high so you should not get tempted to </a:t>
            </a:r>
            <a:r>
              <a:rPr lang="en-US" sz="3300" dirty="0" err="1"/>
              <a:t>to</a:t>
            </a:r>
            <a:r>
              <a:rPr lang="en-US" sz="3300" dirty="0"/>
              <a:t> “play the odds,” and not treat each incident as a potential breach. The burden of proof is always on the organization to document and perform a multi-factor incident risk assessment to demonstrate compliance or face penalties and corrective action plans from regulators.</a:t>
            </a:r>
          </a:p>
          <a:p>
            <a:endParaRPr lang="en-US" dirty="0"/>
          </a:p>
        </p:txBody>
      </p:sp>
    </p:spTree>
    <p:extLst>
      <p:ext uri="{BB962C8B-B14F-4D97-AF65-F5344CB8AC3E}">
        <p14:creationId xmlns:p14="http://schemas.microsoft.com/office/powerpoint/2010/main" val="286322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Personal Information?</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a:t>Personal Information: </a:t>
            </a:r>
            <a:r>
              <a:rPr lang="en-US" dirty="0"/>
              <a:t>An individual’s first name or first initial and last name plus one or more of the following data elements: (</a:t>
            </a:r>
            <a:r>
              <a:rPr lang="en-US" dirty="0" err="1"/>
              <a:t>i</a:t>
            </a:r>
            <a:r>
              <a:rPr lang="en-US" dirty="0"/>
              <a:t>) Social Security number, (ii) driver’s license number or </a:t>
            </a:r>
            <a:r>
              <a:rPr lang="en-US" dirty="0" smtClean="0"/>
              <a:t>state issued </a:t>
            </a:r>
            <a:r>
              <a:rPr lang="en-US" dirty="0"/>
              <a:t>ID card number, (iii) account number, credit card number or debit card number combined with any security code, access code, PIN or password needed to access an account and generally applies to computerized data that includes personal information. </a:t>
            </a:r>
            <a:endParaRPr lang="en-US" dirty="0" smtClean="0"/>
          </a:p>
          <a:p>
            <a:r>
              <a:rPr lang="en-US" dirty="0" smtClean="0"/>
              <a:t>Personal </a:t>
            </a:r>
            <a:r>
              <a:rPr lang="en-US" dirty="0"/>
              <a:t>Information shall not include publicly available information that is lawfully made available to the general public from federal, state or local government records, or widely distributed media. In addition, Personal Information shall not include publicly available information that is lawfully made available to the general public from federal, state, or local government records. </a:t>
            </a:r>
            <a:endParaRPr lang="en-US" dirty="0" smtClean="0"/>
          </a:p>
          <a:p>
            <a:r>
              <a:rPr lang="en-US" b="1" dirty="0" smtClean="0"/>
              <a:t>Breach </a:t>
            </a:r>
            <a:r>
              <a:rPr lang="en-US" b="1" dirty="0"/>
              <a:t>of Security: </a:t>
            </a:r>
            <a:r>
              <a:rPr lang="en-US" dirty="0"/>
              <a:t>The unlawful and unauthorized acquisition of personal information that compromises the security, confidentiality, or integrity of personal information.</a:t>
            </a:r>
          </a:p>
        </p:txBody>
      </p:sp>
    </p:spTree>
    <p:extLst>
      <p:ext uri="{BB962C8B-B14F-4D97-AF65-F5344CB8AC3E}">
        <p14:creationId xmlns:p14="http://schemas.microsoft.com/office/powerpoint/2010/main" val="154732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45920" y="1910034"/>
            <a:ext cx="8523642" cy="4497502"/>
            <a:chOff x="3668358" y="780481"/>
            <a:chExt cx="8523642" cy="4497502"/>
          </a:xfrm>
        </p:grpSpPr>
        <p:pic>
          <p:nvPicPr>
            <p:cNvPr id="4" name="Picture 3"/>
            <p:cNvPicPr>
              <a:picLocks noChangeAspect="1"/>
            </p:cNvPicPr>
            <p:nvPr/>
          </p:nvPicPr>
          <p:blipFill>
            <a:blip r:embed="rId2"/>
            <a:stretch>
              <a:fillRect/>
            </a:stretch>
          </p:blipFill>
          <p:spPr>
            <a:xfrm>
              <a:off x="3668358" y="780481"/>
              <a:ext cx="8523642" cy="1248344"/>
            </a:xfrm>
            <a:prstGeom prst="rect">
              <a:avLst/>
            </a:prstGeom>
          </p:spPr>
        </p:pic>
        <p:pic>
          <p:nvPicPr>
            <p:cNvPr id="5" name="Picture 4"/>
            <p:cNvPicPr>
              <a:picLocks noChangeAspect="1"/>
            </p:cNvPicPr>
            <p:nvPr/>
          </p:nvPicPr>
          <p:blipFill>
            <a:blip r:embed="rId3"/>
            <a:stretch>
              <a:fillRect/>
            </a:stretch>
          </p:blipFill>
          <p:spPr>
            <a:xfrm>
              <a:off x="3695253" y="1980414"/>
              <a:ext cx="8475625" cy="3297569"/>
            </a:xfrm>
            <a:prstGeom prst="rect">
              <a:avLst/>
            </a:prstGeom>
          </p:spPr>
        </p:pic>
      </p:grpSp>
      <p:sp>
        <p:nvSpPr>
          <p:cNvPr id="7" name="Title 1"/>
          <p:cNvSpPr>
            <a:spLocks noGrp="1"/>
          </p:cNvSpPr>
          <p:nvPr>
            <p:ph type="title"/>
          </p:nvPr>
        </p:nvSpPr>
        <p:spPr>
          <a:xfrm>
            <a:off x="838200" y="365125"/>
            <a:ext cx="10515600" cy="1325563"/>
          </a:xfrm>
        </p:spPr>
        <p:txBody>
          <a:bodyPr/>
          <a:lstStyle/>
          <a:p>
            <a:r>
              <a:rPr lang="en-US" b="1" dirty="0" smtClean="0"/>
              <a:t>Broader than PII examples…</a:t>
            </a:r>
            <a:endParaRPr lang="en-US" b="1" dirty="0"/>
          </a:p>
        </p:txBody>
      </p:sp>
    </p:spTree>
    <p:extLst>
      <p:ext uri="{BB962C8B-B14F-4D97-AF65-F5344CB8AC3E}">
        <p14:creationId xmlns:p14="http://schemas.microsoft.com/office/powerpoint/2010/main" val="207109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California Breach Notification Rules</a:t>
            </a:r>
            <a:endParaRPr lang="en-US" b="1" dirty="0"/>
          </a:p>
        </p:txBody>
      </p:sp>
      <p:pic>
        <p:nvPicPr>
          <p:cNvPr id="5" name="Picture 4"/>
          <p:cNvPicPr>
            <a:picLocks noChangeAspect="1"/>
          </p:cNvPicPr>
          <p:nvPr/>
        </p:nvPicPr>
        <p:blipFill>
          <a:blip r:embed="rId2"/>
          <a:stretch>
            <a:fillRect/>
          </a:stretch>
        </p:blipFill>
        <p:spPr>
          <a:xfrm>
            <a:off x="930537" y="1974173"/>
            <a:ext cx="6416936" cy="4674051"/>
          </a:xfrm>
          <a:prstGeom prst="rect">
            <a:avLst/>
          </a:prstGeom>
        </p:spPr>
      </p:pic>
    </p:spTree>
    <p:extLst>
      <p:ext uri="{BB962C8B-B14F-4D97-AF65-F5344CB8AC3E}">
        <p14:creationId xmlns:p14="http://schemas.microsoft.com/office/powerpoint/2010/main" val="28309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Breach Plan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Executive Summary</a:t>
            </a:r>
          </a:p>
          <a:p>
            <a:r>
              <a:rPr lang="en-US" dirty="0"/>
              <a:t>Terminology</a:t>
            </a:r>
          </a:p>
          <a:p>
            <a:r>
              <a:rPr lang="en-US" dirty="0"/>
              <a:t>Data Collection</a:t>
            </a:r>
          </a:p>
          <a:p>
            <a:pPr lvl="1"/>
            <a:r>
              <a:rPr lang="en-US" dirty="0"/>
              <a:t>System/Technology</a:t>
            </a:r>
          </a:p>
          <a:p>
            <a:pPr lvl="1"/>
            <a:r>
              <a:rPr lang="en-US" dirty="0"/>
              <a:t>Process/Procedure</a:t>
            </a:r>
          </a:p>
          <a:p>
            <a:pPr lvl="1"/>
            <a:r>
              <a:rPr lang="en-US" dirty="0"/>
              <a:t>Interviews/Investigations</a:t>
            </a:r>
          </a:p>
          <a:p>
            <a:pPr lvl="1"/>
            <a:r>
              <a:rPr lang="en-US" dirty="0"/>
              <a:t>Chain of custody</a:t>
            </a:r>
          </a:p>
          <a:p>
            <a:r>
              <a:rPr lang="en-US" dirty="0"/>
              <a:t>Examination</a:t>
            </a:r>
          </a:p>
          <a:p>
            <a:r>
              <a:rPr lang="en-US" dirty="0"/>
              <a:t>Analysis</a:t>
            </a:r>
          </a:p>
          <a:p>
            <a:r>
              <a:rPr lang="en-US" dirty="0"/>
              <a:t>Reporting</a:t>
            </a:r>
          </a:p>
          <a:p>
            <a:r>
              <a:rPr lang="en-US" dirty="0" smtClean="0"/>
              <a:t>Recommendation</a:t>
            </a:r>
            <a:endParaRPr lang="en-US" dirty="0"/>
          </a:p>
        </p:txBody>
      </p:sp>
    </p:spTree>
    <p:extLst>
      <p:ext uri="{BB962C8B-B14F-4D97-AF65-F5344CB8AC3E}">
        <p14:creationId xmlns:p14="http://schemas.microsoft.com/office/powerpoint/2010/main" val="336636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3782" y="252803"/>
            <a:ext cx="8906364" cy="6337221"/>
          </a:xfrm>
          <a:prstGeom prst="rect">
            <a:avLst/>
          </a:prstGeom>
        </p:spPr>
      </p:pic>
    </p:spTree>
    <p:extLst>
      <p:ext uri="{BB962C8B-B14F-4D97-AF65-F5344CB8AC3E}">
        <p14:creationId xmlns:p14="http://schemas.microsoft.com/office/powerpoint/2010/main" val="218198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5237" y="152383"/>
            <a:ext cx="8466493" cy="6624933"/>
          </a:xfrm>
          <a:prstGeom prst="rect">
            <a:avLst/>
          </a:prstGeom>
        </p:spPr>
      </p:pic>
      <p:sp>
        <p:nvSpPr>
          <p:cNvPr id="5" name="Rectangle 4"/>
          <p:cNvSpPr/>
          <p:nvPr/>
        </p:nvSpPr>
        <p:spPr>
          <a:xfrm>
            <a:off x="6578301" y="1608268"/>
            <a:ext cx="295835" cy="112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50248" y="1600198"/>
            <a:ext cx="295835" cy="112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8993" y="2548659"/>
            <a:ext cx="469751" cy="1246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26695" y="2548658"/>
            <a:ext cx="832193" cy="1246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75376" y="3608285"/>
            <a:ext cx="832193" cy="1246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40024" y="3708245"/>
            <a:ext cx="1449096" cy="3043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31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72889" y="826791"/>
            <a:ext cx="2806567" cy="4870413"/>
          </a:xfrm>
          <a:prstGeom prst="rect">
            <a:avLst/>
          </a:prstGeom>
        </p:spPr>
      </p:pic>
    </p:spTree>
    <p:extLst>
      <p:ext uri="{BB962C8B-B14F-4D97-AF65-F5344CB8AC3E}">
        <p14:creationId xmlns:p14="http://schemas.microsoft.com/office/powerpoint/2010/main" val="403772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dirty="0" smtClean="0"/>
              <a:t>Exam #2 Next Week</a:t>
            </a:r>
          </a:p>
          <a:p>
            <a:r>
              <a:rPr lang="en-US" dirty="0" smtClean="0"/>
              <a:t>In Class Assignment</a:t>
            </a:r>
          </a:p>
          <a:p>
            <a:r>
              <a:rPr lang="en-US" dirty="0" smtClean="0"/>
              <a:t>Event, Incident, Breach</a:t>
            </a:r>
          </a:p>
          <a:p>
            <a:r>
              <a:rPr lang="en-US" smtClean="0"/>
              <a:t>Forensic Plan</a:t>
            </a:r>
            <a:endParaRPr lang="en-US" dirty="0" smtClean="0"/>
          </a:p>
          <a:p>
            <a:r>
              <a:rPr lang="en-US" dirty="0" smtClean="0"/>
              <a:t>Final Project</a:t>
            </a:r>
          </a:p>
          <a:p>
            <a:pPr lvl="1"/>
            <a:r>
              <a:rPr lang="en-US" dirty="0" smtClean="0"/>
              <a:t>Assignment Outline Due (4/10)</a:t>
            </a:r>
          </a:p>
          <a:p>
            <a:pPr lvl="1"/>
            <a:r>
              <a:rPr lang="en-US" dirty="0" smtClean="0"/>
              <a:t>Final Due (4/24)</a:t>
            </a:r>
          </a:p>
          <a:p>
            <a:pPr lvl="2"/>
            <a:r>
              <a:rPr lang="en-US" dirty="0" smtClean="0"/>
              <a:t>Presentation (5 Minutes)</a:t>
            </a:r>
          </a:p>
          <a:p>
            <a:pPr marL="914400" lvl="2" indent="0">
              <a:buNone/>
            </a:pPr>
            <a:endParaRPr lang="en-US" dirty="0" smtClean="0"/>
          </a:p>
          <a:p>
            <a:endParaRPr lang="en-US" dirty="0"/>
          </a:p>
        </p:txBody>
      </p:sp>
    </p:spTree>
    <p:extLst>
      <p:ext uri="{BB962C8B-B14F-4D97-AF65-F5344CB8AC3E}">
        <p14:creationId xmlns:p14="http://schemas.microsoft.com/office/powerpoint/2010/main" val="200139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Class Assignment</a:t>
            </a:r>
            <a:endParaRPr lang="en-US" b="1" dirty="0"/>
          </a:p>
        </p:txBody>
      </p:sp>
      <p:sp>
        <p:nvSpPr>
          <p:cNvPr id="3" name="Content Placeholder 2"/>
          <p:cNvSpPr>
            <a:spLocks noGrp="1"/>
          </p:cNvSpPr>
          <p:nvPr>
            <p:ph idx="1"/>
          </p:nvPr>
        </p:nvSpPr>
        <p:spPr>
          <a:xfrm>
            <a:off x="838200" y="1825625"/>
            <a:ext cx="10212238" cy="3429486"/>
          </a:xfrm>
        </p:spPr>
        <p:txBody>
          <a:bodyPr>
            <a:normAutofit/>
          </a:bodyPr>
          <a:lstStyle/>
          <a:p>
            <a:pPr marL="0" indent="0" algn="ctr">
              <a:buNone/>
            </a:pPr>
            <a:r>
              <a:rPr lang="en-US" dirty="0" smtClean="0"/>
              <a:t>Event, Incident or Breach?</a:t>
            </a:r>
          </a:p>
          <a:p>
            <a:pPr marL="0" indent="0" algn="ctr">
              <a:buNone/>
            </a:pPr>
            <a:endParaRPr lang="en-US" dirty="0"/>
          </a:p>
          <a:p>
            <a:pPr lvl="1"/>
            <a:r>
              <a:rPr lang="en-US" dirty="0" smtClean="0"/>
              <a:t>SONY</a:t>
            </a:r>
          </a:p>
          <a:p>
            <a:pPr lvl="1"/>
            <a:r>
              <a:rPr lang="en-US" dirty="0" smtClean="0"/>
              <a:t>AOL</a:t>
            </a:r>
          </a:p>
          <a:p>
            <a:pPr lvl="1"/>
            <a:r>
              <a:rPr lang="en-US" dirty="0" smtClean="0"/>
              <a:t>REN-ISAC</a:t>
            </a:r>
          </a:p>
          <a:p>
            <a:pPr lvl="1"/>
            <a:r>
              <a:rPr lang="en-US" dirty="0" smtClean="0"/>
              <a:t>Laptop</a:t>
            </a:r>
          </a:p>
          <a:p>
            <a:pPr lvl="1"/>
            <a:r>
              <a:rPr lang="en-US" dirty="0" smtClean="0"/>
              <a:t>Desktop</a:t>
            </a:r>
          </a:p>
          <a:p>
            <a:pPr lvl="1"/>
            <a:r>
              <a:rPr lang="en-US" dirty="0" err="1" smtClean="0"/>
              <a:t>PasteBin</a:t>
            </a:r>
            <a:endParaRPr lang="en-US" dirty="0" smtClean="0"/>
          </a:p>
        </p:txBody>
      </p:sp>
    </p:spTree>
    <p:extLst>
      <p:ext uri="{BB962C8B-B14F-4D97-AF65-F5344CB8AC3E}">
        <p14:creationId xmlns:p14="http://schemas.microsoft.com/office/powerpoint/2010/main" val="116353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SONY - </a:t>
            </a:r>
            <a:r>
              <a:rPr lang="en-US" dirty="0" smtClean="0"/>
              <a:t>Event, Incident or Breach?</a:t>
            </a:r>
            <a:endParaRPr lang="en-US" b="1"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a:t>To whom it may concern, </a:t>
            </a:r>
          </a:p>
          <a:p>
            <a:pPr marL="0" indent="0">
              <a:buNone/>
            </a:pPr>
            <a:r>
              <a:rPr lang="en-US" dirty="0" smtClean="0"/>
              <a:t>Pursuant </a:t>
            </a:r>
            <a:r>
              <a:rPr lang="en-US" dirty="0"/>
              <a:t>to Sony Interactive Entertainment LLC ("SIE") corporate policy, the below IP addresses were blacklisted from using our services because SIE detected activity that is abusive to our network services. In our determination, the abusive activity was not related to velocity or volume (many users behind the same IP address, i.e. NAT), but matched the specific patterns of known abuse of our publicly available services. This abuse may be the result of a computer on your network that has been compromised and is participating in a botnet abuse of our services</a:t>
            </a:r>
            <a:r>
              <a:rPr lang="en-US" dirty="0" smtClean="0"/>
              <a:t>.</a:t>
            </a:r>
            <a:r>
              <a:rPr lang="en-US" dirty="0"/>
              <a:t> </a:t>
            </a:r>
          </a:p>
          <a:p>
            <a:pPr marL="0" indent="0">
              <a:buNone/>
            </a:pPr>
            <a:r>
              <a:rPr lang="en-US" dirty="0"/>
              <a:t>T</a:t>
            </a:r>
            <a:r>
              <a:rPr lang="en-US" dirty="0" smtClean="0"/>
              <a:t>he </a:t>
            </a:r>
            <a:r>
              <a:rPr lang="en-US" dirty="0"/>
              <a:t>following table of IP addresses, dates and times should help you correlate the origin of the abusive activity.  The time stamps are approximate from our logs.  The actual timing of the events depend on the signature matched.  It is very likely to have occurred both before, during and following the times listed</a:t>
            </a:r>
            <a:r>
              <a:rPr lang="en-US" dirty="0" smtClean="0"/>
              <a:t>.</a:t>
            </a:r>
          </a:p>
          <a:p>
            <a:pPr marL="0" indent="0">
              <a:buNone/>
            </a:pPr>
            <a:r>
              <a:rPr lang="en-US" dirty="0" smtClean="0"/>
              <a:t>Approximate </a:t>
            </a:r>
            <a:r>
              <a:rPr lang="en-US" dirty="0"/>
              <a:t>Time Range (UTC),      IP Address, Reason</a:t>
            </a:r>
          </a:p>
          <a:p>
            <a:pPr marL="0" indent="0">
              <a:buNone/>
            </a:pPr>
            <a:r>
              <a:rPr lang="en-US" dirty="0"/>
              <a:t>2018-03-15 14:17 ~ 2018-03-15 14:47 (UTC),  129.32.121.186, Account Takeover Attempts</a:t>
            </a:r>
          </a:p>
          <a:p>
            <a:pPr marL="0" indent="0">
              <a:buNone/>
            </a:pPr>
            <a:r>
              <a:rPr lang="en-US" dirty="0" smtClean="0"/>
              <a:t>It </a:t>
            </a:r>
            <a:r>
              <a:rPr lang="en-US" dirty="0"/>
              <a:t>is most likely the attack traffic is directed at one of the following endpoints:</a:t>
            </a:r>
          </a:p>
          <a:p>
            <a:pPr marL="0" indent="0">
              <a:buNone/>
            </a:pPr>
            <a:r>
              <a:rPr lang="en-US" dirty="0" smtClean="0"/>
              <a:t>account.sonyentertainmentnetwork.com</a:t>
            </a:r>
            <a:endParaRPr lang="en-US" dirty="0"/>
          </a:p>
          <a:p>
            <a:pPr marL="0" indent="0">
              <a:buNone/>
            </a:pPr>
            <a:r>
              <a:rPr lang="en-US" dirty="0"/>
              <a:t>auth.api.sonyentertainmentnetwork.com</a:t>
            </a:r>
          </a:p>
          <a:p>
            <a:pPr marL="0" indent="0">
              <a:buNone/>
            </a:pPr>
            <a:r>
              <a:rPr lang="en-US" dirty="0" smtClean="0"/>
              <a:t>These </a:t>
            </a:r>
            <a:r>
              <a:rPr lang="en-US" dirty="0"/>
              <a:t>endpoints on our network are resolved by Geo DNS, so the IP addresses they resolve to will depend on the originating IP address.</a:t>
            </a:r>
          </a:p>
          <a:p>
            <a:pPr marL="0" indent="0">
              <a:buNone/>
            </a:pPr>
            <a:r>
              <a:rPr lang="en-US" dirty="0"/>
              <a:t> </a:t>
            </a:r>
            <a:r>
              <a:rPr lang="en-US" dirty="0" smtClean="0"/>
              <a:t>The </a:t>
            </a:r>
            <a:r>
              <a:rPr lang="en-US" dirty="0"/>
              <a:t>destination port will be TCP 443</a:t>
            </a:r>
            <a:r>
              <a:rPr lang="en-US" dirty="0" smtClean="0"/>
              <a:t>.</a:t>
            </a:r>
            <a:r>
              <a:rPr lang="en-US" dirty="0"/>
              <a:t> </a:t>
            </a:r>
          </a:p>
          <a:p>
            <a:pPr marL="0" indent="0">
              <a:buNone/>
            </a:pPr>
            <a:r>
              <a:rPr lang="en-US" dirty="0"/>
              <a:t>Please take the necessary measures to correct the malicious activity from the above-listed IP addresses as soon as possible to avoid any further disruptions. If we were to remove any of these IP addresses from the blacklist and subsequent abusive activity is detected, the IP address will be promptly blacklisted again. </a:t>
            </a:r>
          </a:p>
          <a:p>
            <a:pPr marL="0" indent="0">
              <a:buNone/>
            </a:pPr>
            <a:r>
              <a:rPr lang="en-US" dirty="0" smtClean="0"/>
              <a:t>We </a:t>
            </a:r>
            <a:r>
              <a:rPr lang="en-US" dirty="0"/>
              <a:t>thank you for your prompt attention to this matter. If you require assistance or additional information please contact </a:t>
            </a:r>
            <a:r>
              <a:rPr lang="en-US" u="sng" dirty="0">
                <a:hlinkClick r:id="rId2"/>
              </a:rPr>
              <a:t>snei-noc-abuse@am.sony.com</a:t>
            </a:r>
            <a:r>
              <a:rPr lang="en-US" dirty="0"/>
              <a:t> and include the IP address in question.</a:t>
            </a:r>
          </a:p>
          <a:p>
            <a:pPr marL="0" indent="0">
              <a:buNone/>
            </a:pPr>
            <a:r>
              <a:rPr lang="en-US" dirty="0" smtClean="0"/>
              <a:t>Thank </a:t>
            </a:r>
            <a:r>
              <a:rPr lang="en-US" dirty="0"/>
              <a:t>you</a:t>
            </a:r>
          </a:p>
          <a:p>
            <a:endParaRPr lang="en-US" dirty="0"/>
          </a:p>
        </p:txBody>
      </p:sp>
    </p:spTree>
    <p:extLst>
      <p:ext uri="{BB962C8B-B14F-4D97-AF65-F5344CB8AC3E}">
        <p14:creationId xmlns:p14="http://schemas.microsoft.com/office/powerpoint/2010/main" val="98511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AOL - </a:t>
            </a:r>
            <a:r>
              <a:rPr lang="en-US" dirty="0"/>
              <a:t>Event, Incident or Breach?</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This is an email abuse report for an email message with the message-id of  &lt;</a:t>
            </a:r>
            <a:r>
              <a:rPr lang="en-US" u="sng" dirty="0">
                <a:hlinkClick r:id="rId2"/>
              </a:rPr>
              <a:t>1521008382.vzlGe4AVMxVzhvzlGeGlNE@mf-smf-ucb032c3</a:t>
            </a:r>
            <a:r>
              <a:rPr lang="en-US" dirty="0"/>
              <a:t>&gt; received from IP address 155.247.166.171 on Wed, 14 Mar 2018 02:19:48 -0400 (EDT)</a:t>
            </a:r>
          </a:p>
          <a:p>
            <a:pPr marL="0" indent="0">
              <a:buNone/>
            </a:pPr>
            <a:r>
              <a:rPr lang="en-US" dirty="0"/>
              <a:t> </a:t>
            </a:r>
          </a:p>
          <a:p>
            <a:pPr marL="0" indent="0">
              <a:buNone/>
            </a:pPr>
            <a:r>
              <a:rPr lang="en-US" dirty="0"/>
              <a:t>For information, please review the top portion of the following page:</a:t>
            </a:r>
          </a:p>
          <a:p>
            <a:pPr marL="0" indent="0">
              <a:buNone/>
            </a:pPr>
            <a:r>
              <a:rPr lang="en-US" u="sng" dirty="0">
                <a:hlinkClick r:id="rId3"/>
              </a:rPr>
              <a:t>https://postmaster.aol.com/fbl-request#info</a:t>
            </a:r>
            <a:endParaRPr lang="en-US" dirty="0"/>
          </a:p>
          <a:p>
            <a:pPr marL="0" indent="0">
              <a:buNone/>
            </a:pPr>
            <a:r>
              <a:rPr lang="en-US" dirty="0"/>
              <a:t> </a:t>
            </a:r>
          </a:p>
          <a:p>
            <a:pPr marL="0" indent="0">
              <a:buNone/>
            </a:pPr>
            <a:r>
              <a:rPr lang="en-US" dirty="0"/>
              <a:t>For information about AOL E-mail guidelines, please see </a:t>
            </a:r>
            <a:r>
              <a:rPr lang="en-US" u="sng" dirty="0">
                <a:hlinkClick r:id="rId4"/>
              </a:rPr>
              <a:t>https://postmaster.aol.com/best-practices</a:t>
            </a:r>
            <a:endParaRPr lang="en-US" dirty="0"/>
          </a:p>
          <a:p>
            <a:pPr marL="0" indent="0">
              <a:buNone/>
            </a:pPr>
            <a:r>
              <a:rPr lang="en-US" dirty="0"/>
              <a:t> </a:t>
            </a:r>
          </a:p>
          <a:p>
            <a:pPr marL="0" indent="0">
              <a:buNone/>
            </a:pPr>
            <a:r>
              <a:rPr lang="en-US" dirty="0"/>
              <a:t>If you would like to cancel or change the configuration for your FBL please use the tool located at: </a:t>
            </a:r>
          </a:p>
          <a:p>
            <a:pPr marL="0" indent="0">
              <a:buNone/>
            </a:pPr>
            <a:r>
              <a:rPr lang="en-US" u="sng" dirty="0">
                <a:hlinkClick r:id="rId5"/>
              </a:rPr>
              <a:t>https://postmaster.aol.com/fbl-request</a:t>
            </a:r>
            <a:endParaRPr lang="en-US" dirty="0"/>
          </a:p>
          <a:p>
            <a:endParaRPr lang="en-US" dirty="0"/>
          </a:p>
        </p:txBody>
      </p:sp>
    </p:spTree>
    <p:extLst>
      <p:ext uri="{BB962C8B-B14F-4D97-AF65-F5344CB8AC3E}">
        <p14:creationId xmlns:p14="http://schemas.microsoft.com/office/powerpoint/2010/main" val="427335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REN-ISAC</a:t>
            </a:r>
            <a:r>
              <a:rPr lang="en-US" dirty="0" smtClean="0"/>
              <a:t> - </a:t>
            </a:r>
            <a:r>
              <a:rPr lang="en-US" dirty="0"/>
              <a:t>Event, Incident or Breach?</a:t>
            </a:r>
            <a:r>
              <a:rPr lang="en-US" dirty="0" smtClean="0"/>
              <a:t> </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a:t>Greetings,</a:t>
            </a:r>
          </a:p>
          <a:p>
            <a:pPr marL="0" indent="0">
              <a:buNone/>
            </a:pPr>
            <a:r>
              <a:rPr lang="en-US" dirty="0" smtClean="0"/>
              <a:t>It </a:t>
            </a:r>
            <a:r>
              <a:rPr lang="en-US" dirty="0"/>
              <a:t>has been brought to the attention of the REN-ISAC that some credentials from your institution have appeared in a credential dump. Most of these credential dumps are discovered on publicly accessible sources. These credentials may be the actual sets used to access your institution's information resources or it may be a user utilizing their email at a 3rd party site. Even if the credentials are not used on your institutions information resources, it may be worth investigating as these credentials are sometimes captured via password stealers. It is also common for users reuse their passwords or variations of the same password at different sites.</a:t>
            </a:r>
          </a:p>
          <a:p>
            <a:pPr marL="0" indent="0">
              <a:buNone/>
            </a:pPr>
            <a:r>
              <a:rPr lang="en-US" dirty="0" smtClean="0"/>
              <a:t>We </a:t>
            </a:r>
            <a:r>
              <a:rPr lang="en-US" dirty="0"/>
              <a:t>have no way of determining when the credentials themselves were stolen/acquired. We only know that they have been disclosed within the last few days. This means we are unable to determine if the accounts listed are current, active, or years old. If the accounts are old, please respond and tell us. If you are reporting an account as old, please also state your re-use policy if you do re-use accounts, as we have no way of determining if the account will be put back into circulation. This will help us 'age' future credential sets and prevent re-notification on very old accounts/credentials</a:t>
            </a:r>
            <a:r>
              <a:rPr lang="en-US" dirty="0" smtClean="0"/>
              <a:t>.</a:t>
            </a:r>
            <a:r>
              <a:rPr lang="en-US" dirty="0"/>
              <a:t> </a:t>
            </a:r>
          </a:p>
          <a:p>
            <a:pPr marL="0" indent="0">
              <a:buNone/>
            </a:pPr>
            <a:r>
              <a:rPr lang="en-US" dirty="0"/>
              <a:t>By default we do not provide full details in the initial notification. If you would like the full details of the reported credentials, please reply to this notification and let us know.</a:t>
            </a:r>
          </a:p>
          <a:p>
            <a:pPr marL="0" indent="0">
              <a:buNone/>
            </a:pPr>
            <a:r>
              <a:rPr lang="en-US" dirty="0"/>
              <a:t> </a:t>
            </a:r>
            <a:r>
              <a:rPr lang="en-US" dirty="0" smtClean="0"/>
              <a:t>Additional </a:t>
            </a:r>
            <a:r>
              <a:rPr lang="en-US" dirty="0"/>
              <a:t>Information</a:t>
            </a:r>
            <a:r>
              <a:rPr lang="en-US" dirty="0" smtClean="0"/>
              <a:t>:</a:t>
            </a:r>
          </a:p>
          <a:p>
            <a:pPr marL="0" indent="0">
              <a:buNone/>
            </a:pPr>
            <a:r>
              <a:rPr lang="en-US" dirty="0" smtClean="0"/>
              <a:t>[</a:t>
            </a:r>
            <a:r>
              <a:rPr lang="en-US" dirty="0"/>
              <a:t>Credentials]</a:t>
            </a:r>
          </a:p>
          <a:p>
            <a:pPr marL="0" indent="0">
              <a:buNone/>
            </a:pPr>
            <a:r>
              <a:rPr lang="en-US" u="sng" dirty="0">
                <a:hlinkClick r:id="rId2"/>
              </a:rPr>
              <a:t>cjc@temple.edu</a:t>
            </a:r>
            <a:endParaRPr lang="en-US" dirty="0"/>
          </a:p>
          <a:p>
            <a:pPr marL="0" indent="0">
              <a:buNone/>
            </a:pPr>
            <a:r>
              <a:rPr lang="en-US" u="sng" dirty="0">
                <a:hlinkClick r:id="rId3"/>
              </a:rPr>
              <a:t>owhite@temple.edu</a:t>
            </a:r>
            <a:endParaRPr lang="en-US" dirty="0"/>
          </a:p>
          <a:p>
            <a:pPr marL="0" indent="0">
              <a:buNone/>
            </a:pPr>
            <a:r>
              <a:rPr lang="en-US" u="sng" dirty="0">
                <a:hlinkClick r:id="rId4"/>
              </a:rPr>
              <a:t>dwrzos@temple.edu</a:t>
            </a:r>
            <a:endParaRPr lang="en-US" dirty="0"/>
          </a:p>
          <a:p>
            <a:pPr marL="0" indent="0">
              <a:buNone/>
            </a:pPr>
            <a:r>
              <a:rPr lang="en-US" dirty="0"/>
              <a:t> </a:t>
            </a:r>
            <a:r>
              <a:rPr lang="en-US" dirty="0" smtClean="0"/>
              <a:t>[</a:t>
            </a:r>
            <a:r>
              <a:rPr lang="en-US" dirty="0"/>
              <a:t>Credential Header]</a:t>
            </a:r>
          </a:p>
          <a:p>
            <a:pPr marL="0" indent="0">
              <a:buNone/>
            </a:pPr>
            <a:r>
              <a:rPr lang="en-US" dirty="0" err="1"/>
              <a:t>Pastebin</a:t>
            </a:r>
            <a:r>
              <a:rPr lang="en-US" dirty="0"/>
              <a:t> title: Elite Softs Combos 2018</a:t>
            </a:r>
          </a:p>
          <a:p>
            <a:pPr marL="0" indent="0">
              <a:buNone/>
            </a:pPr>
            <a:r>
              <a:rPr lang="en-US" dirty="0" err="1"/>
              <a:t>Pastebin</a:t>
            </a:r>
            <a:r>
              <a:rPr lang="en-US" dirty="0"/>
              <a:t> author: A Guest</a:t>
            </a:r>
          </a:p>
          <a:p>
            <a:pPr marL="0" indent="0">
              <a:buNone/>
            </a:pPr>
            <a:r>
              <a:rPr lang="en-US" dirty="0"/>
              <a:t> </a:t>
            </a:r>
            <a:r>
              <a:rPr lang="en-US" dirty="0" err="1" smtClean="0"/>
              <a:t>email:password</a:t>
            </a:r>
            <a:endParaRPr lang="en-US" dirty="0"/>
          </a:p>
          <a:p>
            <a:pPr marL="0" indent="0">
              <a:buNone/>
            </a:pPr>
            <a:r>
              <a:rPr lang="en-US" dirty="0" smtClean="0"/>
              <a:t>[</a:t>
            </a:r>
            <a:r>
              <a:rPr lang="en-US" dirty="0"/>
              <a:t>Comment]</a:t>
            </a:r>
          </a:p>
          <a:p>
            <a:pPr marL="0" indent="0">
              <a:buNone/>
            </a:pPr>
            <a:r>
              <a:rPr lang="en-US" dirty="0" smtClean="0"/>
              <a:t>[Source] </a:t>
            </a:r>
            <a:r>
              <a:rPr lang="en-US" dirty="0" err="1" smtClean="0"/>
              <a:t>pastebin</a:t>
            </a:r>
            <a:r>
              <a:rPr lang="en-US" dirty="0" smtClean="0"/>
              <a:t> </a:t>
            </a:r>
            <a:r>
              <a:rPr lang="en-US" u="sng" dirty="0">
                <a:hlinkClick r:id="rId5"/>
              </a:rPr>
              <a:t>http://</a:t>
            </a:r>
            <a:r>
              <a:rPr lang="en-US" u="sng" dirty="0" smtClean="0">
                <a:hlinkClick r:id="rId5"/>
              </a:rPr>
              <a:t>pastebin.com/80RSZM60</a:t>
            </a:r>
            <a:endParaRPr lang="en-US" dirty="0"/>
          </a:p>
        </p:txBody>
      </p:sp>
    </p:spTree>
    <p:extLst>
      <p:ext uri="{BB962C8B-B14F-4D97-AF65-F5344CB8AC3E}">
        <p14:creationId xmlns:p14="http://schemas.microsoft.com/office/powerpoint/2010/main" val="387293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Laptop - </a:t>
            </a:r>
            <a:r>
              <a:rPr lang="en-US" dirty="0"/>
              <a:t>Event, Incident or Breach?</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Theft </a:t>
            </a:r>
            <a:r>
              <a:rPr lang="en-US" dirty="0"/>
              <a:t>of </a:t>
            </a:r>
            <a:r>
              <a:rPr lang="en-US" dirty="0" smtClean="0"/>
              <a:t>laptop with 43,000 patient records</a:t>
            </a:r>
          </a:p>
          <a:p>
            <a:pPr marL="0" indent="0">
              <a:buNone/>
            </a:pPr>
            <a:r>
              <a:rPr lang="en-US" dirty="0"/>
              <a:t>	</a:t>
            </a:r>
            <a:r>
              <a:rPr lang="en-US" dirty="0" smtClean="0"/>
              <a:t>A: Encrypted</a:t>
            </a:r>
          </a:p>
          <a:p>
            <a:pPr marL="0" indent="0">
              <a:buNone/>
            </a:pPr>
            <a:r>
              <a:rPr lang="en-US" dirty="0"/>
              <a:t>	</a:t>
            </a:r>
            <a:r>
              <a:rPr lang="en-US" dirty="0" smtClean="0"/>
              <a:t>B: Unencrypted</a:t>
            </a:r>
          </a:p>
          <a:p>
            <a:pPr marL="0" indent="0">
              <a:buNone/>
            </a:pPr>
            <a:endParaRPr lang="en-US" dirty="0"/>
          </a:p>
          <a:p>
            <a:endParaRPr lang="en-US" dirty="0"/>
          </a:p>
        </p:txBody>
      </p:sp>
    </p:spTree>
    <p:extLst>
      <p:ext uri="{BB962C8B-B14F-4D97-AF65-F5344CB8AC3E}">
        <p14:creationId xmlns:p14="http://schemas.microsoft.com/office/powerpoint/2010/main" val="320616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Desktop </a:t>
            </a:r>
            <a:r>
              <a:rPr lang="en-US" dirty="0" smtClean="0"/>
              <a:t>- </a:t>
            </a:r>
            <a:r>
              <a:rPr lang="en-US" dirty="0"/>
              <a:t>Event, Incident or Breach?</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Desktop of retiring researcher and doctor stolen.  The desktop of a retiring researcher and doctor was stolen with no forcible entry.  The desktop and monitor was missing.  The desktop was not encrypted, however the doctor noted that he had an excel file with all of his </a:t>
            </a:r>
            <a:r>
              <a:rPr lang="en-US" dirty="0" err="1" smtClean="0"/>
              <a:t>surgerical</a:t>
            </a:r>
            <a:r>
              <a:rPr lang="en-US" dirty="0" smtClean="0"/>
              <a:t> procedures documented.  </a:t>
            </a:r>
            <a:endParaRPr lang="en-US" dirty="0"/>
          </a:p>
        </p:txBody>
      </p:sp>
    </p:spTree>
    <p:extLst>
      <p:ext uri="{BB962C8B-B14F-4D97-AF65-F5344CB8AC3E}">
        <p14:creationId xmlns:p14="http://schemas.microsoft.com/office/powerpoint/2010/main" val="79215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PASTEBIN</a:t>
            </a:r>
            <a:r>
              <a:rPr lang="en-US" dirty="0" smtClean="0"/>
              <a:t> - </a:t>
            </a:r>
            <a:r>
              <a:rPr lang="en-US" dirty="0"/>
              <a:t>Event, Incident or Breach?</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6789558"/>
              </p:ext>
            </p:extLst>
          </p:nvPr>
        </p:nvGraphicFramePr>
        <p:xfrm>
          <a:off x="838199" y="4610391"/>
          <a:ext cx="3238949" cy="1905000"/>
        </p:xfrm>
        <a:graphic>
          <a:graphicData uri="http://schemas.openxmlformats.org/drawingml/2006/table">
            <a:tbl>
              <a:tblPr firstRow="1" firstCol="1" bandRow="1">
                <a:tableStyleId>{5C22544A-7EE6-4342-B048-85BDC9FD1C3A}</a:tableStyleId>
              </a:tblPr>
              <a:tblGrid>
                <a:gridCol w="1625302">
                  <a:extLst>
                    <a:ext uri="{9D8B030D-6E8A-4147-A177-3AD203B41FA5}">
                      <a16:colId xmlns:a16="http://schemas.microsoft.com/office/drawing/2014/main" xmlns="" val="20000"/>
                    </a:ext>
                  </a:extLst>
                </a:gridCol>
                <a:gridCol w="1613647">
                  <a:extLst>
                    <a:ext uri="{9D8B030D-6E8A-4147-A177-3AD203B41FA5}">
                      <a16:colId xmlns:a16="http://schemas.microsoft.com/office/drawing/2014/main" xmlns="" val="20001"/>
                    </a:ext>
                  </a:extLst>
                </a:gridCol>
              </a:tblGrid>
              <a:tr h="0">
                <a:tc>
                  <a:txBody>
                    <a:bodyPr/>
                    <a:lstStyle/>
                    <a:p>
                      <a:pPr marL="0" marR="0">
                        <a:lnSpc>
                          <a:spcPts val="1500"/>
                        </a:lnSpc>
                        <a:spcBef>
                          <a:spcPts val="0"/>
                        </a:spcBef>
                        <a:spcAft>
                          <a:spcPts val="0"/>
                        </a:spcAft>
                      </a:pPr>
                      <a:r>
                        <a:rPr lang="en-US" sz="1200" dirty="0">
                          <a:effectLst/>
                        </a:rPr>
                        <a:t>Title:</a:t>
                      </a:r>
                      <a:endParaRPr lang="en-US" sz="1200" dirty="0">
                        <a:effectLst/>
                        <a:latin typeface="Times New Roman" panose="02020603050405020304" pitchFamily="18" charset="0"/>
                        <a:ea typeface="Calibri" panose="020F0502020204030204" pitchFamily="34" charset="0"/>
                      </a:endParaRPr>
                    </a:p>
                  </a:txBody>
                  <a:tcPr marL="95250" marR="95250" marT="95250" marB="95250"/>
                </a:tc>
                <a:tc>
                  <a:txBody>
                    <a:bodyPr/>
                    <a:lstStyle/>
                    <a:p>
                      <a:pPr marL="0" marR="0">
                        <a:lnSpc>
                          <a:spcPts val="1500"/>
                        </a:lnSpc>
                        <a:spcBef>
                          <a:spcPts val="0"/>
                        </a:spcBef>
                        <a:spcAft>
                          <a:spcPts val="0"/>
                        </a:spcAft>
                      </a:pPr>
                      <a:r>
                        <a:rPr lang="en-US" sz="1150" dirty="0">
                          <a:effectLst/>
                        </a:rPr>
                        <a:t>Untitled</a:t>
                      </a:r>
                      <a:endParaRPr lang="en-US" sz="1200" dirty="0">
                        <a:effectLst/>
                        <a:latin typeface="Times New Roman" panose="02020603050405020304" pitchFamily="18" charset="0"/>
                        <a:ea typeface="Calibri" panose="020F0502020204030204" pitchFamily="34" charset="0"/>
                      </a:endParaRPr>
                    </a:p>
                  </a:txBody>
                  <a:tcPr marL="95250" marR="95250" marT="95250" marB="95250"/>
                </a:tc>
                <a:extLst>
                  <a:ext uri="{0D108BD9-81ED-4DB2-BD59-A6C34878D82A}">
                    <a16:rowId xmlns:a16="http://schemas.microsoft.com/office/drawing/2014/main" xmlns="" val="10000"/>
                  </a:ext>
                </a:extLst>
              </a:tr>
              <a:tr h="0">
                <a:tc>
                  <a:txBody>
                    <a:bodyPr/>
                    <a:lstStyle/>
                    <a:p>
                      <a:pPr marL="0" marR="0">
                        <a:lnSpc>
                          <a:spcPts val="1500"/>
                        </a:lnSpc>
                        <a:spcBef>
                          <a:spcPts val="0"/>
                        </a:spcBef>
                        <a:spcAft>
                          <a:spcPts val="0"/>
                        </a:spcAft>
                      </a:pPr>
                      <a:r>
                        <a:rPr lang="en-US" sz="1150">
                          <a:effectLst/>
                        </a:rPr>
                        <a:t>Author:</a:t>
                      </a:r>
                      <a:endParaRPr lang="en-US" sz="1200">
                        <a:effectLst/>
                        <a:latin typeface="Times New Roman" panose="02020603050405020304" pitchFamily="18" charset="0"/>
                        <a:ea typeface="Calibri" panose="020F0502020204030204" pitchFamily="34" charset="0"/>
                      </a:endParaRPr>
                    </a:p>
                  </a:txBody>
                  <a:tcPr marL="95250" marR="95250" marT="95250" marB="95250"/>
                </a:tc>
                <a:tc>
                  <a:txBody>
                    <a:bodyPr/>
                    <a:lstStyle/>
                    <a:p>
                      <a:pPr marL="0" marR="0">
                        <a:lnSpc>
                          <a:spcPts val="1500"/>
                        </a:lnSpc>
                        <a:spcBef>
                          <a:spcPts val="0"/>
                        </a:spcBef>
                        <a:spcAft>
                          <a:spcPts val="0"/>
                        </a:spcAft>
                      </a:pPr>
                      <a:r>
                        <a:rPr lang="en-US" sz="1150">
                          <a:effectLst/>
                        </a:rPr>
                        <a:t>Not provided</a:t>
                      </a:r>
                      <a:endParaRPr lang="en-US" sz="1200">
                        <a:effectLst/>
                        <a:latin typeface="Times New Roman" panose="02020603050405020304" pitchFamily="18" charset="0"/>
                        <a:ea typeface="Calibri" panose="020F0502020204030204" pitchFamily="34" charset="0"/>
                      </a:endParaRPr>
                    </a:p>
                  </a:txBody>
                  <a:tcPr marL="95250" marR="95250" marT="95250" marB="95250"/>
                </a:tc>
                <a:extLst>
                  <a:ext uri="{0D108BD9-81ED-4DB2-BD59-A6C34878D82A}">
                    <a16:rowId xmlns:a16="http://schemas.microsoft.com/office/drawing/2014/main" xmlns="" val="10001"/>
                  </a:ext>
                </a:extLst>
              </a:tr>
              <a:tr h="0">
                <a:tc>
                  <a:txBody>
                    <a:bodyPr/>
                    <a:lstStyle/>
                    <a:p>
                      <a:pPr marL="0" marR="0">
                        <a:lnSpc>
                          <a:spcPts val="1500"/>
                        </a:lnSpc>
                        <a:spcBef>
                          <a:spcPts val="0"/>
                        </a:spcBef>
                        <a:spcAft>
                          <a:spcPts val="0"/>
                        </a:spcAft>
                      </a:pPr>
                      <a:r>
                        <a:rPr lang="en-US" sz="1150">
                          <a:effectLst/>
                        </a:rPr>
                        <a:t>Date of paste:</a:t>
                      </a:r>
                      <a:endParaRPr lang="en-US" sz="1200">
                        <a:effectLst/>
                        <a:latin typeface="Times New Roman" panose="02020603050405020304" pitchFamily="18" charset="0"/>
                        <a:ea typeface="Calibri" panose="020F0502020204030204" pitchFamily="34" charset="0"/>
                      </a:endParaRPr>
                    </a:p>
                  </a:txBody>
                  <a:tcPr marL="95250" marR="95250" marT="95250" marB="95250"/>
                </a:tc>
                <a:tc>
                  <a:txBody>
                    <a:bodyPr/>
                    <a:lstStyle/>
                    <a:p>
                      <a:pPr marL="0" marR="0">
                        <a:lnSpc>
                          <a:spcPts val="1500"/>
                        </a:lnSpc>
                        <a:spcBef>
                          <a:spcPts val="0"/>
                        </a:spcBef>
                        <a:spcAft>
                          <a:spcPts val="0"/>
                        </a:spcAft>
                      </a:pPr>
                      <a:r>
                        <a:rPr lang="en-US" sz="1150">
                          <a:effectLst/>
                        </a:rPr>
                        <a:t>18 Mar 2018</a:t>
                      </a:r>
                      <a:endParaRPr lang="en-US" sz="1200">
                        <a:effectLst/>
                        <a:latin typeface="Times New Roman" panose="02020603050405020304" pitchFamily="18" charset="0"/>
                        <a:ea typeface="Calibri" panose="020F0502020204030204" pitchFamily="34" charset="0"/>
                      </a:endParaRPr>
                    </a:p>
                  </a:txBody>
                  <a:tcPr marL="95250" marR="95250" marT="95250" marB="95250"/>
                </a:tc>
                <a:extLst>
                  <a:ext uri="{0D108BD9-81ED-4DB2-BD59-A6C34878D82A}">
                    <a16:rowId xmlns:a16="http://schemas.microsoft.com/office/drawing/2014/main" xmlns="" val="10002"/>
                  </a:ext>
                </a:extLst>
              </a:tr>
              <a:tr h="0">
                <a:tc>
                  <a:txBody>
                    <a:bodyPr/>
                    <a:lstStyle/>
                    <a:p>
                      <a:pPr marL="0" marR="0">
                        <a:lnSpc>
                          <a:spcPts val="1500"/>
                        </a:lnSpc>
                        <a:spcBef>
                          <a:spcPts val="0"/>
                        </a:spcBef>
                        <a:spcAft>
                          <a:spcPts val="0"/>
                        </a:spcAft>
                      </a:pPr>
                      <a:r>
                        <a:rPr lang="en-US" sz="1150">
                          <a:effectLst/>
                        </a:rPr>
                        <a:t>Accounts found:</a:t>
                      </a:r>
                      <a:endParaRPr lang="en-US" sz="1200">
                        <a:effectLst/>
                        <a:latin typeface="Times New Roman" panose="02020603050405020304" pitchFamily="18" charset="0"/>
                        <a:ea typeface="Calibri" panose="020F0502020204030204" pitchFamily="34" charset="0"/>
                      </a:endParaRPr>
                    </a:p>
                  </a:txBody>
                  <a:tcPr marL="95250" marR="95250" marT="95250" marB="95250"/>
                </a:tc>
                <a:tc>
                  <a:txBody>
                    <a:bodyPr/>
                    <a:lstStyle/>
                    <a:p>
                      <a:pPr marL="0" marR="0">
                        <a:lnSpc>
                          <a:spcPts val="1500"/>
                        </a:lnSpc>
                        <a:spcBef>
                          <a:spcPts val="0"/>
                        </a:spcBef>
                        <a:spcAft>
                          <a:spcPts val="0"/>
                        </a:spcAft>
                      </a:pPr>
                      <a:r>
                        <a:rPr lang="en-US" sz="1150">
                          <a:effectLst/>
                        </a:rPr>
                        <a:t>16,415</a:t>
                      </a:r>
                      <a:endParaRPr lang="en-US" sz="1200">
                        <a:effectLst/>
                        <a:latin typeface="Times New Roman" panose="02020603050405020304" pitchFamily="18" charset="0"/>
                        <a:ea typeface="Calibri" panose="020F0502020204030204" pitchFamily="34" charset="0"/>
                      </a:endParaRPr>
                    </a:p>
                  </a:txBody>
                  <a:tcPr marL="95250" marR="95250" marT="95250" marB="95250"/>
                </a:tc>
                <a:extLst>
                  <a:ext uri="{0D108BD9-81ED-4DB2-BD59-A6C34878D82A}">
                    <a16:rowId xmlns:a16="http://schemas.microsoft.com/office/drawing/2014/main" xmlns="" val="10003"/>
                  </a:ext>
                </a:extLst>
              </a:tr>
              <a:tr h="0">
                <a:tc>
                  <a:txBody>
                    <a:bodyPr/>
                    <a:lstStyle/>
                    <a:p>
                      <a:pPr marL="0" marR="0">
                        <a:lnSpc>
                          <a:spcPts val="1500"/>
                        </a:lnSpc>
                        <a:spcBef>
                          <a:spcPts val="0"/>
                        </a:spcBef>
                        <a:spcAft>
                          <a:spcPts val="0"/>
                        </a:spcAft>
                      </a:pPr>
                      <a:r>
                        <a:rPr lang="en-US" sz="1150">
                          <a:effectLst/>
                        </a:rPr>
                        <a:t>Your accounts:</a:t>
                      </a:r>
                      <a:endParaRPr lang="en-US" sz="1200">
                        <a:effectLst/>
                        <a:latin typeface="Times New Roman" panose="02020603050405020304" pitchFamily="18" charset="0"/>
                        <a:ea typeface="Calibri" panose="020F0502020204030204" pitchFamily="34" charset="0"/>
                      </a:endParaRPr>
                    </a:p>
                  </a:txBody>
                  <a:tcPr marL="95250" marR="95250" marT="95250" marB="95250"/>
                </a:tc>
                <a:tc>
                  <a:txBody>
                    <a:bodyPr/>
                    <a:lstStyle/>
                    <a:p>
                      <a:pPr marL="0" marR="0">
                        <a:lnSpc>
                          <a:spcPts val="1500"/>
                        </a:lnSpc>
                        <a:spcBef>
                          <a:spcPts val="0"/>
                        </a:spcBef>
                        <a:spcAft>
                          <a:spcPts val="0"/>
                        </a:spcAft>
                      </a:pPr>
                      <a:r>
                        <a:rPr lang="en-US" sz="1150" dirty="0">
                          <a:effectLst/>
                        </a:rPr>
                        <a:t>7</a:t>
                      </a:r>
                      <a:endParaRPr lang="en-US" sz="1200" dirty="0">
                        <a:effectLst/>
                        <a:latin typeface="Times New Roman" panose="02020603050405020304" pitchFamily="18" charset="0"/>
                        <a:ea typeface="Calibri" panose="020F0502020204030204" pitchFamily="34" charset="0"/>
                      </a:endParaRPr>
                    </a:p>
                  </a:txBody>
                  <a:tcPr marL="95250" marR="95250" marT="95250" marB="95250"/>
                </a:tc>
                <a:extLst>
                  <a:ext uri="{0D108BD9-81ED-4DB2-BD59-A6C34878D82A}">
                    <a16:rowId xmlns:a16="http://schemas.microsoft.com/office/drawing/2014/main" xmlns="" val="10004"/>
                  </a:ext>
                </a:extLst>
              </a:tr>
            </a:tbl>
          </a:graphicData>
        </a:graphic>
      </p:graphicFrame>
      <p:sp>
        <p:nvSpPr>
          <p:cNvPr id="7" name="Rectangle 2"/>
          <p:cNvSpPr>
            <a:spLocks noChangeArrowheads="1"/>
          </p:cNvSpPr>
          <p:nvPr/>
        </p:nvSpPr>
        <p:spPr bwMode="auto">
          <a:xfrm>
            <a:off x="838200" y="2030145"/>
            <a:ext cx="10515599"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Helvetica" panose="020B0604020202020204" pitchFamily="34" charset="0"/>
                <a:ea typeface="Times New Roman" panose="02020603050405020304" pitchFamily="18" charset="0"/>
              </a:rPr>
              <a:t>An email on a domain you're monitoring has appeared in a paste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rPr>
              <a:t>You signed up for notifications when emails on </a:t>
            </a:r>
            <a:r>
              <a:rPr kumimoji="0" lang="en-US" altLang="en-US" sz="1400" b="1"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rPr>
              <a:t>temple.edu</a:t>
            </a:r>
            <a:r>
              <a:rPr kumimoji="0" lang="en-US" altLang="en-US"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rPr>
              <a:t> were </a:t>
            </a:r>
            <a:r>
              <a:rPr kumimoji="0" lang="en-US" altLang="en-US" sz="1400" b="0" i="0" u="none" strike="noStrike" cap="none" normalizeH="0" baseline="0" dirty="0" err="1" smtClean="0">
                <a:ln>
                  <a:noFill/>
                </a:ln>
                <a:solidFill>
                  <a:schemeClr val="tx1"/>
                </a:solidFill>
                <a:effectLst/>
                <a:latin typeface="Helvetica" panose="020B0604020202020204" pitchFamily="34" charset="0"/>
                <a:ea typeface="Calibri" panose="020F0502020204030204" pitchFamily="34" charset="0"/>
              </a:rPr>
              <a:t>pwned</a:t>
            </a:r>
            <a:r>
              <a:rPr kumimoji="0" lang="en-US" altLang="en-US"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rPr>
              <a:t> in a data breach and there's just been a match in a "paste".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rPr>
              <a:t>A paste is information that has been published to a publicly facing website designed to share content, usually anonymously. Often a dump of email addresses in a paste is an early indicator of a data breach.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Helvetica"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rPr>
              <a:t>Read more on the </a:t>
            </a:r>
            <a:r>
              <a:rPr kumimoji="0" lang="en-US" altLang="en-US"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hlinkClick r:id="rId2"/>
              </a:rPr>
              <a:t>pastes page</a:t>
            </a:r>
            <a:r>
              <a:rPr kumimoji="0" lang="en-US" altLang="en-US"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rPr>
              <a:t>Here's what's known about the paste: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rPr>
              <a:t>If it hasn't already been removed (many pastes are quickly deleted), you can review it via the link below.</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0644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1014</Words>
  <Application>Microsoft Office PowerPoint</Application>
  <PresentationFormat>Widescreen</PresentationFormat>
  <Paragraphs>112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Helvetica</vt:lpstr>
      <vt:lpstr>Times New Roman</vt:lpstr>
      <vt:lpstr>Office Theme</vt:lpstr>
      <vt:lpstr>Forensics</vt:lpstr>
      <vt:lpstr>Agenda</vt:lpstr>
      <vt:lpstr>In Class Assignment</vt:lpstr>
      <vt:lpstr>SONY - Event, Incident or Breach?</vt:lpstr>
      <vt:lpstr>AOL - Event, Incident or Breach?</vt:lpstr>
      <vt:lpstr>REN-ISAC - Event, Incident or Breach? </vt:lpstr>
      <vt:lpstr>Laptop - Event, Incident or Breach? </vt:lpstr>
      <vt:lpstr>Desktop - Event, Incident or Breach? </vt:lpstr>
      <vt:lpstr>PASTEBIN - Event, Incident or Breach? </vt:lpstr>
      <vt:lpstr>What is an Event? </vt:lpstr>
      <vt:lpstr>What is a Security Incident?</vt:lpstr>
      <vt:lpstr>What is a Data Breach?</vt:lpstr>
      <vt:lpstr>What is Personal Information?</vt:lpstr>
      <vt:lpstr>Broader than PII examples…</vt:lpstr>
      <vt:lpstr>California Breach Notification Rules</vt:lpstr>
      <vt:lpstr>Breach Plan</vt:lpstr>
      <vt:lpstr>PowerPoint Presentation</vt:lpstr>
      <vt:lpstr>PowerPoint Presentation</vt:lpstr>
      <vt:lpstr>PowerPoint Presentation</vt:lpstr>
    </vt:vector>
  </TitlesOfParts>
  <Company>Client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Forensics</dc:title>
  <dc:creator>Larry Brandolph</dc:creator>
  <cp:lastModifiedBy>Larry Brandolph</cp:lastModifiedBy>
  <cp:revision>35</cp:revision>
  <dcterms:created xsi:type="dcterms:W3CDTF">2018-03-13T10:39:26Z</dcterms:created>
  <dcterms:modified xsi:type="dcterms:W3CDTF">2018-03-20T01:45:56Z</dcterms:modified>
</cp:coreProperties>
</file>