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3" r:id="rId4"/>
    <p:sldId id="264" r:id="rId5"/>
    <p:sldId id="265" r:id="rId6"/>
    <p:sldId id="261" r:id="rId7"/>
    <p:sldId id="262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80775" autoAdjust="0"/>
  </p:normalViewPr>
  <p:slideViewPr>
    <p:cSldViewPr snapToGrid="0">
      <p:cViewPr varScale="1">
        <p:scale>
          <a:sx n="72" d="100"/>
          <a:sy n="72" d="100"/>
        </p:scale>
        <p:origin x="1263" y="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6774C-8871-4BE8-BCB1-ABF4C94A14AB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33B3F-307D-4A0B-9AB7-3F1511BD4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2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33B3F-307D-4A0B-9AB7-3F1511BD4A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2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Hard drives and other storage devices,</a:t>
            </a:r>
            <a:r>
              <a:rPr lang="en-US" baseline="0" dirty="0" smtClean="0"/>
              <a:t> </a:t>
            </a:r>
            <a:r>
              <a:rPr lang="en-US" dirty="0" smtClean="0"/>
              <a:t>emails, documents, files, PDFs, executables, internet history, </a:t>
            </a:r>
            <a:r>
              <a:rPr lang="en-US" dirty="0" err="1" smtClean="0"/>
              <a:t>MetaData</a:t>
            </a:r>
            <a:r>
              <a:rPr lang="en-US" dirty="0" smtClean="0"/>
              <a:t>, system configuration information, IP addresses, host names, user names, system logs, last log-on, active time on-line, system status reports, text messages, phone </a:t>
            </a:r>
            <a:r>
              <a:rPr lang="en-US" dirty="0" err="1" smtClean="0"/>
              <a:t>logs,etc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#1 to remember – is that what you are reviewing/working on could end up part of a case and that your research needs to be non-biased.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33B3F-307D-4A0B-9AB7-3F1511BD4A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0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6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2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3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3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4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5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2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rriam-webster.com/dictionary/argumentative" TargetMode="External"/><Relationship Id="rId2" Type="http://schemas.openxmlformats.org/officeDocument/2006/relationships/hyperlink" Target="https://www.merriam-webster.com/dictionary/judicatur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merriam-webster.com/dictionary/rhetorica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vlpubs.nist.gov/nistpubs/Legacy/SP/nistspecialpublication800-86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ame Over Body Chalk Outline Dead Person Vinyl Wall Mural - Lif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40" y="83446"/>
            <a:ext cx="11963538" cy="662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5704" y="541965"/>
            <a:ext cx="9144000" cy="887127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bg1">
                    <a:lumMod val="85000"/>
                  </a:schemeClr>
                </a:solidFill>
              </a:rPr>
              <a:t>Forensics</a:t>
            </a:r>
            <a:endParaRPr lang="en-US" sz="6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737" y="1324251"/>
            <a:ext cx="9144000" cy="42048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</a:rPr>
              <a:t>Week 2</a:t>
            </a:r>
            <a:endParaRPr lang="en-US" sz="32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39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9259" y="2018315"/>
            <a:ext cx="107067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375C71"/>
                </a:solidFill>
                <a:latin typeface="Lato"/>
              </a:rPr>
              <a:t>Definition </a:t>
            </a:r>
            <a:r>
              <a:rPr lang="en-US" b="1" dirty="0">
                <a:solidFill>
                  <a:srgbClr val="375C71"/>
                </a:solidFill>
                <a:latin typeface="Lato"/>
              </a:rPr>
              <a:t>of </a:t>
            </a:r>
            <a:r>
              <a:rPr lang="en-US" b="1" cap="small" dirty="0" smtClean="0">
                <a:solidFill>
                  <a:srgbClr val="375C71"/>
                </a:solidFill>
                <a:latin typeface="Lato"/>
              </a:rPr>
              <a:t>forensic</a:t>
            </a:r>
          </a:p>
          <a:p>
            <a:endParaRPr lang="en-US" b="1" dirty="0">
              <a:solidFill>
                <a:srgbClr val="375C71"/>
              </a:solidFill>
              <a:latin typeface="Lato"/>
            </a:endParaRPr>
          </a:p>
          <a:p>
            <a:pPr>
              <a:buFont typeface="+mj-lt"/>
              <a:buAutoNum type="arabicPeriod"/>
            </a:pPr>
            <a:r>
              <a:rPr lang="en-US" b="1" i="1" dirty="0">
                <a:solidFill>
                  <a:srgbClr val="3B3E41"/>
                </a:solidFill>
                <a:latin typeface="Open Sans"/>
              </a:rPr>
              <a:t>1</a:t>
            </a:r>
            <a:r>
              <a:rPr lang="en-US" b="1" dirty="0">
                <a:solidFill>
                  <a:srgbClr val="3B3E41"/>
                </a:solidFill>
                <a:latin typeface="Open Sans"/>
              </a:rPr>
              <a:t>: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 belonging to, used in, or suitable to courts of </a:t>
            </a:r>
            <a:r>
              <a:rPr lang="en-US" dirty="0">
                <a:solidFill>
                  <a:srgbClr val="AE0015"/>
                </a:solidFill>
                <a:latin typeface="Open Sans"/>
                <a:hlinkClick r:id="rId2"/>
              </a:rPr>
              <a:t>judicature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or to public discussion and </a:t>
            </a:r>
            <a:r>
              <a:rPr lang="en-US" dirty="0" smtClean="0">
                <a:solidFill>
                  <a:srgbClr val="3B3E41"/>
                </a:solidFill>
                <a:latin typeface="Open Sans"/>
              </a:rPr>
              <a:t>debate</a:t>
            </a:r>
          </a:p>
          <a:p>
            <a:r>
              <a:rPr lang="en-US" dirty="0" smtClean="0">
                <a:solidFill>
                  <a:srgbClr val="3B3E41"/>
                </a:solidFill>
                <a:latin typeface="Open Sans"/>
              </a:rPr>
              <a:t>	&lt;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a lawyer's </a:t>
            </a:r>
            <a:r>
              <a:rPr lang="en-US" i="1" dirty="0">
                <a:solidFill>
                  <a:srgbClr val="3B3E41"/>
                </a:solidFill>
                <a:latin typeface="Open Sans"/>
              </a:rPr>
              <a:t>forensic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skills</a:t>
            </a:r>
            <a:r>
              <a:rPr lang="en-US" dirty="0" smtClean="0">
                <a:solidFill>
                  <a:srgbClr val="3B3E41"/>
                </a:solidFill>
                <a:latin typeface="Open Sans"/>
              </a:rPr>
              <a:t>&gt;</a:t>
            </a:r>
          </a:p>
          <a:p>
            <a:endParaRPr lang="en-US" dirty="0">
              <a:solidFill>
                <a:srgbClr val="3B3E41"/>
              </a:solidFill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en-US" b="1" i="1" dirty="0">
                <a:solidFill>
                  <a:srgbClr val="3B3E41"/>
                </a:solidFill>
                <a:latin typeface="Open Sans"/>
              </a:rPr>
              <a:t>2</a:t>
            </a:r>
            <a:r>
              <a:rPr lang="en-US" b="1" dirty="0">
                <a:solidFill>
                  <a:srgbClr val="3B3E41"/>
                </a:solidFill>
                <a:latin typeface="Open Sans"/>
              </a:rPr>
              <a:t>: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 </a:t>
            </a:r>
            <a:r>
              <a:rPr lang="en-US" cap="small" dirty="0">
                <a:solidFill>
                  <a:srgbClr val="AE0015"/>
                </a:solidFill>
                <a:latin typeface="Open Sans"/>
                <a:hlinkClick r:id="rId3"/>
              </a:rPr>
              <a:t>argumentative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, </a:t>
            </a:r>
            <a:r>
              <a:rPr lang="en-US" cap="small" dirty="0">
                <a:solidFill>
                  <a:srgbClr val="AE0015"/>
                </a:solidFill>
                <a:latin typeface="Open Sans"/>
                <a:hlinkClick r:id="rId4"/>
              </a:rPr>
              <a:t>rhetorical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&lt;</a:t>
            </a:r>
            <a:r>
              <a:rPr lang="en-US" i="1" dirty="0">
                <a:solidFill>
                  <a:srgbClr val="3B3E41"/>
                </a:solidFill>
                <a:latin typeface="Open Sans"/>
              </a:rPr>
              <a:t>forensic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eloquence</a:t>
            </a:r>
            <a:r>
              <a:rPr lang="en-US" dirty="0" smtClean="0">
                <a:solidFill>
                  <a:srgbClr val="3B3E41"/>
                </a:solidFill>
                <a:latin typeface="Open Sans"/>
              </a:rPr>
              <a:t>&gt;</a:t>
            </a:r>
          </a:p>
          <a:p>
            <a:endParaRPr lang="en-US" dirty="0">
              <a:solidFill>
                <a:srgbClr val="3B3E41"/>
              </a:solidFill>
              <a:latin typeface="Open Sans"/>
            </a:endParaRPr>
          </a:p>
          <a:p>
            <a:pPr>
              <a:buFont typeface="+mj-lt"/>
              <a:buAutoNum type="arabicPeriod"/>
            </a:pPr>
            <a:r>
              <a:rPr lang="en-US" b="1" i="1" dirty="0">
                <a:solidFill>
                  <a:srgbClr val="3B3E41"/>
                </a:solidFill>
                <a:latin typeface="Open Sans"/>
              </a:rPr>
              <a:t>3</a:t>
            </a:r>
            <a:r>
              <a:rPr lang="en-US" b="1" dirty="0">
                <a:solidFill>
                  <a:srgbClr val="3B3E41"/>
                </a:solidFill>
                <a:latin typeface="Open Sans"/>
              </a:rPr>
              <a:t>: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 relating to or dealing with the application of scientific knowledge to </a:t>
            </a:r>
            <a:r>
              <a:rPr lang="en-US" dirty="0" smtClean="0">
                <a:solidFill>
                  <a:srgbClr val="3B3E41"/>
                </a:solidFill>
                <a:latin typeface="Open Sans"/>
              </a:rPr>
              <a:t>legal problems</a:t>
            </a:r>
          </a:p>
          <a:p>
            <a:r>
              <a:rPr lang="en-US" dirty="0" smtClean="0">
                <a:solidFill>
                  <a:srgbClr val="3B3E41"/>
                </a:solidFill>
                <a:latin typeface="Open Sans"/>
              </a:rPr>
              <a:t>	&lt;</a:t>
            </a:r>
            <a:r>
              <a:rPr lang="en-US" i="1" dirty="0" smtClean="0">
                <a:solidFill>
                  <a:srgbClr val="3B3E41"/>
                </a:solidFill>
                <a:latin typeface="Open Sans"/>
              </a:rPr>
              <a:t>forensic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medicine&gt; &lt;</a:t>
            </a:r>
            <a:r>
              <a:rPr lang="en-US" i="1" dirty="0">
                <a:solidFill>
                  <a:srgbClr val="3B3E41"/>
                </a:solidFill>
                <a:latin typeface="Open Sans"/>
              </a:rPr>
              <a:t>forensic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science&gt; &lt;</a:t>
            </a:r>
            <a:r>
              <a:rPr lang="en-US" i="1" dirty="0">
                <a:solidFill>
                  <a:srgbClr val="3B3E41"/>
                </a:solidFill>
                <a:latin typeface="Open Sans"/>
              </a:rPr>
              <a:t>forensic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pathologist&gt; &lt;</a:t>
            </a:r>
            <a:r>
              <a:rPr lang="en-US" i="1" dirty="0">
                <a:solidFill>
                  <a:srgbClr val="3B3E41"/>
                </a:solidFill>
                <a:latin typeface="Open Sans"/>
              </a:rPr>
              <a:t>forensic</a:t>
            </a:r>
            <a:r>
              <a:rPr lang="en-US" dirty="0">
                <a:solidFill>
                  <a:srgbClr val="3B3E41"/>
                </a:solidFill>
                <a:latin typeface="Open Sans"/>
              </a:rPr>
              <a:t> experts&gt;</a:t>
            </a:r>
            <a:endParaRPr lang="en-US" b="0" i="0" dirty="0">
              <a:solidFill>
                <a:srgbClr val="3B3E41"/>
              </a:solidFill>
              <a:effectLst/>
              <a:latin typeface="Open San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99335" y="607173"/>
            <a:ext cx="10515600" cy="5869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What is Forensic? The Definition!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9533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600" b="1" dirty="0"/>
              <a:t>What D</a:t>
            </a:r>
            <a:r>
              <a:rPr lang="en-US" sz="3600" b="1" dirty="0" smtClean="0"/>
              <a:t>o </a:t>
            </a:r>
            <a:r>
              <a:rPr lang="en-US" sz="3600" b="1" dirty="0"/>
              <a:t>W</a:t>
            </a:r>
            <a:r>
              <a:rPr lang="en-US" sz="3600" b="1" dirty="0" smtClean="0"/>
              <a:t>e Really Do</a:t>
            </a:r>
            <a:r>
              <a:rPr lang="en-US" sz="3600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 we do Forensic? </a:t>
            </a:r>
          </a:p>
          <a:p>
            <a:r>
              <a:rPr lang="en-US" dirty="0" smtClean="0"/>
              <a:t>How do we handle active investigation vs. court preparation?</a:t>
            </a:r>
          </a:p>
          <a:p>
            <a:r>
              <a:rPr lang="en-US" dirty="0" smtClean="0"/>
              <a:t>What information are we gathering?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8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Four Main Principals of Forensic Investigation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everything possible to ensure no data is modified when conducting your investigation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individual doing the investigation must be competent and explain how and why of his/her actions.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Keep a clear log of exactly what you did.  Make sure everyone understands.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person in charge has overall responsibility for ensuring that the law and principles are adhered to.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941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Live Acquisitions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you do if you can’t shut the machine off?</a:t>
            </a:r>
          </a:p>
          <a:p>
            <a:r>
              <a:rPr lang="en-US" dirty="0" smtClean="0"/>
              <a:t>What do you do if you’re worried about losing critical “forensic” information?</a:t>
            </a:r>
          </a:p>
          <a:p>
            <a:pPr lvl="0"/>
            <a:r>
              <a:rPr lang="en-US" dirty="0" smtClean="0"/>
              <a:t>Not all systems can be shut down to do Forensic</a:t>
            </a:r>
          </a:p>
          <a:p>
            <a:pPr lvl="1"/>
            <a:r>
              <a:rPr lang="en-US" dirty="0" smtClean="0"/>
              <a:t>Banks/Financial Systems</a:t>
            </a:r>
          </a:p>
          <a:p>
            <a:pPr lvl="1"/>
            <a:r>
              <a:rPr lang="en-US" dirty="0" smtClean="0"/>
              <a:t>ERPs/CRMs (Payroll/HR)</a:t>
            </a:r>
          </a:p>
          <a:p>
            <a:pPr lvl="1"/>
            <a:r>
              <a:rPr lang="en-US" dirty="0" smtClean="0"/>
              <a:t>Point of Sale</a:t>
            </a:r>
          </a:p>
          <a:p>
            <a:pPr lvl="0"/>
            <a:r>
              <a:rPr lang="en-US" dirty="0" smtClean="0"/>
              <a:t>Worried that something will change</a:t>
            </a:r>
          </a:p>
          <a:p>
            <a:r>
              <a:rPr lang="en-US" dirty="0" smtClean="0"/>
              <a:t>What do you do?  How would you handle the process?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6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Forensic Methods</a:t>
            </a:r>
            <a:endParaRPr lang="en-US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1579416" y="1903615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Readiness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86049" y="1903615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Evaluation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92682" y="1903615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Collection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99315" y="1903615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Analysis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805948" y="1903615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Presentation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79416" y="2886081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Mandate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86049" y="2886081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Preliminary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92682" y="2886081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Assessment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9315" y="2886081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Execution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05948" y="2886081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Reporting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9416" y="3868547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Data Collection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86049" y="3868547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Examination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92682" y="3868547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Analysis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99315" y="3868547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Reporting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805948" y="3868547"/>
            <a:ext cx="1654233" cy="623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Recommendation</a:t>
            </a:r>
            <a:endParaRPr lang="en-US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241540" y="3868547"/>
            <a:ext cx="11818188" cy="62345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850" y="4801689"/>
            <a:ext cx="8768299" cy="117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215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Issues with Forensics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Technical </a:t>
            </a:r>
            <a:r>
              <a:rPr lang="en-US" dirty="0"/>
              <a:t>Issues</a:t>
            </a:r>
          </a:p>
          <a:p>
            <a:pPr lvl="0"/>
            <a:r>
              <a:rPr lang="en-US" dirty="0"/>
              <a:t>Legal Issues</a:t>
            </a:r>
          </a:p>
          <a:p>
            <a:pPr lvl="0"/>
            <a:r>
              <a:rPr lang="en-US" dirty="0"/>
              <a:t>Administrative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http://nvlpubs.nist.gov/nistpubs/Legacy/SP/nistspecialpublication800-86.pdf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5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889" y="826791"/>
            <a:ext cx="2806567" cy="487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2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286</Words>
  <Application>Microsoft Office PowerPoint</Application>
  <PresentationFormat>Widescreen</PresentationFormat>
  <Paragraphs>57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Open Sans</vt:lpstr>
      <vt:lpstr>Office Theme</vt:lpstr>
      <vt:lpstr>Forensics</vt:lpstr>
      <vt:lpstr>PowerPoint Presentation</vt:lpstr>
      <vt:lpstr>What Do We Really Do?</vt:lpstr>
      <vt:lpstr>Four Main Principals of Forensic Investigation </vt:lpstr>
      <vt:lpstr>Live Acquisitions </vt:lpstr>
      <vt:lpstr>Forensic Methods</vt:lpstr>
      <vt:lpstr>Issues with Forensics</vt:lpstr>
      <vt:lpstr>PowerPoint Presentation</vt:lpstr>
    </vt:vector>
  </TitlesOfParts>
  <Company>Client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Forensics</dc:title>
  <dc:creator>Larry Brandolph</dc:creator>
  <cp:lastModifiedBy>Larry Brandolph</cp:lastModifiedBy>
  <cp:revision>9</cp:revision>
  <dcterms:created xsi:type="dcterms:W3CDTF">2018-03-13T10:39:26Z</dcterms:created>
  <dcterms:modified xsi:type="dcterms:W3CDTF">2018-03-13T11:14:30Z</dcterms:modified>
</cp:coreProperties>
</file>