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5" d="100"/>
          <a:sy n="115" d="100"/>
        </p:scale>
        <p:origin x="37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EE620FA-BA2E-428E-8EB0-DB97278BB960}" type="datetimeFigureOut">
              <a:rPr lang="en-US" smtClean="0"/>
              <a:t>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76EF12-E89B-4736-985A-B08FEBE28B14}" type="slidenum">
              <a:rPr lang="en-US" smtClean="0"/>
              <a:t>‹#›</a:t>
            </a:fld>
            <a:endParaRPr lang="en-US"/>
          </a:p>
        </p:txBody>
      </p:sp>
    </p:spTree>
    <p:extLst>
      <p:ext uri="{BB962C8B-B14F-4D97-AF65-F5344CB8AC3E}">
        <p14:creationId xmlns:p14="http://schemas.microsoft.com/office/powerpoint/2010/main" val="12171318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E620FA-BA2E-428E-8EB0-DB97278BB960}" type="datetimeFigureOut">
              <a:rPr lang="en-US" smtClean="0"/>
              <a:t>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76EF12-E89B-4736-985A-B08FEBE28B14}" type="slidenum">
              <a:rPr lang="en-US" smtClean="0"/>
              <a:t>‹#›</a:t>
            </a:fld>
            <a:endParaRPr lang="en-US"/>
          </a:p>
        </p:txBody>
      </p:sp>
    </p:spTree>
    <p:extLst>
      <p:ext uri="{BB962C8B-B14F-4D97-AF65-F5344CB8AC3E}">
        <p14:creationId xmlns:p14="http://schemas.microsoft.com/office/powerpoint/2010/main" val="39857856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E620FA-BA2E-428E-8EB0-DB97278BB960}" type="datetimeFigureOut">
              <a:rPr lang="en-US" smtClean="0"/>
              <a:t>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76EF12-E89B-4736-985A-B08FEBE28B14}" type="slidenum">
              <a:rPr lang="en-US" smtClean="0"/>
              <a:t>‹#›</a:t>
            </a:fld>
            <a:endParaRPr lang="en-US"/>
          </a:p>
        </p:txBody>
      </p:sp>
    </p:spTree>
    <p:extLst>
      <p:ext uri="{BB962C8B-B14F-4D97-AF65-F5344CB8AC3E}">
        <p14:creationId xmlns:p14="http://schemas.microsoft.com/office/powerpoint/2010/main" val="29646025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E620FA-BA2E-428E-8EB0-DB97278BB960}" type="datetimeFigureOut">
              <a:rPr lang="en-US" smtClean="0"/>
              <a:t>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76EF12-E89B-4736-985A-B08FEBE28B14}" type="slidenum">
              <a:rPr lang="en-US" smtClean="0"/>
              <a:t>‹#›</a:t>
            </a:fld>
            <a:endParaRPr lang="en-US"/>
          </a:p>
        </p:txBody>
      </p:sp>
    </p:spTree>
    <p:extLst>
      <p:ext uri="{BB962C8B-B14F-4D97-AF65-F5344CB8AC3E}">
        <p14:creationId xmlns:p14="http://schemas.microsoft.com/office/powerpoint/2010/main" val="3486910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EE620FA-BA2E-428E-8EB0-DB97278BB960}" type="datetimeFigureOut">
              <a:rPr lang="en-US" smtClean="0"/>
              <a:t>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76EF12-E89B-4736-985A-B08FEBE28B14}" type="slidenum">
              <a:rPr lang="en-US" smtClean="0"/>
              <a:t>‹#›</a:t>
            </a:fld>
            <a:endParaRPr lang="en-US"/>
          </a:p>
        </p:txBody>
      </p:sp>
    </p:spTree>
    <p:extLst>
      <p:ext uri="{BB962C8B-B14F-4D97-AF65-F5344CB8AC3E}">
        <p14:creationId xmlns:p14="http://schemas.microsoft.com/office/powerpoint/2010/main" val="24958329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EE620FA-BA2E-428E-8EB0-DB97278BB960}" type="datetimeFigureOut">
              <a:rPr lang="en-US" smtClean="0"/>
              <a:t>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76EF12-E89B-4736-985A-B08FEBE28B14}" type="slidenum">
              <a:rPr lang="en-US" smtClean="0"/>
              <a:t>‹#›</a:t>
            </a:fld>
            <a:endParaRPr lang="en-US"/>
          </a:p>
        </p:txBody>
      </p:sp>
    </p:spTree>
    <p:extLst>
      <p:ext uri="{BB962C8B-B14F-4D97-AF65-F5344CB8AC3E}">
        <p14:creationId xmlns:p14="http://schemas.microsoft.com/office/powerpoint/2010/main" val="26516853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EE620FA-BA2E-428E-8EB0-DB97278BB960}" type="datetimeFigureOut">
              <a:rPr lang="en-US" smtClean="0"/>
              <a:t>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A76EF12-E89B-4736-985A-B08FEBE28B14}" type="slidenum">
              <a:rPr lang="en-US" smtClean="0"/>
              <a:t>‹#›</a:t>
            </a:fld>
            <a:endParaRPr lang="en-US"/>
          </a:p>
        </p:txBody>
      </p:sp>
    </p:spTree>
    <p:extLst>
      <p:ext uri="{BB962C8B-B14F-4D97-AF65-F5344CB8AC3E}">
        <p14:creationId xmlns:p14="http://schemas.microsoft.com/office/powerpoint/2010/main" val="35943753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EE620FA-BA2E-428E-8EB0-DB97278BB960}" type="datetimeFigureOut">
              <a:rPr lang="en-US" smtClean="0"/>
              <a:t>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A76EF12-E89B-4736-985A-B08FEBE28B14}" type="slidenum">
              <a:rPr lang="en-US" smtClean="0"/>
              <a:t>‹#›</a:t>
            </a:fld>
            <a:endParaRPr lang="en-US"/>
          </a:p>
        </p:txBody>
      </p:sp>
    </p:spTree>
    <p:extLst>
      <p:ext uri="{BB962C8B-B14F-4D97-AF65-F5344CB8AC3E}">
        <p14:creationId xmlns:p14="http://schemas.microsoft.com/office/powerpoint/2010/main" val="13677510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E620FA-BA2E-428E-8EB0-DB97278BB960}" type="datetimeFigureOut">
              <a:rPr lang="en-US" smtClean="0"/>
              <a:t>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A76EF12-E89B-4736-985A-B08FEBE28B14}" type="slidenum">
              <a:rPr lang="en-US" smtClean="0"/>
              <a:t>‹#›</a:t>
            </a:fld>
            <a:endParaRPr lang="en-US"/>
          </a:p>
        </p:txBody>
      </p:sp>
    </p:spTree>
    <p:extLst>
      <p:ext uri="{BB962C8B-B14F-4D97-AF65-F5344CB8AC3E}">
        <p14:creationId xmlns:p14="http://schemas.microsoft.com/office/powerpoint/2010/main" val="3133576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EE620FA-BA2E-428E-8EB0-DB97278BB960}" type="datetimeFigureOut">
              <a:rPr lang="en-US" smtClean="0"/>
              <a:t>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76EF12-E89B-4736-985A-B08FEBE28B14}" type="slidenum">
              <a:rPr lang="en-US" smtClean="0"/>
              <a:t>‹#›</a:t>
            </a:fld>
            <a:endParaRPr lang="en-US"/>
          </a:p>
        </p:txBody>
      </p:sp>
    </p:spTree>
    <p:extLst>
      <p:ext uri="{BB962C8B-B14F-4D97-AF65-F5344CB8AC3E}">
        <p14:creationId xmlns:p14="http://schemas.microsoft.com/office/powerpoint/2010/main" val="35023249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EE620FA-BA2E-428E-8EB0-DB97278BB960}" type="datetimeFigureOut">
              <a:rPr lang="en-US" smtClean="0"/>
              <a:t>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76EF12-E89B-4736-985A-B08FEBE28B14}" type="slidenum">
              <a:rPr lang="en-US" smtClean="0"/>
              <a:t>‹#›</a:t>
            </a:fld>
            <a:endParaRPr lang="en-US"/>
          </a:p>
        </p:txBody>
      </p:sp>
    </p:spTree>
    <p:extLst>
      <p:ext uri="{BB962C8B-B14F-4D97-AF65-F5344CB8AC3E}">
        <p14:creationId xmlns:p14="http://schemas.microsoft.com/office/powerpoint/2010/main" val="141295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E620FA-BA2E-428E-8EB0-DB97278BB960}" type="datetimeFigureOut">
              <a:rPr lang="en-US" smtClean="0"/>
              <a:t>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76EF12-E89B-4736-985A-B08FEBE28B14}" type="slidenum">
              <a:rPr lang="en-US" smtClean="0"/>
              <a:t>‹#›</a:t>
            </a:fld>
            <a:endParaRPr lang="en-US"/>
          </a:p>
        </p:txBody>
      </p:sp>
    </p:spTree>
    <p:extLst>
      <p:ext uri="{BB962C8B-B14F-4D97-AF65-F5344CB8AC3E}">
        <p14:creationId xmlns:p14="http://schemas.microsoft.com/office/powerpoint/2010/main" val="16799513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Cyber Crime</a:t>
            </a:r>
            <a:endParaRPr lang="en-US" b="1" dirty="0"/>
          </a:p>
        </p:txBody>
      </p:sp>
    </p:spTree>
    <p:extLst>
      <p:ext uri="{BB962C8B-B14F-4D97-AF65-F5344CB8AC3E}">
        <p14:creationId xmlns:p14="http://schemas.microsoft.com/office/powerpoint/2010/main" val="11515472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9258" y="251005"/>
            <a:ext cx="11496501" cy="5724644"/>
          </a:xfrm>
          <a:prstGeom prst="rect">
            <a:avLst/>
          </a:prstGeom>
        </p:spPr>
        <p:txBody>
          <a:bodyPr wrap="square">
            <a:spAutoFit/>
          </a:bodyPr>
          <a:lstStyle/>
          <a:p>
            <a:r>
              <a:rPr lang="en-US" sz="1400" b="0" i="0" dirty="0" smtClean="0">
                <a:solidFill>
                  <a:srgbClr val="333333"/>
                </a:solidFill>
                <a:effectLst/>
                <a:latin typeface="+mj-lt"/>
              </a:rPr>
              <a:t>(1) knowingly and with intent to defraud produces, uses, or traffics in one or more counterfeit access devices;</a:t>
            </a:r>
          </a:p>
          <a:p>
            <a:r>
              <a:rPr lang="en-US" sz="1400" b="0" i="0" dirty="0" smtClean="0">
                <a:solidFill>
                  <a:srgbClr val="333333"/>
                </a:solidFill>
                <a:effectLst/>
                <a:latin typeface="+mj-lt"/>
              </a:rPr>
              <a:t>(2) knowingly and with intent to defraud traffics in or uses one or more unauthorized access devices during any one-year period, and by such conduct obtains anything of value aggregating $1,000 or more during that period;</a:t>
            </a:r>
          </a:p>
          <a:p>
            <a:r>
              <a:rPr lang="en-US" sz="1400" b="0" i="0" dirty="0" smtClean="0">
                <a:solidFill>
                  <a:srgbClr val="333333"/>
                </a:solidFill>
                <a:effectLst/>
                <a:latin typeface="+mj-lt"/>
              </a:rPr>
              <a:t>(3) knowingly and with intent to defraud possesses fifteen or more devices which are counterfeit or unauthorized access devices;</a:t>
            </a:r>
          </a:p>
          <a:p>
            <a:r>
              <a:rPr lang="en-US" sz="1400" b="0" i="0" dirty="0" smtClean="0">
                <a:solidFill>
                  <a:srgbClr val="333333"/>
                </a:solidFill>
                <a:effectLst/>
                <a:latin typeface="+mj-lt"/>
              </a:rPr>
              <a:t>(4) knowingly, and with intent to defraud, produces, traffics in, has control or custody of, or possesses device-making equipment;</a:t>
            </a:r>
          </a:p>
          <a:p>
            <a:r>
              <a:rPr lang="en-US" sz="1400" b="0" i="0" dirty="0" smtClean="0">
                <a:solidFill>
                  <a:srgbClr val="333333"/>
                </a:solidFill>
                <a:effectLst/>
                <a:latin typeface="+mj-lt"/>
              </a:rPr>
              <a:t>(5) knowingly and with intent to defraud effects transactions, with 1 or more access devices issued to another person or persons, to receive payment or any other thing of value during any 1-year period the aggregate value of which is equal to or greater than $1,000;</a:t>
            </a:r>
          </a:p>
          <a:p>
            <a:r>
              <a:rPr lang="en-US" sz="1400" b="0" i="0" dirty="0" smtClean="0">
                <a:solidFill>
                  <a:srgbClr val="333333"/>
                </a:solidFill>
                <a:effectLst/>
                <a:latin typeface="+mj-lt"/>
              </a:rPr>
              <a:t>(6) without the authorization of the issuer of the access device, knowingly and with intent to defraud solicits a person for the purpose of-</a:t>
            </a:r>
          </a:p>
          <a:p>
            <a:pPr lvl="1"/>
            <a:r>
              <a:rPr lang="en-US" sz="1400" b="0" i="0" dirty="0" smtClean="0">
                <a:solidFill>
                  <a:srgbClr val="333333"/>
                </a:solidFill>
                <a:effectLst/>
                <a:latin typeface="+mj-lt"/>
              </a:rPr>
              <a:t>(A) offering an access device; or</a:t>
            </a:r>
          </a:p>
          <a:p>
            <a:pPr lvl="1"/>
            <a:r>
              <a:rPr lang="en-US" sz="1400" b="0" i="0" dirty="0" smtClean="0">
                <a:solidFill>
                  <a:srgbClr val="333333"/>
                </a:solidFill>
                <a:effectLst/>
                <a:latin typeface="+mj-lt"/>
              </a:rPr>
              <a:t>(B) selling information regarding or an application to obtain an access device;</a:t>
            </a:r>
          </a:p>
          <a:p>
            <a:r>
              <a:rPr lang="en-US" sz="1400" b="0" i="0" dirty="0" smtClean="0">
                <a:solidFill>
                  <a:srgbClr val="333333"/>
                </a:solidFill>
                <a:effectLst/>
                <a:latin typeface="+mj-lt"/>
              </a:rPr>
              <a:t>(7) knowingly and with intent to defraud uses, produces, traffics in, has control or custody of, or possesses a telecommunications instrument that has been modified or altered to obtain unauthorized use of telecommunications services;</a:t>
            </a:r>
          </a:p>
          <a:p>
            <a:r>
              <a:rPr lang="en-US" sz="1400" b="0" i="0" dirty="0" smtClean="0">
                <a:solidFill>
                  <a:srgbClr val="333333"/>
                </a:solidFill>
                <a:effectLst/>
                <a:latin typeface="+mj-lt"/>
              </a:rPr>
              <a:t>(8) knowingly and with intent to defraud uses, produces, traffics in, has control or custody of, or possesses a scanning receiver;</a:t>
            </a:r>
          </a:p>
          <a:p>
            <a:r>
              <a:rPr lang="en-US" sz="1400" b="0" i="0" dirty="0" smtClean="0">
                <a:solidFill>
                  <a:srgbClr val="333333"/>
                </a:solidFill>
                <a:effectLst/>
                <a:latin typeface="+mj-lt"/>
              </a:rPr>
              <a:t>(9) knowingly uses, produces, traffics in, has control or custody of, or possesses hardware or software, knowing it has been configured to insert or modify telecommunication identifying information associated with or contained in a telecommunications instrument so that such instrument may be used to obtain telecommunications service without authorization; or</a:t>
            </a:r>
          </a:p>
          <a:p>
            <a:r>
              <a:rPr lang="en-US" sz="1400" b="0" i="0" dirty="0" smtClean="0">
                <a:solidFill>
                  <a:srgbClr val="333333"/>
                </a:solidFill>
                <a:effectLst/>
                <a:latin typeface="+mj-lt"/>
              </a:rPr>
              <a:t>(10) without the authorization of the credit card system member or its agent, knowingly and with intent to defraud causes or arranges for another person to present to the member or its agent, for payment, 1 or more evidences or records of transactions made by an access device;</a:t>
            </a:r>
            <a:r>
              <a:rPr lang="en-US" sz="1400" dirty="0">
                <a:latin typeface="+mj-lt"/>
              </a:rPr>
              <a:t> shall, if the offense affects interstate or foreign </a:t>
            </a:r>
            <a:r>
              <a:rPr lang="en-US" sz="1400" dirty="0" smtClean="0">
                <a:latin typeface="+mj-lt"/>
              </a:rPr>
              <a:t>commerce.</a:t>
            </a:r>
            <a:endParaRPr lang="en-US" sz="1400" dirty="0">
              <a:latin typeface="+mj-lt"/>
            </a:endParaRPr>
          </a:p>
          <a:p>
            <a:pPr lvl="1"/>
            <a:r>
              <a:rPr lang="en-US" sz="1400" dirty="0" smtClean="0">
                <a:latin typeface="+mj-lt"/>
              </a:rPr>
              <a:t>(1</a:t>
            </a:r>
            <a:r>
              <a:rPr lang="en-US" sz="1400" dirty="0">
                <a:latin typeface="+mj-lt"/>
              </a:rPr>
              <a:t>) Whoever attempts to commit an offense under subsection (a) of this section shall be subject to the same penalties as those prescribed for the offense attempted.</a:t>
            </a:r>
          </a:p>
          <a:p>
            <a:pPr lvl="1"/>
            <a:r>
              <a:rPr lang="en-US" sz="1400" dirty="0">
                <a:latin typeface="+mj-lt"/>
              </a:rPr>
              <a:t>(2) Whoever is a party to a conspiracy of two or more persons to commit an offense under subsection (a) of this section, if any of the parties engages in any conduct in furtherance of such offense, shall be fined an amount not greater than the amount provided as the maximum fine for such offense under subsection (c) of this section or imprisoned not longer than one-half the period provided as the maximum imprisonment for such offense under subsection (c) of this section, or both.</a:t>
            </a:r>
          </a:p>
          <a:p>
            <a:endParaRPr lang="en-US" sz="1600" b="0" i="0" dirty="0">
              <a:solidFill>
                <a:srgbClr val="333333"/>
              </a:solidFill>
              <a:effectLst/>
              <a:latin typeface="Helvetica Neue"/>
            </a:endParaRPr>
          </a:p>
        </p:txBody>
      </p:sp>
    </p:spTree>
    <p:extLst>
      <p:ext uri="{BB962C8B-B14F-4D97-AF65-F5344CB8AC3E}">
        <p14:creationId xmlns:p14="http://schemas.microsoft.com/office/powerpoint/2010/main" val="39628950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When would you get involved?</a:t>
            </a:r>
            <a:endParaRPr lang="en-US" b="1" dirty="0"/>
          </a:p>
        </p:txBody>
      </p:sp>
      <p:pic>
        <p:nvPicPr>
          <p:cNvPr id="4" name="Picture 3"/>
          <p:cNvPicPr>
            <a:picLocks noChangeAspect="1"/>
          </p:cNvPicPr>
          <p:nvPr/>
        </p:nvPicPr>
        <p:blipFill>
          <a:blip r:embed="rId2"/>
          <a:stretch>
            <a:fillRect/>
          </a:stretch>
        </p:blipFill>
        <p:spPr>
          <a:xfrm>
            <a:off x="3997558" y="1690688"/>
            <a:ext cx="3728685" cy="2452255"/>
          </a:xfrm>
          <a:prstGeom prst="rect">
            <a:avLst/>
          </a:prstGeom>
        </p:spPr>
      </p:pic>
      <p:pic>
        <p:nvPicPr>
          <p:cNvPr id="5" name="Picture 4"/>
          <p:cNvPicPr>
            <a:picLocks noChangeAspect="1"/>
          </p:cNvPicPr>
          <p:nvPr/>
        </p:nvPicPr>
        <p:blipFill>
          <a:blip r:embed="rId3"/>
          <a:stretch>
            <a:fillRect/>
          </a:stretch>
        </p:blipFill>
        <p:spPr>
          <a:xfrm>
            <a:off x="838200" y="1479667"/>
            <a:ext cx="3269852" cy="1963968"/>
          </a:xfrm>
          <a:prstGeom prst="rect">
            <a:avLst/>
          </a:prstGeom>
        </p:spPr>
      </p:pic>
      <p:pic>
        <p:nvPicPr>
          <p:cNvPr id="8" name="Picture 7"/>
          <p:cNvPicPr>
            <a:picLocks noChangeAspect="1"/>
          </p:cNvPicPr>
          <p:nvPr/>
        </p:nvPicPr>
        <p:blipFill>
          <a:blip r:embed="rId4"/>
          <a:stretch>
            <a:fillRect/>
          </a:stretch>
        </p:blipFill>
        <p:spPr>
          <a:xfrm>
            <a:off x="1675279" y="3662837"/>
            <a:ext cx="2198197" cy="2014447"/>
          </a:xfrm>
          <a:prstGeom prst="rect">
            <a:avLst/>
          </a:prstGeom>
        </p:spPr>
      </p:pic>
      <p:pic>
        <p:nvPicPr>
          <p:cNvPr id="9" name="Picture 8"/>
          <p:cNvPicPr>
            <a:picLocks noChangeAspect="1"/>
          </p:cNvPicPr>
          <p:nvPr/>
        </p:nvPicPr>
        <p:blipFill>
          <a:blip r:embed="rId5"/>
          <a:stretch>
            <a:fillRect/>
          </a:stretch>
        </p:blipFill>
        <p:spPr>
          <a:xfrm>
            <a:off x="4523064" y="4256116"/>
            <a:ext cx="2857765" cy="2169622"/>
          </a:xfrm>
          <a:prstGeom prst="rect">
            <a:avLst/>
          </a:prstGeom>
        </p:spPr>
      </p:pic>
      <p:pic>
        <p:nvPicPr>
          <p:cNvPr id="10" name="Picture 9"/>
          <p:cNvPicPr>
            <a:picLocks noChangeAspect="1"/>
          </p:cNvPicPr>
          <p:nvPr/>
        </p:nvPicPr>
        <p:blipFill>
          <a:blip r:embed="rId6"/>
          <a:stretch>
            <a:fillRect/>
          </a:stretch>
        </p:blipFill>
        <p:spPr>
          <a:xfrm>
            <a:off x="10070235" y="4534289"/>
            <a:ext cx="1734181" cy="1920846"/>
          </a:xfrm>
          <a:prstGeom prst="rect">
            <a:avLst/>
          </a:prstGeom>
        </p:spPr>
      </p:pic>
      <p:pic>
        <p:nvPicPr>
          <p:cNvPr id="11" name="Picture 10"/>
          <p:cNvPicPr>
            <a:picLocks noChangeAspect="1"/>
          </p:cNvPicPr>
          <p:nvPr/>
        </p:nvPicPr>
        <p:blipFill>
          <a:blip r:embed="rId7"/>
          <a:stretch>
            <a:fillRect/>
          </a:stretch>
        </p:blipFill>
        <p:spPr>
          <a:xfrm>
            <a:off x="9558165" y="159932"/>
            <a:ext cx="2502458" cy="1543572"/>
          </a:xfrm>
          <a:prstGeom prst="rect">
            <a:avLst/>
          </a:prstGeom>
        </p:spPr>
      </p:pic>
      <p:pic>
        <p:nvPicPr>
          <p:cNvPr id="12" name="Picture 11"/>
          <p:cNvPicPr>
            <a:picLocks noChangeAspect="1"/>
          </p:cNvPicPr>
          <p:nvPr/>
        </p:nvPicPr>
        <p:blipFill>
          <a:blip r:embed="rId8"/>
          <a:stretch>
            <a:fillRect/>
          </a:stretch>
        </p:blipFill>
        <p:spPr>
          <a:xfrm>
            <a:off x="232081" y="84512"/>
            <a:ext cx="1831460" cy="1694412"/>
          </a:xfrm>
          <a:prstGeom prst="rect">
            <a:avLst/>
          </a:prstGeom>
        </p:spPr>
      </p:pic>
      <p:pic>
        <p:nvPicPr>
          <p:cNvPr id="6" name="Picture 5"/>
          <p:cNvPicPr>
            <a:picLocks noChangeAspect="1"/>
          </p:cNvPicPr>
          <p:nvPr/>
        </p:nvPicPr>
        <p:blipFill>
          <a:blip r:embed="rId9"/>
          <a:stretch>
            <a:fillRect/>
          </a:stretch>
        </p:blipFill>
        <p:spPr>
          <a:xfrm>
            <a:off x="7664549" y="1319473"/>
            <a:ext cx="4173769" cy="1839365"/>
          </a:xfrm>
          <a:prstGeom prst="rect">
            <a:avLst/>
          </a:prstGeom>
        </p:spPr>
      </p:pic>
      <p:pic>
        <p:nvPicPr>
          <p:cNvPr id="7" name="Picture 6"/>
          <p:cNvPicPr>
            <a:picLocks noChangeAspect="1"/>
          </p:cNvPicPr>
          <p:nvPr/>
        </p:nvPicPr>
        <p:blipFill>
          <a:blip r:embed="rId10"/>
          <a:stretch>
            <a:fillRect/>
          </a:stretch>
        </p:blipFill>
        <p:spPr>
          <a:xfrm>
            <a:off x="7664549" y="3016251"/>
            <a:ext cx="2686903" cy="2056576"/>
          </a:xfrm>
          <a:prstGeom prst="rect">
            <a:avLst/>
          </a:prstGeom>
        </p:spPr>
      </p:pic>
      <p:pic>
        <p:nvPicPr>
          <p:cNvPr id="13" name="Picture 12"/>
          <p:cNvPicPr>
            <a:picLocks noChangeAspect="1"/>
          </p:cNvPicPr>
          <p:nvPr/>
        </p:nvPicPr>
        <p:blipFill>
          <a:blip r:embed="rId11"/>
          <a:stretch>
            <a:fillRect/>
          </a:stretch>
        </p:blipFill>
        <p:spPr>
          <a:xfrm>
            <a:off x="574481" y="5295206"/>
            <a:ext cx="1530695" cy="1344237"/>
          </a:xfrm>
          <a:prstGeom prst="rect">
            <a:avLst/>
          </a:prstGeom>
        </p:spPr>
      </p:pic>
    </p:spTree>
    <p:extLst>
      <p:ext uri="{BB962C8B-B14F-4D97-AF65-F5344CB8AC3E}">
        <p14:creationId xmlns:p14="http://schemas.microsoft.com/office/powerpoint/2010/main" val="2122041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i="1" dirty="0"/>
              <a:t>Cyber Crime 2016 Stats</a:t>
            </a:r>
          </a:p>
        </p:txBody>
      </p:sp>
      <p:sp>
        <p:nvSpPr>
          <p:cNvPr id="3" name="Content Placeholder 2"/>
          <p:cNvSpPr>
            <a:spLocks noGrp="1"/>
          </p:cNvSpPr>
          <p:nvPr>
            <p:ph idx="1"/>
          </p:nvPr>
        </p:nvSpPr>
        <p:spPr>
          <a:xfrm>
            <a:off x="746760" y="1542992"/>
            <a:ext cx="10515600" cy="4849495"/>
          </a:xfrm>
        </p:spPr>
        <p:txBody>
          <a:bodyPr>
            <a:noAutofit/>
          </a:bodyPr>
          <a:lstStyle/>
          <a:p>
            <a:r>
              <a:rPr lang="en-US" sz="1500" dirty="0"/>
              <a:t>The global cost of cybercrime will reach</a:t>
            </a:r>
            <a:r>
              <a:rPr lang="en-US" sz="1500" b="1" dirty="0"/>
              <a:t> $2 trillion by 2019</a:t>
            </a:r>
            <a:r>
              <a:rPr lang="en-US" sz="1500" dirty="0"/>
              <a:t>, a threefold increase from the 2015 estimate of $500 billion.</a:t>
            </a:r>
          </a:p>
          <a:p>
            <a:r>
              <a:rPr lang="en-US" sz="1500" dirty="0"/>
              <a:t>The cybercrime cost figure above may be the tip of the iceberg. </a:t>
            </a:r>
            <a:r>
              <a:rPr lang="en-US" sz="1500" dirty="0"/>
              <a:t>According to “The Global Risks Report 2016,” from the World Economic Forum, a </a:t>
            </a:r>
            <a:r>
              <a:rPr lang="en-US" sz="1500" b="1" dirty="0"/>
              <a:t>significant portion of cybercrime goes </a:t>
            </a:r>
            <a:r>
              <a:rPr lang="en-US" sz="1500" b="1" dirty="0" smtClean="0"/>
              <a:t>undetected or unreported</a:t>
            </a:r>
            <a:r>
              <a:rPr lang="en-US" sz="1500" dirty="0" smtClean="0"/>
              <a:t>. </a:t>
            </a:r>
            <a:r>
              <a:rPr lang="en-US" sz="1500" dirty="0"/>
              <a:t>This is particularly true in the case of industrial espionage and the heist of proprietary secrets, because illicit access to sensitive or confidential documents and data is hard to detect.</a:t>
            </a:r>
          </a:p>
          <a:p>
            <a:r>
              <a:rPr lang="en-US" sz="1500" dirty="0"/>
              <a:t>According to the Identity Theft Resource Center’s (ITRC) “ITRC Data Breach Report,” more than </a:t>
            </a:r>
            <a:r>
              <a:rPr lang="en-US" sz="1500" b="1" dirty="0"/>
              <a:t>29 million records </a:t>
            </a:r>
            <a:r>
              <a:rPr lang="en-US" sz="1500" dirty="0"/>
              <a:t>were exposed in </a:t>
            </a:r>
            <a:r>
              <a:rPr lang="en-US" sz="1500" b="1" dirty="0"/>
              <a:t>858 publicized breaches </a:t>
            </a:r>
            <a:r>
              <a:rPr lang="en-US" sz="1500" dirty="0"/>
              <a:t>across sectors including financial, government, health care and education</a:t>
            </a:r>
            <a:r>
              <a:rPr lang="en-US" sz="1500" dirty="0" smtClean="0"/>
              <a:t>. </a:t>
            </a:r>
            <a:r>
              <a:rPr lang="en-US" sz="1500" b="1" dirty="0" smtClean="0"/>
              <a:t>(33,800 average)</a:t>
            </a:r>
            <a:endParaRPr lang="en-US" sz="1500" b="1" dirty="0"/>
          </a:p>
          <a:p>
            <a:r>
              <a:rPr lang="en-US" sz="1500" dirty="0"/>
              <a:t>According to the </a:t>
            </a:r>
            <a:r>
              <a:rPr lang="en-US" sz="1500" dirty="0" err="1"/>
              <a:t>Ponemon</a:t>
            </a:r>
            <a:r>
              <a:rPr lang="en-US" sz="1500" dirty="0"/>
              <a:t> Institute’s “2016 Cost of Data Breach Study: Global Analysis,” which queried 383 organizations that suffered at least one breach in 2016, the average cost per breach was $4 million. That figure rose to </a:t>
            </a:r>
            <a:r>
              <a:rPr lang="en-US" sz="1500" b="1" dirty="0"/>
              <a:t>$7 million </a:t>
            </a:r>
            <a:r>
              <a:rPr lang="en-US" sz="1500" dirty="0"/>
              <a:t>in the U.S.</a:t>
            </a:r>
          </a:p>
          <a:p>
            <a:r>
              <a:rPr lang="en-US" sz="1500" dirty="0"/>
              <a:t>The same study found that the cost per record stolen averages $158 globally, but tops </a:t>
            </a:r>
            <a:r>
              <a:rPr lang="en-US" sz="1500" b="1" dirty="0"/>
              <a:t>$220 </a:t>
            </a:r>
            <a:r>
              <a:rPr lang="en-US" sz="1500" dirty="0"/>
              <a:t>in the U.S.</a:t>
            </a:r>
          </a:p>
          <a:p>
            <a:r>
              <a:rPr lang="en-US" sz="1500" dirty="0"/>
              <a:t>Due to the intensity of compliance and regulations, the costs per breach to organizations in the health care and financial services sectors top all other industry groups, according to the </a:t>
            </a:r>
            <a:r>
              <a:rPr lang="en-US" sz="1500" dirty="0" err="1"/>
              <a:t>Ponemon</a:t>
            </a:r>
            <a:r>
              <a:rPr lang="en-US" sz="1500" dirty="0"/>
              <a:t> study.</a:t>
            </a:r>
          </a:p>
          <a:p>
            <a:r>
              <a:rPr lang="en-US" sz="1500" dirty="0"/>
              <a:t>The financial hit resulting from theft of trade secrets ranges from 1 percent to 3 percent of an entire nation’s gross domestic product (GDP), according to IDG’s “Global State of Information Security Survey 2016.” The cost ranges from $749 billion to $2.2 trillion annually.</a:t>
            </a:r>
          </a:p>
          <a:p>
            <a:r>
              <a:rPr lang="en-US" sz="1500" dirty="0"/>
              <a:t>Last year, IDG detected </a:t>
            </a:r>
            <a:r>
              <a:rPr lang="en-US" sz="1500" b="1" dirty="0"/>
              <a:t>38 percent more cybersecurity incidents </a:t>
            </a:r>
            <a:r>
              <a:rPr lang="en-US" sz="1500" dirty="0"/>
              <a:t>than the year prior.</a:t>
            </a:r>
          </a:p>
          <a:p>
            <a:r>
              <a:rPr lang="en-US" sz="1500" b="1" dirty="0" smtClean="0"/>
              <a:t>48 </a:t>
            </a:r>
            <a:r>
              <a:rPr lang="en-US" sz="1500" b="1" dirty="0"/>
              <a:t>percent</a:t>
            </a:r>
            <a:r>
              <a:rPr lang="en-US" sz="1500" dirty="0"/>
              <a:t> of data security breaches are caused by acts of malicious intent. </a:t>
            </a:r>
            <a:r>
              <a:rPr lang="en-US" sz="1500" b="1" dirty="0"/>
              <a:t>Human error </a:t>
            </a:r>
            <a:r>
              <a:rPr lang="en-US" sz="1500" dirty="0"/>
              <a:t>or system failure account for the rest.</a:t>
            </a:r>
          </a:p>
        </p:txBody>
      </p:sp>
    </p:spTree>
    <p:extLst>
      <p:ext uri="{BB962C8B-B14F-4D97-AF65-F5344CB8AC3E}">
        <p14:creationId xmlns:p14="http://schemas.microsoft.com/office/powerpoint/2010/main" val="25204378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i="1" dirty="0"/>
              <a:t>Small and midsized organizations (SMBs)</a:t>
            </a:r>
          </a:p>
        </p:txBody>
      </p:sp>
      <p:sp>
        <p:nvSpPr>
          <p:cNvPr id="3" name="Content Placeholder 2"/>
          <p:cNvSpPr>
            <a:spLocks noGrp="1"/>
          </p:cNvSpPr>
          <p:nvPr>
            <p:ph idx="1"/>
          </p:nvPr>
        </p:nvSpPr>
        <p:spPr/>
        <p:txBody>
          <a:bodyPr>
            <a:normAutofit/>
          </a:bodyPr>
          <a:lstStyle/>
          <a:p>
            <a:r>
              <a:rPr lang="en-US" sz="1600" dirty="0" smtClean="0"/>
              <a:t>Defined </a:t>
            </a:r>
            <a:r>
              <a:rPr lang="en-US" sz="1600" dirty="0"/>
              <a:t>as those with 100 to 1,000 employees, are hardly immune to cybercrime — actually quite to the contrary. According to Keeper Security’s “The State of SMB Cybersecurity” report, a staggering </a:t>
            </a:r>
            <a:r>
              <a:rPr lang="en-US" sz="1600" b="1" dirty="0"/>
              <a:t>50 percent </a:t>
            </a:r>
            <a:r>
              <a:rPr lang="en-US" sz="1600" dirty="0"/>
              <a:t>of small and midsized organizations reported suffering at least one cyberattack in the last 12 months.</a:t>
            </a:r>
          </a:p>
          <a:p>
            <a:r>
              <a:rPr lang="en-US" sz="1600" dirty="0"/>
              <a:t>The average cost of a data breach involving theft of assets totaled </a:t>
            </a:r>
            <a:r>
              <a:rPr lang="en-US" sz="1600" b="1" dirty="0"/>
              <a:t>$879,582 </a:t>
            </a:r>
            <a:r>
              <a:rPr lang="en-US" sz="1600" dirty="0"/>
              <a:t>for these SMBs. They spent another </a:t>
            </a:r>
            <a:r>
              <a:rPr lang="en-US" sz="1600" b="1" dirty="0"/>
              <a:t>$955,429 </a:t>
            </a:r>
            <a:r>
              <a:rPr lang="en-US" sz="1600" dirty="0"/>
              <a:t>to restore normal business in the wake of successful attacks.</a:t>
            </a:r>
          </a:p>
          <a:p>
            <a:r>
              <a:rPr lang="en-US" sz="1600" dirty="0"/>
              <a:t>For these SMBs, 60 percent of employees use the exact same password for everything they access. Meanwhile, </a:t>
            </a:r>
            <a:r>
              <a:rPr lang="en-US" sz="1600" b="1" dirty="0"/>
              <a:t>63 percent of confirmed data breaches leverage a weak, default or stolen password.</a:t>
            </a:r>
          </a:p>
          <a:p>
            <a:endParaRPr lang="en-US" dirty="0"/>
          </a:p>
        </p:txBody>
      </p:sp>
    </p:spTree>
    <p:extLst>
      <p:ext uri="{BB962C8B-B14F-4D97-AF65-F5344CB8AC3E}">
        <p14:creationId xmlns:p14="http://schemas.microsoft.com/office/powerpoint/2010/main" val="39836180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Cybersecurity Spending and Resources</a:t>
            </a:r>
            <a:endParaRPr lang="en-US" dirty="0"/>
          </a:p>
        </p:txBody>
      </p:sp>
      <p:sp>
        <p:nvSpPr>
          <p:cNvPr id="3" name="Content Placeholder 2"/>
          <p:cNvSpPr>
            <a:spLocks noGrp="1"/>
          </p:cNvSpPr>
          <p:nvPr>
            <p:ph idx="1"/>
          </p:nvPr>
        </p:nvSpPr>
        <p:spPr/>
        <p:txBody>
          <a:bodyPr>
            <a:normAutofit/>
          </a:bodyPr>
          <a:lstStyle/>
          <a:p>
            <a:r>
              <a:rPr lang="en-US" sz="1600" dirty="0" smtClean="0"/>
              <a:t>Global </a:t>
            </a:r>
            <a:r>
              <a:rPr lang="en-US" sz="1600" dirty="0"/>
              <a:t>spending to combat cybercrime will top </a:t>
            </a:r>
            <a:r>
              <a:rPr lang="en-US" sz="1600" b="1" dirty="0"/>
              <a:t>$80 billion</a:t>
            </a:r>
            <a:r>
              <a:rPr lang="en-US" sz="1600" dirty="0"/>
              <a:t> this year, with organizations increasingly focusing on detection and response because taking preventive approaches have not been successful in blocking malicious attacks.</a:t>
            </a:r>
          </a:p>
          <a:p>
            <a:r>
              <a:rPr lang="en-US" sz="1600" dirty="0"/>
              <a:t>Spending on cyber insurance has swelled, primarily in the U.S., from $1 billion two years ago to </a:t>
            </a:r>
            <a:r>
              <a:rPr lang="en-US" sz="1600" b="1" dirty="0"/>
              <a:t>$2.5 billion in 2016</a:t>
            </a:r>
            <a:r>
              <a:rPr lang="en-US" sz="1600" dirty="0"/>
              <a:t>. Experts expect dramatic growth in the next five years as the insurance concept spreads globally.</a:t>
            </a:r>
          </a:p>
          <a:p>
            <a:r>
              <a:rPr lang="en-US" sz="1600" dirty="0"/>
              <a:t>In 2016, </a:t>
            </a:r>
            <a:r>
              <a:rPr lang="en-US" sz="1600" b="1" dirty="0"/>
              <a:t>62 percent of organizations used managed security services </a:t>
            </a:r>
            <a:r>
              <a:rPr lang="en-US" sz="1600" dirty="0"/>
              <a:t>for at least part of their cybercrime defenses, according to PwC’s “The Global State of Information Security” report.</a:t>
            </a:r>
          </a:p>
          <a:p>
            <a:r>
              <a:rPr lang="en-US" sz="1600" dirty="0"/>
              <a:t>Just half of the global organizations PwC surveyed reported that they already </a:t>
            </a:r>
            <a:r>
              <a:rPr lang="en-US" sz="1600" b="1" dirty="0"/>
              <a:t>use advanced big data analytics to model for and identify threats</a:t>
            </a:r>
            <a:r>
              <a:rPr lang="en-US" sz="1600" dirty="0"/>
              <a:t>. Meanwhile, machine learning techniques are adding significant muscle to fraud detection and application security efforts.</a:t>
            </a:r>
          </a:p>
          <a:p>
            <a:endParaRPr lang="en-US" dirty="0"/>
          </a:p>
        </p:txBody>
      </p:sp>
    </p:spTree>
    <p:extLst>
      <p:ext uri="{BB962C8B-B14F-4D97-AF65-F5344CB8AC3E}">
        <p14:creationId xmlns:p14="http://schemas.microsoft.com/office/powerpoint/2010/main" val="15420557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Preparedness and Response</a:t>
            </a:r>
            <a:endParaRPr lang="en-US" dirty="0"/>
          </a:p>
        </p:txBody>
      </p:sp>
      <p:sp>
        <p:nvSpPr>
          <p:cNvPr id="3" name="Content Placeholder 2"/>
          <p:cNvSpPr>
            <a:spLocks noGrp="1"/>
          </p:cNvSpPr>
          <p:nvPr>
            <p:ph idx="1"/>
          </p:nvPr>
        </p:nvSpPr>
        <p:spPr/>
        <p:txBody>
          <a:bodyPr>
            <a:normAutofit/>
          </a:bodyPr>
          <a:lstStyle/>
          <a:p>
            <a:r>
              <a:rPr lang="en-US" sz="1600" dirty="0" smtClean="0"/>
              <a:t>Only </a:t>
            </a:r>
            <a:r>
              <a:rPr lang="en-US" sz="1600" b="1" dirty="0"/>
              <a:t>38 percent</a:t>
            </a:r>
            <a:r>
              <a:rPr lang="en-US" sz="1600" dirty="0"/>
              <a:t> of organizations surveyed for ISACA’s “2015 Global Cybersecurity Status Report” </a:t>
            </a:r>
            <a:r>
              <a:rPr lang="en-US" sz="1600" b="1" dirty="0"/>
              <a:t>believed they were prepared</a:t>
            </a:r>
            <a:r>
              <a:rPr lang="en-US" sz="1600" dirty="0"/>
              <a:t> to meet the onslaught of sophisticated cybercrime.</a:t>
            </a:r>
          </a:p>
          <a:p>
            <a:r>
              <a:rPr lang="en-US" sz="1600" dirty="0"/>
              <a:t>Of the 1,000 IT leaders polled for </a:t>
            </a:r>
            <a:r>
              <a:rPr lang="en-US" sz="1600" dirty="0" err="1"/>
              <a:t>Invincea’s</a:t>
            </a:r>
            <a:r>
              <a:rPr lang="en-US" sz="1600" dirty="0"/>
              <a:t> “2016 </a:t>
            </a:r>
            <a:r>
              <a:rPr lang="en-US" sz="1600" dirty="0" err="1"/>
              <a:t>Cyberthreat</a:t>
            </a:r>
            <a:r>
              <a:rPr lang="en-US" sz="1600" dirty="0"/>
              <a:t> Defense Report,” </a:t>
            </a:r>
            <a:r>
              <a:rPr lang="en-US" sz="1600" b="1" dirty="0"/>
              <a:t>three-quarters reported that their networks had been breached in the last year</a:t>
            </a:r>
            <a:r>
              <a:rPr lang="en-US" sz="1600" dirty="0"/>
              <a:t>, and 62 percent said they expect to suffer a successful cyberattack at some point this year.</a:t>
            </a:r>
          </a:p>
          <a:p>
            <a:r>
              <a:rPr lang="en-US" sz="1600" dirty="0"/>
              <a:t>Phishing is a well-known cybercrime technique that involves defrauding an online account user by posing as a legitimate entity. According to the Verizon DBIR, </a:t>
            </a:r>
            <a:r>
              <a:rPr lang="en-US" sz="1600" b="1" dirty="0"/>
              <a:t>30 percent of phishing emails are actually opened, and 12 percent of those targeted click on the infecting link or attachment.</a:t>
            </a:r>
          </a:p>
          <a:p>
            <a:r>
              <a:rPr lang="en-US" sz="1600" dirty="0"/>
              <a:t>An Osterman Research survey of 540 organizations in North America, the U.K. and Germany revealed that nearly </a:t>
            </a:r>
            <a:r>
              <a:rPr lang="en-US" sz="1600" b="1" dirty="0"/>
              <a:t>half had sustained ransomware attacks in the last year.</a:t>
            </a:r>
          </a:p>
          <a:p>
            <a:endParaRPr lang="en-US" dirty="0"/>
          </a:p>
        </p:txBody>
      </p:sp>
    </p:spTree>
    <p:extLst>
      <p:ext uri="{BB962C8B-B14F-4D97-AF65-F5344CB8AC3E}">
        <p14:creationId xmlns:p14="http://schemas.microsoft.com/office/powerpoint/2010/main" val="3341208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195</TotalTime>
  <Words>657</Words>
  <Application>Microsoft Office PowerPoint</Application>
  <PresentationFormat>Widescreen</PresentationFormat>
  <Paragraphs>40</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Calibri Light</vt:lpstr>
      <vt:lpstr>Helvetica Neue</vt:lpstr>
      <vt:lpstr>Office Theme</vt:lpstr>
      <vt:lpstr>Cyber Crime</vt:lpstr>
      <vt:lpstr>PowerPoint Presentation</vt:lpstr>
      <vt:lpstr>When would you get involved?</vt:lpstr>
      <vt:lpstr>Cyber Crime 2016 Stats</vt:lpstr>
      <vt:lpstr>Small and midsized organizations (SMBs)</vt:lpstr>
      <vt:lpstr>Cybersecurity Spending and Resources</vt:lpstr>
      <vt:lpstr>Preparedness and Response</vt:lpstr>
    </vt:vector>
  </TitlesOfParts>
  <Company>Temple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Cyber Crime</dc:title>
  <dc:creator>Larry Brandolph</dc:creator>
  <cp:lastModifiedBy>Larry Brandolph</cp:lastModifiedBy>
  <cp:revision>11</cp:revision>
  <dcterms:created xsi:type="dcterms:W3CDTF">2017-02-06T18:49:10Z</dcterms:created>
  <dcterms:modified xsi:type="dcterms:W3CDTF">2017-02-06T22:04:23Z</dcterms:modified>
</cp:coreProperties>
</file>