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17"/>
  </p:notesMasterIdLst>
  <p:sldIdLst>
    <p:sldId id="366" r:id="rId2"/>
    <p:sldId id="39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68" r:id="rId13"/>
    <p:sldId id="369" r:id="rId14"/>
    <p:sldId id="370" r:id="rId15"/>
    <p:sldId id="39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988" autoAdjust="0"/>
  </p:normalViewPr>
  <p:slideViewPr>
    <p:cSldViewPr snapToGrid="0">
      <p:cViewPr varScale="1">
        <p:scale>
          <a:sx n="80" d="100"/>
          <a:sy n="80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4AAD79-A2BF-458B-BC17-844D04D4D27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593F9-7921-4F09-9F2A-B2048638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6A71D-FE56-42A5-87CF-50ABC6A0621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93F9-7921-4F09-9F2A-B2048638C9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93F9-7921-4F09-9F2A-B2048638C9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</a:t>
            </a:r>
            <a:r>
              <a:rPr lang="en-US" b="1" dirty="0"/>
              <a:t>relevant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consistent with audit </a:t>
            </a:r>
            <a:r>
              <a:rPr lang="en-US" b="1" dirty="0"/>
              <a:t>objectives</a:t>
            </a:r>
            <a:r>
              <a:rPr lang="en-US" dirty="0"/>
              <a:t> and </a:t>
            </a:r>
            <a:r>
              <a:rPr lang="en-US" u="sng" dirty="0"/>
              <a:t>supports</a:t>
            </a:r>
            <a:r>
              <a:rPr lang="en-US" dirty="0"/>
              <a:t> audit </a:t>
            </a:r>
            <a:r>
              <a:rPr lang="en-US" u="sng" dirty="0"/>
              <a:t>findings</a:t>
            </a:r>
            <a:r>
              <a:rPr lang="en-US" dirty="0"/>
              <a:t> and </a:t>
            </a:r>
            <a:r>
              <a:rPr lang="en-US" u="sng" dirty="0"/>
              <a:t>recommendations</a:t>
            </a:r>
            <a:r>
              <a:rPr lang="en-US" dirty="0"/>
              <a:t>.</a:t>
            </a:r>
          </a:p>
          <a:p>
            <a:r>
              <a:rPr lang="en-US" dirty="0"/>
              <a:t>Must be </a:t>
            </a:r>
            <a:r>
              <a:rPr lang="en-US" b="1" dirty="0"/>
              <a:t>reliable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Accurate, verifiable and from objective sources.</a:t>
            </a:r>
          </a:p>
          <a:p>
            <a:r>
              <a:rPr lang="en-US" dirty="0"/>
              <a:t>Must be </a:t>
            </a:r>
            <a:r>
              <a:rPr lang="en-US" b="1" dirty="0"/>
              <a:t>sufficient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Factual, </a:t>
            </a:r>
            <a:r>
              <a:rPr lang="en-US" u="sng" dirty="0"/>
              <a:t>adequate and convincing </a:t>
            </a:r>
            <a:r>
              <a:rPr lang="en-US" dirty="0"/>
              <a:t>such that a prudent person would reach the same conclusions as the auditor.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93F9-7921-4F09-9F2A-B2048638C9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most appropriate of these.</a:t>
            </a:r>
          </a:p>
          <a:p>
            <a:r>
              <a:rPr lang="en-US" dirty="0"/>
              <a:t>Inquiry and Confirmation – password</a:t>
            </a:r>
            <a:r>
              <a:rPr lang="en-US" baseline="0" dirty="0"/>
              <a:t> complexity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6A71D-FE56-42A5-87CF-50ABC6A0621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1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6A71D-FE56-42A5-87CF-50ABC6A0621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C0F2-EB88-4D9A-9E28-2475EC11B9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31753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BC8A-5390-43C0-A3FE-B160FFD770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617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9EDC-D8EE-4BDA-9630-E74B3DB9E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6210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40133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B480-A667-4F48-A7E4-3DAA5DD1A6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37471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A71-2799-4A39-B927-A08CF601F6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41775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07B4-8B54-4C2A-9338-3DC1293EE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22972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237-FC5D-40CF-9CEC-CAA453EC27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5163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A6F-62F1-43D4-BC21-4227CDDD2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F73B-4EF0-4FA2-9E91-E146507176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6170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2DD3-255D-4984-9832-4C5B617CD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248400"/>
            <a:ext cx="3149600" cy="5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9600" y="635763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IT Audit Process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620000" y="6329703"/>
            <a:ext cx="35560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prstClr val="black"/>
                </a:solidFill>
              </a:rPr>
              <a:t>Prof. Mike Romeu</a:t>
            </a:r>
          </a:p>
        </p:txBody>
      </p:sp>
    </p:spTree>
    <p:extLst>
      <p:ext uri="{BB962C8B-B14F-4D97-AF65-F5344CB8AC3E}">
        <p14:creationId xmlns:p14="http://schemas.microsoft.com/office/powerpoint/2010/main" val="7028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7FC46B-E149-48E3-8D63-491FFA612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 Audit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Michael Romeu-Lugo MBA, CISA</a:t>
            </a:r>
          </a:p>
          <a:p>
            <a:r>
              <a:rPr lang="en-US" sz="2000" dirty="0"/>
              <a:t>March 27,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984-B901-43F8-945D-80878247F3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4" y="533400"/>
            <a:ext cx="402773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Program – Planning: Step 5 Develop Procedure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757800"/>
              </p:ext>
            </p:extLst>
          </p:nvPr>
        </p:nvGraphicFramePr>
        <p:xfrm>
          <a:off x="838200" y="1236075"/>
          <a:ext cx="10515599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884">
                  <a:extLst>
                    <a:ext uri="{9D8B030D-6E8A-4147-A177-3AD203B41FA5}">
                      <a16:colId xmlns:a16="http://schemas.microsoft.com/office/drawing/2014/main" val="2372710469"/>
                    </a:ext>
                  </a:extLst>
                </a:gridCol>
                <a:gridCol w="5987715">
                  <a:extLst>
                    <a:ext uri="{9D8B030D-6E8A-4147-A177-3AD203B41FA5}">
                      <a16:colId xmlns:a16="http://schemas.microsoft.com/office/drawing/2014/main" val="422664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2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Identify and obtain departmental policies, standards and guidelines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Information security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Segregation of duties (</a:t>
                      </a:r>
                      <a:r>
                        <a:rPr lang="en-US" sz="1600" dirty="0" err="1"/>
                        <a:t>SoD</a:t>
                      </a:r>
                      <a:r>
                        <a:rPr lang="en-US" sz="1600" dirty="0"/>
                        <a:t>)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Purchasing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Authorization matrix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Industry standards or guidelines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Compliance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09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Identify a list of individuals to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Accounts payable clerks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Subject matter experts (SME)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Supervisors and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58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Identify methods (including tools) to perform the evaluation.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Compliance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Substantive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Tools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Questionnaires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Checklists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Spreadsheets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Computer Assisted Auditing Tools (CAATs)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7145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Program – Planning: Step 5 Develop Procedure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66900"/>
              </p:ext>
            </p:extLst>
          </p:nvPr>
        </p:nvGraphicFramePr>
        <p:xfrm>
          <a:off x="838200" y="1236075"/>
          <a:ext cx="10515599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884">
                  <a:extLst>
                    <a:ext uri="{9D8B030D-6E8A-4147-A177-3AD203B41FA5}">
                      <a16:colId xmlns:a16="http://schemas.microsoft.com/office/drawing/2014/main" val="2372710469"/>
                    </a:ext>
                  </a:extLst>
                </a:gridCol>
                <a:gridCol w="5987715">
                  <a:extLst>
                    <a:ext uri="{9D8B030D-6E8A-4147-A177-3AD203B41FA5}">
                      <a16:colId xmlns:a16="http://schemas.microsoft.com/office/drawing/2014/main" val="422664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2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Develop tools and  methodology to test and verify controls.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See the previous step: “Identify methods (including tools)…”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55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Identify criteria for evaluating the tests (similar to a test script for the auditor to use in conducting the evaluation).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Organization Structure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Policies, standards and procedures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Documentation review (user manuals, training material, 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Interviews with key personnel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Observation of procedures as they are performed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Walk-Throughs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Define a methodology to evaluate that the testing and its results are accurate (and repeatable if necessary).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Refer to standard 1205 –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501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5201">
        <p:dissolve/>
      </p:transition>
    </mc:Choice>
    <mc:Fallback>
      <p:transition spd="slow" advTm="4520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Standard 1205  - Evidence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87783"/>
              </p:ext>
            </p:extLst>
          </p:nvPr>
        </p:nvGraphicFramePr>
        <p:xfrm>
          <a:off x="838200" y="1825625"/>
          <a:ext cx="10515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Statements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1205.1 </a:t>
                      </a:r>
                      <a:r>
                        <a:rPr lang="en-US" sz="1800" b="0" dirty="0"/>
                        <a:t>IS audit and assurance professionals shall obtain sufficient and appropriate evidence to draw reasonable conclusions</a:t>
                      </a:r>
                      <a:r>
                        <a:rPr lang="en-US" sz="1800" b="0" baseline="0" dirty="0"/>
                        <a:t> on which to base the engagement results.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1205.2</a:t>
                      </a:r>
                      <a:r>
                        <a:rPr lang="en-US" sz="1800" b="0" baseline="0" dirty="0"/>
                        <a:t> IS audit and assurance professionals shall evaluate the sufficiency of evidence obtained to support conclusions and achieve engagement objectives.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155" y="3982065"/>
            <a:ext cx="104861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Evidence must be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Relevant</a:t>
            </a:r>
            <a:r>
              <a:rPr lang="en-US" dirty="0"/>
              <a:t> – consistent with audit objectives and supports audit findings and recommendations.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Reliable</a:t>
            </a:r>
            <a:r>
              <a:rPr lang="en-US" dirty="0"/>
              <a:t> – accurate, verifiable and from objective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Sufficient</a:t>
            </a:r>
            <a:r>
              <a:rPr lang="en-US" dirty="0"/>
              <a:t> – factual, adequate and convincing such that a prudent person would reach the same conclusions as the auditor.</a:t>
            </a:r>
          </a:p>
        </p:txBody>
      </p:sp>
    </p:spTree>
    <p:extLst>
      <p:ext uri="{BB962C8B-B14F-4D97-AF65-F5344CB8AC3E}">
        <p14:creationId xmlns:p14="http://schemas.microsoft.com/office/powerpoint/2010/main" val="1914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Evidence-Gathering Procedures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01106"/>
              </p:ext>
            </p:extLst>
          </p:nvPr>
        </p:nvGraphicFramePr>
        <p:xfrm>
          <a:off x="1519333" y="1541780"/>
          <a:ext cx="915333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/>
                        <a:t>Inquiry and Confirmation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Least reliable.  Consists of interviews usually driven by checklists.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Inspection</a:t>
                      </a:r>
                      <a:r>
                        <a:rPr lang="en-US" sz="1800" b="1" baseline="0" dirty="0"/>
                        <a:t> of Records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Paper, computer printouts, plans and reports, etc. Originals are better than copies; system-generated;</a:t>
                      </a:r>
                      <a:r>
                        <a:rPr lang="en-US" sz="1800" baseline="0" dirty="0"/>
                        <a:t> gathered by auditor.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Inspection of Assets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Existence and condition.  Verify/record ID, serial#, etc.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Observation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Watching a</a:t>
                      </a:r>
                      <a:r>
                        <a:rPr lang="en-US" sz="1800" baseline="0" dirty="0"/>
                        <a:t> person or system execute the process or transaction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Re-performance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Executing again and recording how it happens, not how it </a:t>
                      </a:r>
                      <a:r>
                        <a:rPr lang="en-US" sz="1800" u="sng" baseline="0" dirty="0"/>
                        <a:t>should</a:t>
                      </a:r>
                      <a:r>
                        <a:rPr lang="en-US" sz="1800" baseline="0" dirty="0"/>
                        <a:t> happen.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Re-calculation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Carrying</a:t>
                      </a:r>
                      <a:r>
                        <a:rPr lang="en-US" sz="1800" baseline="0" dirty="0"/>
                        <a:t> out calculations manually or by other independent means recording the results.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Scanning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Looking for things that do not belong or do not follow a</a:t>
                      </a:r>
                      <a:r>
                        <a:rPr lang="en-US" sz="1800" baseline="0" dirty="0"/>
                        <a:t> pattern.</a:t>
                      </a:r>
                      <a:endParaRPr lang="en-US" sz="18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7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Evidence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Source, nature and authenticity</a:t>
            </a:r>
          </a:p>
          <a:p>
            <a:pPr lvl="1"/>
            <a:r>
              <a:rPr lang="en-US" dirty="0"/>
              <a:t>Written rather than oral</a:t>
            </a:r>
          </a:p>
          <a:p>
            <a:pPr lvl="1"/>
            <a:r>
              <a:rPr lang="en-US" dirty="0"/>
              <a:t>From independent sources</a:t>
            </a:r>
          </a:p>
          <a:p>
            <a:pPr lvl="1"/>
            <a:r>
              <a:rPr lang="en-US" dirty="0"/>
              <a:t>Obtained professionally rather than by </a:t>
            </a:r>
            <a:r>
              <a:rPr lang="en-US" dirty="0" err="1"/>
              <a:t>auditee</a:t>
            </a:r>
            <a:endParaRPr lang="en-US" dirty="0"/>
          </a:p>
          <a:p>
            <a:pPr lvl="1"/>
            <a:r>
              <a:rPr lang="en-US" dirty="0"/>
              <a:t>Certified</a:t>
            </a:r>
          </a:p>
          <a:p>
            <a:pPr lvl="1"/>
            <a:r>
              <a:rPr lang="en-US" dirty="0"/>
              <a:t>Kept by an independent party</a:t>
            </a:r>
          </a:p>
          <a:p>
            <a:pPr lvl="1"/>
            <a:r>
              <a:rPr lang="en-US" dirty="0"/>
              <a:t>The results of inspection and observation</a:t>
            </a:r>
          </a:p>
          <a:p>
            <a:r>
              <a:rPr lang="en-US" dirty="0"/>
              <a:t>Identify, cross-reference and catalogue</a:t>
            </a:r>
          </a:p>
          <a:p>
            <a:r>
              <a:rPr lang="en-US" dirty="0"/>
              <a:t>Retention, availability and disposal</a:t>
            </a:r>
          </a:p>
          <a:p>
            <a:r>
              <a:rPr lang="en-US" dirty="0"/>
              <a:t>Protect from unauthorized disclosure or modification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 –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pPr lvl="1"/>
            <a:r>
              <a:rPr lang="en-US" dirty="0"/>
              <a:t>Sampling Types</a:t>
            </a:r>
          </a:p>
          <a:p>
            <a:pPr lvl="1"/>
            <a:r>
              <a:rPr lang="en-US" dirty="0"/>
              <a:t>Sampling Techniques</a:t>
            </a:r>
          </a:p>
          <a:p>
            <a:pPr lvl="1"/>
            <a:endParaRPr lang="en-US" dirty="0"/>
          </a:p>
          <a:p>
            <a:r>
              <a:rPr lang="en-US" dirty="0"/>
              <a:t>Testing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2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Planning</a:t>
            </a:r>
          </a:p>
          <a:p>
            <a:pPr lvl="1"/>
            <a:r>
              <a:rPr lang="en-US" dirty="0"/>
              <a:t>PS 1203 / PG 2203</a:t>
            </a:r>
          </a:p>
          <a:p>
            <a:pPr lvl="1"/>
            <a:endParaRPr lang="en-US" dirty="0"/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PS 1205 / PG 2205</a:t>
            </a:r>
          </a:p>
          <a:p>
            <a:pPr lvl="1"/>
            <a:endParaRPr lang="en-US" dirty="0"/>
          </a:p>
          <a:p>
            <a:r>
              <a:rPr lang="en-US" dirty="0"/>
              <a:t>References:</a:t>
            </a:r>
          </a:p>
          <a:p>
            <a:pPr lvl="1"/>
            <a:r>
              <a:rPr lang="en-US" dirty="0"/>
              <a:t>ITAF 3</a:t>
            </a:r>
            <a:r>
              <a:rPr lang="en-US" baseline="30000" dirty="0"/>
              <a:t>rd</a:t>
            </a:r>
            <a:r>
              <a:rPr lang="en-US" dirty="0"/>
              <a:t> Edition</a:t>
            </a:r>
          </a:p>
          <a:p>
            <a:pPr lvl="1"/>
            <a:r>
              <a:rPr lang="en-US" dirty="0"/>
              <a:t>Information Systems Auditing: Tools and Techniques – Creating Audit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8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Standard 1203 – Performance and Supervision</a:t>
            </a:r>
            <a:br>
              <a:rPr lang="en-US" dirty="0"/>
            </a:br>
            <a:r>
              <a:rPr lang="en-US" sz="2000" dirty="0"/>
              <a:t>ITAF 3</a:t>
            </a:r>
            <a:r>
              <a:rPr lang="en-US" sz="2000" baseline="30000" dirty="0"/>
              <a:t>rd</a:t>
            </a:r>
            <a:r>
              <a:rPr lang="en-US" sz="2000" dirty="0"/>
              <a:t> Edition, page 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391478"/>
              </p:ext>
            </p:extLst>
          </p:nvPr>
        </p:nvGraphicFramePr>
        <p:xfrm>
          <a:off x="885623" y="1641915"/>
          <a:ext cx="10420754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5">
                  <a:extLst>
                    <a:ext uri="{9D8B030D-6E8A-4147-A177-3AD203B41FA5}">
                      <a16:colId xmlns:a16="http://schemas.microsoft.com/office/drawing/2014/main" val="3063544157"/>
                    </a:ext>
                  </a:extLst>
                </a:gridCol>
                <a:gridCol w="9625099">
                  <a:extLst>
                    <a:ext uri="{9D8B030D-6E8A-4147-A177-3AD203B41FA5}">
                      <a16:colId xmlns:a16="http://schemas.microsoft.com/office/drawing/2014/main" val="4580494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Statements - “IS audit and assurance professionals shall…”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3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Conduct the work in accordance with the approved IS audit plan to cover identified risk and within the agreed-on schedule.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22634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1203.2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 supervision to IS audit staff for whom they have supervisory responsibility, to accomplish audit objectives and meet applicable professional audit standards.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5535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1203.3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Accept only tasks that are within their knowledge and skills or for which they have a reasonable expectation of either acquiring the skills during the engagement or achieving the task under supervision.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08599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1203.4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Obtain sufficient and appropriate evidence to achieve the audit objectives. The audit findings and conclusions shall be supported by appropriate analysis and interpretation of this evidence.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67322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1203.5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Document the audit process, describing the audit work and the audit evidence that supports findings and conclusions.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53288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1203.6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Identify and conclude on findings.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7515539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8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Guideline 2203 – Performance and Supervision</a:t>
            </a:r>
            <a:br>
              <a:rPr lang="en-US" dirty="0"/>
            </a:br>
            <a:r>
              <a:rPr lang="en-US" sz="2000" dirty="0"/>
              <a:t>ITAF 3rd Edition, Page 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Planning and risk assessment</a:t>
            </a:r>
          </a:p>
          <a:p>
            <a:pPr lvl="1"/>
            <a:r>
              <a:rPr lang="en-US" dirty="0"/>
              <a:t>1201 Engagement Planning</a:t>
            </a:r>
          </a:p>
          <a:p>
            <a:pPr lvl="1"/>
            <a:r>
              <a:rPr lang="en-US" dirty="0"/>
              <a:t>1202 Risk Assessment in Planning</a:t>
            </a:r>
          </a:p>
          <a:p>
            <a:r>
              <a:rPr lang="en-US" b="1" dirty="0"/>
              <a:t>Identifying controls</a:t>
            </a:r>
          </a:p>
          <a:p>
            <a:r>
              <a:rPr lang="en-US" b="1" dirty="0"/>
              <a:t>Assessing controls and gathering evidence</a:t>
            </a:r>
          </a:p>
          <a:p>
            <a:pPr lvl="1"/>
            <a:r>
              <a:rPr lang="en-US" dirty="0"/>
              <a:t>Design effectiveness</a:t>
            </a:r>
          </a:p>
          <a:p>
            <a:pPr lvl="1"/>
            <a:r>
              <a:rPr lang="en-US" dirty="0"/>
              <a:t>Operational effectiveness</a:t>
            </a:r>
          </a:p>
          <a:p>
            <a:r>
              <a:rPr lang="en-US" b="1" dirty="0"/>
              <a:t>Documenting work performed and identifying findings</a:t>
            </a:r>
          </a:p>
          <a:p>
            <a:r>
              <a:rPr lang="en-US" b="1" dirty="0"/>
              <a:t>Confirming findings and following up on corrective actions</a:t>
            </a:r>
          </a:p>
          <a:p>
            <a:pPr lvl="1"/>
            <a:r>
              <a:rPr lang="en-US" dirty="0"/>
              <a:t>Confirm with Auditee</a:t>
            </a:r>
          </a:p>
          <a:p>
            <a:pPr lvl="1"/>
            <a:r>
              <a:rPr lang="en-US" dirty="0"/>
              <a:t>If corrected before end of engagement auditor should mention original findings and document actions taken</a:t>
            </a:r>
          </a:p>
          <a:p>
            <a:r>
              <a:rPr lang="en-US" b="1" dirty="0"/>
              <a:t>Drawing conclusions and reporting</a:t>
            </a:r>
          </a:p>
          <a:p>
            <a:pPr lvl="1"/>
            <a:r>
              <a:rPr lang="en-US" dirty="0"/>
              <a:t>1204 Reporting</a:t>
            </a:r>
          </a:p>
          <a:p>
            <a:pPr lvl="1"/>
            <a:r>
              <a:rPr lang="en-US" dirty="0"/>
              <a:t>Draw conclusions and report about impact of finding on audit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Guideline 2203 – Performance and Supervision</a:t>
            </a:r>
            <a:br>
              <a:rPr lang="en-US" dirty="0"/>
            </a:br>
            <a:r>
              <a:rPr lang="en-US" sz="2000" dirty="0"/>
              <a:t>ITAF 3rd Edition, Page 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Documenting</a:t>
            </a:r>
          </a:p>
          <a:p>
            <a:pPr marL="0" indent="0">
              <a:buNone/>
            </a:pPr>
            <a:r>
              <a:rPr lang="en-US" dirty="0"/>
              <a:t>Professionals should prepare sufficient, appropriate and relevant documentation in a timely manner that provides a basis for the conclusion and contains evidence of the review performed.  Sufficient, appropriate and relevant documentation should enable a prudent and informed person, with no previous connection to the audit engagement, to re-perform the tasks performed during the audit engagement and reach the same conclusion. Documentation should include:</a:t>
            </a:r>
          </a:p>
          <a:p>
            <a:r>
              <a:rPr lang="en-US" dirty="0"/>
              <a:t>Audit engagement objectives and scope of work</a:t>
            </a:r>
          </a:p>
          <a:p>
            <a:r>
              <a:rPr lang="en-US" dirty="0"/>
              <a:t>Audit engagement project plan</a:t>
            </a:r>
          </a:p>
          <a:p>
            <a:r>
              <a:rPr lang="en-US" dirty="0"/>
              <a:t>Audit work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Audit steps performed</a:t>
            </a:r>
          </a:p>
          <a:p>
            <a:r>
              <a:rPr lang="en-US" dirty="0"/>
              <a:t>Evidence gathered</a:t>
            </a:r>
          </a:p>
          <a:p>
            <a:r>
              <a:rPr lang="en-US" dirty="0"/>
              <a:t>Conclusions and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0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Work </a:t>
            </a:r>
            <a:r>
              <a:rPr lang="en-US" dirty="0" err="1"/>
              <a:t>Programme</a:t>
            </a:r>
            <a:r>
              <a:rPr lang="en-US" baseline="30000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“Work </a:t>
            </a:r>
            <a:r>
              <a:rPr lang="en-US" dirty="0" err="1"/>
              <a:t>Programme</a:t>
            </a:r>
            <a:r>
              <a:rPr lang="en-US" dirty="0"/>
              <a:t>” = “Audit Program”</a:t>
            </a:r>
          </a:p>
          <a:p>
            <a:r>
              <a:rPr lang="en-US" dirty="0"/>
              <a:t>Procedures and instructions </a:t>
            </a:r>
          </a:p>
          <a:p>
            <a:pPr lvl="1"/>
            <a:r>
              <a:rPr lang="en-US" dirty="0"/>
              <a:t>Test controls </a:t>
            </a:r>
          </a:p>
          <a:p>
            <a:pPr lvl="1"/>
            <a:r>
              <a:rPr lang="en-US" dirty="0"/>
              <a:t>Evaluate results</a:t>
            </a:r>
          </a:p>
          <a:p>
            <a:pPr lvl="1"/>
            <a:r>
              <a:rPr lang="en-US" dirty="0"/>
              <a:t>Obtain suitable evidence to form an opinion</a:t>
            </a:r>
          </a:p>
          <a:p>
            <a:pPr lvl="1"/>
            <a:r>
              <a:rPr lang="en-US" dirty="0"/>
              <a:t>Report findings to stakeholders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Areas to be audited</a:t>
            </a:r>
          </a:p>
          <a:p>
            <a:pPr lvl="1"/>
            <a:r>
              <a:rPr lang="en-US" dirty="0"/>
              <a:t>High-level objectives</a:t>
            </a:r>
          </a:p>
          <a:p>
            <a:pPr lvl="1"/>
            <a:r>
              <a:rPr lang="en-US" dirty="0"/>
              <a:t>Tools and techniques for testing controls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/>
              <a:t>* </a:t>
            </a:r>
            <a:r>
              <a:rPr lang="en-US" sz="1600" dirty="0"/>
              <a:t>Information Systems Auditing: Tools and Techniques – Creating Audit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92" y="1870079"/>
            <a:ext cx="6320176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Program – Planning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7859"/>
            <a:ext cx="10515600" cy="296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Program – Planning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90087"/>
              </p:ext>
            </p:extLst>
          </p:nvPr>
        </p:nvGraphicFramePr>
        <p:xfrm>
          <a:off x="430937" y="1236075"/>
          <a:ext cx="11330127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429">
                  <a:extLst>
                    <a:ext uri="{9D8B030D-6E8A-4147-A177-3AD203B41FA5}">
                      <a16:colId xmlns:a16="http://schemas.microsoft.com/office/drawing/2014/main" val="2372710469"/>
                    </a:ext>
                  </a:extLst>
                </a:gridCol>
                <a:gridCol w="4963849">
                  <a:extLst>
                    <a:ext uri="{9D8B030D-6E8A-4147-A177-3AD203B41FA5}">
                      <a16:colId xmlns:a16="http://schemas.microsoft.com/office/drawing/2014/main" val="422664314"/>
                    </a:ext>
                  </a:extLst>
                </a:gridCol>
                <a:gridCol w="4963849">
                  <a:extLst>
                    <a:ext uri="{9D8B030D-6E8A-4147-A177-3AD203B41FA5}">
                      <a16:colId xmlns:a16="http://schemas.microsoft.com/office/drawing/2014/main" val="4193377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Sources of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2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1. Define audit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ERP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BYOD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Annual audit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Risk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Organizational change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Legal / regulatory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Mergers and Acquisitions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09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 Define audit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ERP Inventory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DC environmental controls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iOS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Annual audit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Audit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Executive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Previous audit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Internal policies, standards and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Risk assessments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Legislation or regulations applicable to enterprise.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44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Set audit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Assuring compliance with SOX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SAP MM – Inventory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Center Temperature and Humidity Controls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iOS data protection and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Legislation or regulations applicable to enterprise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Previous audit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SLA and compliance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Problem and Incident tickets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5526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7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Program – Planning (continued)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010996"/>
              </p:ext>
            </p:extLst>
          </p:nvPr>
        </p:nvGraphicFramePr>
        <p:xfrm>
          <a:off x="430937" y="1236075"/>
          <a:ext cx="11330127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429">
                  <a:extLst>
                    <a:ext uri="{9D8B030D-6E8A-4147-A177-3AD203B41FA5}">
                      <a16:colId xmlns:a16="http://schemas.microsoft.com/office/drawing/2014/main" val="2372710469"/>
                    </a:ext>
                  </a:extLst>
                </a:gridCol>
                <a:gridCol w="4963849">
                  <a:extLst>
                    <a:ext uri="{9D8B030D-6E8A-4147-A177-3AD203B41FA5}">
                      <a16:colId xmlns:a16="http://schemas.microsoft.com/office/drawing/2014/main" val="422664314"/>
                    </a:ext>
                  </a:extLst>
                </a:gridCol>
                <a:gridCol w="4963849">
                  <a:extLst>
                    <a:ext uri="{9D8B030D-6E8A-4147-A177-3AD203B41FA5}">
                      <a16:colId xmlns:a16="http://schemas.microsoft.com/office/drawing/2014/main" val="4193377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Sources of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2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 Perform </a:t>
                      </a:r>
                      <a:r>
                        <a:rPr lang="en-US" sz="1600" dirty="0" err="1"/>
                        <a:t>preaudit</a:t>
                      </a:r>
                      <a:r>
                        <a:rPr lang="en-US" sz="1600" dirty="0"/>
                        <a:t>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Location of IT functions supporting SAP MM, location of supply operations personnel.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Philadelphia Distribution Center: 2017 Broad Street, Philadelphia 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Mobile Management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Organization charts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Previous audit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Process maps and flow diagrams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Vendor contracts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Network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0989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5A8A-9085-46FA-AD51-98263C393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1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2532</TotalTime>
  <Words>1175</Words>
  <Application>Microsoft Office PowerPoint</Application>
  <PresentationFormat>Widescreen</PresentationFormat>
  <Paragraphs>222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7_Office Theme</vt:lpstr>
      <vt:lpstr>IT Audit Process</vt:lpstr>
      <vt:lpstr>Agenda</vt:lpstr>
      <vt:lpstr>Performance Standard 1203 – Performance and Supervision ITAF 3rd Edition, page 10</vt:lpstr>
      <vt:lpstr>Performance Guideline 2203 – Performance and Supervision ITAF 3rd Edition, Page 95</vt:lpstr>
      <vt:lpstr>Performance Guideline 2203 – Performance and Supervision ITAF 3rd Edition, Page 98</vt:lpstr>
      <vt:lpstr>Audit Work Programme*</vt:lpstr>
      <vt:lpstr>Audit Program – Planning Phase</vt:lpstr>
      <vt:lpstr>Audit Program – Planning</vt:lpstr>
      <vt:lpstr>Audit Program – Planning (continued)</vt:lpstr>
      <vt:lpstr>Audit Program – Planning: Step 5 Develop Procedure</vt:lpstr>
      <vt:lpstr>Audit Program – Planning: Step 5 Develop Procedure</vt:lpstr>
      <vt:lpstr>Performance Standard 1205  - Evidence</vt:lpstr>
      <vt:lpstr>Evidence-Gathering Procedures</vt:lpstr>
      <vt:lpstr>Other Evidence Considerations</vt:lpstr>
      <vt:lpstr>Coming Soon –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 Audit Process</dc:title>
  <dc:creator>Romeu, Michael</dc:creator>
  <cp:lastModifiedBy>Mike Romeu</cp:lastModifiedBy>
  <cp:revision>42</cp:revision>
  <cp:lastPrinted>2015-10-28T14:39:11Z</cp:lastPrinted>
  <dcterms:created xsi:type="dcterms:W3CDTF">2013-08-29T17:17:18Z</dcterms:created>
  <dcterms:modified xsi:type="dcterms:W3CDTF">2017-03-24T17:34:52Z</dcterms:modified>
</cp:coreProperties>
</file>