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notesMasterIdLst>
    <p:notesMasterId r:id="rId12"/>
  </p:notesMasterIdLst>
  <p:sldIdLst>
    <p:sldId id="266" r:id="rId2"/>
    <p:sldId id="256" r:id="rId3"/>
    <p:sldId id="257" r:id="rId4"/>
    <p:sldId id="267" r:id="rId5"/>
    <p:sldId id="259" r:id="rId6"/>
    <p:sldId id="260" r:id="rId7"/>
    <p:sldId id="261" r:id="rId8"/>
    <p:sldId id="269" r:id="rId9"/>
    <p:sldId id="26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CED1B-2DE0-5946-AB77-0B35055C428F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9D6A-C390-CC46-A392-337D3848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0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4CAD-313D-47FA-ADB2-BB607F6E797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39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D0E3C2-7B2C-D348-A25C-6B32CA71AABA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33ACCC-8538-5448-B97D-4A7415DCEB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8" Type="http://schemas.openxmlformats.org/officeDocument/2006/relationships/notesSlide" Target="../notesSlides/notesSlide1.xml"/><Relationship Id="rId9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tags" Target="../tags/tag37.xml"/><Relationship Id="rId5" Type="http://schemas.openxmlformats.org/officeDocument/2006/relationships/tags" Target="../tags/tag38.xml"/><Relationship Id="rId6" Type="http://schemas.openxmlformats.org/officeDocument/2006/relationships/slideLayout" Target="../slideLayouts/slideLayout1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thelawdictionary.org/electronic-documen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7.xml"/><Relationship Id="rId1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Relationship Id="rId9" Type="http://schemas.openxmlformats.org/officeDocument/2006/relationships/tags" Target="../tags/tag15.xml"/><Relationship Id="rId10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28.xml"/><Relationship Id="rId12" Type="http://schemas.openxmlformats.org/officeDocument/2006/relationships/tags" Target="../tags/tag29.xml"/><Relationship Id="rId13" Type="http://schemas.openxmlformats.org/officeDocument/2006/relationships/tags" Target="../tags/tag30.xml"/><Relationship Id="rId14" Type="http://schemas.openxmlformats.org/officeDocument/2006/relationships/tags" Target="../tags/tag31.xml"/><Relationship Id="rId15" Type="http://schemas.openxmlformats.org/officeDocument/2006/relationships/tags" Target="../tags/tag32.xml"/><Relationship Id="rId16" Type="http://schemas.openxmlformats.org/officeDocument/2006/relationships/tags" Target="../tags/tag33.xml"/><Relationship Id="rId17" Type="http://schemas.openxmlformats.org/officeDocument/2006/relationships/slideLayout" Target="../slideLayouts/slideLayout6.xml"/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tags" Target="../tags/tag22.xml"/><Relationship Id="rId6" Type="http://schemas.openxmlformats.org/officeDocument/2006/relationships/tags" Target="../tags/tag23.xml"/><Relationship Id="rId7" Type="http://schemas.openxmlformats.org/officeDocument/2006/relationships/tags" Target="../tags/tag24.xml"/><Relationship Id="rId8" Type="http://schemas.openxmlformats.org/officeDocument/2006/relationships/tags" Target="../tags/tag25.xml"/><Relationship Id="rId9" Type="http://schemas.openxmlformats.org/officeDocument/2006/relationships/tags" Target="../tags/tag26.xml"/><Relationship Id="rId10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2572506" y="0"/>
            <a:ext cx="39989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069" tIns="29034" rIns="58069" bIns="29034" anchor="ctr"/>
          <a:lstStyle/>
          <a:p>
            <a:pPr algn="ctr" eaLnBrk="1" hangingPunct="1">
              <a:defRPr/>
            </a:pPr>
            <a:endParaRPr lang="zh-CN" altLang="en-US" dirty="0"/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444728" y="3750425"/>
            <a:ext cx="4185889" cy="426964"/>
          </a:xfrm>
          <a:prstGeom prst="rect">
            <a:avLst/>
          </a:prstGeom>
          <a:solidFill>
            <a:srgbClr val="323232">
              <a:alpha val="24000"/>
            </a:srgb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9" name="直角三角形 8"/>
          <p:cNvSpPr/>
          <p:nvPr>
            <p:custDataLst>
              <p:tags r:id="rId4"/>
            </p:custDataLst>
          </p:nvPr>
        </p:nvSpPr>
        <p:spPr>
          <a:xfrm rot="5400000">
            <a:off x="6632506" y="4041210"/>
            <a:ext cx="110728" cy="23275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2339751" y="3218663"/>
            <a:ext cx="4464496" cy="889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sz="3200" spc="51" dirty="0">
                <a:solidFill>
                  <a:srgbClr val="FFFFFF"/>
                </a:solidFill>
              </a:rPr>
              <a:t>Electronic Document Retention Policy</a:t>
            </a:r>
            <a:endParaRPr lang="zh-CN" altLang="en-US" sz="3200" spc="51" dirty="0">
              <a:solidFill>
                <a:srgbClr val="FFFFFF"/>
              </a:solidFill>
            </a:endParaRPr>
          </a:p>
        </p:txBody>
      </p:sp>
      <p:sp>
        <p:nvSpPr>
          <p:cNvPr id="10" name="直角三角形 9"/>
          <p:cNvSpPr/>
          <p:nvPr>
            <p:custDataLst>
              <p:tags r:id="rId6"/>
            </p:custDataLst>
          </p:nvPr>
        </p:nvSpPr>
        <p:spPr>
          <a:xfrm rot="16200000" flipH="1">
            <a:off x="2401358" y="4041805"/>
            <a:ext cx="109538" cy="23275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18452" y="1422236"/>
            <a:ext cx="3048006" cy="11399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93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25"/>
          <p:cNvSpPr/>
          <p:nvPr>
            <p:custDataLst>
              <p:tags r:id="rId1"/>
            </p:custDataLst>
          </p:nvPr>
        </p:nvSpPr>
        <p:spPr>
          <a:xfrm>
            <a:off x="2340871" y="3445788"/>
            <a:ext cx="1734740" cy="1733550"/>
          </a:xfrm>
          <a:prstGeom prst="ellipse">
            <a:avLst/>
          </a:prstGeom>
          <a:solidFill>
            <a:srgbClr val="44D4B2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sp>
        <p:nvSpPr>
          <p:cNvPr id="5" name="椭圆 28"/>
          <p:cNvSpPr/>
          <p:nvPr>
            <p:custDataLst>
              <p:tags r:id="rId2"/>
            </p:custDataLst>
          </p:nvPr>
        </p:nvSpPr>
        <p:spPr>
          <a:xfrm>
            <a:off x="4721891" y="3988349"/>
            <a:ext cx="1292328" cy="1292328"/>
          </a:xfrm>
          <a:prstGeom prst="ellipse">
            <a:avLst/>
          </a:prstGeom>
          <a:solidFill>
            <a:srgbClr val="44D4B2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sp>
        <p:nvSpPr>
          <p:cNvPr id="6" name="椭圆 30"/>
          <p:cNvSpPr/>
          <p:nvPr>
            <p:custDataLst>
              <p:tags r:id="rId3"/>
            </p:custDataLst>
          </p:nvPr>
        </p:nvSpPr>
        <p:spPr>
          <a:xfrm>
            <a:off x="5620733" y="3883571"/>
            <a:ext cx="665559" cy="666750"/>
          </a:xfrm>
          <a:prstGeom prst="ellipse">
            <a:avLst/>
          </a:prstGeom>
          <a:solidFill>
            <a:srgbClr val="44D4B2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sp>
        <p:nvSpPr>
          <p:cNvPr id="7" name="椭圆 2"/>
          <p:cNvSpPr/>
          <p:nvPr>
            <p:custDataLst>
              <p:tags r:id="rId4"/>
            </p:custDataLst>
          </p:nvPr>
        </p:nvSpPr>
        <p:spPr>
          <a:xfrm>
            <a:off x="2593430" y="1213913"/>
            <a:ext cx="3705503" cy="3705502"/>
          </a:xfrm>
          <a:prstGeom prst="ellipse">
            <a:avLst/>
          </a:prstGeom>
          <a:solidFill>
            <a:srgbClr val="44D4B2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 altLang="zh-CN" sz="3600"/>
          </a:p>
        </p:txBody>
      </p:sp>
      <p:sp>
        <p:nvSpPr>
          <p:cNvPr id="8" name="矩形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1630" y="2067135"/>
            <a:ext cx="2349104" cy="12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 dirty="0">
                <a:solidFill>
                  <a:schemeClr val="tx1">
                    <a:lumMod val="50000"/>
                  </a:schemeClr>
                </a:solidFill>
                <a:latin typeface="华文中宋" pitchFamily="2" charset="-122"/>
                <a:ea typeface="华文中宋" pitchFamily="2" charset="-122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13072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904 -0.24537 L -0.23958 -0.24537 C -0.13229 -0.24537 -1.25E-6 -0.17778 -1.25E-6 -0.12269 L -1.25E-6 7.40741E-7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5" y="1226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2207 7.40741E-7 C -0.31953 7.40741E-7 -0.44128 -0.24676 -0.44128 -0.44699 L -0.44128 -0.89398 " pathEditMode="relative" rAng="0" ptsTypes="AAAA">
                                      <p:cBhvr>
                                        <p:cTn id="29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70" y="-4469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8 -0.73704 L 0.09219 -0.73704 C 0.05091 -0.73704 -1.66667E-6 -0.53426 -1.66667E-6 -0.36898 L -1.66667E-6 -7.40741E-7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3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874261"/>
            <a:ext cx="6498158" cy="1649549"/>
          </a:xfrm>
        </p:spPr>
        <p:txBody>
          <a:bodyPr/>
          <a:lstStyle/>
          <a:p>
            <a:r>
              <a:rPr lang="en-US" sz="3000" b="1" dirty="0" smtClean="0"/>
              <a:t>What are Electronic Documents?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886711"/>
            <a:ext cx="6498159" cy="2919701"/>
          </a:xfrm>
        </p:spPr>
        <p:txBody>
          <a:bodyPr>
            <a:normAutofit fontScale="85000" lnSpcReduction="20000"/>
          </a:bodyPr>
          <a:lstStyle/>
          <a:p>
            <a:r>
              <a:rPr lang="en-US" sz="2500" dirty="0"/>
              <a:t>“Text, graphics, or spreadsheets generated by computer on any media or device for any electronic processing, including EDI. Electronically stored documents follow no format or readability requirements except when retrieve for human-use. It is simply information recorded in a manner that requires a computer or other electronic device to display, interpret, and process it.”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/>
              <a:t>As defined by - </a:t>
            </a:r>
            <a:r>
              <a:rPr lang="en-US" sz="2500" u="sng" dirty="0">
                <a:hlinkClick r:id="rId2"/>
              </a:rPr>
              <a:t>http://thelawdictionary.org/electronic-document</a:t>
            </a:r>
            <a:r>
              <a:rPr lang="en-US" sz="2200" u="sng" dirty="0">
                <a:hlinkClick r:id="rId2"/>
              </a:rPr>
              <a:t>/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710" y="274638"/>
            <a:ext cx="7498080" cy="1506875"/>
          </a:xfrm>
        </p:spPr>
        <p:txBody>
          <a:bodyPr>
            <a:normAutofit/>
          </a:bodyPr>
          <a:lstStyle/>
          <a:p>
            <a:r>
              <a:rPr lang="en-US" sz="2500" b="1" dirty="0">
                <a:effectLst/>
              </a:rPr>
              <a:t>What is an Electronic Document Retention Policy and why do we </a:t>
            </a:r>
            <a:r>
              <a:rPr lang="en-US" sz="2500" b="1" dirty="0" smtClean="0">
                <a:effectLst/>
              </a:rPr>
              <a:t>need </a:t>
            </a:r>
            <a:r>
              <a:rPr lang="en-US" sz="2500" b="1" dirty="0">
                <a:effectLst/>
              </a:rPr>
              <a:t>one?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61936"/>
            <a:ext cx="7498080" cy="3299097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 smtClean="0"/>
              <a:t>An </a:t>
            </a:r>
            <a:r>
              <a:rPr lang="en-US" dirty="0"/>
              <a:t>Electronic Document Retention Policy states how long electronic documents should be retained by the company and how to distinguish the different retention periods between types of documents.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Benefits</a:t>
            </a:r>
          </a:p>
          <a:p>
            <a:pPr lvl="0"/>
            <a:r>
              <a:rPr lang="en-US" dirty="0"/>
              <a:t>Decrease the cost and resources need to maintain data</a:t>
            </a:r>
          </a:p>
          <a:p>
            <a:pPr lvl="0"/>
            <a:r>
              <a:rPr lang="en-US" dirty="0"/>
              <a:t>Limit the liability of the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2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H_Page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35608" y="2132024"/>
            <a:ext cx="7498080" cy="1143000"/>
          </a:xfrm>
        </p:spPr>
        <p:txBody>
          <a:bodyPr>
            <a:normAutofit/>
          </a:bodyPr>
          <a:lstStyle/>
          <a:p>
            <a:r>
              <a:rPr lang="en-US" sz="3000" dirty="0"/>
              <a:t>“Carlucci v. Piper Aircraft Corp., 102 F.R.D. 472 (S.D. Fla. 1984)”</a:t>
            </a:r>
          </a:p>
        </p:txBody>
      </p:sp>
      <p:sp>
        <p:nvSpPr>
          <p:cNvPr id="24" name="MH_Other_2"/>
          <p:cNvSpPr/>
          <p:nvPr>
            <p:custDataLst>
              <p:tags r:id="rId3"/>
            </p:custDataLst>
          </p:nvPr>
        </p:nvSpPr>
        <p:spPr>
          <a:xfrm>
            <a:off x="4695448" y="3467536"/>
            <a:ext cx="1031081" cy="105727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  <a:gd name="connsiteX28" fmla="*/ 0 w 1768701"/>
              <a:gd name="connsiteY28" fmla="*/ 0 h 1819275"/>
              <a:gd name="connsiteX0" fmla="*/ 0 w 1774058"/>
              <a:gd name="connsiteY0" fmla="*/ 0 h 1819275"/>
              <a:gd name="connsiteX1" fmla="*/ 1239837 w 1774058"/>
              <a:gd name="connsiteY1" fmla="*/ 0 h 1819275"/>
              <a:gd name="connsiteX2" fmla="*/ 1425575 w 1774058"/>
              <a:gd name="connsiteY2" fmla="*/ 1819275 h 1819275"/>
              <a:gd name="connsiteX3" fmla="*/ 1217011 w 1774058"/>
              <a:gd name="connsiteY3" fmla="*/ 1151279 h 1819275"/>
              <a:gd name="connsiteX4" fmla="*/ 1120532 w 1774058"/>
              <a:gd name="connsiteY4" fmla="*/ 960656 h 1819275"/>
              <a:gd name="connsiteX5" fmla="*/ 1125218 w 1774058"/>
              <a:gd name="connsiteY5" fmla="*/ 962449 h 1819275"/>
              <a:gd name="connsiteX6" fmla="*/ 1087312 w 1774058"/>
              <a:gd name="connsiteY6" fmla="*/ 895020 h 1819275"/>
              <a:gd name="connsiteX7" fmla="*/ 1067594 w 1774058"/>
              <a:gd name="connsiteY7" fmla="*/ 856060 h 1819275"/>
              <a:gd name="connsiteX8" fmla="*/ 1044723 w 1774058"/>
              <a:gd name="connsiteY8" fmla="*/ 819259 h 1819275"/>
              <a:gd name="connsiteX9" fmla="*/ 1032247 w 1774058"/>
              <a:gd name="connsiteY9" fmla="*/ 797066 h 1819275"/>
              <a:gd name="connsiteX10" fmla="*/ 1011074 w 1774058"/>
              <a:gd name="connsiteY10" fmla="*/ 765115 h 1819275"/>
              <a:gd name="connsiteX11" fmla="*/ 976419 w 1774058"/>
              <a:gd name="connsiteY11" fmla="*/ 709350 h 1819275"/>
              <a:gd name="connsiteX12" fmla="*/ 949071 w 1774058"/>
              <a:gd name="connsiteY12" fmla="*/ 671548 h 1819275"/>
              <a:gd name="connsiteX13" fmla="*/ 932625 w 1774058"/>
              <a:gd name="connsiteY13" fmla="*/ 646730 h 1819275"/>
              <a:gd name="connsiteX14" fmla="*/ 911183 w 1774058"/>
              <a:gd name="connsiteY14" fmla="*/ 619176 h 1819275"/>
              <a:gd name="connsiteX15" fmla="*/ 873826 w 1774058"/>
              <a:gd name="connsiteY15" fmla="*/ 567538 h 1819275"/>
              <a:gd name="connsiteX16" fmla="*/ 842456 w 1774058"/>
              <a:gd name="connsiteY16" fmla="*/ 530859 h 1819275"/>
              <a:gd name="connsiteX17" fmla="*/ 827460 w 1774058"/>
              <a:gd name="connsiteY17" fmla="*/ 511589 h 1819275"/>
              <a:gd name="connsiteX18" fmla="*/ 804660 w 1774058"/>
              <a:gd name="connsiteY18" fmla="*/ 486667 h 1819275"/>
              <a:gd name="connsiteX19" fmla="*/ 759485 w 1774058"/>
              <a:gd name="connsiteY19" fmla="*/ 433846 h 1819275"/>
              <a:gd name="connsiteX20" fmla="*/ 732019 w 1774058"/>
              <a:gd name="connsiteY20" fmla="*/ 407265 h 1819275"/>
              <a:gd name="connsiteX21" fmla="*/ 717863 w 1774058"/>
              <a:gd name="connsiteY21" fmla="*/ 391791 h 1819275"/>
              <a:gd name="connsiteX22" fmla="*/ 677622 w 1774058"/>
              <a:gd name="connsiteY22" fmla="*/ 354620 h 1819275"/>
              <a:gd name="connsiteX23" fmla="*/ 633065 w 1774058"/>
              <a:gd name="connsiteY23" fmla="*/ 311498 h 1819275"/>
              <a:gd name="connsiteX24" fmla="*/ 619739 w 1774058"/>
              <a:gd name="connsiteY24" fmla="*/ 301151 h 1819275"/>
              <a:gd name="connsiteX25" fmla="*/ 604942 w 1774058"/>
              <a:gd name="connsiteY25" fmla="*/ 287483 h 1819275"/>
              <a:gd name="connsiteX26" fmla="*/ 29334 w 1774058"/>
              <a:gd name="connsiteY26" fmla="*/ 3471 h 1819275"/>
              <a:gd name="connsiteX27" fmla="*/ 7152 w 1774058"/>
              <a:gd name="connsiteY27" fmla="*/ 1798 h 1819275"/>
              <a:gd name="connsiteX28" fmla="*/ 0 w 1774058"/>
              <a:gd name="connsiteY28" fmla="*/ 0 h 1819275"/>
              <a:gd name="connsiteX0" fmla="*/ 0 w 1775399"/>
              <a:gd name="connsiteY0" fmla="*/ 0 h 1819275"/>
              <a:gd name="connsiteX1" fmla="*/ 1239837 w 1775399"/>
              <a:gd name="connsiteY1" fmla="*/ 0 h 1819275"/>
              <a:gd name="connsiteX2" fmla="*/ 1425575 w 1775399"/>
              <a:gd name="connsiteY2" fmla="*/ 1819275 h 1819275"/>
              <a:gd name="connsiteX3" fmla="*/ 1217011 w 1775399"/>
              <a:gd name="connsiteY3" fmla="*/ 1151279 h 1819275"/>
              <a:gd name="connsiteX4" fmla="*/ 1120532 w 1775399"/>
              <a:gd name="connsiteY4" fmla="*/ 960656 h 1819275"/>
              <a:gd name="connsiteX5" fmla="*/ 1125218 w 1775399"/>
              <a:gd name="connsiteY5" fmla="*/ 962449 h 1819275"/>
              <a:gd name="connsiteX6" fmla="*/ 1087312 w 1775399"/>
              <a:gd name="connsiteY6" fmla="*/ 895020 h 1819275"/>
              <a:gd name="connsiteX7" fmla="*/ 1067594 w 1775399"/>
              <a:gd name="connsiteY7" fmla="*/ 856060 h 1819275"/>
              <a:gd name="connsiteX8" fmla="*/ 1044723 w 1775399"/>
              <a:gd name="connsiteY8" fmla="*/ 819259 h 1819275"/>
              <a:gd name="connsiteX9" fmla="*/ 1032247 w 1775399"/>
              <a:gd name="connsiteY9" fmla="*/ 797066 h 1819275"/>
              <a:gd name="connsiteX10" fmla="*/ 1011074 w 1775399"/>
              <a:gd name="connsiteY10" fmla="*/ 765115 h 1819275"/>
              <a:gd name="connsiteX11" fmla="*/ 976419 w 1775399"/>
              <a:gd name="connsiteY11" fmla="*/ 709350 h 1819275"/>
              <a:gd name="connsiteX12" fmla="*/ 949071 w 1775399"/>
              <a:gd name="connsiteY12" fmla="*/ 671548 h 1819275"/>
              <a:gd name="connsiteX13" fmla="*/ 932625 w 1775399"/>
              <a:gd name="connsiteY13" fmla="*/ 646730 h 1819275"/>
              <a:gd name="connsiteX14" fmla="*/ 911183 w 1775399"/>
              <a:gd name="connsiteY14" fmla="*/ 619176 h 1819275"/>
              <a:gd name="connsiteX15" fmla="*/ 873826 w 1775399"/>
              <a:gd name="connsiteY15" fmla="*/ 567538 h 1819275"/>
              <a:gd name="connsiteX16" fmla="*/ 842456 w 1775399"/>
              <a:gd name="connsiteY16" fmla="*/ 530859 h 1819275"/>
              <a:gd name="connsiteX17" fmla="*/ 827460 w 1775399"/>
              <a:gd name="connsiteY17" fmla="*/ 511589 h 1819275"/>
              <a:gd name="connsiteX18" fmla="*/ 804660 w 1775399"/>
              <a:gd name="connsiteY18" fmla="*/ 486667 h 1819275"/>
              <a:gd name="connsiteX19" fmla="*/ 759485 w 1775399"/>
              <a:gd name="connsiteY19" fmla="*/ 433846 h 1819275"/>
              <a:gd name="connsiteX20" fmla="*/ 732019 w 1775399"/>
              <a:gd name="connsiteY20" fmla="*/ 407265 h 1819275"/>
              <a:gd name="connsiteX21" fmla="*/ 717863 w 1775399"/>
              <a:gd name="connsiteY21" fmla="*/ 391791 h 1819275"/>
              <a:gd name="connsiteX22" fmla="*/ 677622 w 1775399"/>
              <a:gd name="connsiteY22" fmla="*/ 354620 h 1819275"/>
              <a:gd name="connsiteX23" fmla="*/ 633065 w 1775399"/>
              <a:gd name="connsiteY23" fmla="*/ 311498 h 1819275"/>
              <a:gd name="connsiteX24" fmla="*/ 619739 w 1775399"/>
              <a:gd name="connsiteY24" fmla="*/ 301151 h 1819275"/>
              <a:gd name="connsiteX25" fmla="*/ 604942 w 1775399"/>
              <a:gd name="connsiteY25" fmla="*/ 287483 h 1819275"/>
              <a:gd name="connsiteX26" fmla="*/ 29334 w 1775399"/>
              <a:gd name="connsiteY26" fmla="*/ 3471 h 1819275"/>
              <a:gd name="connsiteX27" fmla="*/ 7152 w 1775399"/>
              <a:gd name="connsiteY27" fmla="*/ 1798 h 1819275"/>
              <a:gd name="connsiteX28" fmla="*/ 0 w 1775399"/>
              <a:gd name="connsiteY28" fmla="*/ 0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5399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97075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4000">
                <a:srgbClr val="EE0076"/>
              </a:gs>
              <a:gs pos="64000">
                <a:srgbClr val="EE0076"/>
              </a:gs>
              <a:gs pos="42000">
                <a:srgbClr val="EE0076"/>
              </a:gs>
              <a:gs pos="100000">
                <a:srgbClr val="EE0076">
                  <a:lumMod val="75000"/>
                </a:srgbClr>
              </a:gs>
            </a:gsLst>
            <a:lin ang="0" scaled="0"/>
            <a:tileRect/>
          </a:gra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9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MH_Other_3"/>
          <p:cNvSpPr/>
          <p:nvPr>
            <p:custDataLst>
              <p:tags r:id="rId4"/>
            </p:custDataLst>
          </p:nvPr>
        </p:nvSpPr>
        <p:spPr>
          <a:xfrm rot="18018922">
            <a:off x="4222174" y="3505042"/>
            <a:ext cx="1026319" cy="105608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gradFill flip="none" rotWithShape="1">
            <a:gsLst>
              <a:gs pos="14000">
                <a:srgbClr val="A3D800">
                  <a:lumMod val="20000"/>
                  <a:lumOff val="80000"/>
                </a:srgbClr>
              </a:gs>
              <a:gs pos="64000">
                <a:srgbClr val="A3D800">
                  <a:lumMod val="40000"/>
                  <a:lumOff val="60000"/>
                </a:srgbClr>
              </a:gs>
              <a:gs pos="42000">
                <a:srgbClr val="A3D800">
                  <a:lumMod val="40000"/>
                  <a:lumOff val="60000"/>
                </a:srgbClr>
              </a:gs>
              <a:gs pos="100000">
                <a:srgbClr val="A3D800">
                  <a:lumMod val="60000"/>
                  <a:lumOff val="40000"/>
                </a:srgbClr>
              </a:gs>
            </a:gsLst>
            <a:lin ang="0" scaled="0"/>
            <a:tileRect/>
          </a:gra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9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MH_Other_4"/>
          <p:cNvSpPr/>
          <p:nvPr>
            <p:custDataLst>
              <p:tags r:id="rId5"/>
            </p:custDataLst>
          </p:nvPr>
        </p:nvSpPr>
        <p:spPr>
          <a:xfrm rot="14427225">
            <a:off x="4012624" y="3930094"/>
            <a:ext cx="1026319" cy="105608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gradFill flip="none" rotWithShape="1">
            <a:gsLst>
              <a:gs pos="14000">
                <a:srgbClr val="A3D800"/>
              </a:gs>
              <a:gs pos="64000">
                <a:srgbClr val="A3D800"/>
              </a:gs>
              <a:gs pos="42000">
                <a:srgbClr val="A3D800"/>
              </a:gs>
              <a:gs pos="100000">
                <a:srgbClr val="A3D800">
                  <a:lumMod val="75000"/>
                </a:srgbClr>
              </a:gs>
            </a:gsLst>
            <a:lin ang="0" scaled="0"/>
            <a:tileRect/>
          </a:gra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9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7" name="MH_Other_5"/>
          <p:cNvSpPr/>
          <p:nvPr>
            <p:custDataLst>
              <p:tags r:id="rId6"/>
            </p:custDataLst>
          </p:nvPr>
        </p:nvSpPr>
        <p:spPr>
          <a:xfrm rot="10859581">
            <a:off x="4276347" y="4328358"/>
            <a:ext cx="1026319" cy="105727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gradFill flip="none" rotWithShape="1">
            <a:gsLst>
              <a:gs pos="14000">
                <a:srgbClr val="FB9E00">
                  <a:lumMod val="20000"/>
                  <a:lumOff val="80000"/>
                </a:srgbClr>
              </a:gs>
              <a:gs pos="64000">
                <a:srgbClr val="FB9E00">
                  <a:lumMod val="40000"/>
                  <a:lumOff val="60000"/>
                </a:srgbClr>
              </a:gs>
              <a:gs pos="42000">
                <a:srgbClr val="FB9E00">
                  <a:lumMod val="40000"/>
                  <a:lumOff val="60000"/>
                </a:srgbClr>
              </a:gs>
              <a:gs pos="100000">
                <a:srgbClr val="FB9E00">
                  <a:lumMod val="60000"/>
                  <a:lumOff val="40000"/>
                </a:srgbClr>
              </a:gs>
            </a:gsLst>
            <a:lin ang="0" scaled="0"/>
            <a:tileRect/>
          </a:gra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9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8" name="MH_Other_6"/>
          <p:cNvSpPr/>
          <p:nvPr>
            <p:custDataLst>
              <p:tags r:id="rId7"/>
            </p:custDataLst>
          </p:nvPr>
        </p:nvSpPr>
        <p:spPr>
          <a:xfrm rot="7267884">
            <a:off x="4746644" y="4298592"/>
            <a:ext cx="1027509" cy="1056084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gradFill flip="none" rotWithShape="1">
            <a:gsLst>
              <a:gs pos="14000">
                <a:srgbClr val="FB9E00"/>
              </a:gs>
              <a:gs pos="64000">
                <a:srgbClr val="FB9E00"/>
              </a:gs>
              <a:gs pos="42000">
                <a:srgbClr val="FB9E00"/>
              </a:gs>
              <a:gs pos="100000">
                <a:srgbClr val="FB9E00">
                  <a:lumMod val="75000"/>
                </a:srgbClr>
              </a:gs>
            </a:gsLst>
            <a:lin ang="0" scaled="0"/>
            <a:tileRect/>
          </a:gra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9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MH_Other_7"/>
          <p:cNvSpPr/>
          <p:nvPr>
            <p:custDataLst>
              <p:tags r:id="rId8"/>
            </p:custDataLst>
          </p:nvPr>
        </p:nvSpPr>
        <p:spPr>
          <a:xfrm rot="3662163">
            <a:off x="4958575" y="3874730"/>
            <a:ext cx="1026319" cy="1057275"/>
          </a:xfrm>
          <a:custGeom>
            <a:avLst/>
            <a:gdLst>
              <a:gd name="connsiteX0" fmla="*/ 0 w 1768701"/>
              <a:gd name="connsiteY0" fmla="*/ 0 h 1819275"/>
              <a:gd name="connsiteX1" fmla="*/ 1239837 w 1768701"/>
              <a:gd name="connsiteY1" fmla="*/ 0 h 1819275"/>
              <a:gd name="connsiteX2" fmla="*/ 1425575 w 1768701"/>
              <a:gd name="connsiteY2" fmla="*/ 1819275 h 1819275"/>
              <a:gd name="connsiteX3" fmla="*/ 1217011 w 1768701"/>
              <a:gd name="connsiteY3" fmla="*/ 1151279 h 1819275"/>
              <a:gd name="connsiteX4" fmla="*/ 1120532 w 1768701"/>
              <a:gd name="connsiteY4" fmla="*/ 960656 h 1819275"/>
              <a:gd name="connsiteX5" fmla="*/ 1125218 w 1768701"/>
              <a:gd name="connsiteY5" fmla="*/ 962449 h 1819275"/>
              <a:gd name="connsiteX6" fmla="*/ 1087312 w 1768701"/>
              <a:gd name="connsiteY6" fmla="*/ 895020 h 1819275"/>
              <a:gd name="connsiteX7" fmla="*/ 1067594 w 1768701"/>
              <a:gd name="connsiteY7" fmla="*/ 856060 h 1819275"/>
              <a:gd name="connsiteX8" fmla="*/ 1044723 w 1768701"/>
              <a:gd name="connsiteY8" fmla="*/ 819259 h 1819275"/>
              <a:gd name="connsiteX9" fmla="*/ 1032247 w 1768701"/>
              <a:gd name="connsiteY9" fmla="*/ 797066 h 1819275"/>
              <a:gd name="connsiteX10" fmla="*/ 1011074 w 1768701"/>
              <a:gd name="connsiteY10" fmla="*/ 765115 h 1819275"/>
              <a:gd name="connsiteX11" fmla="*/ 976419 w 1768701"/>
              <a:gd name="connsiteY11" fmla="*/ 709350 h 1819275"/>
              <a:gd name="connsiteX12" fmla="*/ 949071 w 1768701"/>
              <a:gd name="connsiteY12" fmla="*/ 671548 h 1819275"/>
              <a:gd name="connsiteX13" fmla="*/ 932625 w 1768701"/>
              <a:gd name="connsiteY13" fmla="*/ 646730 h 1819275"/>
              <a:gd name="connsiteX14" fmla="*/ 911183 w 1768701"/>
              <a:gd name="connsiteY14" fmla="*/ 619176 h 1819275"/>
              <a:gd name="connsiteX15" fmla="*/ 873826 w 1768701"/>
              <a:gd name="connsiteY15" fmla="*/ 567538 h 1819275"/>
              <a:gd name="connsiteX16" fmla="*/ 842456 w 1768701"/>
              <a:gd name="connsiteY16" fmla="*/ 530859 h 1819275"/>
              <a:gd name="connsiteX17" fmla="*/ 827460 w 1768701"/>
              <a:gd name="connsiteY17" fmla="*/ 511589 h 1819275"/>
              <a:gd name="connsiteX18" fmla="*/ 804660 w 1768701"/>
              <a:gd name="connsiteY18" fmla="*/ 486667 h 1819275"/>
              <a:gd name="connsiteX19" fmla="*/ 759485 w 1768701"/>
              <a:gd name="connsiteY19" fmla="*/ 433846 h 1819275"/>
              <a:gd name="connsiteX20" fmla="*/ 732019 w 1768701"/>
              <a:gd name="connsiteY20" fmla="*/ 407265 h 1819275"/>
              <a:gd name="connsiteX21" fmla="*/ 717863 w 1768701"/>
              <a:gd name="connsiteY21" fmla="*/ 391791 h 1819275"/>
              <a:gd name="connsiteX22" fmla="*/ 677622 w 1768701"/>
              <a:gd name="connsiteY22" fmla="*/ 354620 h 1819275"/>
              <a:gd name="connsiteX23" fmla="*/ 633065 w 1768701"/>
              <a:gd name="connsiteY23" fmla="*/ 311498 h 1819275"/>
              <a:gd name="connsiteX24" fmla="*/ 619739 w 1768701"/>
              <a:gd name="connsiteY24" fmla="*/ 301151 h 1819275"/>
              <a:gd name="connsiteX25" fmla="*/ 604942 w 1768701"/>
              <a:gd name="connsiteY25" fmla="*/ 287483 h 1819275"/>
              <a:gd name="connsiteX26" fmla="*/ 29334 w 1768701"/>
              <a:gd name="connsiteY26" fmla="*/ 3471 h 1819275"/>
              <a:gd name="connsiteX27" fmla="*/ 7152 w 1768701"/>
              <a:gd name="connsiteY27" fmla="*/ 1798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68701" h="1819275">
                <a:moveTo>
                  <a:pt x="0" y="0"/>
                </a:moveTo>
                <a:lnTo>
                  <a:pt x="1239837" y="0"/>
                </a:lnTo>
                <a:cubicBezTo>
                  <a:pt x="1820863" y="101600"/>
                  <a:pt x="1981200" y="942975"/>
                  <a:pt x="1425575" y="1819275"/>
                </a:cubicBezTo>
                <a:cubicBezTo>
                  <a:pt x="1410692" y="1702594"/>
                  <a:pt x="1345133" y="1441252"/>
                  <a:pt x="1217011" y="1151279"/>
                </a:cubicBezTo>
                <a:lnTo>
                  <a:pt x="1120532" y="960656"/>
                </a:lnTo>
                <a:lnTo>
                  <a:pt x="1125218" y="962449"/>
                </a:lnTo>
                <a:lnTo>
                  <a:pt x="1087312" y="895020"/>
                </a:lnTo>
                <a:lnTo>
                  <a:pt x="1067594" y="856060"/>
                </a:lnTo>
                <a:lnTo>
                  <a:pt x="1044723" y="819259"/>
                </a:lnTo>
                <a:lnTo>
                  <a:pt x="1032247" y="797066"/>
                </a:lnTo>
                <a:lnTo>
                  <a:pt x="1011074" y="765115"/>
                </a:lnTo>
                <a:lnTo>
                  <a:pt x="976419" y="709350"/>
                </a:lnTo>
                <a:lnTo>
                  <a:pt x="949071" y="671548"/>
                </a:lnTo>
                <a:lnTo>
                  <a:pt x="932625" y="646730"/>
                </a:lnTo>
                <a:lnTo>
                  <a:pt x="911183" y="619176"/>
                </a:lnTo>
                <a:lnTo>
                  <a:pt x="873826" y="567538"/>
                </a:lnTo>
                <a:lnTo>
                  <a:pt x="842456" y="530859"/>
                </a:lnTo>
                <a:lnTo>
                  <a:pt x="827460" y="511589"/>
                </a:lnTo>
                <a:lnTo>
                  <a:pt x="804660" y="486667"/>
                </a:lnTo>
                <a:lnTo>
                  <a:pt x="759485" y="433846"/>
                </a:lnTo>
                <a:lnTo>
                  <a:pt x="732019" y="407265"/>
                </a:lnTo>
                <a:lnTo>
                  <a:pt x="717863" y="391791"/>
                </a:lnTo>
                <a:lnTo>
                  <a:pt x="677622" y="354620"/>
                </a:lnTo>
                <a:lnTo>
                  <a:pt x="633065" y="311498"/>
                </a:lnTo>
                <a:lnTo>
                  <a:pt x="619739" y="301151"/>
                </a:lnTo>
                <a:lnTo>
                  <a:pt x="604942" y="287483"/>
                </a:lnTo>
                <a:cubicBezTo>
                  <a:pt x="414589" y="126628"/>
                  <a:pt x="215013" y="30932"/>
                  <a:pt x="29334" y="3471"/>
                </a:cubicBezTo>
                <a:lnTo>
                  <a:pt x="7152" y="1798"/>
                </a:lnTo>
                <a:close/>
              </a:path>
            </a:pathLst>
          </a:custGeom>
          <a:gradFill flip="none" rotWithShape="1">
            <a:gsLst>
              <a:gs pos="14000">
                <a:srgbClr val="EE0076">
                  <a:lumMod val="20000"/>
                  <a:lumOff val="80000"/>
                </a:srgbClr>
              </a:gs>
              <a:gs pos="64000">
                <a:srgbClr val="EE0076">
                  <a:lumMod val="40000"/>
                  <a:lumOff val="60000"/>
                </a:srgbClr>
              </a:gs>
              <a:gs pos="42000">
                <a:srgbClr val="EE0076">
                  <a:lumMod val="40000"/>
                  <a:lumOff val="60000"/>
                </a:srgbClr>
              </a:gs>
              <a:gs pos="100000">
                <a:srgbClr val="EE0076">
                  <a:lumMod val="60000"/>
                  <a:lumOff val="40000"/>
                </a:srgbClr>
              </a:gs>
            </a:gsLst>
            <a:lin ang="0" scaled="0"/>
            <a:tileRect/>
          </a:gradFill>
          <a:ln w="3175" cap="flat" cmpd="sng" algn="ctr">
            <a:noFill/>
            <a:prstDash val="solid"/>
            <a:miter lim="800000"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900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401" name="MH_SubTitle_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76814" y="3467537"/>
            <a:ext cx="2867186" cy="127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 lvl="0"/>
            <a:r>
              <a:rPr lang="en-US" sz="2000" dirty="0" smtClean="0"/>
              <a:t>Piper Aircraft’s document retention policy was not implemented.</a:t>
            </a:r>
            <a:endParaRPr lang="en-US" sz="2000" dirty="0"/>
          </a:p>
        </p:txBody>
      </p:sp>
      <p:sp>
        <p:nvSpPr>
          <p:cNvPr id="16404" name="MH_SubTitle_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021278" y="3751317"/>
            <a:ext cx="3133099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 lvl="0"/>
            <a:r>
              <a:rPr lang="en-US" sz="2000" dirty="0"/>
              <a:t>Piper Aircraft destroyed documents that were required, despite a court order.</a:t>
            </a:r>
          </a:p>
        </p:txBody>
      </p:sp>
      <p:sp>
        <p:nvSpPr>
          <p:cNvPr id="16405" name="MH_SubTitle_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95853" y="5729909"/>
            <a:ext cx="4498521" cy="6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9pPr>
          </a:lstStyle>
          <a:p>
            <a:pPr lvl="0"/>
            <a:r>
              <a:rPr lang="en-US" sz="2000" dirty="0"/>
              <a:t>Piper Aircraft lost the lawsuit because of their inability to produce </a:t>
            </a:r>
            <a:r>
              <a:rPr lang="en-US" sz="2000" dirty="0" smtClean="0"/>
              <a:t>documentation.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435607" y="451997"/>
            <a:ext cx="7089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Liability? Exposure?  Has a lack of or substandard document retention policy ever harmed a company?</a:t>
            </a:r>
            <a:r>
              <a:rPr lang="en-US" sz="3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818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6401" grpId="0"/>
      <p:bldP spid="16404" grpId="0"/>
      <p:bldP spid="16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</a:rPr>
              <a:t>Can you explain this type of situation in terms of Fox3T?</a:t>
            </a:r>
            <a:r>
              <a:rPr lang="en-US" sz="2600" dirty="0">
                <a:effectLst/>
              </a:rPr>
              <a:t>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Situation: </a:t>
            </a:r>
          </a:p>
          <a:p>
            <a:pPr lvl="0"/>
            <a:r>
              <a:rPr lang="en-US" dirty="0"/>
              <a:t>Jane a junior level programmer has been working on a new project for the last year.  The project documentation she has saved, includes Word documents, PDFs, and files containing source code.  </a:t>
            </a:r>
          </a:p>
          <a:p>
            <a:pPr lvl="0"/>
            <a:r>
              <a:rPr lang="en-US" dirty="0"/>
              <a:t>The project went into production, and after three months Jane kept all of the source codes </a:t>
            </a:r>
            <a:r>
              <a:rPr lang="en-US" i="1" dirty="0"/>
              <a:t>but</a:t>
            </a:r>
            <a:r>
              <a:rPr lang="en-US" dirty="0"/>
              <a:t> deleted all of the Word documents, and PDFs that pertained to that project.  </a:t>
            </a:r>
          </a:p>
          <a:p>
            <a:pPr lvl="0"/>
            <a:r>
              <a:rPr lang="en-US" dirty="0"/>
              <a:t>After the product was on the market for seven months, another company filed a lawsuit against Fox3T and had a court order issued to view all past documents relating to the product.</a:t>
            </a:r>
          </a:p>
          <a:p>
            <a:pPr lvl="0"/>
            <a:r>
              <a:rPr lang="en-US" dirty="0"/>
              <a:t>Fox3T cannot reproduce all of the documentation required by the court order due to the lack of a document retention policy in place, which may result in Fox3T losing the lawsuit and suffering massive fines.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1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effectLst/>
              </a:rPr>
              <a:t>Is my department affected by this policy?  </a:t>
            </a:r>
            <a:r>
              <a:rPr lang="en-US" sz="3000" b="1" dirty="0" smtClean="0">
                <a:effectLst/>
              </a:rPr>
              <a:t/>
            </a:r>
            <a:br>
              <a:rPr lang="en-US" sz="3000" b="1" dirty="0" smtClean="0">
                <a:effectLst/>
              </a:rPr>
            </a:br>
            <a:r>
              <a:rPr lang="en-US" sz="3000" b="1" dirty="0" smtClean="0">
                <a:effectLst/>
              </a:rPr>
              <a:t>If </a:t>
            </a:r>
            <a:r>
              <a:rPr lang="en-US" sz="3000" b="1" dirty="0">
                <a:effectLst/>
              </a:rPr>
              <a:t>so, how</a:t>
            </a:r>
            <a:r>
              <a:rPr lang="en-US" sz="3000" b="1" dirty="0" smtClean="0">
                <a:effectLst/>
              </a:rPr>
              <a:t>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14504"/>
            <a:ext cx="7498080" cy="44338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Electronic documentation retention schedules are separated into six groups.</a:t>
            </a:r>
          </a:p>
          <a:p>
            <a:endParaRPr lang="en-US" dirty="0"/>
          </a:p>
          <a:p>
            <a:pPr marL="82296" lvl="0" indent="0">
              <a:buNone/>
            </a:pPr>
            <a:r>
              <a:rPr lang="en-US" sz="2600" dirty="0" smtClean="0"/>
              <a:t>A)   Accounting </a:t>
            </a:r>
            <a:r>
              <a:rPr lang="en-US" sz="2600" dirty="0"/>
              <a:t>and Finance</a:t>
            </a:r>
          </a:p>
          <a:p>
            <a:pPr marL="82296" lvl="0" indent="0">
              <a:buNone/>
            </a:pPr>
            <a:r>
              <a:rPr lang="en-US" sz="2600" dirty="0" smtClean="0"/>
              <a:t>B)   Corporate </a:t>
            </a:r>
            <a:r>
              <a:rPr lang="en-US" sz="2600" dirty="0"/>
              <a:t>Records</a:t>
            </a:r>
          </a:p>
          <a:p>
            <a:pPr marL="82296" lvl="0" indent="0">
              <a:buNone/>
            </a:pPr>
            <a:r>
              <a:rPr lang="en-US" sz="2600" dirty="0" smtClean="0"/>
              <a:t>C)   Project </a:t>
            </a:r>
            <a:r>
              <a:rPr lang="en-US" sz="2600" dirty="0"/>
              <a:t>Documentation</a:t>
            </a:r>
          </a:p>
          <a:p>
            <a:pPr marL="82296" lvl="0" indent="0">
              <a:buNone/>
            </a:pPr>
            <a:r>
              <a:rPr lang="en-US" sz="2600" dirty="0" smtClean="0"/>
              <a:t>D)   Source </a:t>
            </a:r>
            <a:r>
              <a:rPr lang="en-US" sz="2600" dirty="0"/>
              <a:t>Code and Design</a:t>
            </a:r>
          </a:p>
          <a:p>
            <a:pPr marL="82296" lvl="0" indent="0">
              <a:buNone/>
            </a:pPr>
            <a:r>
              <a:rPr lang="en-US" sz="2600" dirty="0" smtClean="0"/>
              <a:t>E)   Correspondence </a:t>
            </a:r>
            <a:r>
              <a:rPr lang="en-US" sz="2600" dirty="0"/>
              <a:t>and Internal Memorandum</a:t>
            </a:r>
          </a:p>
          <a:p>
            <a:pPr marL="82296" lvl="0" indent="0">
              <a:buNone/>
            </a:pPr>
            <a:r>
              <a:rPr lang="en-US" sz="2600" dirty="0" smtClean="0"/>
              <a:t>F)   Legal </a:t>
            </a:r>
            <a:r>
              <a:rPr lang="en-US" sz="2600" dirty="0"/>
              <a:t>Files and Papers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2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b="1" dirty="0">
                <a:effectLst/>
              </a:rPr>
              <a:t>Can we have an example of the different types of documents and periods?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95954"/>
            <a:ext cx="7498080" cy="425244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35402"/>
              </p:ext>
            </p:extLst>
          </p:nvPr>
        </p:nvGraphicFramePr>
        <p:xfrm>
          <a:off x="1435607" y="1995954"/>
          <a:ext cx="7498081" cy="433275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979724"/>
                <a:gridCol w="2518357"/>
              </a:tblGrid>
              <a:tr h="742652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Document</a:t>
                      </a:r>
                      <a:r>
                        <a:rPr lang="en-US" sz="2900" baseline="0" dirty="0" smtClean="0"/>
                        <a:t> Type</a:t>
                      </a:r>
                      <a:endParaRPr lang="en-US" sz="2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Retention</a:t>
                      </a:r>
                      <a:r>
                        <a:rPr lang="en-US" sz="2200" baseline="0" dirty="0" smtClean="0"/>
                        <a:t> Period</a:t>
                      </a:r>
                      <a:endParaRPr lang="en-US" sz="2200" dirty="0"/>
                    </a:p>
                  </a:txBody>
                  <a:tcPr/>
                </a:tc>
              </a:tr>
              <a:tr h="7426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Accounts</a:t>
                      </a:r>
                      <a:r>
                        <a:rPr lang="en-US" sz="2400" baseline="0" dirty="0" smtClean="0"/>
                        <a:t> Payable Ledgers and Schedules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 Years</a:t>
                      </a:r>
                      <a:endParaRPr lang="en-US" sz="2400" dirty="0"/>
                    </a:p>
                  </a:txBody>
                  <a:tcPr/>
                </a:tc>
              </a:tr>
              <a:tr h="7426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Bank Statements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 Years</a:t>
                      </a:r>
                      <a:endParaRPr lang="en-US" sz="2400" dirty="0"/>
                    </a:p>
                  </a:txBody>
                  <a:tcPr/>
                </a:tc>
              </a:tr>
              <a:tr h="7426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</a:t>
                      </a:r>
                      <a:r>
                        <a:rPr lang="en-US" sz="2400" baseline="0" dirty="0" smtClean="0"/>
                        <a:t> Plans and Budgets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Years</a:t>
                      </a:r>
                      <a:endParaRPr lang="en-US" sz="2400" dirty="0"/>
                    </a:p>
                  </a:txBody>
                  <a:tcPr/>
                </a:tc>
              </a:tr>
              <a:tr h="12818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 Audit Reports, Financial</a:t>
                      </a:r>
                      <a:r>
                        <a:rPr lang="en-US" sz="2400" baseline="0" dirty="0" smtClean="0"/>
                        <a:t> Statements and General Ledgers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Permanent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21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MH_Other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30065" y="3068271"/>
            <a:ext cx="738188" cy="738188"/>
          </a:xfrm>
          <a:prstGeom prst="chevron">
            <a:avLst>
              <a:gd name="adj" fmla="val 50000"/>
            </a:avLst>
          </a:prstGeom>
          <a:solidFill>
            <a:srgbClr val="F373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5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76" name="MH_Other_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28925" y="3314732"/>
            <a:ext cx="246459" cy="24526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350" dirty="0">
                <a:solidFill>
                  <a:srgbClr val="F37342"/>
                </a:solidFill>
                <a:ea typeface="微软雅黑" panose="020B0503020204020204" pitchFamily="34" charset="-122"/>
              </a:rPr>
              <a:t>2</a:t>
            </a:r>
            <a:endParaRPr lang="zh-CN" altLang="en-US" sz="1350" dirty="0">
              <a:solidFill>
                <a:srgbClr val="F37342"/>
              </a:solidFill>
              <a:ea typeface="微软雅黑" panose="020B0503020204020204" pitchFamily="34" charset="-122"/>
            </a:endParaRPr>
          </a:p>
        </p:txBody>
      </p:sp>
      <p:sp>
        <p:nvSpPr>
          <p:cNvPr id="3077" name="MH_Other_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0065" y="4148168"/>
            <a:ext cx="738188" cy="736997"/>
          </a:xfrm>
          <a:prstGeom prst="chevron">
            <a:avLst>
              <a:gd name="adj" fmla="val 50081"/>
            </a:avLst>
          </a:prstGeom>
          <a:solidFill>
            <a:srgbClr val="33AC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5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Other_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28925" y="4393438"/>
            <a:ext cx="246459" cy="24526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350" dirty="0">
                <a:solidFill>
                  <a:srgbClr val="33AC7E"/>
                </a:solidFill>
                <a:ea typeface="微软雅黑" panose="020B0503020204020204" pitchFamily="34" charset="-122"/>
              </a:rPr>
              <a:t>4</a:t>
            </a:r>
            <a:endParaRPr lang="zh-CN" altLang="en-US" sz="1350" dirty="0">
              <a:solidFill>
                <a:srgbClr val="33AC7E"/>
              </a:solidFill>
              <a:ea typeface="微软雅黑" panose="020B0503020204020204" pitchFamily="34" charset="-122"/>
            </a:endParaRPr>
          </a:p>
        </p:txBody>
      </p:sp>
      <p:sp>
        <p:nvSpPr>
          <p:cNvPr id="3079" name="MH_Other_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flipH="1">
            <a:off x="4291902" y="2528918"/>
            <a:ext cx="738188" cy="738188"/>
          </a:xfrm>
          <a:prstGeom prst="chevron">
            <a:avLst>
              <a:gd name="adj" fmla="val 50000"/>
            </a:avLst>
          </a:prstGeom>
          <a:solidFill>
            <a:srgbClr val="F4AB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5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Other_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flipH="1">
            <a:off x="4384772" y="2775378"/>
            <a:ext cx="246460" cy="24526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350" dirty="0">
                <a:solidFill>
                  <a:srgbClr val="F4AB42"/>
                </a:solidFill>
                <a:ea typeface="微软雅黑" panose="020B0503020204020204" pitchFamily="34" charset="-122"/>
              </a:rPr>
              <a:t>1</a:t>
            </a:r>
            <a:endParaRPr lang="zh-CN" altLang="en-US" sz="1350" dirty="0">
              <a:solidFill>
                <a:srgbClr val="F4AB42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Other_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flipH="1">
            <a:off x="4291902" y="3608816"/>
            <a:ext cx="738188" cy="736997"/>
          </a:xfrm>
          <a:prstGeom prst="chevron">
            <a:avLst>
              <a:gd name="adj" fmla="val 50081"/>
            </a:avLst>
          </a:prstGeom>
          <a:solidFill>
            <a:srgbClr val="E23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5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2" name="MH_Other_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384772" y="3854085"/>
            <a:ext cx="246460" cy="24526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350" dirty="0">
                <a:solidFill>
                  <a:srgbClr val="E23A37"/>
                </a:solidFill>
                <a:ea typeface="微软雅黑" panose="020B0503020204020204" pitchFamily="34" charset="-122"/>
              </a:rPr>
              <a:t>3</a:t>
            </a:r>
            <a:endParaRPr lang="zh-CN" altLang="en-US" sz="1350" dirty="0">
              <a:solidFill>
                <a:srgbClr val="E23A37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291902" y="4687522"/>
            <a:ext cx="738188" cy="736997"/>
          </a:xfrm>
          <a:prstGeom prst="chevron">
            <a:avLst>
              <a:gd name="adj" fmla="val 50081"/>
            </a:avLst>
          </a:prstGeom>
          <a:solidFill>
            <a:srgbClr val="02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zh-CN" altLang="en-US" sz="15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Other_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flipH="1">
            <a:off x="4384772" y="4932791"/>
            <a:ext cx="246460" cy="245269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350" dirty="0">
                <a:solidFill>
                  <a:srgbClr val="028F8C"/>
                </a:solidFill>
                <a:ea typeface="微软雅黑" panose="020B0503020204020204" pitchFamily="34" charset="-122"/>
              </a:rPr>
              <a:t>5</a:t>
            </a:r>
            <a:endParaRPr lang="zh-CN" altLang="en-US" sz="1350" dirty="0">
              <a:solidFill>
                <a:srgbClr val="028F8C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8780" y="2614644"/>
            <a:ext cx="3223124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sz="1700" dirty="0"/>
              <a:t>Once an electronic document reaches the end of its retention period, it becomes available for destruction.</a:t>
            </a:r>
          </a:p>
        </p:txBody>
      </p:sp>
      <p:sp>
        <p:nvSpPr>
          <p:cNvPr id="3086" name="MH_SubTitle_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8780" y="3662393"/>
            <a:ext cx="322312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sz="1700" dirty="0"/>
              <a:t>Users will </a:t>
            </a:r>
            <a:r>
              <a:rPr lang="en-US" sz="1700" b="1" dirty="0"/>
              <a:t>not</a:t>
            </a:r>
            <a:r>
              <a:rPr lang="en-US" sz="1700" dirty="0"/>
              <a:t> be able to permanently destroy documents.</a:t>
            </a:r>
          </a:p>
        </p:txBody>
      </p:sp>
      <p:sp>
        <p:nvSpPr>
          <p:cNvPr id="3087" name="MH_SubTitle_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068780" y="4741100"/>
            <a:ext cx="322312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sz="1700" dirty="0"/>
              <a:t>If any exceptions have to be made, place a request to your manager and a review will take place.</a:t>
            </a:r>
          </a:p>
        </p:txBody>
      </p:sp>
      <p:sp>
        <p:nvSpPr>
          <p:cNvPr id="3088" name="MH_SubTitle_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68254" y="3123040"/>
            <a:ext cx="36808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sz="1700" dirty="0"/>
              <a:t>The document will be erased from all storage.</a:t>
            </a:r>
          </a:p>
        </p:txBody>
      </p:sp>
      <p:sp>
        <p:nvSpPr>
          <p:cNvPr id="3089" name="MH_SubTitle_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8254" y="4201746"/>
            <a:ext cx="368088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sz="1700" dirty="0"/>
              <a:t>Destruction will be left up to the IT Department.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565706" y="737857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What happens when the retention period is up?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62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7" grpId="0" animBg="1"/>
      <p:bldP spid="3079" grpId="0" animBg="1"/>
      <p:bldP spid="3081" grpId="0" animBg="1"/>
      <p:bldP spid="3083" grpId="0" animBg="1"/>
      <p:bldP spid="3085" grpId="0"/>
      <p:bldP spid="3086" grpId="0"/>
      <p:bldP spid="3087" grpId="0"/>
      <p:bldP spid="3088" grpId="0"/>
      <p:bldP spid="3089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23370"/>
          </a:xfrm>
        </p:spPr>
        <p:txBody>
          <a:bodyPr>
            <a:normAutofit/>
          </a:bodyPr>
          <a:lstStyle/>
          <a:p>
            <a:r>
              <a:rPr lang="en-US" sz="3500" b="1" dirty="0">
                <a:effectLst/>
              </a:rPr>
              <a:t>Who is enforcing this, and where can we go for more information?</a:t>
            </a:r>
            <a:r>
              <a:rPr lang="en-US" sz="3500" dirty="0">
                <a:effectLst/>
              </a:rPr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44414"/>
            <a:ext cx="7498080" cy="4103986"/>
          </a:xfrm>
        </p:spPr>
        <p:txBody>
          <a:bodyPr>
            <a:normAutofit/>
          </a:bodyPr>
          <a:lstStyle/>
          <a:p>
            <a:pPr lvl="0"/>
            <a:r>
              <a:rPr lang="en-US" sz="2700" dirty="0"/>
              <a:t>Enforcement of Policy</a:t>
            </a:r>
          </a:p>
          <a:p>
            <a:pPr lvl="1"/>
            <a:r>
              <a:rPr lang="en-US" sz="2700" dirty="0"/>
              <a:t>The CISO and Fox3T Committee</a:t>
            </a:r>
          </a:p>
          <a:p>
            <a:pPr lvl="0"/>
            <a:r>
              <a:rPr lang="en-US" sz="2700" dirty="0"/>
              <a:t>Further information on policy</a:t>
            </a:r>
          </a:p>
          <a:p>
            <a:pPr lvl="1"/>
            <a:r>
              <a:rPr lang="en-US" sz="2700" dirty="0"/>
              <a:t>Contact </a:t>
            </a:r>
            <a:r>
              <a:rPr lang="en-US" sz="2700"/>
              <a:t>your </a:t>
            </a:r>
            <a:r>
              <a:rPr lang="en-US" sz="2700" smtClean="0"/>
              <a:t>manager</a:t>
            </a:r>
            <a:r>
              <a:rPr lang="en-US" sz="270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7081153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" val="20161017234041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Other"/>
  <p:tag name="MH_ORDER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Other"/>
  <p:tag name="MH_ORDER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Other"/>
  <p:tag name="MH_ORDER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Other"/>
  <p:tag name="MH_ORDER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SubTitle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SubTitle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SubTitle"/>
  <p:tag name="MH_ORDER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5"/>
  <p:tag name="MH_CATEGORY" val="#LiuChBZh#"/>
  <p:tag name="MH_LAYOUT" val="SubTitle"/>
  <p:tag name="MH" val="20151130185339"/>
  <p:tag name="MH_LIBRARY" val="GRAPHI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17234041"/>
  <p:tag name="MH_LIBRARY" val="GRAPHIC"/>
  <p:tag name="MH_ORDER" val="Rectangle 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1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Other"/>
  <p:tag name="MH_ORDER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17234041"/>
  <p:tag name="MH_LIBRARY" val="GRAPHIC"/>
  <p:tag name="MH_ORDER" val="Rectangle 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SubTitle"/>
  <p:tag name="MH_ORDER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SubTitle"/>
  <p:tag name="MH_ORDER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SubTitle"/>
  <p:tag name="MH_ORDER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30185339"/>
  <p:tag name="MH_LIBRARY" val="GRAPHIC"/>
  <p:tag name="MH_TYPE" val="SubTitle"/>
  <p:tag name="MH_ORDER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9200943"/>
  <p:tag name="MH_LIBRARY" val="GRAPHIC"/>
  <p:tag name="MH_ORDER" val="椭圆 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9200943"/>
  <p:tag name="MH_LIBRARY" val="GRAPHIC"/>
  <p:tag name="MH_ORDER" val="椭圆 2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9200943"/>
  <p:tag name="MH_LIBRARY" val="GRAPHIC"/>
  <p:tag name="MH_ORDER" val="椭圆 3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9200943"/>
  <p:tag name="MH_LIBRARY" val="GRAPHIC"/>
  <p:tag name="MH_ORDER" val="椭圆 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9200943"/>
  <p:tag name="MH_LIBRARY" val="GRAPHIC"/>
  <p:tag name="MH_ORDER" val="矩形 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17234041"/>
  <p:tag name="MH_LIBRARY" val="GRAPHIC"/>
  <p:tag name="MH_ORDER" val="Right Triangle 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17234041"/>
  <p:tag name="MH_LIBRARY" val="GRAPHIC"/>
  <p:tag name="MH_ORDER" val="Rectangle 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17234041"/>
  <p:tag name="MH_LIBRARY" val="GRAPHIC"/>
  <p:tag name="MH_ORDER" val="Right Triangle 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6"/>
  <p:tag name="MH_CATEGORY" val="#YinZJG#"/>
  <p:tag name="MH_LAYOUT" val="SubTitle"/>
  <p:tag name="MH" val="20160516171613"/>
  <p:tag name="MH_LIBRARY" val="GRAPH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PageTitle"/>
  <p:tag name="MH_ORDER" val="Page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6171613"/>
  <p:tag name="MH_LIBRARY" val="GRAPHIC"/>
  <p:tag name="MH_TYPE" val="Other"/>
  <p:tag name="MH_ORDER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93</TotalTime>
  <Words>535</Words>
  <Application>Microsoft Macintosh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PowerPoint Presentation</vt:lpstr>
      <vt:lpstr>What are Electronic Documents?</vt:lpstr>
      <vt:lpstr>What is an Electronic Document Retention Policy and why do we need one? </vt:lpstr>
      <vt:lpstr>“Carlucci v. Piper Aircraft Corp., 102 F.R.D. 472 (S.D. Fla. 1984)”</vt:lpstr>
      <vt:lpstr>Can you explain this type of situation in terms of Fox3T? </vt:lpstr>
      <vt:lpstr>Is my department affected by this policy?   If so, how?</vt:lpstr>
      <vt:lpstr>Can we have an example of the different types of documents and periods? </vt:lpstr>
      <vt:lpstr>What happens when the retention period is up? </vt:lpstr>
      <vt:lpstr>Who is enforcing this, and where can we go for more information?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Electronic Documents?</dc:title>
  <dc:creator>Daniel Warner</dc:creator>
  <cp:lastModifiedBy>Daniel Warner</cp:lastModifiedBy>
  <cp:revision>13</cp:revision>
  <dcterms:created xsi:type="dcterms:W3CDTF">2016-10-18T00:34:51Z</dcterms:created>
  <dcterms:modified xsi:type="dcterms:W3CDTF">2016-10-18T23:36:45Z</dcterms:modified>
</cp:coreProperties>
</file>