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88825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HMED A ALKAYSI" initials="" lastIdx="4" clrIdx="0"/>
  <p:cmAuthor id="1" name="Loi Van Tran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33" autoAdjust="0"/>
  </p:normalViewPr>
  <p:slideViewPr>
    <p:cSldViewPr snapToGrid="0">
      <p:cViewPr varScale="1">
        <p:scale>
          <a:sx n="81" d="100"/>
          <a:sy n="81" d="100"/>
        </p:scale>
        <p:origin x="9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2587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hape 17"/>
          <p:cNvGrpSpPr/>
          <p:nvPr/>
        </p:nvGrpSpPr>
        <p:grpSpPr>
          <a:xfrm>
            <a:off x="31541" y="0"/>
            <a:ext cx="12190411" cy="6858000"/>
            <a:chOff x="-1588" y="0"/>
            <a:chExt cx="12190411" cy="6858000"/>
          </a:xfrm>
        </p:grpSpPr>
        <p:sp>
          <p:nvSpPr>
            <p:cNvPr id="18" name="Shape 18"/>
            <p:cNvSpPr/>
            <p:nvPr/>
          </p:nvSpPr>
          <p:spPr>
            <a:xfrm>
              <a:off x="-1588" y="0"/>
              <a:ext cx="12188951" cy="6858000"/>
            </a:xfrm>
            <a:prstGeom prst="rect">
              <a:avLst/>
            </a:prstGeom>
            <a:gradFill>
              <a:gsLst>
                <a:gs pos="0">
                  <a:srgbClr val="F3F9FC"/>
                </a:gs>
                <a:gs pos="74000">
                  <a:srgbClr val="9ED0E4"/>
                </a:gs>
                <a:gs pos="83000">
                  <a:srgbClr val="9ED0E4"/>
                </a:gs>
                <a:gs pos="100000">
                  <a:srgbClr val="BDE0ED"/>
                </a:gs>
              </a:gsLst>
              <a:lin ang="540000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Shape 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213680" y="0"/>
              <a:ext cx="5975143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4164514" y="6356351"/>
            <a:ext cx="385979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608012" y="5410200"/>
            <a:ext cx="3962399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ctrTitle"/>
          </p:nvPr>
        </p:nvSpPr>
        <p:spPr>
          <a:xfrm>
            <a:off x="608012" y="685800"/>
            <a:ext cx="3962399" cy="47243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Font typeface="Cambria"/>
              <a:buNone/>
              <a:defRPr sz="48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4164514" y="6356351"/>
            <a:ext cx="385979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 rot="5400000">
            <a:off x="4341813" y="-2362200"/>
            <a:ext cx="4190999" cy="1028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8636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8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5950" marR="0" lvl="1" indent="-16383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Calibri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33096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0744" marR="0" lvl="3" indent="-17424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64792" marR="0" lvl="4" indent="-149352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48840" marR="0" lvl="5" indent="-18033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532888" marR="0" lvl="6" indent="-14274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916936" marR="0" lvl="7" indent="-17373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00984" marR="0" lvl="8" indent="-14884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609441" y="5105400"/>
            <a:ext cx="10971372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Font typeface="Cambria"/>
              <a:buNone/>
              <a:defRPr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45984" y="6008998"/>
            <a:ext cx="1066799" cy="78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4164514" y="6356351"/>
            <a:ext cx="385979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 rot="5400000">
            <a:off x="2601938" y="-1308126"/>
            <a:ext cx="5486399" cy="94742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8636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8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5950" marR="0" lvl="1" indent="-16383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Calibri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33096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0744" marR="0" lvl="3" indent="-17424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64792" marR="0" lvl="4" indent="-149352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48840" marR="0" lvl="5" indent="-18033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532888" marR="0" lvl="6" indent="-14274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916936" marR="0" lvl="7" indent="-17373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00984" marR="0" lvl="8" indent="-14884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 rot="5400000">
            <a:off x="8189912" y="2781299"/>
            <a:ext cx="5486399" cy="12954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Font typeface="Cambria"/>
              <a:buNone/>
              <a:defRPr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164514" y="6356351"/>
            <a:ext cx="385979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950912" y="1644324"/>
            <a:ext cx="10286999" cy="419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8636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8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5950" marR="0" lvl="1" indent="-16383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Calibri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33096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0744" marR="0" lvl="3" indent="-17424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64792" marR="0" lvl="4" indent="-149352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48840" marR="0" lvl="5" indent="-18033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532888" marR="0" lvl="6" indent="-14274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916936" marR="0" lvl="7" indent="-17373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00984" marR="0" lvl="8" indent="-14884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71372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Font typeface="Cambria"/>
              <a:buNone/>
              <a:defRPr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31" name="Shape 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45984" y="6008998"/>
            <a:ext cx="1066799" cy="78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164514" y="6356351"/>
            <a:ext cx="385979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551614" y="685800"/>
            <a:ext cx="5029199" cy="419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8636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8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5950" marR="0" lvl="1" indent="-16383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Calibri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33096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0744" marR="0" lvl="3" indent="-17424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64792" marR="0" lvl="4" indent="-149352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48840" marR="0" lvl="5" indent="-18033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532888" marR="0" lvl="6" indent="-14274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916936" marR="0" lvl="7" indent="-17373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00984" marR="0" lvl="8" indent="-14884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1293812" y="685800"/>
            <a:ext cx="5029199" cy="419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8636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8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5950" marR="0" lvl="1" indent="-16383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Calibri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33096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0744" marR="0" lvl="3" indent="-17424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64792" marR="0" lvl="4" indent="-149352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48840" marR="0" lvl="5" indent="-18033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532888" marR="0" lvl="6" indent="-14274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916936" marR="0" lvl="7" indent="-17373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00984" marR="0" lvl="8" indent="-14884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609441" y="5105400"/>
            <a:ext cx="10971372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Font typeface="Cambria"/>
              <a:buNone/>
              <a:defRPr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39" name="Shape 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45984" y="6008998"/>
            <a:ext cx="1066799" cy="78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164514" y="6356351"/>
            <a:ext cx="385979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609441" y="5105400"/>
            <a:ext cx="10971372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Font typeface="Cambria"/>
              <a:buNone/>
              <a:defRPr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45" name="Shape 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45984" y="6008998"/>
            <a:ext cx="1066799" cy="78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164514" y="6356351"/>
            <a:ext cx="385979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06425" y="5410200"/>
            <a:ext cx="8231187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08012" y="2590800"/>
            <a:ext cx="8229598" cy="281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Font typeface="Cambria"/>
              <a:buNone/>
              <a:defRPr sz="48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52" name="Shape 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45984" y="6008998"/>
            <a:ext cx="1066799" cy="78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4164514" y="6356351"/>
            <a:ext cx="385979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550025" y="1676400"/>
            <a:ext cx="5029199" cy="320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6679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8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5950" marR="0" lvl="1" indent="-18415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43256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0744" marR="0" lvl="3" indent="-18694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64792" marR="0" lvl="4" indent="-159512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48840" marR="0" lvl="5" indent="-19303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532888" marR="0" lvl="6" indent="-15290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916936" marR="0" lvl="7" indent="-18643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00984" marR="0" lvl="8" indent="-15900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6551612" y="685800"/>
            <a:ext cx="5029199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3"/>
          </p:nvPr>
        </p:nvSpPr>
        <p:spPr>
          <a:xfrm>
            <a:off x="1293663" y="1676400"/>
            <a:ext cx="5029199" cy="320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6679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8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5950" marR="0" lvl="1" indent="-18415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43256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0744" marR="0" lvl="3" indent="-18694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64792" marR="0" lvl="4" indent="-159512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48840" marR="0" lvl="5" indent="-19303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532888" marR="0" lvl="6" indent="-15290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916936" marR="0" lvl="7" indent="-18643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00984" marR="0" lvl="8" indent="-15900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4"/>
          </p:nvPr>
        </p:nvSpPr>
        <p:spPr>
          <a:xfrm>
            <a:off x="1293663" y="685800"/>
            <a:ext cx="5029199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609441" y="5105400"/>
            <a:ext cx="10971372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Font typeface="Cambria"/>
              <a:buNone/>
              <a:defRPr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62" name="Shape 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45984" y="6008998"/>
            <a:ext cx="1066799" cy="78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4164514" y="6356351"/>
            <a:ext cx="385979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Shape 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45984" y="6008998"/>
            <a:ext cx="1066799" cy="78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164514" y="6356351"/>
            <a:ext cx="385979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875212" y="685800"/>
            <a:ext cx="6704170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8636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8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5950" marR="0" lvl="1" indent="-16383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Calibri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33096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0744" marR="0" lvl="3" indent="-17424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64792" marR="0" lvl="4" indent="-149352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48840" marR="0" lvl="5" indent="-18033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532888" marR="0" lvl="6" indent="-14274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916936" marR="0" lvl="7" indent="-17373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00984" marR="0" lvl="8" indent="-14884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608012" y="5410200"/>
            <a:ext cx="3962399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08014" y="685800"/>
            <a:ext cx="3962399" cy="47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Font typeface="Cambria"/>
              <a:buNone/>
              <a:defRPr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75" name="Shape 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45984" y="6008998"/>
            <a:ext cx="1066799" cy="78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164514" y="6356351"/>
            <a:ext cx="385979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Shape 80"/>
          <p:cNvSpPr>
            <a:spLocks noGrp="1"/>
          </p:cNvSpPr>
          <p:nvPr>
            <p:ph type="pic" idx="2"/>
          </p:nvPr>
        </p:nvSpPr>
        <p:spPr>
          <a:xfrm>
            <a:off x="4875212" y="685800"/>
            <a:ext cx="6705599" cy="5486399"/>
          </a:xfrm>
          <a:prstGeom prst="rect">
            <a:avLst/>
          </a:prstGeom>
          <a:noFill/>
          <a:ln w="635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08012" y="5410200"/>
            <a:ext cx="3962399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608014" y="685800"/>
            <a:ext cx="3962399" cy="47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Font typeface="Cambria"/>
              <a:buNone/>
              <a:defRPr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45984" y="6008998"/>
            <a:ext cx="1066799" cy="78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4F7F9"/>
            </a:gs>
            <a:gs pos="58000">
              <a:srgbClr val="EAEFF4"/>
            </a:gs>
            <a:gs pos="100000">
              <a:schemeClr val="lt2"/>
            </a:gs>
          </a:gsLst>
          <a:lin ang="17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-1588" y="0"/>
            <a:ext cx="12188951" cy="6858000"/>
          </a:xfrm>
          <a:prstGeom prst="rect">
            <a:avLst/>
          </a:prstGeom>
          <a:gradFill>
            <a:gsLst>
              <a:gs pos="0">
                <a:srgbClr val="F3F9FC"/>
              </a:gs>
              <a:gs pos="74000">
                <a:srgbClr val="9ED0E4"/>
              </a:gs>
              <a:gs pos="83000">
                <a:srgbClr val="9ED0E4"/>
              </a:gs>
              <a:gs pos="100000">
                <a:srgbClr val="BDE0ED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4164514" y="6356351"/>
            <a:ext cx="385979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293812" y="685800"/>
            <a:ext cx="10286999" cy="419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8636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8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5950" marR="0" lvl="1" indent="-163830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Calibri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33096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8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0744" marR="0" lvl="3" indent="-17424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64792" marR="0" lvl="4" indent="-149352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48840" marR="0" lvl="5" indent="-18033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532888" marR="0" lvl="6" indent="-14274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916936" marR="0" lvl="7" indent="-17373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00984" marR="0" lvl="8" indent="-14884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79999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609441" y="5105400"/>
            <a:ext cx="10971372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Font typeface="Cambria"/>
              <a:buNone/>
              <a:defRPr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Shape 102"/>
          <p:cNvCxnSpPr/>
          <p:nvPr/>
        </p:nvCxnSpPr>
        <p:spPr>
          <a:xfrm>
            <a:off x="0" y="2971800"/>
            <a:ext cx="6246811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03" name="Shape 103"/>
          <p:cNvSpPr txBox="1">
            <a:spLocks noGrp="1"/>
          </p:cNvSpPr>
          <p:nvPr>
            <p:ph type="subTitle" idx="1"/>
          </p:nvPr>
        </p:nvSpPr>
        <p:spPr>
          <a:xfrm>
            <a:off x="112212" y="5026051"/>
            <a:ext cx="43434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InfoSec Representatives: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Sean Walsh, Loi Tran, Ahmed Alkaysi,  &amp; Jaspreet Marad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ctrTitle"/>
          </p:nvPr>
        </p:nvSpPr>
        <p:spPr>
          <a:xfrm>
            <a:off x="-50" y="1887887"/>
            <a:ext cx="6246900" cy="108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Remote Consulting Group</a:t>
            </a:r>
          </a:p>
        </p:txBody>
      </p:sp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3450" y="148499"/>
            <a:ext cx="1899900" cy="13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>
            <a:spLocks noGrp="1"/>
          </p:cNvSpPr>
          <p:nvPr>
            <p:ph type="ctrTitle"/>
          </p:nvPr>
        </p:nvSpPr>
        <p:spPr>
          <a:xfrm>
            <a:off x="-50" y="3335193"/>
            <a:ext cx="6246900" cy="49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000"/>
              <a:t>Remote Access Policy Training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11112" y="34572"/>
            <a:ext cx="10971372" cy="9560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Topics</a:t>
            </a:r>
          </a:p>
        </p:txBody>
      </p:sp>
      <p:grpSp>
        <p:nvGrpSpPr>
          <p:cNvPr id="113" name="Shape 113"/>
          <p:cNvGrpSpPr/>
          <p:nvPr/>
        </p:nvGrpSpPr>
        <p:grpSpPr>
          <a:xfrm>
            <a:off x="2436812" y="1102707"/>
            <a:ext cx="7796739" cy="5068155"/>
            <a:chOff x="0" y="1335"/>
            <a:chExt cx="7796739" cy="5068155"/>
          </a:xfrm>
        </p:grpSpPr>
        <p:sp>
          <p:nvSpPr>
            <p:cNvPr id="114" name="Shape 114"/>
            <p:cNvSpPr/>
            <p:nvPr/>
          </p:nvSpPr>
          <p:spPr>
            <a:xfrm rot="5400000">
              <a:off x="-272605" y="273941"/>
              <a:ext cx="1817375" cy="1272162"/>
            </a:xfrm>
            <a:prstGeom prst="chevron">
              <a:avLst>
                <a:gd name="adj" fmla="val 50000"/>
              </a:avLst>
            </a:prstGeom>
            <a:solidFill>
              <a:srgbClr val="2B85A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 txBox="1"/>
            <p:nvPr/>
          </p:nvSpPr>
          <p:spPr>
            <a:xfrm>
              <a:off x="0" y="637418"/>
              <a:ext cx="1272162" cy="545212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Policy</a:t>
              </a:r>
            </a:p>
          </p:txBody>
        </p:sp>
        <p:sp>
          <p:nvSpPr>
            <p:cNvPr id="116" name="Shape 116"/>
            <p:cNvSpPr/>
            <p:nvPr/>
          </p:nvSpPr>
          <p:spPr>
            <a:xfrm rot="5400000">
              <a:off x="3943804" y="-2670305"/>
              <a:ext cx="1181294" cy="652457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 txBox="1"/>
            <p:nvPr/>
          </p:nvSpPr>
          <p:spPr>
            <a:xfrm>
              <a:off x="1272162" y="59002"/>
              <a:ext cx="6466911" cy="1065961"/>
            </a:xfrm>
            <a:prstGeom prst="rect">
              <a:avLst/>
            </a:prstGeom>
            <a:noFill/>
            <a:ln>
              <a:noFill/>
            </a:ln>
          </p:spPr>
          <p:txBody>
            <a:bodyPr lIns="234675" tIns="20950" rIns="20950" bIns="20950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3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 is Remote Access?</a:t>
              </a: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495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3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Who does it affect?</a:t>
              </a:r>
            </a:p>
          </p:txBody>
        </p:sp>
        <p:sp>
          <p:nvSpPr>
            <p:cNvPr id="118" name="Shape 118"/>
            <p:cNvSpPr/>
            <p:nvPr/>
          </p:nvSpPr>
          <p:spPr>
            <a:xfrm rot="5400000">
              <a:off x="-272605" y="1899331"/>
              <a:ext cx="1817375" cy="1272162"/>
            </a:xfrm>
            <a:prstGeom prst="chevron">
              <a:avLst>
                <a:gd name="adj" fmla="val 50000"/>
              </a:avLst>
            </a:prstGeom>
            <a:solidFill>
              <a:srgbClr val="59A1C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 txBox="1"/>
            <p:nvPr/>
          </p:nvSpPr>
          <p:spPr>
            <a:xfrm>
              <a:off x="0" y="2262808"/>
              <a:ext cx="1272162" cy="545212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Concerns</a:t>
              </a:r>
            </a:p>
          </p:txBody>
        </p:sp>
        <p:sp>
          <p:nvSpPr>
            <p:cNvPr id="120" name="Shape 120"/>
            <p:cNvSpPr/>
            <p:nvPr/>
          </p:nvSpPr>
          <p:spPr>
            <a:xfrm rot="5400000">
              <a:off x="3943804" y="-1044915"/>
              <a:ext cx="1181294" cy="652457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" name="Shape 121"/>
            <p:cNvSpPr txBox="1"/>
            <p:nvPr/>
          </p:nvSpPr>
          <p:spPr>
            <a:xfrm>
              <a:off x="1272162" y="1684391"/>
              <a:ext cx="6466911" cy="1065961"/>
            </a:xfrm>
            <a:prstGeom prst="rect">
              <a:avLst/>
            </a:prstGeom>
            <a:noFill/>
            <a:ln>
              <a:noFill/>
            </a:ln>
          </p:spPr>
          <p:txBody>
            <a:bodyPr lIns="234675" tIns="20950" rIns="20950" bIns="20950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3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Why should you care?</a:t>
              </a: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495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3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 are the consequences?</a:t>
              </a:r>
            </a:p>
          </p:txBody>
        </p:sp>
        <p:sp>
          <p:nvSpPr>
            <p:cNvPr id="122" name="Shape 122"/>
            <p:cNvSpPr/>
            <p:nvPr/>
          </p:nvSpPr>
          <p:spPr>
            <a:xfrm rot="5400000">
              <a:off x="-272605" y="3524721"/>
              <a:ext cx="1817375" cy="1272162"/>
            </a:xfrm>
            <a:prstGeom prst="chevron">
              <a:avLst>
                <a:gd name="adj" fmla="val 50000"/>
              </a:avLst>
            </a:prstGeom>
            <a:solidFill>
              <a:srgbClr val="98BBD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" name="Shape 123"/>
            <p:cNvSpPr txBox="1"/>
            <p:nvPr/>
          </p:nvSpPr>
          <p:spPr>
            <a:xfrm>
              <a:off x="0" y="3888198"/>
              <a:ext cx="1272162" cy="545212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Compliance</a:t>
              </a:r>
            </a:p>
          </p:txBody>
        </p:sp>
        <p:sp>
          <p:nvSpPr>
            <p:cNvPr id="124" name="Shape 124"/>
            <p:cNvSpPr/>
            <p:nvPr/>
          </p:nvSpPr>
          <p:spPr>
            <a:xfrm rot="5400000">
              <a:off x="3943804" y="580473"/>
              <a:ext cx="1181294" cy="652457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" name="Shape 125"/>
            <p:cNvSpPr txBox="1"/>
            <p:nvPr/>
          </p:nvSpPr>
          <p:spPr>
            <a:xfrm>
              <a:off x="1272162" y="3309780"/>
              <a:ext cx="6466911" cy="1065961"/>
            </a:xfrm>
            <a:prstGeom prst="rect">
              <a:avLst/>
            </a:prstGeom>
            <a:noFill/>
            <a:ln>
              <a:noFill/>
            </a:ln>
          </p:spPr>
          <p:txBody>
            <a:bodyPr lIns="234675" tIns="20950" rIns="20950" bIns="20950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 can you access?</a:t>
              </a: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495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How to remote access?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303212" y="1905000"/>
            <a:ext cx="4914899" cy="1524000"/>
          </a:xfrm>
          <a:prstGeom prst="rect">
            <a:avLst/>
          </a:prstGeom>
          <a:noFill/>
          <a:ln w="38100" cap="flat" cmpd="thickThin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Enables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authorized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access to RCG intranet to access corporate information systems, data, and resources from the internet.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71372" cy="1066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Policy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542247" y="1435100"/>
            <a:ext cx="381071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Remote Access?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608012" y="3784601"/>
            <a:ext cx="381071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does it affect?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284690" y="4267201"/>
            <a:ext cx="4914899" cy="1524000"/>
          </a:xfrm>
          <a:prstGeom prst="rect">
            <a:avLst/>
          </a:prstGeom>
          <a:noFill/>
          <a:ln w="38100" cap="flat" cmpd="thickThin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RCG employees, contractors, vendors, suppliers, distributors, and any other third party entities that is authorized to access RCG’s network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Shape 135" descr="https://lh6.googleusercontent.com/MeK9u8ztU2TU7NFq1ezd0yJa1j_eIcpOHk-THSyjIQbxPTfpHq0lmdW2uEhlQB_5QfjgcqN3uXp7H4PcVUYniyGPU1Eu9alhwDq1RQUp7TOyLiOzNIrPfJxY4Pk4ta5fbyNvX2co46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3787" y="4940332"/>
            <a:ext cx="5715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 descr="https://lh6.googleusercontent.com/MeK9u8ztU2TU7NFq1ezd0yJa1j_eIcpOHk-THSyjIQbxPTfpHq0lmdW2uEhlQB_5QfjgcqN3uXp7H4PcVUYniyGPU1Eu9alhwDq1RQUp7TOyLiOzNIrPfJxY4Pk4ta5fbyNvX2co46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7950" y="4933951"/>
            <a:ext cx="5715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 descr="https://lh6.googleusercontent.com/L6JT04ukE1U4PFuCKQH-UXvJyVVsO-UcZ8VT6lnphzW8n0gE7n-H0rrCd11G9gVE0byFJ4ZQalW6isAz45d3nZqXwkI64KaU5g9jRKY0BKZTMES-s09Ro8eAdRFotilnOwE_h7b_4K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6532" y="3812917"/>
            <a:ext cx="1660084" cy="2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 descr="https://lh3.googleusercontent.com/7MN6321U9BPu7VP-UBtTL9aSNeyKAm5-TGYkDgRg05DcdbJq2GqwVIdwtD15lrilXrmX1_xs11Tva8YEQt1jpD1Fmd3YobzLHPw_kz-w2gbd2wgfFLyuZG6numqBe7tKpB5irYCfyD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67948" y="772433"/>
            <a:ext cx="857250" cy="857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Shape 139"/>
          <p:cNvCxnSpPr>
            <a:stCxn id="138" idx="2"/>
            <a:endCxn id="140" idx="0"/>
          </p:cNvCxnSpPr>
          <p:nvPr/>
        </p:nvCxnSpPr>
        <p:spPr>
          <a:xfrm>
            <a:off x="5796573" y="1629683"/>
            <a:ext cx="0" cy="90690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141" name="Shape 141"/>
          <p:cNvSpPr txBox="1"/>
          <p:nvPr/>
        </p:nvSpPr>
        <p:spPr>
          <a:xfrm>
            <a:off x="5730335" y="1755363"/>
            <a:ext cx="989726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E/VPN Conn.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6406323" y="2922648"/>
            <a:ext cx="9897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6225198" y="4191135"/>
            <a:ext cx="98972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Firewall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5038955" y="5979244"/>
            <a:ext cx="178945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RCG Network</a:t>
            </a:r>
          </a:p>
        </p:txBody>
      </p:sp>
      <p:cxnSp>
        <p:nvCxnSpPr>
          <p:cNvPr id="145" name="Shape 145"/>
          <p:cNvCxnSpPr>
            <a:stCxn id="140" idx="2"/>
            <a:endCxn id="137" idx="0"/>
          </p:cNvCxnSpPr>
          <p:nvPr/>
        </p:nvCxnSpPr>
        <p:spPr>
          <a:xfrm>
            <a:off x="5796574" y="3602317"/>
            <a:ext cx="0" cy="210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46" name="Shape 146"/>
          <p:cNvCxnSpPr>
            <a:stCxn id="137" idx="2"/>
          </p:cNvCxnSpPr>
          <p:nvPr/>
        </p:nvCxnSpPr>
        <p:spPr>
          <a:xfrm>
            <a:off x="5796574" y="4056742"/>
            <a:ext cx="0" cy="744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147" name="Shape 147"/>
          <p:cNvSpPr txBox="1"/>
          <p:nvPr/>
        </p:nvSpPr>
        <p:spPr>
          <a:xfrm>
            <a:off x="8380411" y="1297749"/>
            <a:ext cx="3330861" cy="5039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59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Authorized VPN Clients</a:t>
            </a:r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81649" y="1826991"/>
            <a:ext cx="1660751" cy="2273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95929" y="2032615"/>
            <a:ext cx="2397162" cy="1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x="8175202" y="4525285"/>
            <a:ext cx="3741281" cy="5039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38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Two-Factor Authentications</a:t>
            </a:r>
          </a:p>
        </p:txBody>
      </p:sp>
      <p:pic>
        <p:nvPicPr>
          <p:cNvPr id="151" name="Shape 151" descr="http://www190.lunapic.com/editor/working/147612112542455?312594568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72610" y="5067798"/>
            <a:ext cx="2049657" cy="113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35946" y="4837051"/>
            <a:ext cx="1593076" cy="159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86837" y="2541525"/>
            <a:ext cx="1219476" cy="113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0" y="-1663"/>
            <a:ext cx="10971372" cy="1066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Concerns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2"/>
          </p:nvPr>
        </p:nvSpPr>
        <p:spPr>
          <a:xfrm>
            <a:off x="303200" y="1588735"/>
            <a:ext cx="4914900" cy="2618773"/>
          </a:xfrm>
          <a:prstGeom prst="rect">
            <a:avLst/>
          </a:prstGeom>
          <a:noFill/>
          <a:ln w="38100" cap="flat" cmpd="thickThin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Unauthorized Access can lead to: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</a:pPr>
            <a:r>
              <a:rPr lang="en-US" sz="2000" dirty="0"/>
              <a:t>Disclosure of confidential information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</a:pPr>
            <a:r>
              <a:rPr lang="en-US" sz="2000" dirty="0"/>
              <a:t>Disruption of services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</a:pPr>
            <a:r>
              <a:rPr lang="en-US" sz="2000" dirty="0"/>
              <a:t>Blackmail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</a:pPr>
            <a:r>
              <a:rPr lang="en-US" sz="2000" dirty="0"/>
              <a:t>Leave systems vulnerable to cyber attacks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855418" y="1158700"/>
            <a:ext cx="3810600" cy="45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should you care?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6215738" y="1642535"/>
            <a:ext cx="4755634" cy="4901140"/>
          </a:xfrm>
          <a:prstGeom prst="rect">
            <a:avLst/>
          </a:prstGeom>
          <a:noFill/>
          <a:ln w="38100" cap="flat" cmpd="thickThin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Business: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Negative media coverage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implications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customer confidence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Sanctions by regulators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Employees: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Potential loss of job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 information loss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Reduced remote access privileges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 txBox="1"/>
          <p:nvPr/>
        </p:nvSpPr>
        <p:spPr>
          <a:xfrm>
            <a:off x="6458625" y="1118936"/>
            <a:ext cx="4876799" cy="469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consequences?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855304" y="4234673"/>
            <a:ext cx="381071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38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Control Measures </a:t>
            </a:r>
          </a:p>
        </p:txBody>
      </p:sp>
      <p:sp>
        <p:nvSpPr>
          <p:cNvPr id="164" name="Shape 164"/>
          <p:cNvSpPr txBox="1">
            <a:spLocks noGrp="1"/>
          </p:cNvSpPr>
          <p:nvPr>
            <p:ph type="body" idx="2"/>
          </p:nvPr>
        </p:nvSpPr>
        <p:spPr>
          <a:xfrm>
            <a:off x="303200" y="4691874"/>
            <a:ext cx="4914900" cy="2057399"/>
          </a:xfrm>
          <a:prstGeom prst="rect">
            <a:avLst/>
          </a:prstGeom>
          <a:noFill/>
          <a:ln w="38100" cap="flat" cmpd="thickThin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/>
              <a:t>Protect your credentials: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000"/>
              <a:t>Use strong passwords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000"/>
              <a:t>Protect RSA Token &amp; Smart Badge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000"/>
              <a:t>Use privacy screens when traveling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000"/>
              <a:t>Do not write or tell anyone your passwords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01625" y="152400"/>
            <a:ext cx="10971300" cy="71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/>
              <a:t>Compliance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656450" y="1728850"/>
            <a:ext cx="4958538" cy="3200338"/>
          </a:xfrm>
          <a:prstGeom prst="rect">
            <a:avLst/>
          </a:prstGeom>
          <a:noFill/>
          <a:ln w="38100" cap="flat" cmpd="thickThin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Employees: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Corporate Email Accounts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Employee Portal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Role-based ERP Access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Technical Helpdesk resources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Non-critical systems and applications</a:t>
            </a:r>
          </a:p>
          <a:p>
            <a:pPr marR="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3301324" y="1061675"/>
            <a:ext cx="4971900" cy="46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can you access?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6089250" y="1728850"/>
            <a:ext cx="4897838" cy="3200338"/>
          </a:xfrm>
          <a:prstGeom prst="rect">
            <a:avLst/>
          </a:prstGeom>
          <a:noFill/>
          <a:ln w="38100" cap="flat" cmpd="thickThin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Third Parties (varies):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Invoice Application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Supplier’s Portal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Self-service Vendor Profile Management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Payment Services</a:t>
            </a:r>
          </a:p>
          <a:p>
            <a:pPr marR="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0325" y="5593683"/>
            <a:ext cx="9278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Policy available at: https://inside.rcg.com/policy1_0_Remote_Access_Policy.html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301625" y="152400"/>
            <a:ext cx="10971300" cy="54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/>
              <a:t>Compliance - Demo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5990349" y="1635650"/>
            <a:ext cx="4971900" cy="46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</p:txBody>
      </p:sp>
      <p:pic>
        <p:nvPicPr>
          <p:cNvPr id="5" name="RCG_VPN_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037" y="697500"/>
            <a:ext cx="11904440" cy="607422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ales presentation on product or servic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3494BA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</Words>
  <Application>Microsoft Office PowerPoint</Application>
  <PresentationFormat>Custom</PresentationFormat>
  <Paragraphs>68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Cambria</vt:lpstr>
      <vt:lpstr>Sales presentation on product or service</vt:lpstr>
      <vt:lpstr>Remote Consulting Group</vt:lpstr>
      <vt:lpstr>Topics</vt:lpstr>
      <vt:lpstr>Policy</vt:lpstr>
      <vt:lpstr>Concerns</vt:lpstr>
      <vt:lpstr>Compliance</vt:lpstr>
      <vt:lpstr>Compliance - 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Consulting Group</dc:title>
  <cp:lastModifiedBy>Loi Tran</cp:lastModifiedBy>
  <cp:revision>2</cp:revision>
  <dcterms:modified xsi:type="dcterms:W3CDTF">2016-10-17T16:16:22Z</dcterms:modified>
</cp:coreProperties>
</file>