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8" r:id="rId5"/>
    <p:sldId id="267" r:id="rId6"/>
    <p:sldId id="269" r:id="rId7"/>
    <p:sldId id="270" r:id="rId8"/>
    <p:sldId id="261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5561F0-3FA0-4555-90AC-47982C90E381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7854696" cy="2209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dirty="0"/>
              <a:t>A+ CORPORATION PRESENTS:</a:t>
            </a:r>
          </a:p>
          <a:p>
            <a:pPr algn="ctr"/>
            <a:endParaRPr lang="en-US" sz="3600" dirty="0"/>
          </a:p>
          <a:p>
            <a:pPr algn="ctr"/>
            <a:r>
              <a:rPr lang="en-US" sz="2800" dirty="0"/>
              <a:t>INFORMATION TECHNOLOGY DEPARTMENT</a:t>
            </a:r>
          </a:p>
          <a:p>
            <a:pPr algn="ctr"/>
            <a:r>
              <a:rPr lang="en-US" sz="2800" dirty="0"/>
              <a:t>DATA DESTRUCTION POLICY TRAINING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5715000"/>
            <a:ext cx="1029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Policy Scope: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Computer Hardware and Peripherals</a:t>
            </a:r>
            <a:endParaRPr lang="en-US" sz="2000" dirty="0"/>
          </a:p>
          <a:p>
            <a:pPr lvl="1"/>
            <a:r>
              <a:rPr lang="en-US" dirty="0"/>
              <a:t>Hard Drives </a:t>
            </a:r>
          </a:p>
          <a:p>
            <a:pPr lvl="1"/>
            <a:r>
              <a:rPr lang="en-US" dirty="0"/>
              <a:t>Thumb Drives</a:t>
            </a:r>
          </a:p>
          <a:p>
            <a:pPr lvl="1"/>
            <a:r>
              <a:rPr lang="en-US" dirty="0"/>
              <a:t>RAM</a:t>
            </a:r>
          </a:p>
          <a:p>
            <a:pPr lvl="1"/>
            <a:r>
              <a:rPr lang="en-US" dirty="0"/>
              <a:t>Back Up Tapes</a:t>
            </a:r>
            <a:r>
              <a:rPr lang="en-US" sz="2000" dirty="0"/>
              <a:t> </a:t>
            </a:r>
          </a:p>
          <a:p>
            <a:r>
              <a:rPr lang="en-US" sz="3200" dirty="0"/>
              <a:t>Print/Copy/Scan/Facsimile Machine</a:t>
            </a:r>
          </a:p>
          <a:p>
            <a:r>
              <a:rPr lang="en-US" sz="3200" dirty="0"/>
              <a:t>Physical Records</a:t>
            </a:r>
          </a:p>
          <a:p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143000" y="5715000"/>
            <a:ext cx="1029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465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Training Objective: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Data Destruction Policy Goes Into Effect on 11/1/16</a:t>
            </a:r>
          </a:p>
          <a:p>
            <a:r>
              <a:rPr lang="en-US" sz="3200" dirty="0"/>
              <a:t>Promulgated by the Fair Credit Reporting Act </a:t>
            </a:r>
          </a:p>
          <a:p>
            <a:r>
              <a:rPr lang="en-US" sz="3200" dirty="0"/>
              <a:t>All A+ Employees &amp; 3rd Parties are Required to Comply</a:t>
            </a:r>
          </a:p>
          <a:p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143000" y="5715000"/>
            <a:ext cx="1029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Roles &amp; Responsibilities: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>
              <a:buFont typeface="Constantia" panose="02030602050306030303" pitchFamily="18" charset="0"/>
              <a:buChar char="√"/>
            </a:pPr>
            <a:r>
              <a:rPr lang="en-US" sz="2400" dirty="0"/>
              <a:t> VP of IT &amp; CIO – Sponsors &amp; Approves</a:t>
            </a:r>
          </a:p>
          <a:p>
            <a:pPr>
              <a:buFont typeface="Constantia" panose="02030602050306030303" pitchFamily="18" charset="0"/>
              <a:buChar char="√"/>
            </a:pPr>
            <a:r>
              <a:rPr lang="en-US" sz="2400" dirty="0"/>
              <a:t> Director of IT Security – Maintains</a:t>
            </a:r>
          </a:p>
          <a:p>
            <a:pPr>
              <a:buFont typeface="Constantia" panose="02030602050306030303" pitchFamily="18" charset="0"/>
              <a:buChar char="√"/>
            </a:pPr>
            <a:r>
              <a:rPr lang="en-US" sz="2400" dirty="0"/>
              <a:t> IT Operations – Executes</a:t>
            </a:r>
          </a:p>
          <a:p>
            <a:pPr>
              <a:buFont typeface="Constantia" panose="02030602050306030303" pitchFamily="18" charset="0"/>
              <a:buChar char="√"/>
            </a:pPr>
            <a:r>
              <a:rPr lang="en-US" sz="2400" dirty="0"/>
              <a:t> Management – Ensures Compliance</a:t>
            </a:r>
          </a:p>
          <a:p>
            <a:pPr>
              <a:buFont typeface="Constantia" panose="02030602050306030303" pitchFamily="18" charset="0"/>
              <a:buChar char="√"/>
            </a:pPr>
            <a:r>
              <a:rPr lang="en-US" sz="2400" dirty="0"/>
              <a:t> IT Audit – Monitors Compliance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    ***</a:t>
            </a:r>
            <a:r>
              <a:rPr lang="en-US" sz="2800" b="1" dirty="0"/>
              <a:t>All Employees</a:t>
            </a:r>
            <a:r>
              <a:rPr lang="en-US" sz="2800" b="1" dirty="0">
                <a:solidFill>
                  <a:srgbClr val="FF0000"/>
                </a:solidFill>
              </a:rPr>
              <a:t>***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Comply With Policy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Report Non-Compliance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Sign Acknowledgment (part of annual security training)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5715000"/>
            <a:ext cx="1029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074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Data Classification Applicability: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118618"/>
              </p:ext>
            </p:extLst>
          </p:nvPr>
        </p:nvGraphicFramePr>
        <p:xfrm>
          <a:off x="533400" y="1798320"/>
          <a:ext cx="7696200" cy="391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6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marL="0" marR="4572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Data Classification </a:t>
                      </a:r>
                    </a:p>
                    <a:p>
                      <a:pPr marL="0" marR="4572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5410" marR="4572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marL="105410" marR="4572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marL="105410" marR="4572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Description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marR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  <a:p>
                      <a:pPr marL="0" marR="4572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Public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2560" marR="4572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Unauthorized use or disclosure of Public data or information presents negligible risk to Company and/or its customers.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marL="0" marR="4572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Confidential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2560" marR="4572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Unauthorized use or disclosure of Confidential data or information presents a moderate level of risk to the Company and/or its customers.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marL="0" marR="4572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Restricted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2560" marR="4572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Unauthorized use or disclosure of Restricted data or information presents a significant level of risk to the Company and/or its customers.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43000" y="5715000"/>
            <a:ext cx="1029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0077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Policy – Data Destruction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 marL="978408" lvl="3" indent="0">
              <a:buNone/>
            </a:pPr>
            <a:endParaRPr lang="en-US" sz="2600" dirty="0"/>
          </a:p>
          <a:p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143000" y="5715000"/>
            <a:ext cx="1029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727891"/>
              </p:ext>
            </p:extLst>
          </p:nvPr>
        </p:nvGraphicFramePr>
        <p:xfrm>
          <a:off x="609600" y="1752600"/>
          <a:ext cx="7772401" cy="2211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Classification/ Medium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Hard Drives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Removable</a:t>
                      </a:r>
                      <a:r>
                        <a:rPr lang="en-US" sz="16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Storage Devices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Back Up Tapes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Printers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Physical Records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Public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1, 2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1, 2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3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Confidential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1, 4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1, 2, 4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3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Restricted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1, 3, 6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1, 3, 6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3, 6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1, 2, 3, 6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1, 3, 6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3, 6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99727"/>
              </p:ext>
            </p:extLst>
          </p:nvPr>
        </p:nvGraphicFramePr>
        <p:xfrm>
          <a:off x="2667000" y="4114800"/>
          <a:ext cx="3657600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1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Minimum Destruction Requirements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5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 1   Wipe/Clean (USB)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5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 2   Reimage/Overwrite (tape)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 3   Off-site destruction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 4   On-site destruction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 5   On-site shredding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  6   Certificate of Destruction Required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05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Enforcement: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sz="3200" dirty="0"/>
              <a:t>Willful Policy Violations May Result in:</a:t>
            </a:r>
          </a:p>
          <a:p>
            <a:pPr lvl="1"/>
            <a:r>
              <a:rPr lang="en-US" sz="3200" dirty="0"/>
              <a:t>Disciplinary Action</a:t>
            </a:r>
            <a:r>
              <a:rPr lang="en-US" sz="3200" b="1" dirty="0">
                <a:solidFill>
                  <a:srgbClr val="FF0000"/>
                </a:solidFill>
              </a:rPr>
              <a:t>**</a:t>
            </a:r>
          </a:p>
          <a:p>
            <a:pPr lvl="1"/>
            <a:r>
              <a:rPr lang="en-US" sz="3200" dirty="0"/>
              <a:t>Legal Action</a:t>
            </a:r>
          </a:p>
          <a:p>
            <a:pPr lvl="1"/>
            <a:r>
              <a:rPr lang="en-US" sz="3200" dirty="0"/>
              <a:t>Civil Action</a:t>
            </a:r>
          </a:p>
          <a:p>
            <a:pPr lvl="1"/>
            <a:endParaRPr lang="en-US" sz="3200" dirty="0"/>
          </a:p>
          <a:p>
            <a:pPr marL="393192" lvl="1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**</a:t>
            </a:r>
            <a:r>
              <a:rPr lang="en-US" sz="3200" dirty="0"/>
              <a:t>  Up to and Including Termination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5715000"/>
            <a:ext cx="1029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4583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200" b="1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		</a:t>
            </a:r>
            <a:r>
              <a:rPr lang="en-US" sz="1200" b="1" u="sng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Acknowledgment  of Data Destruction </a:t>
            </a:r>
            <a:r>
              <a:rPr lang="en-US" sz="1200" b="1" u="sng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Policy Training</a:t>
            </a:r>
            <a:endParaRPr lang="en-US" sz="1200" b="1" u="sng" dirty="0">
              <a:solidFill>
                <a:srgbClr val="00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200" u="sng" dirty="0">
              <a:latin typeface="+mj-lt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2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The undersigned employee/contractors/ vendors/all other affiliates  hereby acknowledges and agrees that: 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200" dirty="0">
              <a:latin typeface="+mj-lt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12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The employee has received the training and read the Memorandum containing an overview of the Data Destruction Policy by A+ (the “</a:t>
            </a:r>
            <a:r>
              <a:rPr lang="en-US" sz="1200" b="1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Policy</a:t>
            </a:r>
            <a:r>
              <a:rPr lang="en-US" sz="12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”). </a:t>
            </a:r>
            <a:endParaRPr lang="en-US" sz="1200" dirty="0">
              <a:latin typeface="+mj-lt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12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The employee understands the terms of the Policy and agrees to abide by them. </a:t>
            </a:r>
            <a:endParaRPr lang="en-US" sz="1200" dirty="0">
              <a:latin typeface="+mj-lt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12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Any violation of the Policy may result in disciplinary action up to and including termination of employment for cause and Legal actions. </a:t>
            </a:r>
            <a:endParaRPr lang="en-US" sz="1200" dirty="0">
              <a:latin typeface="+mj-lt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12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The Policy is subject to revision by A+ which may from time to time inform employees of revisions to the Policy, and it is the employee’s responsibility to ensure that they comply with the most current Policy</a:t>
            </a:r>
            <a:r>
              <a:rPr lang="en-US" sz="1200" b="1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. </a:t>
            </a:r>
            <a:endParaRPr lang="en-US" sz="1200" dirty="0">
              <a:latin typeface="+mj-lt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12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I will not copy or forward the Policy, in whole or in part, to any person without the consent of the A+ IT Security Director</a:t>
            </a:r>
            <a:r>
              <a:rPr lang="en-US" sz="1200" b="1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.</a:t>
            </a:r>
            <a:r>
              <a:rPr lang="en-US" sz="1200" b="1" dirty="0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12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If you have any questions regarding the Policy or any situation not specifically addressed in the Policy, please consult with your supervisor. </a:t>
            </a:r>
            <a:endParaRPr lang="en-US" sz="1200" dirty="0">
              <a:latin typeface="+mj-lt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2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Designation (employee/contractors/ vendors/others): ________________________</a:t>
            </a:r>
            <a:endParaRPr lang="en-US" sz="1200" dirty="0">
              <a:latin typeface="+mj-lt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2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Name: _________________________________ </a:t>
            </a:r>
            <a:endParaRPr lang="en-US" sz="1200" dirty="0">
              <a:latin typeface="+mj-lt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2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Signature: ______________________________ </a:t>
            </a:r>
            <a:endParaRPr lang="en-US" sz="1200" dirty="0">
              <a:latin typeface="+mj-lt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200" dirty="0">
                <a:latin typeface="+mj-lt"/>
                <a:ea typeface="Calibri" pitchFamily="34" charset="0"/>
                <a:cs typeface="Times New Roman" pitchFamily="18" charset="0"/>
              </a:rPr>
              <a:t>Date: ___________________________________________</a:t>
            </a:r>
            <a:endParaRPr lang="en-US" sz="1200" dirty="0">
              <a:latin typeface="+mj-lt"/>
              <a:cs typeface="Arial" pitchFamily="34" charset="0"/>
            </a:endParaRPr>
          </a:p>
          <a:p>
            <a:endParaRPr lang="en-US" sz="12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457200"/>
            <a:ext cx="1029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46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</TotalTime>
  <Words>334</Words>
  <Application>Microsoft Office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PowerPoint Presentation</vt:lpstr>
      <vt:lpstr>Policy Scope:</vt:lpstr>
      <vt:lpstr>Training Objective:</vt:lpstr>
      <vt:lpstr>Roles &amp; Responsibilities:</vt:lpstr>
      <vt:lpstr>Data Classification Applicability:</vt:lpstr>
      <vt:lpstr>Policy – Data Destruction Matrix</vt:lpstr>
      <vt:lpstr>Enforcement:</vt:lpstr>
      <vt:lpstr>PowerPoint Presentation</vt:lpstr>
      <vt:lpstr>Questions?</vt:lpstr>
    </vt:vector>
  </TitlesOfParts>
  <Company>GlobeOp Financial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falabede</dc:creator>
  <cp:lastModifiedBy>Ryan Boyce</cp:lastModifiedBy>
  <cp:revision>37</cp:revision>
  <dcterms:created xsi:type="dcterms:W3CDTF">2016-10-11T16:36:12Z</dcterms:created>
  <dcterms:modified xsi:type="dcterms:W3CDTF">2016-10-18T19:49:04Z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1725295809</vt:i4>
  </property>
  <property fmtid="{D5CDD505-2E9C-101B-9397-08002B2CF9AE}" pid="3" name="_NewReviewCycle">
    <vt:lpwstr/>
  </property>
  <property fmtid="{D5CDD505-2E9C-101B-9397-08002B2CF9AE}" pid="4" name="_EmailSubject">
    <vt:lpwstr>Group Policy Project</vt:lpwstr>
  </property>
  <property fmtid="{D5CDD505-2E9C-101B-9397-08002B2CF9AE}" pid="5" name="_AuthorEmail">
    <vt:lpwstr>falabede@sscinc.com</vt:lpwstr>
  </property>
  <property fmtid="{D5CDD505-2E9C-101B-9397-08002B2CF9AE}" pid="6" name="_AuthorEmailDisplayName">
    <vt:lpwstr>Folake (Stella) Alabede</vt:lpwstr>
  </property>
</Properties>
</file>