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61"/>
    <p:restoredTop sz="94654"/>
  </p:normalViewPr>
  <p:slideViewPr>
    <p:cSldViewPr snapToGrid="0">
      <p:cViewPr varScale="1">
        <p:scale>
          <a:sx n="143" d="100"/>
          <a:sy n="143" d="100"/>
        </p:scale>
        <p:origin x="3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9374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45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89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54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90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15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11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02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FOX3T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Internal Policy Audit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7"/>
    </mc:Choice>
    <mc:Fallback xmlns="">
      <p:transition spd="slow" advTm="12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Sony Pictures Hack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252525"/>
                </a:solidFill>
                <a:highlight>
                  <a:srgbClr val="FFFFFF"/>
                </a:highlight>
              </a:rPr>
              <a:t>2014: The motion picture film studio was hacked.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252525"/>
                </a:solidFill>
                <a:highlight>
                  <a:srgbClr val="FFFFFF"/>
                </a:highlight>
              </a:rPr>
              <a:t>Stolen information included:</a:t>
            </a:r>
          </a:p>
          <a:p>
            <a:pPr marL="457200" lvl="0" indent="-228600">
              <a:spcBef>
                <a:spcPts val="0"/>
              </a:spcBef>
              <a:buClr>
                <a:srgbClr val="252525"/>
              </a:buClr>
            </a:pPr>
            <a:r>
              <a:rPr lang="en" dirty="0">
                <a:solidFill>
                  <a:srgbClr val="252525"/>
                </a:solidFill>
                <a:highlight>
                  <a:srgbClr val="FFFFFF"/>
                </a:highlight>
              </a:rPr>
              <a:t>Sony Pictures employee personal information</a:t>
            </a:r>
          </a:p>
          <a:p>
            <a:pPr marL="457200" lvl="0" indent="-228600">
              <a:spcBef>
                <a:spcPts val="0"/>
              </a:spcBef>
              <a:buClr>
                <a:srgbClr val="252525"/>
              </a:buClr>
            </a:pPr>
            <a:r>
              <a:rPr lang="en" dirty="0">
                <a:solidFill>
                  <a:srgbClr val="252525"/>
                </a:solidFill>
                <a:highlight>
                  <a:srgbClr val="FFFFFF"/>
                </a:highlight>
              </a:rPr>
              <a:t>E-mails </a:t>
            </a:r>
          </a:p>
          <a:p>
            <a:pPr marL="457200" lvl="0" indent="-228600">
              <a:spcBef>
                <a:spcPts val="0"/>
              </a:spcBef>
              <a:buClr>
                <a:srgbClr val="252525"/>
              </a:buClr>
            </a:pPr>
            <a:r>
              <a:rPr lang="en" dirty="0">
                <a:solidFill>
                  <a:srgbClr val="252525"/>
                </a:solidFill>
                <a:highlight>
                  <a:srgbClr val="FFFFFF"/>
                </a:highlight>
              </a:rPr>
              <a:t>Executive salaries </a:t>
            </a:r>
          </a:p>
          <a:p>
            <a:pPr marL="457200" lvl="0" indent="-228600">
              <a:spcBef>
                <a:spcPts val="0"/>
              </a:spcBef>
              <a:buClr>
                <a:srgbClr val="252525"/>
              </a:buClr>
            </a:pPr>
            <a:r>
              <a:rPr lang="en" dirty="0">
                <a:solidFill>
                  <a:srgbClr val="252525"/>
                </a:solidFill>
                <a:highlight>
                  <a:srgbClr val="FFFFFF"/>
                </a:highlight>
              </a:rPr>
              <a:t>Copies of then-unreleased Sony films</a:t>
            </a:r>
          </a:p>
        </p:txBody>
      </p:sp>
      <p:pic>
        <p:nvPicPr>
          <p:cNvPr id="67" name="Shape 67" descr="Sony_Pictures_old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3124" y="402700"/>
            <a:ext cx="2632337" cy="412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0"/>
    </mc:Choice>
    <mc:Fallback xmlns="">
      <p:transition spd="slow" advTm="18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Why Audit?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95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We ensure proper care of documents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Secures our confidential Information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Provides accountability and responsibility of assets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Encourages proper document destruction procedures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7"/>
    </mc:Choice>
    <mc:Fallback xmlns="">
      <p:transition spd="slow" advTm="24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Compliance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>
                <a:solidFill>
                  <a:srgbClr val="000000"/>
                </a:solidFill>
              </a:rPr>
              <a:t>Enforcement of SOX compliance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>
                <a:solidFill>
                  <a:srgbClr val="000000"/>
                </a:solidFill>
              </a:rPr>
              <a:t>Reinforcement of ISO 15489 records management standard</a:t>
            </a:r>
          </a:p>
          <a:p>
            <a:pPr marL="101600" lvl="0">
              <a:buClr>
                <a:srgbClr val="000000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	Defines principles on creation, capture and management of records.</a:t>
            </a:r>
            <a:endParaRPr lang="en" sz="2000" dirty="0">
              <a:solidFill>
                <a:srgbClr val="00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8"/>
    </mc:Choice>
    <mc:Fallback xmlns="">
      <p:transition spd="slow" advTm="22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and Reputation 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869468"/>
          </a:xfr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Due to the Sony breach the public lost confidence in products like PlayStation. 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Sony’s online network (PSN) was down for more than two weeks.  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Dec 14</a:t>
            </a:r>
            <a:r>
              <a:rPr lang="en-US" sz="20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, 2014; Sony shares plunged more than 10%.  </a:t>
            </a:r>
          </a:p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Hurt Reputation: 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A-list actors were wary of working with the studio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Fears of exposed PII were high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6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66"/>
    </mc:Choice>
    <mc:Fallback>
      <p:transition spd="slow" advTm="47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Cost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Contracts that cost you less over time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6437" y="1691073"/>
            <a:ext cx="5191125" cy="32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3"/>
    </mc:Choice>
    <mc:Fallback xmlns="">
      <p:transition spd="slow" advTm="13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Our Team of Experts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67994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Kevin Blankenship – Senior Sales Engineer</a:t>
            </a:r>
          </a:p>
          <a:p>
            <a:pPr marL="467994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994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Xiaodi</a:t>
            </a: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Ji – Senior Audit Associate</a:t>
            </a:r>
          </a:p>
          <a:p>
            <a:pPr marL="467994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994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Sachin</a:t>
            </a: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 Shah – Senior Audit Associate</a:t>
            </a:r>
          </a:p>
          <a:p>
            <a:pPr marL="467994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994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Joseph Henofer – Level 2 Audit Associated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8"/>
    </mc:Choice>
    <mc:Fallback xmlns="">
      <p:transition spd="slow" advTm="12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90500"/>
            <a:ext cx="8520600" cy="46989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9"/>
    </mc:Choice>
    <mc:Fallback xmlns="">
      <p:transition spd="slow" advTm="9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171</Words>
  <Application>Microsoft Office PowerPoint</Application>
  <PresentationFormat>On-screen Show (16:9)</PresentationFormat>
  <Paragraphs>37</Paragraphs>
  <Slides>8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Lato</vt:lpstr>
      <vt:lpstr>Playfair Display</vt:lpstr>
      <vt:lpstr>coral</vt:lpstr>
      <vt:lpstr>FOX3T</vt:lpstr>
      <vt:lpstr>Sony Pictures Hack</vt:lpstr>
      <vt:lpstr>Why Audit?</vt:lpstr>
      <vt:lpstr>Compliance</vt:lpstr>
      <vt:lpstr>Confidence and Reputation  </vt:lpstr>
      <vt:lpstr>Cost</vt:lpstr>
      <vt:lpstr>Our Team of Experts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FOX3T</dc:title>
  <cp:lastModifiedBy>Batman</cp:lastModifiedBy>
  <cp:revision>8</cp:revision>
  <dcterms:modified xsi:type="dcterms:W3CDTF">2016-12-11T23:39:23Z</dcterms:modified>
</cp:coreProperties>
</file>