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60" autoAdjust="0"/>
    <p:restoredTop sz="94660"/>
  </p:normalViewPr>
  <p:slideViewPr>
    <p:cSldViewPr snapToGrid="0">
      <p:cViewPr>
        <p:scale>
          <a:sx n="70" d="100"/>
          <a:sy n="70" d="100"/>
        </p:scale>
        <p:origin x="-114" y="-3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10/11/2017</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10/11/2017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10/11/2017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10/11/2017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10/11/2017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10/11/2017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10/11/2017</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6.mp4"/><Relationship Id="rId7" Type="http://schemas.openxmlformats.org/officeDocument/2006/relationships/image" Target="../media/image6.png"/><Relationship Id="rId2" Type="http://schemas.microsoft.com/office/2007/relationships/media" Target="../media/media6.mp4"/><Relationship Id="rId1" Type="http://schemas.openxmlformats.org/officeDocument/2006/relationships/tags" Target="../tags/tag1.xml"/><Relationship Id="rId6" Type="http://schemas.openxmlformats.org/officeDocument/2006/relationships/slideLayout" Target="../slideLayouts/slideLayout3.xml"/><Relationship Id="rId5" Type="http://schemas.openxmlformats.org/officeDocument/2006/relationships/audio" Target="../media/media7.m4a"/><Relationship Id="rId4" Type="http://schemas.microsoft.com/office/2007/relationships/media" Target="../media/media7.m4a"/></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8.mp4"/><Relationship Id="rId7" Type="http://schemas.openxmlformats.org/officeDocument/2006/relationships/image" Target="../media/image7.png"/><Relationship Id="rId2" Type="http://schemas.microsoft.com/office/2007/relationships/media" Target="../media/media8.mp4"/><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audio" Target="../media/media9.m4a"/><Relationship Id="rId4" Type="http://schemas.microsoft.com/office/2007/relationships/media" Target="../media/media9.m4a"/></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0.mp4"/><Relationship Id="rId7" Type="http://schemas.openxmlformats.org/officeDocument/2006/relationships/image" Target="../media/image8.png"/><Relationship Id="rId2" Type="http://schemas.microsoft.com/office/2007/relationships/media" Target="../media/media10.mp4"/><Relationship Id="rId1" Type="http://schemas.openxmlformats.org/officeDocument/2006/relationships/tags" Target="../tags/tag3.xml"/><Relationship Id="rId6" Type="http://schemas.openxmlformats.org/officeDocument/2006/relationships/slideLayout" Target="../slideLayouts/slideLayout3.xml"/><Relationship Id="rId5" Type="http://schemas.openxmlformats.org/officeDocument/2006/relationships/audio" Target="../media/media11.m4a"/><Relationship Id="rId4" Type="http://schemas.microsoft.com/office/2007/relationships/media" Target="../media/media11.m4a"/></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2.mp4"/><Relationship Id="rId7" Type="http://schemas.openxmlformats.org/officeDocument/2006/relationships/image" Target="../media/image9.png"/><Relationship Id="rId2" Type="http://schemas.microsoft.com/office/2007/relationships/media" Target="../media/media12.mp4"/><Relationship Id="rId1" Type="http://schemas.openxmlformats.org/officeDocument/2006/relationships/tags" Target="../tags/tag4.xml"/><Relationship Id="rId6" Type="http://schemas.openxmlformats.org/officeDocument/2006/relationships/slideLayout" Target="../slideLayouts/slideLayout3.xml"/><Relationship Id="rId5" Type="http://schemas.openxmlformats.org/officeDocument/2006/relationships/audio" Target="../media/media13.m4a"/><Relationship Id="rId4" Type="http://schemas.microsoft.com/office/2007/relationships/media" Target="../media/media13.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7C2B9F0C-1D64-4628-BCD1-03F951813A8F}"/>
              </a:ext>
            </a:extLst>
          </p:cNvPr>
          <p:cNvSpPr>
            <a:spLocks noGrp="1"/>
          </p:cNvSpPr>
          <p:nvPr>
            <p:ph type="subTitle" idx="1"/>
          </p:nvPr>
        </p:nvSpPr>
        <p:spPr>
          <a:xfrm rot="21420000">
            <a:off x="480103" y="2610195"/>
            <a:ext cx="10606206" cy="1927387"/>
          </a:xfrm>
          <a:noFill/>
        </p:spPr>
        <p:txBody>
          <a:bodyPr/>
          <a:lstStyle/>
          <a:p>
            <a:r>
              <a:rPr lang="en-US" b="1" dirty="0">
                <a:solidFill>
                  <a:schemeClr val="tx1"/>
                </a:solidFill>
              </a:rPr>
              <a:t>AccuExchange Policies Regarding the Use of USB Drives </a:t>
            </a:r>
            <a:endParaRPr lang="en-US" dirty="0">
              <a:solidFill>
                <a:schemeClr val="tx1"/>
              </a:solidFill>
            </a:endParaRPr>
          </a:p>
          <a:p>
            <a:r>
              <a:rPr lang="en-US" b="1" dirty="0">
                <a:solidFill>
                  <a:schemeClr val="tx1"/>
                </a:solidFill>
              </a:rPr>
              <a:t>                                              and </a:t>
            </a:r>
            <a:endParaRPr lang="en-US" dirty="0">
              <a:solidFill>
                <a:schemeClr val="tx1"/>
              </a:solidFill>
            </a:endParaRPr>
          </a:p>
          <a:p>
            <a:r>
              <a:rPr lang="en-US" b="1" dirty="0">
                <a:solidFill>
                  <a:schemeClr val="tx1"/>
                </a:solidFill>
              </a:rPr>
              <a:t>                                  Removable Media</a:t>
            </a:r>
            <a:endParaRPr lang="en-US" dirty="0">
              <a:solidFill>
                <a:schemeClr val="tx1"/>
              </a:solidFill>
            </a:endParaRPr>
          </a:p>
          <a:p>
            <a:endParaRPr lang="en-US" dirty="0">
              <a:solidFill>
                <a:schemeClr val="tx1"/>
              </a:solidFill>
            </a:endParaRPr>
          </a:p>
        </p:txBody>
      </p:sp>
      <p:sp>
        <p:nvSpPr>
          <p:cNvPr id="4" name="Rectangle 7">
            <a:extLst>
              <a:ext uri="{FF2B5EF4-FFF2-40B4-BE49-F238E27FC236}">
                <a16:creationId xmlns:a16="http://schemas.microsoft.com/office/drawing/2014/main" xmlns="" id="{A99D54F3-FABF-470D-9F97-97083F85C9E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5" name="Group 4">
            <a:extLst>
              <a:ext uri="{FF2B5EF4-FFF2-40B4-BE49-F238E27FC236}">
                <a16:creationId xmlns:a16="http://schemas.microsoft.com/office/drawing/2014/main" xmlns="" id="{519D2B5B-91D1-46AE-AAD7-F66D272F35EA}"/>
              </a:ext>
            </a:extLst>
          </p:cNvPr>
          <p:cNvGrpSpPr/>
          <p:nvPr/>
        </p:nvGrpSpPr>
        <p:grpSpPr>
          <a:xfrm>
            <a:off x="888001" y="920279"/>
            <a:ext cx="6417038" cy="1350574"/>
            <a:chOff x="188760" y="3885"/>
            <a:chExt cx="3612698" cy="892552"/>
          </a:xfrm>
        </p:grpSpPr>
        <p:pic>
          <p:nvPicPr>
            <p:cNvPr id="6" name="Picture 5">
              <a:extLst>
                <a:ext uri="{FF2B5EF4-FFF2-40B4-BE49-F238E27FC236}">
                  <a16:creationId xmlns:a16="http://schemas.microsoft.com/office/drawing/2014/main" xmlns="" id="{0B763E5D-F2B6-46BD-8094-7D11441E3475}"/>
                </a:ext>
              </a:extLst>
            </p:cNvPr>
            <p:cNvPicPr>
              <a:picLocks noChangeAspect="1"/>
            </p:cNvPicPr>
            <p:nvPr/>
          </p:nvPicPr>
          <p:blipFill>
            <a:blip r:embed="rId4"/>
            <a:stretch>
              <a:fillRect/>
            </a:stretch>
          </p:blipFill>
          <p:spPr>
            <a:xfrm>
              <a:off x="1286661" y="89908"/>
              <a:ext cx="544229" cy="620980"/>
            </a:xfrm>
            <a:prstGeom prst="rect">
              <a:avLst/>
            </a:prstGeom>
          </p:spPr>
        </p:pic>
        <p:sp>
          <p:nvSpPr>
            <p:cNvPr id="7" name="TextBox 44">
              <a:extLst>
                <a:ext uri="{FF2B5EF4-FFF2-40B4-BE49-F238E27FC236}">
                  <a16:creationId xmlns:a16="http://schemas.microsoft.com/office/drawing/2014/main" xmlns="" id="{0A4E5247-079A-4F04-BC9A-212834A49682}"/>
                </a:ext>
              </a:extLst>
            </p:cNvPr>
            <p:cNvSpPr txBox="1"/>
            <p:nvPr/>
          </p:nvSpPr>
          <p:spPr>
            <a:xfrm>
              <a:off x="188760" y="3885"/>
              <a:ext cx="683260" cy="793259"/>
            </a:xfrm>
            <a:prstGeom prst="rect">
              <a:avLst/>
            </a:prstGeom>
            <a:noFill/>
          </p:spPr>
          <p:txBody>
            <a:bodyPr wrap="square" rtlCol="0">
              <a:spAutoFit/>
            </a:bodyPr>
            <a:lstStyle/>
            <a:p>
              <a:pPr marL="0" marR="0">
                <a:spcBef>
                  <a:spcPts val="0"/>
                </a:spcBef>
                <a:spcAft>
                  <a:spcPts val="0"/>
                </a:spcAft>
              </a:pPr>
              <a:r>
                <a:rPr lang="en-US" sz="7200" kern="1200" dirty="0">
                  <a:solidFill>
                    <a:srgbClr val="000000"/>
                  </a:solidFill>
                  <a:effectLst/>
                  <a:latin typeface="Algerian" panose="04020705040A02060702" pitchFamily="82" charset="0"/>
                  <a:ea typeface="Times New Roman" panose="02020603050405020304" pitchFamily="18" charset="0"/>
                  <a:cs typeface="Times New Roman" panose="02020603050405020304" pitchFamily="18" charset="0"/>
                </a:rPr>
                <a:t>A</a:t>
              </a:r>
              <a:endParaRPr lang="en-US" sz="7200" dirty="0">
                <a:effectLst/>
                <a:latin typeface="Times New Roman" panose="02020603050405020304" pitchFamily="18" charset="0"/>
                <a:ea typeface="Times New Roman" panose="02020603050405020304" pitchFamily="18" charset="0"/>
              </a:endParaRPr>
            </a:p>
          </p:txBody>
        </p:sp>
        <p:sp>
          <p:nvSpPr>
            <p:cNvPr id="8" name="TextBox 45">
              <a:extLst>
                <a:ext uri="{FF2B5EF4-FFF2-40B4-BE49-F238E27FC236}">
                  <a16:creationId xmlns:a16="http://schemas.microsoft.com/office/drawing/2014/main" xmlns="" id="{C62E08F8-55C3-4F33-8875-96752787726D}"/>
                </a:ext>
              </a:extLst>
            </p:cNvPr>
            <p:cNvSpPr txBox="1"/>
            <p:nvPr/>
          </p:nvSpPr>
          <p:spPr>
            <a:xfrm>
              <a:off x="551792" y="126996"/>
              <a:ext cx="1224457" cy="769441"/>
            </a:xfrm>
            <a:prstGeom prst="rect">
              <a:avLst/>
            </a:prstGeom>
            <a:noFill/>
          </p:spPr>
          <p:txBody>
            <a:bodyPr wrap="square" rtlCol="0">
              <a:spAutoFit/>
            </a:bodyPr>
            <a:lstStyle/>
            <a:p>
              <a:pPr marL="0" marR="0">
                <a:spcBef>
                  <a:spcPts val="0"/>
                </a:spcBef>
                <a:spcAft>
                  <a:spcPts val="0"/>
                </a:spcAft>
              </a:pPr>
              <a:r>
                <a:rPr lang="en-US" sz="44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ccu</a:t>
              </a:r>
              <a:endParaRPr lang="en-US" sz="1200" dirty="0">
                <a:effectLst/>
                <a:latin typeface="Times New Roman" panose="02020603050405020304" pitchFamily="18" charset="0"/>
                <a:ea typeface="Times New Roman" panose="02020603050405020304" pitchFamily="18" charset="0"/>
              </a:endParaRPr>
            </a:p>
          </p:txBody>
        </p:sp>
        <p:sp>
          <p:nvSpPr>
            <p:cNvPr id="9" name="TextBox 46">
              <a:extLst>
                <a:ext uri="{FF2B5EF4-FFF2-40B4-BE49-F238E27FC236}">
                  <a16:creationId xmlns:a16="http://schemas.microsoft.com/office/drawing/2014/main" xmlns="" id="{78A3C363-D154-4DD6-A32E-CFE4648ABCDB}"/>
                </a:ext>
              </a:extLst>
            </p:cNvPr>
            <p:cNvSpPr txBox="1"/>
            <p:nvPr/>
          </p:nvSpPr>
          <p:spPr>
            <a:xfrm>
              <a:off x="1666140" y="268003"/>
              <a:ext cx="2135318" cy="508499"/>
            </a:xfrm>
            <a:prstGeom prst="rect">
              <a:avLst/>
            </a:prstGeom>
            <a:noFill/>
          </p:spPr>
          <p:txBody>
            <a:bodyPr wrap="square" rtlCol="0">
              <a:spAutoFit/>
            </a:bodyPr>
            <a:lstStyle/>
            <a:p>
              <a:pPr marL="0" marR="0">
                <a:spcBef>
                  <a:spcPts val="0"/>
                </a:spcBef>
                <a:spcAft>
                  <a:spcPts val="0"/>
                </a:spcAft>
              </a:pPr>
              <a:r>
                <a:rPr lang="en-US" sz="4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change</a:t>
              </a:r>
              <a:endParaRPr lang="en-US" sz="1200" dirty="0">
                <a:effectLst/>
                <a:latin typeface="Times New Roman" panose="02020603050405020304" pitchFamily="18" charset="0"/>
                <a:ea typeface="Times New Roman" panose="02020603050405020304" pitchFamily="18" charset="0"/>
              </a:endParaRPr>
            </a:p>
          </p:txBody>
        </p:sp>
        <p:sp>
          <p:nvSpPr>
            <p:cNvPr id="10" name="TextBox 47">
              <a:extLst>
                <a:ext uri="{FF2B5EF4-FFF2-40B4-BE49-F238E27FC236}">
                  <a16:creationId xmlns:a16="http://schemas.microsoft.com/office/drawing/2014/main" xmlns="" id="{AAE8A2C1-BC6A-469B-AED1-66983F10B5EB}"/>
                </a:ext>
              </a:extLst>
            </p:cNvPr>
            <p:cNvSpPr txBox="1"/>
            <p:nvPr/>
          </p:nvSpPr>
          <p:spPr>
            <a:xfrm>
              <a:off x="976759" y="6714"/>
              <a:ext cx="662566" cy="864449"/>
            </a:xfrm>
            <a:prstGeom prst="rect">
              <a:avLst/>
            </a:prstGeom>
            <a:noFill/>
          </p:spPr>
          <p:txBody>
            <a:bodyPr wrap="square" rtlCol="0">
              <a:spAutoFit/>
            </a:bodyPr>
            <a:lstStyle/>
            <a:p>
              <a:pPr marL="0" marR="0">
                <a:spcBef>
                  <a:spcPts val="0"/>
                </a:spcBef>
                <a:spcAft>
                  <a:spcPts val="0"/>
                </a:spcAft>
              </a:pPr>
              <a:r>
                <a:rPr lang="en-US" sz="7900" kern="1200" dirty="0">
                  <a:solidFill>
                    <a:srgbClr val="000000"/>
                  </a:solidFill>
                  <a:effectLst/>
                  <a:latin typeface="Algerian" panose="04020705040A02060702" pitchFamily="82" charset="0"/>
                  <a:ea typeface="Times New Roman" panose="02020603050405020304" pitchFamily="18" charset="0"/>
                  <a:cs typeface="Times New Roman" panose="02020603050405020304" pitchFamily="18" charset="0"/>
                </a:rPr>
                <a:t>E</a:t>
              </a:r>
              <a:endParaRPr lang="en-US" sz="7900" dirty="0">
                <a:effectLst/>
                <a:latin typeface="Times New Roman" panose="02020603050405020304" pitchFamily="18" charset="0"/>
                <a:ea typeface="Times New Roman" panose="02020603050405020304" pitchFamily="18" charset="0"/>
              </a:endParaRPr>
            </a:p>
          </p:txBody>
        </p:sp>
      </p:grpSp>
      <p:sp>
        <p:nvSpPr>
          <p:cNvPr id="11" name="Rectangle 12">
            <a:extLst>
              <a:ext uri="{FF2B5EF4-FFF2-40B4-BE49-F238E27FC236}">
                <a16:creationId xmlns:a16="http://schemas.microsoft.com/office/drawing/2014/main" xmlns="" id="{119A03F5-9C96-4BC5-B83D-1DF666ECC46E}"/>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Table 12">
            <a:extLst>
              <a:ext uri="{FF2B5EF4-FFF2-40B4-BE49-F238E27FC236}">
                <a16:creationId xmlns:a16="http://schemas.microsoft.com/office/drawing/2014/main" xmlns="" id="{22C51874-3A84-4B1C-AED0-D7850619EC2E}"/>
              </a:ext>
            </a:extLst>
          </p:cNvPr>
          <p:cNvGraphicFramePr>
            <a:graphicFrameLocks noGrp="1"/>
          </p:cNvGraphicFramePr>
          <p:nvPr>
            <p:extLst>
              <p:ext uri="{D42A27DB-BD31-4B8C-83A1-F6EECF244321}">
                <p14:modId xmlns:p14="http://schemas.microsoft.com/office/powerpoint/2010/main" val="2030370114"/>
              </p:ext>
            </p:extLst>
          </p:nvPr>
        </p:nvGraphicFramePr>
        <p:xfrm>
          <a:off x="228106" y="4974335"/>
          <a:ext cx="5220074" cy="914400"/>
        </p:xfrm>
        <a:graphic>
          <a:graphicData uri="http://schemas.openxmlformats.org/drawingml/2006/table">
            <a:tbl>
              <a:tblPr firstRow="1" bandRow="1">
                <a:tableStyleId>{5C22544A-7EE6-4342-B048-85BDC9FD1C3A}</a:tableStyleId>
              </a:tblPr>
              <a:tblGrid>
                <a:gridCol w="2637876">
                  <a:extLst>
                    <a:ext uri="{9D8B030D-6E8A-4147-A177-3AD203B41FA5}">
                      <a16:colId xmlns:a16="http://schemas.microsoft.com/office/drawing/2014/main" xmlns="" val="2745167432"/>
                    </a:ext>
                  </a:extLst>
                </a:gridCol>
                <a:gridCol w="2582198">
                  <a:extLst>
                    <a:ext uri="{9D8B030D-6E8A-4147-A177-3AD203B41FA5}">
                      <a16:colId xmlns:a16="http://schemas.microsoft.com/office/drawing/2014/main" xmlns="" val="1945996815"/>
                    </a:ext>
                  </a:extLst>
                </a:gridCol>
              </a:tblGrid>
              <a:tr h="375734">
                <a:tc>
                  <a:txBody>
                    <a:bodyPr/>
                    <a:lstStyle/>
                    <a:p>
                      <a:r>
                        <a:rPr lang="en-US" sz="2400" dirty="0">
                          <a:solidFill>
                            <a:schemeClr val="tx1"/>
                          </a:solidFill>
                        </a:rPr>
                        <a:t>Vince Kelly</a:t>
                      </a:r>
                    </a:p>
                  </a:txBody>
                  <a:tcPr>
                    <a:solidFill>
                      <a:schemeClr val="bg1"/>
                    </a:solidFill>
                  </a:tcPr>
                </a:tc>
                <a:tc>
                  <a:txBody>
                    <a:bodyPr/>
                    <a:lstStyle/>
                    <a:p>
                      <a:r>
                        <a:rPr lang="en-US" sz="2400" dirty="0">
                          <a:solidFill>
                            <a:schemeClr val="tx1"/>
                          </a:solidFill>
                        </a:rPr>
                        <a:t>Jason Mays</a:t>
                      </a:r>
                    </a:p>
                  </a:txBody>
                  <a:tcPr>
                    <a:solidFill>
                      <a:schemeClr val="bg1"/>
                    </a:solidFill>
                  </a:tcPr>
                </a:tc>
                <a:extLst>
                  <a:ext uri="{0D108BD9-81ED-4DB2-BD59-A6C34878D82A}">
                    <a16:rowId xmlns:a16="http://schemas.microsoft.com/office/drawing/2014/main" xmlns="" val="488358696"/>
                  </a:ext>
                </a:extLst>
              </a:tr>
              <a:tr h="294578">
                <a:tc>
                  <a:txBody>
                    <a:bodyPr/>
                    <a:lstStyle/>
                    <a:p>
                      <a:r>
                        <a:rPr lang="en-US" sz="2400" dirty="0" err="1">
                          <a:solidFill>
                            <a:schemeClr val="tx1"/>
                          </a:solidFill>
                        </a:rPr>
                        <a:t>Duy</a:t>
                      </a:r>
                      <a:r>
                        <a:rPr lang="en-US" sz="2400" dirty="0">
                          <a:solidFill>
                            <a:schemeClr val="tx1"/>
                          </a:solidFill>
                        </a:rPr>
                        <a:t> Nguyen</a:t>
                      </a:r>
                    </a:p>
                  </a:txBody>
                  <a:tcPr/>
                </a:tc>
                <a:tc>
                  <a:txBody>
                    <a:bodyPr/>
                    <a:lstStyle/>
                    <a:p>
                      <a:r>
                        <a:rPr lang="en-US" sz="2400" dirty="0">
                          <a:solidFill>
                            <a:schemeClr val="tx1"/>
                          </a:solidFill>
                        </a:rPr>
                        <a:t>Pascal Allison</a:t>
                      </a:r>
                    </a:p>
                  </a:txBody>
                  <a:tcPr/>
                </a:tc>
                <a:extLst>
                  <a:ext uri="{0D108BD9-81ED-4DB2-BD59-A6C34878D82A}">
                    <a16:rowId xmlns:a16="http://schemas.microsoft.com/office/drawing/2014/main" xmlns="" val="1359615037"/>
                  </a:ext>
                </a:extLst>
              </a:tr>
            </a:tbl>
          </a:graphicData>
        </a:graphic>
      </p:graphicFrame>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57047610"/>
      </p:ext>
    </p:extLst>
  </p:cSld>
  <p:clrMapOvr>
    <a:masterClrMapping/>
  </p:clrMapOvr>
  <mc:AlternateContent xmlns:mc="http://schemas.openxmlformats.org/markup-compatibility/2006" xmlns:p14="http://schemas.microsoft.com/office/powerpoint/2010/main">
    <mc:Choice Requires="p14">
      <p:transition spd="slow" p14:dur="2000" advTm="14505"/>
    </mc:Choice>
    <mc:Fallback xmlns="">
      <p:transition spd="slow" advTm="14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061A67-1761-4D4C-82D1-65E376FF855B}"/>
              </a:ext>
            </a:extLst>
          </p:cNvPr>
          <p:cNvSpPr>
            <a:spLocks noGrp="1"/>
          </p:cNvSpPr>
          <p:nvPr>
            <p:ph type="title"/>
          </p:nvPr>
        </p:nvSpPr>
        <p:spPr>
          <a:xfrm>
            <a:off x="1976582" y="3379586"/>
            <a:ext cx="8044873" cy="963367"/>
          </a:xfrm>
        </p:spPr>
        <p:txBody>
          <a:bodyPr>
            <a:normAutofit fontScale="90000"/>
          </a:bodyPr>
          <a:lstStyle/>
          <a:p>
            <a:r>
              <a:rPr lang="en-US" dirty="0" smtClean="0"/>
              <a:t>        Thank You for Helping </a:t>
            </a:r>
            <a:r>
              <a:rPr lang="en-US" dirty="0" err="1" smtClean="0"/>
              <a:t>AccuExchange</a:t>
            </a:r>
            <a:r>
              <a:rPr lang="en-US" dirty="0" smtClean="0"/>
              <a:t> TO BE THE BEST</a:t>
            </a:r>
            <a:br>
              <a:rPr lang="en-US" dirty="0" smtClean="0"/>
            </a:br>
            <a:r>
              <a:rPr lang="en-US" dirty="0" smtClean="0"/>
              <a:t>Virtual Currency Exchange                </a:t>
            </a:r>
            <a:br>
              <a:rPr lang="en-US" dirty="0" smtClean="0"/>
            </a:br>
            <a:r>
              <a:rPr lang="en-US" dirty="0"/>
              <a:t> </a:t>
            </a:r>
            <a:r>
              <a:rPr lang="en-US" dirty="0" smtClean="0"/>
              <a:t>           in the industry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81319777"/>
      </p:ext>
    </p:extLst>
  </p:cSld>
  <p:clrMapOvr>
    <a:masterClrMapping/>
  </p:clrMapOvr>
  <mc:AlternateContent xmlns:mc="http://schemas.openxmlformats.org/markup-compatibility/2006" xmlns:p14="http://schemas.microsoft.com/office/powerpoint/2010/main">
    <mc:Choice Requires="p14">
      <p:transition spd="slow" p14:dur="2000" advTm="12721"/>
    </mc:Choice>
    <mc:Fallback xmlns="">
      <p:transition spd="slow" advTm="12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04E16C-802D-40AC-8869-A45E9B99AF1E}"/>
              </a:ext>
            </a:extLst>
          </p:cNvPr>
          <p:cNvSpPr>
            <a:spLocks noGrp="1"/>
          </p:cNvSpPr>
          <p:nvPr>
            <p:ph type="title"/>
          </p:nvPr>
        </p:nvSpPr>
        <p:spPr>
          <a:xfrm>
            <a:off x="1071881" y="660400"/>
            <a:ext cx="10394707" cy="963367"/>
          </a:xfrm>
        </p:spPr>
        <p:txBody>
          <a:bodyPr/>
          <a:lstStyle/>
          <a:p>
            <a:r>
              <a:rPr lang="en-US" b="1" dirty="0"/>
              <a:t>Overview</a:t>
            </a:r>
            <a:endParaRPr lang="en-US" dirty="0"/>
          </a:p>
        </p:txBody>
      </p:sp>
      <p:sp>
        <p:nvSpPr>
          <p:cNvPr id="3" name="Text Placeholder 2">
            <a:extLst>
              <a:ext uri="{FF2B5EF4-FFF2-40B4-BE49-F238E27FC236}">
                <a16:creationId xmlns:a16="http://schemas.microsoft.com/office/drawing/2014/main" xmlns="" id="{5E015334-F96C-4330-9398-03789054F448}"/>
              </a:ext>
            </a:extLst>
          </p:cNvPr>
          <p:cNvSpPr>
            <a:spLocks noGrp="1"/>
          </p:cNvSpPr>
          <p:nvPr>
            <p:ph type="body" idx="1"/>
          </p:nvPr>
        </p:nvSpPr>
        <p:spPr>
          <a:xfrm>
            <a:off x="1297940" y="2011680"/>
            <a:ext cx="9312668" cy="3827401"/>
          </a:xfrm>
        </p:spPr>
        <p:txBody>
          <a:bodyPr/>
          <a:lstStyle/>
          <a:p>
            <a:pPr marL="342900" indent="-342900">
              <a:buFont typeface="Arial" panose="020B0604020202020204" pitchFamily="34" charset="0"/>
              <a:buChar char="•"/>
            </a:pPr>
            <a:r>
              <a:rPr lang="en-US" dirty="0">
                <a:solidFill>
                  <a:schemeClr val="tx1"/>
                </a:solidFill>
              </a:rPr>
              <a:t>As a world leader in virtual currency exchange, AccuExchange is committed to providing the most secure and stable trading platform in the industry.</a:t>
            </a:r>
          </a:p>
          <a:p>
            <a:pPr marL="342900" indent="-342900">
              <a:buFont typeface="Arial" panose="020B0604020202020204" pitchFamily="34" charset="0"/>
              <a:buChar char="•"/>
            </a:pPr>
            <a:r>
              <a:rPr lang="en-US" dirty="0">
                <a:solidFill>
                  <a:schemeClr val="tx1"/>
                </a:solidFill>
              </a:rPr>
              <a:t>With this in mind, AccuExchange board of directors and senior management have approved policies regarding the use of USB removable media which are outlined in this document.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4881419"/>
      </p:ext>
    </p:extLst>
  </p:cSld>
  <p:clrMapOvr>
    <a:masterClrMapping/>
  </p:clrMapOvr>
  <mc:AlternateContent xmlns:mc="http://schemas.openxmlformats.org/markup-compatibility/2006" xmlns:p14="http://schemas.microsoft.com/office/powerpoint/2010/main">
    <mc:Choice Requires="p14">
      <p:transition spd="slow" p14:dur="2000" advTm="80050"/>
    </mc:Choice>
    <mc:Fallback xmlns="">
      <p:transition spd="slow" advTm="80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CD293C-36D4-4571-A121-D884AC09C12E}"/>
              </a:ext>
            </a:extLst>
          </p:cNvPr>
          <p:cNvSpPr>
            <a:spLocks noGrp="1"/>
          </p:cNvSpPr>
          <p:nvPr>
            <p:ph type="title"/>
          </p:nvPr>
        </p:nvSpPr>
        <p:spPr>
          <a:xfrm>
            <a:off x="183394" y="294640"/>
            <a:ext cx="11399519" cy="1136087"/>
          </a:xfrm>
        </p:spPr>
        <p:txBody>
          <a:bodyPr/>
          <a:lstStyle/>
          <a:p>
            <a:r>
              <a:rPr lang="en-US" b="1" dirty="0"/>
              <a:t>Who and What These Policies Apply To</a:t>
            </a:r>
            <a:endParaRPr lang="en-US" dirty="0"/>
          </a:p>
        </p:txBody>
      </p:sp>
      <p:sp>
        <p:nvSpPr>
          <p:cNvPr id="3" name="Text Placeholder 2">
            <a:extLst>
              <a:ext uri="{FF2B5EF4-FFF2-40B4-BE49-F238E27FC236}">
                <a16:creationId xmlns:a16="http://schemas.microsoft.com/office/drawing/2014/main" xmlns="" id="{ACE6E763-80CC-4C57-8722-59823A17B285}"/>
              </a:ext>
            </a:extLst>
          </p:cNvPr>
          <p:cNvSpPr>
            <a:spLocks noGrp="1"/>
          </p:cNvSpPr>
          <p:nvPr>
            <p:ph type="body" idx="1"/>
          </p:nvPr>
        </p:nvSpPr>
        <p:spPr>
          <a:xfrm>
            <a:off x="685799" y="1960880"/>
            <a:ext cx="10394707" cy="2699641"/>
          </a:xfrm>
        </p:spPr>
        <p:txBody>
          <a:bodyPr/>
          <a:lstStyle/>
          <a:p>
            <a:pPr marL="342900" indent="-342900">
              <a:buFont typeface="Arial" panose="020B0604020202020204" pitchFamily="34" charset="0"/>
              <a:buChar char="•"/>
            </a:pPr>
            <a:r>
              <a:rPr lang="en-US" dirty="0">
                <a:solidFill>
                  <a:schemeClr val="tx1"/>
                </a:solidFill>
              </a:rPr>
              <a:t>policies contained in this document are effective immediately and will remain permanently in force subject to annual review.  These policies apply without exception to all employees, partners or any individual with physical or remote access to AccuExchange facilities or computing infrastructure within the US and the United Kingdom.</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35439968"/>
      </p:ext>
    </p:extLst>
  </p:cSld>
  <p:clrMapOvr>
    <a:masterClrMapping/>
  </p:clrMapOvr>
  <mc:AlternateContent xmlns:mc="http://schemas.openxmlformats.org/markup-compatibility/2006" xmlns:p14="http://schemas.microsoft.com/office/powerpoint/2010/main">
    <mc:Choice Requires="p14">
      <p:transition spd="slow" p14:dur="2000" advTm="43289"/>
    </mc:Choice>
    <mc:Fallback xmlns="">
      <p:transition spd="slow" advTm="43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0D53BD-12D7-4009-9307-BD71AA67D2F0}"/>
              </a:ext>
            </a:extLst>
          </p:cNvPr>
          <p:cNvSpPr>
            <a:spLocks noGrp="1"/>
          </p:cNvSpPr>
          <p:nvPr>
            <p:ph type="title"/>
          </p:nvPr>
        </p:nvSpPr>
        <p:spPr>
          <a:xfrm>
            <a:off x="685800" y="335280"/>
            <a:ext cx="10394707" cy="1755847"/>
          </a:xfrm>
        </p:spPr>
        <p:txBody>
          <a:bodyPr/>
          <a:lstStyle/>
          <a:p>
            <a:r>
              <a:rPr lang="en-US" b="1" dirty="0"/>
              <a:t>Individual User Responsibilities</a:t>
            </a:r>
            <a:r>
              <a:rPr lang="en-US" dirty="0"/>
              <a:t/>
            </a:r>
            <a:br>
              <a:rPr lang="en-US" dirty="0"/>
            </a:br>
            <a:endParaRPr lang="en-US" dirty="0"/>
          </a:p>
        </p:txBody>
      </p:sp>
      <p:sp>
        <p:nvSpPr>
          <p:cNvPr id="3" name="Text Placeholder 2">
            <a:extLst>
              <a:ext uri="{FF2B5EF4-FFF2-40B4-BE49-F238E27FC236}">
                <a16:creationId xmlns:a16="http://schemas.microsoft.com/office/drawing/2014/main" xmlns="" id="{8A7A0F29-845D-4AF0-8D88-5C90E218D8E9}"/>
              </a:ext>
            </a:extLst>
          </p:cNvPr>
          <p:cNvSpPr>
            <a:spLocks noGrp="1"/>
          </p:cNvSpPr>
          <p:nvPr>
            <p:ph type="body" idx="1"/>
          </p:nvPr>
        </p:nvSpPr>
        <p:spPr>
          <a:xfrm>
            <a:off x="685801" y="1686560"/>
            <a:ext cx="10394707" cy="3891280"/>
          </a:xfrm>
        </p:spPr>
        <p:txBody>
          <a:bodyPr>
            <a:normAutofit/>
          </a:bodyPr>
          <a:lstStyle/>
          <a:p>
            <a:pPr marL="342900" indent="-342900">
              <a:buFont typeface="Arial" panose="020B0604020202020204" pitchFamily="34" charset="0"/>
              <a:buChar char="•"/>
            </a:pPr>
            <a:r>
              <a:rPr lang="en-US" dirty="0">
                <a:solidFill>
                  <a:schemeClr val="tx1"/>
                </a:solidFill>
              </a:rPr>
              <a:t>Attend mandatory training conducted for all employees to make users aware of the risks that removable media impose on our internal networks and systems</a:t>
            </a:r>
          </a:p>
          <a:p>
            <a:pPr marL="342900" indent="-342900">
              <a:buFont typeface="Arial" panose="020B0604020202020204" pitchFamily="34" charset="0"/>
              <a:buChar char="•"/>
            </a:pPr>
            <a:r>
              <a:rPr lang="en-US" dirty="0">
                <a:solidFill>
                  <a:schemeClr val="tx1"/>
                </a:solidFill>
              </a:rPr>
              <a:t>Individuals must not use USB drives for anything other than appropriate and proper AccuExchange business activities as outlined in the “Inappropriate Use of USB Drive” section of this document.</a:t>
            </a:r>
          </a:p>
          <a:p>
            <a:pPr marL="342900" indent="-342900">
              <a:buFont typeface="Arial" panose="020B0604020202020204" pitchFamily="34" charset="0"/>
              <a:buChar char="•"/>
            </a:pPr>
            <a:r>
              <a:rPr lang="en-US" dirty="0">
                <a:solidFill>
                  <a:schemeClr val="tx1"/>
                </a:solidFill>
              </a:rPr>
              <a:t>All USB drives must remain on-site at the AccuExchange facility from which it was obtained and must never leave the premises under any circumstances.</a:t>
            </a:r>
          </a:p>
          <a:p>
            <a:pPr marL="342900" indent="-342900">
              <a:buFont typeface="Arial" panose="020B0604020202020204" pitchFamily="34" charset="0"/>
              <a:buChar char="•"/>
            </a:pPr>
            <a:r>
              <a:rPr lang="en-US" dirty="0">
                <a:solidFill>
                  <a:schemeClr val="tx1"/>
                </a:solidFill>
              </a:rPr>
              <a:t>Any missing or misplaced USB drives must be reported to the OA immediately.</a:t>
            </a:r>
          </a:p>
          <a:p>
            <a:pPr marL="342900" indent="-342900">
              <a:buFont typeface="Arial" panose="020B0604020202020204" pitchFamily="34" charset="0"/>
              <a:buChar char="•"/>
            </a:pP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97606837"/>
      </p:ext>
    </p:extLst>
  </p:cSld>
  <p:clrMapOvr>
    <a:masterClrMapping/>
  </p:clrMapOvr>
  <mc:AlternateContent xmlns:mc="http://schemas.openxmlformats.org/markup-compatibility/2006" xmlns:p14="http://schemas.microsoft.com/office/powerpoint/2010/main">
    <mc:Choice Requires="p14">
      <p:transition spd="slow" p14:dur="2000" advTm="45412"/>
    </mc:Choice>
    <mc:Fallback xmlns="">
      <p:transition spd="slow" advTm="4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84254-BEC8-4E4C-99B3-66BA55F3D25A}"/>
              </a:ext>
            </a:extLst>
          </p:cNvPr>
          <p:cNvSpPr>
            <a:spLocks noGrp="1"/>
          </p:cNvSpPr>
          <p:nvPr>
            <p:ph type="title"/>
          </p:nvPr>
        </p:nvSpPr>
        <p:spPr>
          <a:xfrm>
            <a:off x="685801" y="314960"/>
            <a:ext cx="10815319" cy="1720427"/>
          </a:xfrm>
        </p:spPr>
        <p:txBody>
          <a:bodyPr>
            <a:normAutofit/>
          </a:bodyPr>
          <a:lstStyle/>
          <a:p>
            <a:r>
              <a:rPr lang="en-US" b="1" dirty="0"/>
              <a:t>Organizations Responsibilities</a:t>
            </a:r>
            <a:r>
              <a:rPr lang="en-US" dirty="0"/>
              <a:t/>
            </a:r>
            <a:br>
              <a:rPr lang="en-US" dirty="0"/>
            </a:br>
            <a:endParaRPr lang="en-US" dirty="0"/>
          </a:p>
        </p:txBody>
      </p:sp>
      <p:sp>
        <p:nvSpPr>
          <p:cNvPr id="3" name="Text Placeholder 2">
            <a:extLst>
              <a:ext uri="{FF2B5EF4-FFF2-40B4-BE49-F238E27FC236}">
                <a16:creationId xmlns:a16="http://schemas.microsoft.com/office/drawing/2014/main" xmlns="" id="{283E7B35-2719-4827-8BF1-D6804D0B9D92}"/>
              </a:ext>
            </a:extLst>
          </p:cNvPr>
          <p:cNvSpPr>
            <a:spLocks noGrp="1"/>
          </p:cNvSpPr>
          <p:nvPr>
            <p:ph type="body" idx="1"/>
          </p:nvPr>
        </p:nvSpPr>
        <p:spPr>
          <a:xfrm>
            <a:off x="685801" y="1534160"/>
            <a:ext cx="10394707" cy="3942813"/>
          </a:xfrm>
        </p:spPr>
        <p:txBody>
          <a:bodyPr>
            <a:normAutofit/>
          </a:bodyPr>
          <a:lstStyle/>
          <a:p>
            <a:pPr marL="342900" lvl="0" indent="-342900">
              <a:buFont typeface="Arial" panose="020B0604020202020204" pitchFamily="34" charset="0"/>
              <a:buChar char="•"/>
            </a:pPr>
            <a:r>
              <a:rPr lang="en-US" dirty="0">
                <a:solidFill>
                  <a:schemeClr val="tx1"/>
                </a:solidFill>
              </a:rPr>
              <a:t>The AccuExchange security organization is responsible to ensure that physical conformance to policy is followed.  This includes:</a:t>
            </a:r>
            <a:endParaRPr lang="en-US" sz="1800" dirty="0">
              <a:solidFill>
                <a:schemeClr val="tx1"/>
              </a:solidFill>
            </a:endParaRPr>
          </a:p>
          <a:p>
            <a:pPr marL="1257300" lvl="2" indent="-342900">
              <a:buFont typeface="Arial" panose="020B0604020202020204" pitchFamily="34" charset="0"/>
              <a:buChar char="•"/>
            </a:pPr>
            <a:r>
              <a:rPr lang="en-US" dirty="0">
                <a:solidFill>
                  <a:schemeClr val="tx1"/>
                </a:solidFill>
              </a:rPr>
              <a:t>Ensuring that USB drives are not left unattended </a:t>
            </a:r>
            <a:endParaRPr lang="en-US" sz="1600" dirty="0">
              <a:solidFill>
                <a:schemeClr val="tx1"/>
              </a:solidFill>
            </a:endParaRPr>
          </a:p>
          <a:p>
            <a:pPr marL="1257300" lvl="2" indent="-342900">
              <a:buFont typeface="Arial" panose="020B0604020202020204" pitchFamily="34" charset="0"/>
              <a:buChar char="•"/>
            </a:pPr>
            <a:r>
              <a:rPr lang="en-US" dirty="0">
                <a:solidFill>
                  <a:schemeClr val="tx1"/>
                </a:solidFill>
              </a:rPr>
              <a:t>Ensuring that USB drives are not removed from the facilities</a:t>
            </a:r>
            <a:endParaRPr lang="en-US" sz="1600" dirty="0">
              <a:solidFill>
                <a:schemeClr val="tx1"/>
              </a:solidFill>
            </a:endParaRPr>
          </a:p>
          <a:p>
            <a:pPr marL="1257300" lvl="2" indent="-342900">
              <a:buFont typeface="Arial" panose="020B0604020202020204" pitchFamily="34" charset="0"/>
              <a:buChar char="•"/>
            </a:pPr>
            <a:r>
              <a:rPr lang="en-US" dirty="0">
                <a:solidFill>
                  <a:schemeClr val="tx1"/>
                </a:solidFill>
              </a:rPr>
              <a:t>Ensuring that no other removable media outside of USB devices are being used</a:t>
            </a:r>
            <a:endParaRPr lang="en-US" sz="1600" dirty="0">
              <a:solidFill>
                <a:schemeClr val="tx1"/>
              </a:solidFill>
            </a:endParaRPr>
          </a:p>
          <a:p>
            <a:pPr marL="1257300" lvl="2" indent="-342900">
              <a:buFont typeface="Arial" panose="020B0604020202020204" pitchFamily="34" charset="0"/>
              <a:buChar char="•"/>
            </a:pPr>
            <a:r>
              <a:rPr lang="en-US" dirty="0">
                <a:solidFill>
                  <a:schemeClr val="tx1"/>
                </a:solidFill>
              </a:rPr>
              <a:t>Performing spot checks to ensure compliance and that drives contain appropriate content to the best of their ability as outlined in the “Inappropriate Use of USB Drive” section of this document</a:t>
            </a:r>
            <a:endParaRPr lang="en-US" sz="1600" dirty="0">
              <a:solidFill>
                <a:schemeClr val="tx1"/>
              </a:solidFill>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00071691"/>
      </p:ext>
    </p:extLst>
  </p:cSld>
  <p:clrMapOvr>
    <a:masterClrMapping/>
  </p:clrMapOvr>
  <mc:AlternateContent xmlns:mc="http://schemas.openxmlformats.org/markup-compatibility/2006" xmlns:p14="http://schemas.microsoft.com/office/powerpoint/2010/main">
    <mc:Choice Requires="p14">
      <p:transition spd="slow" p14:dur="2000" advTm="34566"/>
    </mc:Choice>
    <mc:Fallback xmlns="">
      <p:transition spd="slow" advTm="34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FC795-BA0C-4B26-8127-F4911E8F9E6E}"/>
              </a:ext>
            </a:extLst>
          </p:cNvPr>
          <p:cNvSpPr>
            <a:spLocks noGrp="1"/>
          </p:cNvSpPr>
          <p:nvPr>
            <p:ph type="title"/>
          </p:nvPr>
        </p:nvSpPr>
        <p:spPr>
          <a:xfrm>
            <a:off x="685801" y="158868"/>
            <a:ext cx="10394707" cy="1014167"/>
          </a:xfrm>
        </p:spPr>
        <p:txBody>
          <a:bodyPr>
            <a:normAutofit/>
          </a:bodyPr>
          <a:lstStyle/>
          <a:p>
            <a:r>
              <a:rPr lang="en-US" dirty="0"/>
              <a:t>The right </a:t>
            </a:r>
            <a:r>
              <a:rPr lang="en-US" dirty="0" smtClean="0"/>
              <a:t>way</a:t>
            </a:r>
            <a:endParaRPr lang="en-US" dirty="0"/>
          </a:p>
        </p:txBody>
      </p:sp>
      <p:pic>
        <p:nvPicPr>
          <p:cNvPr id="4" name="20171010_135245">
            <a:hlinkClick r:id="" action="ppaction://media"/>
            <a:extLst>
              <a:ext uri="{FF2B5EF4-FFF2-40B4-BE49-F238E27FC236}">
                <a16:creationId xmlns:a16="http://schemas.microsoft.com/office/drawing/2014/main" xmlns="" id="{00B8D4DF-00CE-48D8-88AD-1F52751815A8}"/>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778262" y="1237687"/>
            <a:ext cx="7753337" cy="4361252"/>
          </a:xfrm>
          <a:prstGeom prst="rect">
            <a:avLst/>
          </a:prstGeom>
        </p:spPr>
      </p:pic>
      <p:sp>
        <p:nvSpPr>
          <p:cNvPr id="7" name="Title 1">
            <a:extLst>
              <a:ext uri="{FF2B5EF4-FFF2-40B4-BE49-F238E27FC236}">
                <a16:creationId xmlns:a16="http://schemas.microsoft.com/office/drawing/2014/main" xmlns="" id="{EF7DCED3-C962-4D3E-8429-2B06B254E050}"/>
              </a:ext>
            </a:extLst>
          </p:cNvPr>
          <p:cNvSpPr txBox="1">
            <a:spLocks/>
          </p:cNvSpPr>
          <p:nvPr/>
        </p:nvSpPr>
        <p:spPr>
          <a:xfrm>
            <a:off x="921328" y="2009421"/>
            <a:ext cx="1692563" cy="922727"/>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dirty="0" smtClean="0"/>
              <a:t>  Signing for A USB</a:t>
            </a:r>
            <a:endParaRPr lang="en-US" dirty="0"/>
          </a:p>
        </p:txBody>
      </p:sp>
      <p:pic>
        <p:nvPicPr>
          <p:cNvPr id="8" name="Audio 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141521056"/>
      </p:ext>
    </p:extLst>
  </p:cSld>
  <p:clrMapOvr>
    <a:masterClrMapping/>
  </p:clrMapOvr>
  <mc:AlternateContent xmlns:mc="http://schemas.openxmlformats.org/markup-compatibility/2006" xmlns:p14="http://schemas.microsoft.com/office/powerpoint/2010/main">
    <mc:Choice Requires="p14">
      <p:transition spd="slow" p14:dur="2000" advTm="46802"/>
    </mc:Choice>
    <mc:Fallback xmlns="">
      <p:transition spd="slow" advTm="46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7" grpId="0"/>
    </p:bldLst>
  </p:timing>
  <p:extLst>
    <p:ext uri="{E180D4A7-C9FB-4DFB-919C-405C955672EB}">
      <p14:showEvtLst xmlns:p14="http://schemas.microsoft.com/office/powerpoint/2010/main">
        <p14:playEvt time="5517" objId="4"/>
        <p14:stopEvt time="29166"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A9C84D-9183-4509-BC33-0D266AE8EBC7}"/>
              </a:ext>
            </a:extLst>
          </p:cNvPr>
          <p:cNvSpPr>
            <a:spLocks noGrp="1"/>
          </p:cNvSpPr>
          <p:nvPr>
            <p:ph type="title"/>
          </p:nvPr>
        </p:nvSpPr>
        <p:spPr>
          <a:xfrm>
            <a:off x="685800" y="132080"/>
            <a:ext cx="10394707" cy="912567"/>
          </a:xfrm>
        </p:spPr>
        <p:txBody>
          <a:bodyPr>
            <a:normAutofit/>
          </a:bodyPr>
          <a:lstStyle/>
          <a:p>
            <a:r>
              <a:rPr lang="en-US" dirty="0"/>
              <a:t>The wrong </a:t>
            </a:r>
            <a:r>
              <a:rPr lang="en-US" dirty="0" smtClean="0"/>
              <a:t>way</a:t>
            </a:r>
            <a:endParaRPr lang="en-US" dirty="0"/>
          </a:p>
        </p:txBody>
      </p:sp>
      <p:pic>
        <p:nvPicPr>
          <p:cNvPr id="4" name="20171010_135601">
            <a:hlinkClick r:id="" action="ppaction://media"/>
            <a:extLst>
              <a:ext uri="{FF2B5EF4-FFF2-40B4-BE49-F238E27FC236}">
                <a16:creationId xmlns:a16="http://schemas.microsoft.com/office/drawing/2014/main" xmlns="" id="{9BB896BF-75A1-4421-8D52-78F8A6E7A17D}"/>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352800" y="1044647"/>
            <a:ext cx="8351520" cy="4697730"/>
          </a:xfrm>
          <a:prstGeom prst="rect">
            <a:avLst/>
          </a:prstGeom>
        </p:spPr>
      </p:pic>
      <p:sp>
        <p:nvSpPr>
          <p:cNvPr id="5" name="Title 1">
            <a:extLst>
              <a:ext uri="{FF2B5EF4-FFF2-40B4-BE49-F238E27FC236}">
                <a16:creationId xmlns:a16="http://schemas.microsoft.com/office/drawing/2014/main" xmlns="" id="{EF7DCED3-C962-4D3E-8429-2B06B254E050}"/>
              </a:ext>
            </a:extLst>
          </p:cNvPr>
          <p:cNvSpPr txBox="1">
            <a:spLocks/>
          </p:cNvSpPr>
          <p:nvPr/>
        </p:nvSpPr>
        <p:spPr>
          <a:xfrm>
            <a:off x="685800" y="1874983"/>
            <a:ext cx="1623291" cy="1057166"/>
          </a:xfrm>
          <a:prstGeom prst="rect">
            <a:avLst/>
          </a:prstGeom>
        </p:spPr>
        <p:txBody>
          <a:bodyPr vert="horz" lIns="91440" tIns="45720" rIns="91440" bIns="45720" rtlCol="0" anchor="b">
            <a:normAutofit fontScale="400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dirty="0" smtClean="0"/>
              <a:t>Removing a USB Drive from the premises </a:t>
            </a:r>
            <a:endParaRPr lang="en-US" dirty="0"/>
          </a:p>
        </p:txBody>
      </p:sp>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79270920"/>
      </p:ext>
    </p:extLst>
  </p:cSld>
  <p:clrMapOvr>
    <a:masterClrMapping/>
  </p:clrMapOvr>
  <mc:AlternateContent xmlns:mc="http://schemas.openxmlformats.org/markup-compatibility/2006" xmlns:p14="http://schemas.microsoft.com/office/powerpoint/2010/main">
    <mc:Choice Requires="p14">
      <p:transition spd="slow" p14:dur="2000" advTm="25271"/>
    </mc:Choice>
    <mc:Fallback xmlns="">
      <p:transition spd="slow" advTm="25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5" grpId="0"/>
    </p:bldLst>
  </p:timing>
  <p:extLst>
    <p:ext uri="{E180D4A7-C9FB-4DFB-919C-405C955672EB}">
      <p14:showEvtLst xmlns:p14="http://schemas.microsoft.com/office/powerpoint/2010/main">
        <p14:playEvt time="2753" objId="4"/>
        <p14:stopEvt time="16048"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7DCED3-C962-4D3E-8429-2B06B254E050}"/>
              </a:ext>
            </a:extLst>
          </p:cNvPr>
          <p:cNvSpPr>
            <a:spLocks noGrp="1"/>
          </p:cNvSpPr>
          <p:nvPr>
            <p:ph type="title"/>
          </p:nvPr>
        </p:nvSpPr>
        <p:spPr>
          <a:xfrm>
            <a:off x="685800" y="274320"/>
            <a:ext cx="10394707" cy="922727"/>
          </a:xfrm>
        </p:spPr>
        <p:txBody>
          <a:bodyPr/>
          <a:lstStyle/>
          <a:p>
            <a:r>
              <a:rPr lang="en-US" dirty="0"/>
              <a:t>The right </a:t>
            </a:r>
            <a:r>
              <a:rPr lang="en-US" dirty="0" smtClean="0"/>
              <a:t>way</a:t>
            </a:r>
            <a:endParaRPr lang="en-US" dirty="0"/>
          </a:p>
        </p:txBody>
      </p:sp>
      <p:pic>
        <p:nvPicPr>
          <p:cNvPr id="4" name="20171010_135033">
            <a:hlinkClick r:id="" action="ppaction://media"/>
            <a:extLst>
              <a:ext uri="{FF2B5EF4-FFF2-40B4-BE49-F238E27FC236}">
                <a16:creationId xmlns:a16="http://schemas.microsoft.com/office/drawing/2014/main" xmlns="" id="{AD0E165A-D4FD-4BDC-B0E0-5A6A5123A2F2}"/>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718560" y="1186815"/>
            <a:ext cx="7914639" cy="4451984"/>
          </a:xfrm>
          <a:prstGeom prst="rect">
            <a:avLst/>
          </a:prstGeom>
        </p:spPr>
      </p:pic>
      <p:sp>
        <p:nvSpPr>
          <p:cNvPr id="5" name="Title 1">
            <a:extLst>
              <a:ext uri="{FF2B5EF4-FFF2-40B4-BE49-F238E27FC236}">
                <a16:creationId xmlns:a16="http://schemas.microsoft.com/office/drawing/2014/main" xmlns="" id="{EF7DCED3-C962-4D3E-8429-2B06B254E050}"/>
              </a:ext>
            </a:extLst>
          </p:cNvPr>
          <p:cNvSpPr txBox="1">
            <a:spLocks/>
          </p:cNvSpPr>
          <p:nvPr/>
        </p:nvSpPr>
        <p:spPr>
          <a:xfrm>
            <a:off x="838200" y="2283213"/>
            <a:ext cx="1692563" cy="922727"/>
          </a:xfrm>
          <a:prstGeom prst="rect">
            <a:avLst/>
          </a:prstGeom>
        </p:spPr>
        <p:txBody>
          <a:bodyPr vert="horz" lIns="91440" tIns="45720" rIns="91440" bIns="45720" rtlCol="0" anchor="b">
            <a:normAutofit fontScale="400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dirty="0" smtClean="0"/>
              <a:t>Physically</a:t>
            </a:r>
          </a:p>
          <a:p>
            <a:r>
              <a:rPr lang="en-US" dirty="0" smtClean="0"/>
              <a:t>Securing a USB Drive</a:t>
            </a:r>
            <a:endParaRPr lang="en-US" dirty="0"/>
          </a:p>
        </p:txBody>
      </p:sp>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052830881"/>
      </p:ext>
    </p:extLst>
  </p:cSld>
  <p:clrMapOvr>
    <a:masterClrMapping/>
  </p:clrMapOvr>
  <mc:AlternateContent xmlns:mc="http://schemas.openxmlformats.org/markup-compatibility/2006" xmlns:p14="http://schemas.microsoft.com/office/powerpoint/2010/main">
    <mc:Choice Requires="p14">
      <p:transition spd="slow" p14:dur="2000" advTm="51591"/>
    </mc:Choice>
    <mc:Fallback xmlns="">
      <p:transition spd="slow" advTm="5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5" grpId="0"/>
    </p:bldLst>
  </p:timing>
  <p:extLst>
    <p:ext uri="{E180D4A7-C9FB-4DFB-919C-405C955672EB}">
      <p14:showEvtLst xmlns:p14="http://schemas.microsoft.com/office/powerpoint/2010/main">
        <p14:playEvt time="2847" objId="4"/>
        <p14:stopEvt time="23861"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2FCBFF-3E69-437A-A534-BD64E1F85F07}"/>
              </a:ext>
            </a:extLst>
          </p:cNvPr>
          <p:cNvSpPr>
            <a:spLocks noGrp="1"/>
          </p:cNvSpPr>
          <p:nvPr>
            <p:ph type="title"/>
          </p:nvPr>
        </p:nvSpPr>
        <p:spPr>
          <a:xfrm>
            <a:off x="685800" y="213360"/>
            <a:ext cx="10394707" cy="922727"/>
          </a:xfrm>
        </p:spPr>
        <p:txBody>
          <a:bodyPr/>
          <a:lstStyle/>
          <a:p>
            <a:r>
              <a:rPr lang="en-US" dirty="0"/>
              <a:t>The wrong way</a:t>
            </a:r>
          </a:p>
        </p:txBody>
      </p:sp>
      <p:pic>
        <p:nvPicPr>
          <p:cNvPr id="4" name="20171010_135913">
            <a:hlinkClick r:id="" action="ppaction://media"/>
            <a:extLst>
              <a:ext uri="{FF2B5EF4-FFF2-40B4-BE49-F238E27FC236}">
                <a16:creationId xmlns:a16="http://schemas.microsoft.com/office/drawing/2014/main" xmlns="" id="{968720FC-71CF-4734-9BE5-00295F51EF8D}"/>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830320" y="1136087"/>
            <a:ext cx="7813040" cy="4394835"/>
          </a:xfrm>
          <a:prstGeom prst="rect">
            <a:avLst/>
          </a:prstGeom>
        </p:spPr>
      </p:pic>
      <p:sp>
        <p:nvSpPr>
          <p:cNvPr id="5" name="Title 1">
            <a:extLst>
              <a:ext uri="{FF2B5EF4-FFF2-40B4-BE49-F238E27FC236}">
                <a16:creationId xmlns:a16="http://schemas.microsoft.com/office/drawing/2014/main" xmlns="" id="{EF7DCED3-C962-4D3E-8429-2B06B254E050}"/>
              </a:ext>
            </a:extLst>
          </p:cNvPr>
          <p:cNvSpPr txBox="1">
            <a:spLocks/>
          </p:cNvSpPr>
          <p:nvPr/>
        </p:nvSpPr>
        <p:spPr>
          <a:xfrm>
            <a:off x="1069109" y="2080014"/>
            <a:ext cx="1692563" cy="922727"/>
          </a:xfrm>
          <a:prstGeom prst="rect">
            <a:avLst/>
          </a:prstGeom>
        </p:spPr>
        <p:txBody>
          <a:bodyPr vert="horz" lIns="91440" tIns="45720" rIns="91440" bIns="45720" rtlCol="0" anchor="b">
            <a:normAutofit fontScale="400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dirty="0" smtClean="0"/>
              <a:t>Improper Disposal of USB Drive</a:t>
            </a:r>
            <a:endParaRPr lang="en-US" dirty="0"/>
          </a:p>
        </p:txBody>
      </p:sp>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988604003"/>
      </p:ext>
    </p:extLst>
  </p:cSld>
  <p:clrMapOvr>
    <a:masterClrMapping/>
  </p:clrMapOvr>
  <mc:AlternateContent xmlns:mc="http://schemas.openxmlformats.org/markup-compatibility/2006" xmlns:p14="http://schemas.microsoft.com/office/powerpoint/2010/main">
    <mc:Choice Requires="p14">
      <p:transition spd="slow" p14:dur="2000" advTm="35385"/>
    </mc:Choice>
    <mc:Fallback xmlns="">
      <p:transition spd="slow" advTm="35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5" grpId="0"/>
    </p:bldLst>
  </p:timing>
  <p:extLst>
    <p:ext uri="{E180D4A7-C9FB-4DFB-919C-405C955672EB}">
      <p14:showEvtLst xmlns:p14="http://schemas.microsoft.com/office/powerpoint/2010/main">
        <p14:playEvt time="3316" objId="4"/>
        <p14:stopEvt time="17746"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9.8"/>
</p:tagLst>
</file>

<file path=ppt/tags/tag2.xml><?xml version="1.0" encoding="utf-8"?>
<p:tagLst xmlns:a="http://schemas.openxmlformats.org/drawingml/2006/main" xmlns:r="http://schemas.openxmlformats.org/officeDocument/2006/relationships" xmlns:p="http://schemas.openxmlformats.org/presentationml/2006/main">
  <p:tag name="TIMING" val="|17.5"/>
</p:tagLst>
</file>

<file path=ppt/tags/tag3.xml><?xml version="1.0" encoding="utf-8"?>
<p:tagLst xmlns:a="http://schemas.openxmlformats.org/drawingml/2006/main" xmlns:r="http://schemas.openxmlformats.org/officeDocument/2006/relationships" xmlns:p="http://schemas.openxmlformats.org/presentationml/2006/main">
  <p:tag name="TIMING" val="|25.3"/>
</p:tagLst>
</file>

<file path=ppt/tags/tag4.xml><?xml version="1.0" encoding="utf-8"?>
<p:tagLst xmlns:a="http://schemas.openxmlformats.org/drawingml/2006/main" xmlns:r="http://schemas.openxmlformats.org/officeDocument/2006/relationships" xmlns:p="http://schemas.openxmlformats.org/presentationml/2006/main">
  <p:tag name="TIMING" val="|18.8"/>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xmlns=""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
  <TotalTime>123</TotalTime>
  <Words>365</Words>
  <Application>Microsoft Office PowerPoint</Application>
  <PresentationFormat>Custom</PresentationFormat>
  <Paragraphs>37</Paragraphs>
  <Slides>10</Slides>
  <Notes>0</Notes>
  <HiddenSlides>0</HiddenSlides>
  <MMClips>14</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Main Event</vt:lpstr>
      <vt:lpstr>PowerPoint Presentation</vt:lpstr>
      <vt:lpstr>Overview</vt:lpstr>
      <vt:lpstr>Who and What These Policies Apply To</vt:lpstr>
      <vt:lpstr>Individual User Responsibilities </vt:lpstr>
      <vt:lpstr>Organizations Responsibilities </vt:lpstr>
      <vt:lpstr>The right way</vt:lpstr>
      <vt:lpstr>The wrong way</vt:lpstr>
      <vt:lpstr>The right way</vt:lpstr>
      <vt:lpstr>The wrong way</vt:lpstr>
      <vt:lpstr>        Thank You for Helping AccuExchange TO BE THE BEST Virtual Currency Exchange                             in the industry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Nguyen</dc:creator>
  <cp:lastModifiedBy>Duy Nguyen</cp:lastModifiedBy>
  <cp:revision>14</cp:revision>
  <dcterms:created xsi:type="dcterms:W3CDTF">2017-10-10T23:23:21Z</dcterms:created>
  <dcterms:modified xsi:type="dcterms:W3CDTF">2017-10-11T14:04:13Z</dcterms:modified>
</cp:coreProperties>
</file>