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257" r:id="rId3"/>
    <p:sldId id="259" r:id="rId4"/>
    <p:sldId id="284" r:id="rId5"/>
    <p:sldId id="270" r:id="rId6"/>
    <p:sldId id="260" r:id="rId7"/>
    <p:sldId id="285" r:id="rId8"/>
    <p:sldId id="286" r:id="rId9"/>
    <p:sldId id="287" r:id="rId10"/>
    <p:sldId id="289" r:id="rId11"/>
    <p:sldId id="310" r:id="rId12"/>
    <p:sldId id="291" r:id="rId13"/>
    <p:sldId id="292" r:id="rId14"/>
    <p:sldId id="294" r:id="rId15"/>
    <p:sldId id="295" r:id="rId16"/>
    <p:sldId id="275" r:id="rId17"/>
    <p:sldId id="311" r:id="rId18"/>
    <p:sldId id="314" r:id="rId19"/>
    <p:sldId id="315" r:id="rId20"/>
    <p:sldId id="316" r:id="rId21"/>
    <p:sldId id="317" r:id="rId22"/>
    <p:sldId id="298" r:id="rId23"/>
    <p:sldId id="299" r:id="rId24"/>
    <p:sldId id="302" r:id="rId25"/>
    <p:sldId id="312" r:id="rId26"/>
    <p:sldId id="313" r:id="rId27"/>
    <p:sldId id="305" r:id="rId28"/>
    <p:sldId id="306" r:id="rId29"/>
    <p:sldId id="280" r:id="rId30"/>
    <p:sldId id="308" r:id="rId31"/>
    <p:sldId id="281" r:id="rId32"/>
    <p:sldId id="282" r:id="rId33"/>
    <p:sldId id="30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21" autoAdjust="0"/>
  </p:normalViewPr>
  <p:slideViewPr>
    <p:cSldViewPr>
      <p:cViewPr varScale="1">
        <p:scale>
          <a:sx n="72" d="100"/>
          <a:sy n="72" d="100"/>
        </p:scale>
        <p:origin x="-19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2ED645-DEEB-4076-8001-1857B286633B}" type="datetimeFigureOut">
              <a:rPr lang="en-US" smtClean="0"/>
              <a:t>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F054C7-729A-49FC-8810-AED4189DAE19}" type="slidenum">
              <a:rPr lang="en-US" smtClean="0"/>
              <a:t>‹#›</a:t>
            </a:fld>
            <a:endParaRPr lang="en-US"/>
          </a:p>
        </p:txBody>
      </p:sp>
    </p:spTree>
    <p:extLst>
      <p:ext uri="{BB962C8B-B14F-4D97-AF65-F5344CB8AC3E}">
        <p14:creationId xmlns:p14="http://schemas.microsoft.com/office/powerpoint/2010/main" val="3961905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90AC64-BBBF-459B-858F-B56B36D61BA2}" type="slidenum">
              <a:rPr lang="en-US"/>
              <a:pPr/>
              <a:t>11</a:t>
            </a:fld>
            <a:endParaRPr lang="en-US"/>
          </a:p>
        </p:txBody>
      </p:sp>
      <p:sp>
        <p:nvSpPr>
          <p:cNvPr id="441346" name="Rectangle 2"/>
          <p:cNvSpPr>
            <a:spLocks noGrp="1" noRot="1" noChangeAspect="1" noChangeArrowheads="1" noTextEdit="1"/>
          </p:cNvSpPr>
          <p:nvPr>
            <p:ph type="sldImg"/>
          </p:nvPr>
        </p:nvSpPr>
        <p:spPr>
          <a:ln/>
        </p:spPr>
      </p:sp>
      <p:sp>
        <p:nvSpPr>
          <p:cNvPr id="441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6BE20-57DA-4247-AFCE-AD8A1B47E061}" type="slidenum">
              <a:rPr lang="en-US"/>
              <a:pPr/>
              <a:t>12</a:t>
            </a:fld>
            <a:endParaRPr lang="en-US"/>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13</a:t>
            </a:fld>
            <a:endParaRPr lang="en-US"/>
          </a:p>
        </p:txBody>
      </p:sp>
    </p:spTree>
    <p:extLst>
      <p:ext uri="{BB962C8B-B14F-4D97-AF65-F5344CB8AC3E}">
        <p14:creationId xmlns:p14="http://schemas.microsoft.com/office/powerpoint/2010/main" val="470973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14</a:t>
            </a:fld>
            <a:endParaRPr lang="en-US"/>
          </a:p>
        </p:txBody>
      </p:sp>
    </p:spTree>
    <p:extLst>
      <p:ext uri="{BB962C8B-B14F-4D97-AF65-F5344CB8AC3E}">
        <p14:creationId xmlns:p14="http://schemas.microsoft.com/office/powerpoint/2010/main" val="501799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15</a:t>
            </a:fld>
            <a:endParaRPr lang="en-US"/>
          </a:p>
        </p:txBody>
      </p:sp>
    </p:spTree>
    <p:extLst>
      <p:ext uri="{BB962C8B-B14F-4D97-AF65-F5344CB8AC3E}">
        <p14:creationId xmlns:p14="http://schemas.microsoft.com/office/powerpoint/2010/main" val="2837748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16</a:t>
            </a:fld>
            <a:endParaRPr lang="en-US"/>
          </a:p>
        </p:txBody>
      </p:sp>
    </p:spTree>
    <p:extLst>
      <p:ext uri="{BB962C8B-B14F-4D97-AF65-F5344CB8AC3E}">
        <p14:creationId xmlns:p14="http://schemas.microsoft.com/office/powerpoint/2010/main" val="853471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smtClean="0">
              <a:effectLst/>
            </a:endParaRPr>
          </a:p>
        </p:txBody>
      </p:sp>
      <p:sp>
        <p:nvSpPr>
          <p:cNvPr id="4" name="Slide Number Placeholder 3"/>
          <p:cNvSpPr>
            <a:spLocks noGrp="1"/>
          </p:cNvSpPr>
          <p:nvPr>
            <p:ph type="sldNum" sz="quarter" idx="10"/>
          </p:nvPr>
        </p:nvSpPr>
        <p:spPr/>
        <p:txBody>
          <a:bodyPr/>
          <a:lstStyle/>
          <a:p>
            <a:fld id="{4EF054C7-729A-49FC-8810-AED4189DAE19}" type="slidenum">
              <a:rPr lang="en-US" smtClean="0"/>
              <a:t>17</a:t>
            </a:fld>
            <a:endParaRPr lang="en-US"/>
          </a:p>
        </p:txBody>
      </p:sp>
    </p:spTree>
    <p:extLst>
      <p:ext uri="{BB962C8B-B14F-4D97-AF65-F5344CB8AC3E}">
        <p14:creationId xmlns:p14="http://schemas.microsoft.com/office/powerpoint/2010/main" val="1765531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18</a:t>
            </a:fld>
            <a:endParaRPr lang="en-US"/>
          </a:p>
        </p:txBody>
      </p:sp>
    </p:spTree>
    <p:extLst>
      <p:ext uri="{BB962C8B-B14F-4D97-AF65-F5344CB8AC3E}">
        <p14:creationId xmlns:p14="http://schemas.microsoft.com/office/powerpoint/2010/main" val="853471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19</a:t>
            </a:fld>
            <a:endParaRPr lang="en-US"/>
          </a:p>
        </p:txBody>
      </p:sp>
    </p:spTree>
    <p:extLst>
      <p:ext uri="{BB962C8B-B14F-4D97-AF65-F5344CB8AC3E}">
        <p14:creationId xmlns:p14="http://schemas.microsoft.com/office/powerpoint/2010/main" val="853471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20</a:t>
            </a:fld>
            <a:endParaRPr lang="en-US"/>
          </a:p>
        </p:txBody>
      </p:sp>
    </p:spTree>
    <p:extLst>
      <p:ext uri="{BB962C8B-B14F-4D97-AF65-F5344CB8AC3E}">
        <p14:creationId xmlns:p14="http://schemas.microsoft.com/office/powerpoint/2010/main" val="85347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a:t>
            </a:fld>
            <a:endParaRPr lang="en-US"/>
          </a:p>
        </p:txBody>
      </p:sp>
    </p:spTree>
    <p:extLst>
      <p:ext uri="{BB962C8B-B14F-4D97-AF65-F5344CB8AC3E}">
        <p14:creationId xmlns:p14="http://schemas.microsoft.com/office/powerpoint/2010/main" val="2429050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21</a:t>
            </a:fld>
            <a:endParaRPr lang="en-US"/>
          </a:p>
        </p:txBody>
      </p:sp>
    </p:spTree>
    <p:extLst>
      <p:ext uri="{BB962C8B-B14F-4D97-AF65-F5344CB8AC3E}">
        <p14:creationId xmlns:p14="http://schemas.microsoft.com/office/powerpoint/2010/main" val="853471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23</a:t>
            </a:fld>
            <a:endParaRPr lang="en-US"/>
          </a:p>
        </p:txBody>
      </p:sp>
    </p:spTree>
    <p:extLst>
      <p:ext uri="{BB962C8B-B14F-4D97-AF65-F5344CB8AC3E}">
        <p14:creationId xmlns:p14="http://schemas.microsoft.com/office/powerpoint/2010/main" val="795304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24</a:t>
            </a:fld>
            <a:endParaRPr lang="en-US"/>
          </a:p>
        </p:txBody>
      </p:sp>
    </p:spTree>
    <p:extLst>
      <p:ext uri="{BB962C8B-B14F-4D97-AF65-F5344CB8AC3E}">
        <p14:creationId xmlns:p14="http://schemas.microsoft.com/office/powerpoint/2010/main" val="27514608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26</a:t>
            </a:fld>
            <a:endParaRPr lang="en-US"/>
          </a:p>
        </p:txBody>
      </p:sp>
    </p:spTree>
    <p:extLst>
      <p:ext uri="{BB962C8B-B14F-4D97-AF65-F5344CB8AC3E}">
        <p14:creationId xmlns:p14="http://schemas.microsoft.com/office/powerpoint/2010/main" val="3258605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27</a:t>
            </a:fld>
            <a:endParaRPr lang="en-US"/>
          </a:p>
        </p:txBody>
      </p:sp>
    </p:spTree>
    <p:extLst>
      <p:ext uri="{BB962C8B-B14F-4D97-AF65-F5344CB8AC3E}">
        <p14:creationId xmlns:p14="http://schemas.microsoft.com/office/powerpoint/2010/main" val="2988761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28</a:t>
            </a:fld>
            <a:endParaRPr lang="en-US"/>
          </a:p>
        </p:txBody>
      </p:sp>
    </p:spTree>
    <p:extLst>
      <p:ext uri="{BB962C8B-B14F-4D97-AF65-F5344CB8AC3E}">
        <p14:creationId xmlns:p14="http://schemas.microsoft.com/office/powerpoint/2010/main" val="27187248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29</a:t>
            </a:fld>
            <a:endParaRPr lang="en-US"/>
          </a:p>
        </p:txBody>
      </p:sp>
    </p:spTree>
    <p:extLst>
      <p:ext uri="{BB962C8B-B14F-4D97-AF65-F5344CB8AC3E}">
        <p14:creationId xmlns:p14="http://schemas.microsoft.com/office/powerpoint/2010/main" val="8534712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31</a:t>
            </a:fld>
            <a:endParaRPr lang="en-US"/>
          </a:p>
        </p:txBody>
      </p:sp>
    </p:spTree>
    <p:extLst>
      <p:ext uri="{BB962C8B-B14F-4D97-AF65-F5344CB8AC3E}">
        <p14:creationId xmlns:p14="http://schemas.microsoft.com/office/powerpoint/2010/main" val="8534712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32</a:t>
            </a:fld>
            <a:endParaRPr lang="en-US"/>
          </a:p>
        </p:txBody>
      </p:sp>
    </p:spTree>
    <p:extLst>
      <p:ext uri="{BB962C8B-B14F-4D97-AF65-F5344CB8AC3E}">
        <p14:creationId xmlns:p14="http://schemas.microsoft.com/office/powerpoint/2010/main" val="853471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4</a:t>
            </a:fld>
            <a:endParaRPr lang="en-US"/>
          </a:p>
        </p:txBody>
      </p:sp>
    </p:spTree>
    <p:extLst>
      <p:ext uri="{BB962C8B-B14F-4D97-AF65-F5344CB8AC3E}">
        <p14:creationId xmlns:p14="http://schemas.microsoft.com/office/powerpoint/2010/main" val="4174610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5</a:t>
            </a:fld>
            <a:endParaRPr lang="en-US"/>
          </a:p>
        </p:txBody>
      </p:sp>
    </p:spTree>
    <p:extLst>
      <p:ext uri="{BB962C8B-B14F-4D97-AF65-F5344CB8AC3E}">
        <p14:creationId xmlns:p14="http://schemas.microsoft.com/office/powerpoint/2010/main" val="4174610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6</a:t>
            </a:fld>
            <a:endParaRPr lang="en-US"/>
          </a:p>
        </p:txBody>
      </p:sp>
    </p:spTree>
    <p:extLst>
      <p:ext uri="{BB962C8B-B14F-4D97-AF65-F5344CB8AC3E}">
        <p14:creationId xmlns:p14="http://schemas.microsoft.com/office/powerpoint/2010/main" val="417461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7</a:t>
            </a:fld>
            <a:endParaRPr lang="en-US"/>
          </a:p>
        </p:txBody>
      </p:sp>
    </p:spTree>
    <p:extLst>
      <p:ext uri="{BB962C8B-B14F-4D97-AF65-F5344CB8AC3E}">
        <p14:creationId xmlns:p14="http://schemas.microsoft.com/office/powerpoint/2010/main" val="1705549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8</a:t>
            </a:fld>
            <a:endParaRPr lang="en-US"/>
          </a:p>
        </p:txBody>
      </p:sp>
    </p:spTree>
    <p:extLst>
      <p:ext uri="{BB962C8B-B14F-4D97-AF65-F5344CB8AC3E}">
        <p14:creationId xmlns:p14="http://schemas.microsoft.com/office/powerpoint/2010/main" val="1072474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9</a:t>
            </a:fld>
            <a:endParaRPr lang="en-US"/>
          </a:p>
        </p:txBody>
      </p:sp>
    </p:spTree>
    <p:extLst>
      <p:ext uri="{BB962C8B-B14F-4D97-AF65-F5344CB8AC3E}">
        <p14:creationId xmlns:p14="http://schemas.microsoft.com/office/powerpoint/2010/main" val="800389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90AC64-BBBF-459B-858F-B56B36D61BA2}" type="slidenum">
              <a:rPr lang="en-US"/>
              <a:pPr/>
              <a:t>10</a:t>
            </a:fld>
            <a:endParaRPr lang="en-US"/>
          </a:p>
        </p:txBody>
      </p:sp>
      <p:sp>
        <p:nvSpPr>
          <p:cNvPr id="441346" name="Rectangle 2"/>
          <p:cNvSpPr>
            <a:spLocks noGrp="1" noRot="1" noChangeAspect="1" noChangeArrowheads="1" noTextEdit="1"/>
          </p:cNvSpPr>
          <p:nvPr>
            <p:ph type="sldImg"/>
          </p:nvPr>
        </p:nvSpPr>
        <p:spPr>
          <a:ln/>
        </p:spPr>
      </p:sp>
      <p:sp>
        <p:nvSpPr>
          <p:cNvPr id="4413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3535E7-E49D-4ABE-AEAB-933CC7D943F7}" type="datetime1">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B3521-8736-41D5-9BD8-DF9CBDF7FFAC}" type="datetime1">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A28627C-C21E-459D-B420-613253BC780F}" type="datetime1">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02683-C193-475B-A81B-414CFEC1FFE1}" type="datetime1">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651E1-73A3-4318-B985-25B23D9F0E89}" type="datetime1">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2768BB4-49CE-4891-8CB4-4A294EBEE637}" type="datetime1">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0EF85-1453-41CB-BB1F-81F282292F0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C9AAB5-66B8-4560-96CE-63F5D727A4FE}" type="datetime1">
              <a:rPr lang="en-US" smtClean="0"/>
              <a:t>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366BFE-78C1-4982-BFCA-60E7F93A214B}" type="datetime1">
              <a:rPr lang="en-US" smtClean="0"/>
              <a:t>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14D7F9D-F7F7-4F4C-B759-9CC52A9D4C01}" type="datetime1">
              <a:rPr lang="en-US" smtClean="0"/>
              <a:t>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13D6447-500C-4956-84E3-DF71E6A9A805}" type="datetime1">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0EF85-1453-41CB-BB1F-81F282292F0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C681D-9285-4C2E-A850-56CF0B4E5163}" type="datetime1">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0EF85-1453-41CB-BB1F-81F282292F0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653FF82-DE38-4D68-A6BF-3A676F5B3A3D}" type="datetime1">
              <a:rPr lang="en-US" smtClean="0"/>
              <a:t>1/20/2014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30EF85-1453-41CB-BB1F-81F282292F0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United_States" TargetMode="External"/><Relationship Id="rId7" Type="http://schemas.openxmlformats.org/officeDocument/2006/relationships/hyperlink" Target="http://en.wikipedia.org/wiki/Financial_reporti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en.wikipedia.org/wiki/Fraud" TargetMode="External"/><Relationship Id="rId5" Type="http://schemas.openxmlformats.org/officeDocument/2006/relationships/hyperlink" Target="http://en.wikipedia.org/wiki/Enterprise_risk_management" TargetMode="External"/><Relationship Id="rId4" Type="http://schemas.openxmlformats.org/officeDocument/2006/relationships/hyperlink" Target="http://en.wikipedia.org/wiki/Business_ethic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 Service Delivery and Support</a:t>
            </a:r>
            <a:br>
              <a:rPr lang="en-US" dirty="0" smtClean="0"/>
            </a:br>
            <a:r>
              <a:rPr lang="en-US" dirty="0" smtClean="0"/>
              <a:t>Overview</a:t>
            </a:r>
            <a:endParaRPr lang="en-US" dirty="0"/>
          </a:p>
        </p:txBody>
      </p:sp>
      <p:sp>
        <p:nvSpPr>
          <p:cNvPr id="3" name="Subtitle 2"/>
          <p:cNvSpPr>
            <a:spLocks noGrp="1"/>
          </p:cNvSpPr>
          <p:nvPr>
            <p:ph type="subTitle" idx="1"/>
          </p:nvPr>
        </p:nvSpPr>
        <p:spPr>
          <a:xfrm>
            <a:off x="1371600" y="3886200"/>
            <a:ext cx="6400800" cy="1447800"/>
          </a:xfrm>
        </p:spPr>
        <p:txBody>
          <a:bodyPr>
            <a:normAutofit/>
          </a:bodyPr>
          <a:lstStyle/>
          <a:p>
            <a:r>
              <a:rPr lang="en-US" dirty="0" smtClean="0"/>
              <a:t>IT Auditing and Cyber Security</a:t>
            </a:r>
          </a:p>
          <a:p>
            <a:r>
              <a:rPr lang="en-US" dirty="0" smtClean="0"/>
              <a:t>Spring 2014</a:t>
            </a:r>
          </a:p>
          <a:p>
            <a:r>
              <a:rPr lang="en-US" dirty="0" smtClean="0"/>
              <a:t>	Instructor: Liang Yao (MBA, MS, CIA, CISA, CISSP)</a:t>
            </a:r>
            <a:endParaRPr lang="en-US" dirty="0"/>
          </a:p>
        </p:txBody>
      </p:sp>
      <p:sp>
        <p:nvSpPr>
          <p:cNvPr id="4" name="Slide Number Placeholder 3"/>
          <p:cNvSpPr>
            <a:spLocks noGrp="1"/>
          </p:cNvSpPr>
          <p:nvPr>
            <p:ph type="sldNum" sz="quarter" idx="12"/>
          </p:nvPr>
        </p:nvSpPr>
        <p:spPr/>
        <p:txBody>
          <a:bodyPr/>
          <a:lstStyle/>
          <a:p>
            <a:fld id="{3730EF85-1453-41CB-BB1F-81F282292F0A}" type="slidenum">
              <a:rPr lang="en-US" smtClean="0"/>
              <a:t>1</a:t>
            </a:fld>
            <a:endParaRPr lang="en-US"/>
          </a:p>
        </p:txBody>
      </p:sp>
    </p:spTree>
    <p:extLst>
      <p:ext uri="{BB962C8B-B14F-4D97-AF65-F5344CB8AC3E}">
        <p14:creationId xmlns:p14="http://schemas.microsoft.com/office/powerpoint/2010/main" val="42274975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F119E36-D667-4BEE-8F70-986F5AE51E53}" type="slidenum">
              <a:rPr lang="en-US"/>
              <a:pPr/>
              <a:t>10</a:t>
            </a:fld>
            <a:endParaRPr lang="en-US"/>
          </a:p>
        </p:txBody>
      </p:sp>
      <p:sp>
        <p:nvSpPr>
          <p:cNvPr id="377858" name="Rectangle 2"/>
          <p:cNvSpPr>
            <a:spLocks noGrp="1" noChangeArrowheads="1"/>
          </p:cNvSpPr>
          <p:nvPr>
            <p:ph type="title"/>
          </p:nvPr>
        </p:nvSpPr>
        <p:spPr/>
        <p:txBody>
          <a:bodyPr>
            <a:normAutofit fontScale="90000"/>
          </a:bodyPr>
          <a:lstStyle/>
          <a:p>
            <a:r>
              <a:rPr lang="en-US" sz="4000" b="1" dirty="0" smtClean="0"/>
              <a:t/>
            </a:r>
            <a:br>
              <a:rPr lang="en-US" sz="4000" b="1" dirty="0" smtClean="0"/>
            </a:br>
            <a:r>
              <a:rPr lang="en-US" dirty="0"/>
              <a:t>IT Responsibilities within </a:t>
            </a:r>
            <a:r>
              <a:rPr lang="en-US" dirty="0" smtClean="0"/>
              <a:t> Organizations</a:t>
            </a:r>
            <a:r>
              <a:rPr lang="en-US" dirty="0"/>
              <a:t/>
            </a:r>
            <a:br>
              <a:rPr lang="en-US" dirty="0"/>
            </a:br>
            <a:endParaRPr lang="en-US" dirty="0"/>
          </a:p>
        </p:txBody>
      </p:sp>
      <p:sp>
        <p:nvSpPr>
          <p:cNvPr id="377859" name="Rectangle 3"/>
          <p:cNvSpPr>
            <a:spLocks noGrp="1" noChangeArrowheads="1"/>
          </p:cNvSpPr>
          <p:nvPr>
            <p:ph type="body" idx="1"/>
          </p:nvPr>
        </p:nvSpPr>
        <p:spPr>
          <a:xfrm>
            <a:off x="872067" y="1905000"/>
            <a:ext cx="7408333" cy="4221163"/>
          </a:xfrm>
        </p:spPr>
        <p:txBody>
          <a:bodyPr>
            <a:normAutofit fontScale="92500" lnSpcReduction="20000"/>
          </a:bodyPr>
          <a:lstStyle/>
          <a:p>
            <a:r>
              <a:rPr lang="en-US" sz="2600" dirty="0" smtClean="0"/>
              <a:t>IT is the backbone of organizations day-to-day operations</a:t>
            </a:r>
          </a:p>
          <a:p>
            <a:pPr lvl="1"/>
            <a:r>
              <a:rPr lang="en-US" dirty="0" smtClean="0"/>
              <a:t>Information Sharing</a:t>
            </a:r>
          </a:p>
          <a:p>
            <a:pPr lvl="1"/>
            <a:r>
              <a:rPr lang="en-US" dirty="0" smtClean="0"/>
              <a:t>Data Repository</a:t>
            </a:r>
          </a:p>
          <a:p>
            <a:pPr lvl="1"/>
            <a:r>
              <a:rPr lang="en-US" dirty="0" smtClean="0"/>
              <a:t>Internal and External Communication</a:t>
            </a:r>
          </a:p>
          <a:p>
            <a:pPr lvl="1"/>
            <a:r>
              <a:rPr lang="en-US" dirty="0" smtClean="0"/>
              <a:t>Transaction Processing</a:t>
            </a:r>
          </a:p>
          <a:p>
            <a:r>
              <a:rPr lang="en-US" sz="2600" dirty="0"/>
              <a:t>Organizations rely up IT </a:t>
            </a:r>
            <a:r>
              <a:rPr lang="en-US" sz="2600" dirty="0" smtClean="0"/>
              <a:t>as the primary </a:t>
            </a:r>
            <a:r>
              <a:rPr lang="en-US" sz="2600" dirty="0"/>
              <a:t>control points for business </a:t>
            </a:r>
            <a:r>
              <a:rPr lang="en-US" sz="2600" dirty="0" smtClean="0"/>
              <a:t>activities:</a:t>
            </a:r>
          </a:p>
          <a:p>
            <a:pPr lvl="1"/>
            <a:r>
              <a:rPr lang="en-US" b="1" u="sng" dirty="0" smtClean="0"/>
              <a:t>C</a:t>
            </a:r>
            <a:r>
              <a:rPr lang="en-US" dirty="0" smtClean="0"/>
              <a:t>onfidentiality</a:t>
            </a:r>
          </a:p>
          <a:p>
            <a:pPr lvl="1"/>
            <a:r>
              <a:rPr lang="en-US" b="1" u="sng" dirty="0" smtClean="0"/>
              <a:t>I</a:t>
            </a:r>
            <a:r>
              <a:rPr lang="en-US" dirty="0" smtClean="0"/>
              <a:t>ntegrity</a:t>
            </a:r>
          </a:p>
          <a:p>
            <a:pPr lvl="1"/>
            <a:r>
              <a:rPr lang="en-US" b="1" u="sng" dirty="0" smtClean="0"/>
              <a:t>A</a:t>
            </a:r>
            <a:r>
              <a:rPr lang="en-US" dirty="0" smtClean="0"/>
              <a:t>vailability</a:t>
            </a:r>
          </a:p>
          <a:p>
            <a:pPr lvl="1"/>
            <a:r>
              <a:rPr lang="en-US" dirty="0" smtClean="0"/>
              <a:t>Accountability</a:t>
            </a:r>
            <a:endParaRPr lang="en-US" dirty="0"/>
          </a:p>
          <a:p>
            <a:r>
              <a:rPr lang="en-US" sz="2600" dirty="0" smtClean="0"/>
              <a:t>MIS Reporting - Basis of business decisions </a:t>
            </a:r>
          </a:p>
          <a:p>
            <a:pPr marL="0" indent="0">
              <a:buNone/>
            </a:pPr>
            <a:endParaRPr lang="en-US" sz="2600" dirty="0" smtClean="0"/>
          </a:p>
          <a:p>
            <a:pPr marL="0" indent="0">
              <a:buNone/>
            </a:pPr>
            <a:endParaRPr lang="en-US" sz="2600" dirty="0"/>
          </a:p>
          <a:p>
            <a:pPr marL="0" indent="0">
              <a:buNone/>
            </a:pPr>
            <a:endParaRPr lang="en-US" sz="2600" dirty="0" smtClean="0"/>
          </a:p>
          <a:p>
            <a:pPr>
              <a:lnSpc>
                <a:spcPct val="90000"/>
              </a:lnSpc>
            </a:pPr>
            <a:endParaRPr lang="en-US" sz="2400" dirty="0"/>
          </a:p>
        </p:txBody>
      </p:sp>
    </p:spTree>
    <p:extLst>
      <p:ext uri="{BB962C8B-B14F-4D97-AF65-F5344CB8AC3E}">
        <p14:creationId xmlns:p14="http://schemas.microsoft.com/office/powerpoint/2010/main" val="3798666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F119E36-D667-4BEE-8F70-986F5AE51E53}" type="slidenum">
              <a:rPr lang="en-US"/>
              <a:pPr/>
              <a:t>11</a:t>
            </a:fld>
            <a:endParaRPr lang="en-US"/>
          </a:p>
        </p:txBody>
      </p:sp>
      <p:sp>
        <p:nvSpPr>
          <p:cNvPr id="377858" name="Rectangle 2"/>
          <p:cNvSpPr>
            <a:spLocks noGrp="1" noChangeArrowheads="1"/>
          </p:cNvSpPr>
          <p:nvPr>
            <p:ph type="title"/>
          </p:nvPr>
        </p:nvSpPr>
        <p:spPr/>
        <p:txBody>
          <a:bodyPr>
            <a:normAutofit fontScale="90000"/>
          </a:bodyPr>
          <a:lstStyle/>
          <a:p>
            <a:r>
              <a:rPr lang="en-US" sz="4000" b="1" dirty="0" smtClean="0"/>
              <a:t/>
            </a:r>
            <a:br>
              <a:rPr lang="en-US" sz="4000" b="1" dirty="0" smtClean="0"/>
            </a:br>
            <a:r>
              <a:rPr lang="en-US" dirty="0" smtClean="0"/>
              <a:t>IT Risks and Controls</a:t>
            </a:r>
            <a:endParaRPr lang="en-US" dirty="0"/>
          </a:p>
        </p:txBody>
      </p:sp>
      <p:sp>
        <p:nvSpPr>
          <p:cNvPr id="377859" name="Rectangle 3"/>
          <p:cNvSpPr>
            <a:spLocks noGrp="1" noChangeArrowheads="1"/>
          </p:cNvSpPr>
          <p:nvPr>
            <p:ph type="body" idx="1"/>
          </p:nvPr>
        </p:nvSpPr>
        <p:spPr>
          <a:xfrm>
            <a:off x="990600" y="2667000"/>
            <a:ext cx="7408333" cy="3276600"/>
          </a:xfrm>
        </p:spPr>
        <p:txBody>
          <a:bodyPr>
            <a:normAutofit/>
          </a:bodyPr>
          <a:lstStyle/>
          <a:p>
            <a:r>
              <a:rPr lang="en-US" sz="2600" dirty="0" smtClean="0"/>
              <a:t>What are risks associated with technologies?</a:t>
            </a:r>
          </a:p>
          <a:p>
            <a:pPr lvl="1"/>
            <a:r>
              <a:rPr lang="en-US" dirty="0" smtClean="0"/>
              <a:t>Identifying Risks</a:t>
            </a:r>
          </a:p>
          <a:p>
            <a:pPr lvl="1"/>
            <a:r>
              <a:rPr lang="en-US" dirty="0" smtClean="0"/>
              <a:t>Identifying Control Gaps</a:t>
            </a:r>
          </a:p>
          <a:p>
            <a:r>
              <a:rPr lang="en-US" sz="2600" dirty="0" smtClean="0"/>
              <a:t>Mitigating risks via internal controls</a:t>
            </a:r>
          </a:p>
          <a:p>
            <a:r>
              <a:rPr lang="en-US" sz="2600" dirty="0" smtClean="0"/>
              <a:t>Control Testing</a:t>
            </a:r>
          </a:p>
          <a:p>
            <a:pPr lvl="1"/>
            <a:r>
              <a:rPr lang="en-US" dirty="0" smtClean="0"/>
              <a:t>Design of Controls</a:t>
            </a:r>
          </a:p>
          <a:p>
            <a:pPr lvl="1"/>
            <a:r>
              <a:rPr lang="en-US" dirty="0" smtClean="0"/>
              <a:t>Operating Effectiveness of Controls</a:t>
            </a:r>
          </a:p>
          <a:p>
            <a:pPr lvl="1"/>
            <a:endParaRPr lang="en-US" dirty="0" smtClean="0"/>
          </a:p>
          <a:p>
            <a:pPr marL="0" indent="0">
              <a:buNone/>
            </a:pPr>
            <a:endParaRPr lang="en-US" sz="2600" dirty="0"/>
          </a:p>
          <a:p>
            <a:pPr marL="0" indent="0">
              <a:buNone/>
            </a:pPr>
            <a:endParaRPr lang="en-US" sz="2600" dirty="0" smtClean="0"/>
          </a:p>
          <a:p>
            <a:pPr>
              <a:lnSpc>
                <a:spcPct val="90000"/>
              </a:lnSpc>
            </a:pPr>
            <a:endParaRPr lang="en-US" sz="2400" dirty="0"/>
          </a:p>
        </p:txBody>
      </p:sp>
    </p:spTree>
    <p:extLst>
      <p:ext uri="{BB962C8B-B14F-4D97-AF65-F5344CB8AC3E}">
        <p14:creationId xmlns:p14="http://schemas.microsoft.com/office/powerpoint/2010/main" val="1405600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F23383-E4EA-43A2-9BCC-509FD76A5AC2}" type="slidenum">
              <a:rPr lang="en-US"/>
              <a:pPr/>
              <a:t>12</a:t>
            </a:fld>
            <a:endParaRPr lang="en-US"/>
          </a:p>
        </p:txBody>
      </p:sp>
      <p:sp>
        <p:nvSpPr>
          <p:cNvPr id="15362" name="Rectangle 2"/>
          <p:cNvSpPr>
            <a:spLocks noGrp="1" noChangeArrowheads="1"/>
          </p:cNvSpPr>
          <p:nvPr>
            <p:ph type="title"/>
          </p:nvPr>
        </p:nvSpPr>
        <p:spPr/>
        <p:txBody>
          <a:bodyPr>
            <a:normAutofit fontScale="90000"/>
          </a:bodyPr>
          <a:lstStyle/>
          <a:p>
            <a:r>
              <a:rPr lang="en-US" b="1" dirty="0" smtClean="0"/>
              <a:t/>
            </a:r>
            <a:br>
              <a:rPr lang="en-US" b="1" dirty="0" smtClean="0"/>
            </a:br>
            <a:r>
              <a:rPr lang="en-US" dirty="0" smtClean="0"/>
              <a:t>Risks Examples</a:t>
            </a:r>
            <a:r>
              <a:rPr lang="en-US" b="1" dirty="0"/>
              <a:t/>
            </a:r>
            <a:br>
              <a:rPr lang="en-US" b="1" dirty="0"/>
            </a:br>
            <a:endParaRPr lang="en-US" b="1" dirty="0"/>
          </a:p>
        </p:txBody>
      </p:sp>
      <p:sp>
        <p:nvSpPr>
          <p:cNvPr id="15363" name="Rectangle 3"/>
          <p:cNvSpPr>
            <a:spLocks noGrp="1" noChangeArrowheads="1"/>
          </p:cNvSpPr>
          <p:nvPr>
            <p:ph type="body" idx="1"/>
          </p:nvPr>
        </p:nvSpPr>
        <p:spPr>
          <a:xfrm>
            <a:off x="872067" y="1828800"/>
            <a:ext cx="7408333" cy="4297363"/>
          </a:xfrm>
        </p:spPr>
        <p:txBody>
          <a:bodyPr>
            <a:normAutofit fontScale="85000" lnSpcReduction="20000"/>
          </a:bodyPr>
          <a:lstStyle/>
          <a:p>
            <a:pPr marL="0" indent="0" algn="ctr">
              <a:lnSpc>
                <a:spcPct val="90000"/>
              </a:lnSpc>
              <a:buNone/>
            </a:pPr>
            <a:endParaRPr lang="en-US" sz="2000" b="1" dirty="0" smtClean="0"/>
          </a:p>
          <a:p>
            <a:r>
              <a:rPr lang="en-US" dirty="0"/>
              <a:t>Inadequate protection of assets (both physical and information)</a:t>
            </a:r>
          </a:p>
          <a:p>
            <a:r>
              <a:rPr lang="en-US" dirty="0"/>
              <a:t>Interruption of the business activities and cycles</a:t>
            </a:r>
          </a:p>
          <a:p>
            <a:r>
              <a:rPr lang="en-US" dirty="0"/>
              <a:t>Loss of revenue</a:t>
            </a:r>
          </a:p>
          <a:p>
            <a:r>
              <a:rPr lang="en-US" dirty="0"/>
              <a:t>Loss of productivity</a:t>
            </a:r>
          </a:p>
          <a:p>
            <a:r>
              <a:rPr lang="en-US" dirty="0"/>
              <a:t>Loss of privacy, confidentiality</a:t>
            </a:r>
          </a:p>
          <a:p>
            <a:r>
              <a:rPr lang="en-US" dirty="0"/>
              <a:t>Loss of competitive edge</a:t>
            </a:r>
          </a:p>
          <a:p>
            <a:r>
              <a:rPr lang="en-US" dirty="0"/>
              <a:t>Lack of data integrity</a:t>
            </a:r>
          </a:p>
          <a:p>
            <a:r>
              <a:rPr lang="en-US" dirty="0"/>
              <a:t>Loss of company reputation</a:t>
            </a:r>
          </a:p>
          <a:p>
            <a:r>
              <a:rPr lang="en-US" dirty="0"/>
              <a:t>Non compliance of regulation or legal requirements</a:t>
            </a:r>
          </a:p>
          <a:p>
            <a:r>
              <a:rPr lang="en-US" dirty="0"/>
              <a:t>Inaccurate reporting</a:t>
            </a:r>
          </a:p>
          <a:p>
            <a:r>
              <a:rPr lang="en-US" dirty="0"/>
              <a:t>No audit trails</a:t>
            </a:r>
          </a:p>
          <a:p>
            <a:r>
              <a:rPr lang="en-US" dirty="0"/>
              <a:t>Business decisions made based on incorrect/inaccurate information – the sin of all sins</a:t>
            </a:r>
          </a:p>
          <a:p>
            <a:pPr>
              <a:lnSpc>
                <a:spcPct val="90000"/>
              </a:lnSpc>
              <a:buFont typeface="Wingdings" pitchFamily="2" charset="2"/>
              <a:buChar char="§"/>
            </a:pPr>
            <a:endParaRPr lang="en-US" sz="2000" b="1" dirty="0"/>
          </a:p>
          <a:p>
            <a:pPr>
              <a:lnSpc>
                <a:spcPct val="90000"/>
              </a:lnSpc>
              <a:buFont typeface="Wingdings" pitchFamily="2" charset="2"/>
              <a:buChar char="§"/>
            </a:pPr>
            <a:endParaRPr lang="en-US" sz="2000" b="1" dirty="0"/>
          </a:p>
        </p:txBody>
      </p:sp>
    </p:spTree>
    <p:extLst>
      <p:ext uri="{BB962C8B-B14F-4D97-AF65-F5344CB8AC3E}">
        <p14:creationId xmlns:p14="http://schemas.microsoft.com/office/powerpoint/2010/main" val="3454098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A476F31-586D-4891-A684-9ABE8F86A7CC}" type="slidenum">
              <a:rPr lang="en-US"/>
              <a:pPr/>
              <a:t>13</a:t>
            </a:fld>
            <a:endParaRPr lang="en-US"/>
          </a:p>
        </p:txBody>
      </p:sp>
      <p:sp>
        <p:nvSpPr>
          <p:cNvPr id="16386" name="Rectangle 2"/>
          <p:cNvSpPr>
            <a:spLocks noGrp="1" noChangeArrowheads="1"/>
          </p:cNvSpPr>
          <p:nvPr>
            <p:ph type="title"/>
          </p:nvPr>
        </p:nvSpPr>
        <p:spPr/>
        <p:txBody>
          <a:bodyPr>
            <a:noAutofit/>
          </a:bodyPr>
          <a:lstStyle/>
          <a:p>
            <a:r>
              <a:rPr lang="en-US" sz="4000" dirty="0" smtClean="0"/>
              <a:t/>
            </a:r>
            <a:br>
              <a:rPr lang="en-US" sz="4000" dirty="0" smtClean="0"/>
            </a:br>
            <a:r>
              <a:rPr lang="en-US" sz="4000" dirty="0" smtClean="0"/>
              <a:t>Mitigate </a:t>
            </a:r>
            <a:r>
              <a:rPr lang="en-US" sz="4000" dirty="0"/>
              <a:t>Security Risks</a:t>
            </a:r>
            <a:br>
              <a:rPr lang="en-US" sz="4000" dirty="0"/>
            </a:br>
            <a:endParaRPr lang="en-US" sz="4000" dirty="0"/>
          </a:p>
        </p:txBody>
      </p:sp>
      <p:sp>
        <p:nvSpPr>
          <p:cNvPr id="16387" name="Rectangle 3"/>
          <p:cNvSpPr>
            <a:spLocks noGrp="1" noChangeArrowheads="1"/>
          </p:cNvSpPr>
          <p:nvPr>
            <p:ph type="body" idx="1"/>
          </p:nvPr>
        </p:nvSpPr>
        <p:spPr>
          <a:xfrm>
            <a:off x="872067" y="1905000"/>
            <a:ext cx="7408333" cy="4221163"/>
          </a:xfrm>
        </p:spPr>
        <p:txBody>
          <a:bodyPr>
            <a:normAutofit fontScale="92500" lnSpcReduction="20000"/>
          </a:bodyPr>
          <a:lstStyle/>
          <a:p>
            <a:pPr marL="0" indent="0" algn="ctr">
              <a:lnSpc>
                <a:spcPct val="90000"/>
              </a:lnSpc>
              <a:buNone/>
            </a:pPr>
            <a:endParaRPr lang="en-US" sz="2800" b="1" dirty="0" smtClean="0"/>
          </a:p>
          <a:p>
            <a:pPr>
              <a:lnSpc>
                <a:spcPct val="90000"/>
              </a:lnSpc>
            </a:pPr>
            <a:r>
              <a:rPr lang="en-US" sz="2100" dirty="0"/>
              <a:t>You can NOT eliminate </a:t>
            </a:r>
            <a:r>
              <a:rPr lang="en-US" sz="2100" dirty="0" smtClean="0"/>
              <a:t>risks!!!</a:t>
            </a:r>
            <a:endParaRPr lang="en-US" sz="2100" dirty="0"/>
          </a:p>
          <a:p>
            <a:pPr>
              <a:lnSpc>
                <a:spcPct val="90000"/>
              </a:lnSpc>
            </a:pPr>
            <a:r>
              <a:rPr lang="en-US" sz="2100" dirty="0" smtClean="0"/>
              <a:t>70</a:t>
            </a:r>
            <a:r>
              <a:rPr lang="en-US" sz="2100" dirty="0"/>
              <a:t>% of IT risks are related to security risks</a:t>
            </a:r>
          </a:p>
          <a:p>
            <a:pPr>
              <a:lnSpc>
                <a:spcPct val="90000"/>
              </a:lnSpc>
            </a:pPr>
            <a:r>
              <a:rPr lang="en-US" sz="2100" b="1" u="sng" dirty="0" smtClean="0"/>
              <a:t>Physical </a:t>
            </a:r>
            <a:r>
              <a:rPr lang="en-US" sz="2100" b="1" u="sng" dirty="0"/>
              <a:t>security </a:t>
            </a:r>
            <a:r>
              <a:rPr lang="en-US" sz="2100" dirty="0"/>
              <a:t>– absence of the </a:t>
            </a:r>
            <a:r>
              <a:rPr lang="en-US" sz="2100" dirty="0" smtClean="0"/>
              <a:t>following, - security </a:t>
            </a:r>
            <a:r>
              <a:rPr lang="en-US" sz="2100" dirty="0"/>
              <a:t>policy, fire alarm, fire extinguisher (including the expired ones), sign in and sign out control, raise floor in the data center, environment control, power balance, auxiliary power unit (APU - generator), emergency power unit (batteries), locations of primary and secondary data center, data media, location of media storage and its </a:t>
            </a:r>
            <a:r>
              <a:rPr lang="en-US" sz="2100" dirty="0" smtClean="0"/>
              <a:t>policy</a:t>
            </a:r>
          </a:p>
          <a:p>
            <a:r>
              <a:rPr lang="en-US" sz="2000" b="1" u="sng" dirty="0"/>
              <a:t>Logical security </a:t>
            </a:r>
            <a:r>
              <a:rPr lang="en-US" sz="2000" dirty="0"/>
              <a:t>– Security policy, access and its privileges to application programs, procedure to enter information, distribution of paper and electronic output, periodic review/monitor by management, application platforms and its OS, outdated or non-supported platforms and technologies selected and </a:t>
            </a:r>
            <a:r>
              <a:rPr lang="en-US" sz="2000" dirty="0" smtClean="0"/>
              <a:t>used</a:t>
            </a:r>
            <a:endParaRPr lang="en-US" sz="2000" dirty="0"/>
          </a:p>
          <a:p>
            <a:r>
              <a:rPr lang="en-US" sz="2000" b="1" u="sng" dirty="0"/>
              <a:t>Policies </a:t>
            </a:r>
            <a:r>
              <a:rPr lang="en-US" sz="2000" dirty="0"/>
              <a:t>– Password, create, approve, and remove of a user, logon process, idle/inactive users, generic system users, </a:t>
            </a:r>
          </a:p>
          <a:p>
            <a:pPr>
              <a:lnSpc>
                <a:spcPct val="90000"/>
              </a:lnSpc>
            </a:pPr>
            <a:endParaRPr lang="en-US" sz="2100" dirty="0"/>
          </a:p>
          <a:p>
            <a:pPr>
              <a:lnSpc>
                <a:spcPct val="90000"/>
              </a:lnSpc>
            </a:pPr>
            <a:endParaRPr lang="en-US" sz="2800" dirty="0"/>
          </a:p>
          <a:p>
            <a:pPr>
              <a:lnSpc>
                <a:spcPct val="90000"/>
              </a:lnSpc>
            </a:pPr>
            <a:endParaRPr lang="en-US" sz="2800" dirty="0"/>
          </a:p>
        </p:txBody>
      </p:sp>
    </p:spTree>
    <p:extLst>
      <p:ext uri="{BB962C8B-B14F-4D97-AF65-F5344CB8AC3E}">
        <p14:creationId xmlns:p14="http://schemas.microsoft.com/office/powerpoint/2010/main" val="424232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FDCFB0-2DA2-4853-BC1A-339897E215E5}" type="slidenum">
              <a:rPr lang="en-US"/>
              <a:pPr/>
              <a:t>14</a:t>
            </a:fld>
            <a:endParaRPr lang="en-US"/>
          </a:p>
        </p:txBody>
      </p:sp>
      <p:sp>
        <p:nvSpPr>
          <p:cNvPr id="18434" name="Rectangle 2"/>
          <p:cNvSpPr>
            <a:spLocks noGrp="1" noChangeArrowheads="1"/>
          </p:cNvSpPr>
          <p:nvPr>
            <p:ph type="title"/>
          </p:nvPr>
        </p:nvSpPr>
        <p:spPr/>
        <p:txBody>
          <a:bodyPr>
            <a:noAutofit/>
          </a:bodyPr>
          <a:lstStyle/>
          <a:p>
            <a:r>
              <a:rPr lang="en-US" sz="4000" dirty="0"/>
              <a:t>Internal Control Definition</a:t>
            </a:r>
          </a:p>
        </p:txBody>
      </p:sp>
      <p:sp>
        <p:nvSpPr>
          <p:cNvPr id="18435" name="Rectangle 3"/>
          <p:cNvSpPr>
            <a:spLocks noGrp="1" noChangeArrowheads="1"/>
          </p:cNvSpPr>
          <p:nvPr>
            <p:ph type="body" idx="1"/>
          </p:nvPr>
        </p:nvSpPr>
        <p:spPr>
          <a:xfrm>
            <a:off x="872067" y="2209800"/>
            <a:ext cx="7408333" cy="3916363"/>
          </a:xfrm>
        </p:spPr>
        <p:txBody>
          <a:bodyPr>
            <a:normAutofit fontScale="92500" lnSpcReduction="20000"/>
          </a:bodyPr>
          <a:lstStyle/>
          <a:p>
            <a:pPr algn="ctr">
              <a:buFontTx/>
              <a:buNone/>
            </a:pPr>
            <a:endParaRPr lang="en-US" sz="2000" b="1" dirty="0" smtClean="0"/>
          </a:p>
          <a:p>
            <a:pPr>
              <a:buFontTx/>
              <a:buNone/>
            </a:pPr>
            <a:r>
              <a:rPr lang="en-US" sz="2000" dirty="0" smtClean="0"/>
              <a:t>The </a:t>
            </a:r>
            <a:r>
              <a:rPr lang="en-US" sz="2000" b="1" u="sng" dirty="0"/>
              <a:t>COSO</a:t>
            </a:r>
            <a:r>
              <a:rPr lang="en-US" sz="2000" dirty="0"/>
              <a:t> study provided a uniform definition of control for an organization:</a:t>
            </a:r>
          </a:p>
          <a:p>
            <a:pPr>
              <a:buFontTx/>
              <a:buNone/>
            </a:pPr>
            <a:endParaRPr lang="en-US" sz="2000" dirty="0"/>
          </a:p>
          <a:p>
            <a:pPr>
              <a:buFontTx/>
              <a:buNone/>
            </a:pPr>
            <a:r>
              <a:rPr lang="en-US" sz="2000" dirty="0"/>
              <a:t>Internal control is a process, affected by an entity’s board of directors, management, and other personnel, designed to provide reasonable assurance regarding the achievement of objectives in the following categories:</a:t>
            </a:r>
          </a:p>
          <a:p>
            <a:pPr>
              <a:buFontTx/>
              <a:buNone/>
            </a:pPr>
            <a:endParaRPr lang="en-US" sz="2000" dirty="0"/>
          </a:p>
          <a:p>
            <a:pPr lvl="2">
              <a:buFont typeface="Wingdings" pitchFamily="2" charset="2"/>
              <a:buChar char="§"/>
            </a:pPr>
            <a:r>
              <a:rPr lang="en-US" sz="1600" dirty="0"/>
              <a:t>	</a:t>
            </a:r>
            <a:r>
              <a:rPr lang="en-US" sz="2000" dirty="0"/>
              <a:t>Effectiveness and efficient of operations</a:t>
            </a:r>
          </a:p>
          <a:p>
            <a:pPr lvl="2">
              <a:buFont typeface="Wingdings" pitchFamily="2" charset="2"/>
              <a:buChar char="§"/>
            </a:pPr>
            <a:r>
              <a:rPr lang="en-US" sz="2000" dirty="0"/>
              <a:t>	Reliability of financial reporting</a:t>
            </a:r>
          </a:p>
          <a:p>
            <a:pPr lvl="2">
              <a:buFont typeface="Wingdings" pitchFamily="2" charset="2"/>
              <a:buChar char="§"/>
            </a:pPr>
            <a:r>
              <a:rPr lang="en-US" sz="2000" dirty="0"/>
              <a:t>	Compliance with applicable laws and regulations</a:t>
            </a:r>
          </a:p>
          <a:p>
            <a:pPr lvl="2">
              <a:buFont typeface="Wingdings" pitchFamily="2" charset="2"/>
              <a:buChar char="§"/>
            </a:pPr>
            <a:r>
              <a:rPr lang="en-US" sz="2000" dirty="0"/>
              <a:t>	Safeguarding asset</a:t>
            </a:r>
          </a:p>
        </p:txBody>
      </p:sp>
    </p:spTree>
    <p:extLst>
      <p:ext uri="{BB962C8B-B14F-4D97-AF65-F5344CB8AC3E}">
        <p14:creationId xmlns:p14="http://schemas.microsoft.com/office/powerpoint/2010/main" val="21702416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857D9AB-33DD-48B2-BF13-BADEB274CC92}" type="slidenum">
              <a:rPr lang="en-US"/>
              <a:pPr/>
              <a:t>15</a:t>
            </a:fld>
            <a:endParaRPr lang="en-US"/>
          </a:p>
        </p:txBody>
      </p:sp>
      <p:sp>
        <p:nvSpPr>
          <p:cNvPr id="19458" name="Rectangle 2"/>
          <p:cNvSpPr>
            <a:spLocks noGrp="1" noChangeArrowheads="1"/>
          </p:cNvSpPr>
          <p:nvPr>
            <p:ph type="title"/>
          </p:nvPr>
        </p:nvSpPr>
        <p:spPr/>
        <p:txBody>
          <a:bodyPr>
            <a:normAutofit/>
          </a:bodyPr>
          <a:lstStyle/>
          <a:p>
            <a:pPr marL="0" indent="0"/>
            <a:r>
              <a:rPr lang="en-US" sz="4000" dirty="0" smtClean="0"/>
              <a:t>Internal Control Definition</a:t>
            </a:r>
            <a:endParaRPr lang="en-US" sz="4000" dirty="0"/>
          </a:p>
        </p:txBody>
      </p:sp>
      <p:sp>
        <p:nvSpPr>
          <p:cNvPr id="19459" name="Rectangle 3"/>
          <p:cNvSpPr>
            <a:spLocks noGrp="1" noChangeArrowheads="1"/>
          </p:cNvSpPr>
          <p:nvPr>
            <p:ph type="body" idx="1"/>
          </p:nvPr>
        </p:nvSpPr>
        <p:spPr>
          <a:xfrm>
            <a:off x="872067" y="1905000"/>
            <a:ext cx="7408333" cy="4221163"/>
          </a:xfrm>
        </p:spPr>
        <p:txBody>
          <a:bodyPr>
            <a:normAutofit/>
          </a:bodyPr>
          <a:lstStyle/>
          <a:p>
            <a:endParaRPr lang="en-US" sz="2000" dirty="0" smtClean="0"/>
          </a:p>
          <a:p>
            <a:r>
              <a:rPr lang="en-US" sz="2000" dirty="0" smtClean="0"/>
              <a:t>It’s a  </a:t>
            </a:r>
            <a:r>
              <a:rPr lang="en-US" sz="2000" dirty="0"/>
              <a:t>process </a:t>
            </a:r>
            <a:r>
              <a:rPr lang="en-US" sz="2000" dirty="0" smtClean="0"/>
              <a:t>at a point in time</a:t>
            </a:r>
          </a:p>
          <a:p>
            <a:r>
              <a:rPr lang="en-US" sz="2000" dirty="0" smtClean="0"/>
              <a:t>Effected </a:t>
            </a:r>
            <a:r>
              <a:rPr lang="en-US" sz="2000" dirty="0"/>
              <a:t>by people – not just policies and procedures – at all levels of organization</a:t>
            </a:r>
          </a:p>
          <a:p>
            <a:r>
              <a:rPr lang="en-US" sz="2000" dirty="0" smtClean="0"/>
              <a:t>Provides </a:t>
            </a:r>
            <a:r>
              <a:rPr lang="en-US" sz="2800" b="1" u="sng" dirty="0"/>
              <a:t>reasonable assurance</a:t>
            </a:r>
            <a:r>
              <a:rPr lang="en-US" sz="2000" dirty="0"/>
              <a:t>, not absolute assurance</a:t>
            </a:r>
          </a:p>
          <a:p>
            <a:r>
              <a:rPr lang="en-US" sz="2000" dirty="0"/>
              <a:t>Geared to achievement of objectives in one or more of the four COSO categories.</a:t>
            </a:r>
          </a:p>
          <a:p>
            <a:r>
              <a:rPr lang="en-US" sz="2000" dirty="0"/>
              <a:t>Influenced by the “commitment at the top”</a:t>
            </a:r>
          </a:p>
        </p:txBody>
      </p:sp>
    </p:spTree>
    <p:extLst>
      <p:ext uri="{BB962C8B-B14F-4D97-AF65-F5344CB8AC3E}">
        <p14:creationId xmlns:p14="http://schemas.microsoft.com/office/powerpoint/2010/main" val="10281357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kern="1200" dirty="0" smtClean="0">
                <a:solidFill>
                  <a:srgbClr val="FFFFFF"/>
                </a:solidFill>
                <a:latin typeface="+mj-lt"/>
                <a:ea typeface="+mj-ea"/>
                <a:cs typeface="+mj-cs"/>
              </a:rPr>
              <a:t/>
            </a:r>
            <a:br>
              <a:rPr lang="en-US" sz="4000" kern="1200" dirty="0" smtClean="0">
                <a:solidFill>
                  <a:srgbClr val="FFFFFF"/>
                </a:solidFill>
                <a:latin typeface="+mj-lt"/>
                <a:ea typeface="+mj-ea"/>
                <a:cs typeface="+mj-cs"/>
              </a:rPr>
            </a:br>
            <a:r>
              <a:rPr lang="en-US" sz="4000" kern="1200" dirty="0" smtClean="0">
                <a:solidFill>
                  <a:srgbClr val="FFFFFF"/>
                </a:solidFill>
                <a:latin typeface="+mj-lt"/>
                <a:ea typeface="+mj-ea"/>
                <a:cs typeface="+mj-cs"/>
              </a:rPr>
              <a:t>IT Service </a:t>
            </a:r>
            <a:r>
              <a:rPr lang="en-US" sz="4000" kern="1200" dirty="0">
                <a:solidFill>
                  <a:srgbClr val="FFFFFF"/>
                </a:solidFill>
                <a:latin typeface="+mj-lt"/>
                <a:ea typeface="+mj-ea"/>
                <a:cs typeface="+mj-cs"/>
              </a:rPr>
              <a:t>Delivery and Support </a:t>
            </a:r>
            <a:r>
              <a:rPr lang="en-US" sz="4000" kern="1200" dirty="0" smtClean="0">
                <a:solidFill>
                  <a:srgbClr val="FFFFFF"/>
                </a:solidFill>
                <a:latin typeface="+mj-lt"/>
                <a:ea typeface="+mj-ea"/>
                <a:cs typeface="+mj-cs"/>
              </a:rPr>
              <a:t>Frameworks</a:t>
            </a:r>
            <a:r>
              <a:rPr lang="en-US" sz="4000" kern="1200" dirty="0">
                <a:solidFill>
                  <a:srgbClr val="FFFFFF"/>
                </a:solidFill>
                <a:latin typeface="+mj-lt"/>
                <a:ea typeface="+mj-ea"/>
                <a:cs typeface="+mj-cs"/>
              </a:rPr>
              <a:t/>
            </a: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5" name="Content Placeholder 4"/>
          <p:cNvSpPr>
            <a:spLocks noGrp="1"/>
          </p:cNvSpPr>
          <p:nvPr>
            <p:ph idx="1"/>
          </p:nvPr>
        </p:nvSpPr>
        <p:spPr>
          <a:xfrm>
            <a:off x="872067" y="2209800"/>
            <a:ext cx="7408333" cy="3916363"/>
          </a:xfrm>
        </p:spPr>
        <p:txBody>
          <a:bodyPr>
            <a:normAutofit fontScale="47500" lnSpcReduction="20000"/>
          </a:bodyPr>
          <a:lstStyle/>
          <a:p>
            <a:pPr marL="301943" lvl="1" indent="0" algn="ctr">
              <a:buNone/>
            </a:pPr>
            <a:endParaRPr lang="en-US" dirty="0"/>
          </a:p>
          <a:p>
            <a:pPr lvl="1"/>
            <a:endParaRPr lang="en-US" sz="2600" b="1" dirty="0" smtClean="0"/>
          </a:p>
          <a:p>
            <a:pPr lvl="1"/>
            <a:r>
              <a:rPr lang="en-US" sz="3300" b="1" dirty="0"/>
              <a:t>COSO</a:t>
            </a:r>
            <a:r>
              <a:rPr lang="en-US" sz="3300" dirty="0"/>
              <a:t>: The Committee of Sponsoring Organizations of the </a:t>
            </a:r>
            <a:r>
              <a:rPr lang="en-US" sz="3300" dirty="0" err="1"/>
              <a:t>Treadway</a:t>
            </a:r>
            <a:r>
              <a:rPr lang="en-US" sz="3300" dirty="0"/>
              <a:t> Commission (COSO) is a joint initiative of five private sector organizations, established in the </a:t>
            </a:r>
            <a:r>
              <a:rPr lang="en-US" sz="3300" dirty="0">
                <a:hlinkClick r:id="rId3" action="ppaction://hlinkfile" tooltip="United States"/>
              </a:rPr>
              <a:t>United States</a:t>
            </a:r>
            <a:r>
              <a:rPr lang="en-US" sz="3300" dirty="0"/>
              <a:t>, dedicated to providing thought leadership to executive management and governance entities on critical aspects of organizational governance, </a:t>
            </a:r>
            <a:r>
              <a:rPr lang="en-US" sz="3300" dirty="0">
                <a:hlinkClick r:id="rId4" action="ppaction://hlinkfile" tooltip="Business ethics"/>
              </a:rPr>
              <a:t>business ethics</a:t>
            </a:r>
            <a:r>
              <a:rPr lang="en-US" sz="3300" dirty="0"/>
              <a:t>, internal control, </a:t>
            </a:r>
            <a:r>
              <a:rPr lang="en-US" sz="3300" dirty="0">
                <a:hlinkClick r:id="rId5" action="ppaction://hlinkfile" tooltip="Enterprise risk management"/>
              </a:rPr>
              <a:t>enterprise risk management</a:t>
            </a:r>
            <a:r>
              <a:rPr lang="en-US" sz="3300" dirty="0"/>
              <a:t>, </a:t>
            </a:r>
            <a:r>
              <a:rPr lang="en-US" sz="3300" dirty="0">
                <a:hlinkClick r:id="rId6" action="ppaction://hlinkfile" tooltip="Fraud"/>
              </a:rPr>
              <a:t>fraud</a:t>
            </a:r>
            <a:r>
              <a:rPr lang="en-US" sz="3300" dirty="0"/>
              <a:t>, and </a:t>
            </a:r>
            <a:r>
              <a:rPr lang="en-US" sz="3300" dirty="0">
                <a:hlinkClick r:id="rId7" action="ppaction://hlinkfile" tooltip="Financial reporting"/>
              </a:rPr>
              <a:t>financial reporting</a:t>
            </a:r>
            <a:r>
              <a:rPr lang="en-US" sz="3300" dirty="0"/>
              <a:t>. </a:t>
            </a:r>
            <a:endParaRPr lang="en-US" sz="3300" dirty="0" smtClean="0"/>
          </a:p>
          <a:p>
            <a:pPr lvl="1"/>
            <a:endParaRPr lang="en-US" sz="3300" dirty="0"/>
          </a:p>
          <a:p>
            <a:pPr lvl="1"/>
            <a:r>
              <a:rPr lang="en-US" sz="3300" b="1" dirty="0" err="1" smtClean="0"/>
              <a:t>CoBit</a:t>
            </a:r>
            <a:r>
              <a:rPr lang="en-US" sz="3300" dirty="0"/>
              <a:t>: an IT governance and control </a:t>
            </a:r>
            <a:r>
              <a:rPr lang="en-US" sz="3300" dirty="0" smtClean="0"/>
              <a:t>framework </a:t>
            </a:r>
            <a:r>
              <a:rPr lang="en-US" sz="3300" dirty="0"/>
              <a:t>that focus on </a:t>
            </a:r>
            <a:r>
              <a:rPr lang="en-US" sz="3300" b="1" i="1" dirty="0"/>
              <a:t>what </a:t>
            </a:r>
            <a:r>
              <a:rPr lang="en-US" sz="3300" dirty="0"/>
              <a:t>should</a:t>
            </a:r>
            <a:r>
              <a:rPr lang="en-US" sz="3300" b="1" i="1" dirty="0"/>
              <a:t> </a:t>
            </a:r>
            <a:r>
              <a:rPr lang="en-US" sz="3300" dirty="0"/>
              <a:t>be addressed to ensure good governance of all IT-related </a:t>
            </a:r>
            <a:r>
              <a:rPr lang="en-US" sz="3300" dirty="0" smtClean="0"/>
              <a:t>processes</a:t>
            </a:r>
          </a:p>
          <a:p>
            <a:pPr marL="301943" lvl="1" indent="0">
              <a:buNone/>
            </a:pPr>
            <a:r>
              <a:rPr lang="en-US" sz="3300" i="1" dirty="0"/>
              <a:t>(*</a:t>
            </a:r>
            <a:r>
              <a:rPr lang="en-US" sz="3300" i="1" dirty="0" err="1"/>
              <a:t>CoBit</a:t>
            </a:r>
            <a:r>
              <a:rPr lang="en-US" sz="3300" i="1" dirty="0"/>
              <a:t> 5 is available on ISACA’s website.)</a:t>
            </a:r>
          </a:p>
          <a:p>
            <a:pPr marL="301943" lvl="1" indent="0">
              <a:buNone/>
            </a:pPr>
            <a:endParaRPr lang="en-US" sz="3300" dirty="0" smtClean="0"/>
          </a:p>
          <a:p>
            <a:pPr lvl="1"/>
            <a:r>
              <a:rPr lang="en-US" sz="3300" dirty="0" smtClean="0"/>
              <a:t>Information Technology Infrastructure Library (</a:t>
            </a:r>
            <a:r>
              <a:rPr lang="en-US" sz="3300" b="1" dirty="0" smtClean="0"/>
              <a:t>ITIL</a:t>
            </a:r>
            <a:r>
              <a:rPr lang="en-US" sz="3300" dirty="0" smtClean="0"/>
              <a:t>): </a:t>
            </a:r>
            <a:r>
              <a:rPr lang="en-US" sz="3300" dirty="0"/>
              <a:t>provides best practices describing </a:t>
            </a:r>
            <a:r>
              <a:rPr lang="en-US" sz="3300" b="1" dirty="0"/>
              <a:t>how</a:t>
            </a:r>
            <a:r>
              <a:rPr lang="en-US" sz="3300" dirty="0"/>
              <a:t> to plan, design and implement effective </a:t>
            </a:r>
            <a:r>
              <a:rPr lang="en-US" sz="3300" dirty="0" smtClean="0"/>
              <a:t>service management </a:t>
            </a:r>
            <a:r>
              <a:rPr lang="en-US" sz="3300" dirty="0"/>
              <a:t>capabilities</a:t>
            </a:r>
            <a:r>
              <a:rPr lang="en-US" sz="3300" dirty="0" smtClean="0"/>
              <a:t>.</a:t>
            </a:r>
          </a:p>
          <a:p>
            <a:pPr lvl="1"/>
            <a:endParaRPr lang="en-US" sz="2600" dirty="0" smtClean="0"/>
          </a:p>
          <a:p>
            <a:pPr marL="301943" lvl="1" indent="0">
              <a:buNone/>
            </a:pPr>
            <a:r>
              <a:rPr lang="en-US" sz="2600" dirty="0" smtClean="0"/>
              <a:t> </a:t>
            </a:r>
          </a:p>
          <a:p>
            <a:pPr lvl="1"/>
            <a:endParaRPr lang="en-US" dirty="0" smtClean="0"/>
          </a:p>
          <a:p>
            <a:pPr lvl="2"/>
            <a:endParaRPr lang="en-US" dirty="0" smtClean="0"/>
          </a:p>
          <a:p>
            <a:pPr marL="627063" lvl="2" indent="0">
              <a:buNone/>
            </a:pPr>
            <a:endParaRPr lang="en-US" dirty="0" smtClean="0"/>
          </a:p>
          <a:p>
            <a:pPr marL="301943" lvl="1" indent="0">
              <a:buNone/>
            </a:pPr>
            <a:endParaRPr lang="en-US" dirty="0" smtClean="0"/>
          </a:p>
          <a:p>
            <a:pPr lvl="1"/>
            <a:endParaRPr lang="en-US" dirty="0"/>
          </a:p>
          <a:p>
            <a:pPr lvl="1"/>
            <a:endParaRPr lang="en-US"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lstStyle/>
          <a:p>
            <a:fld id="{3730EF85-1453-41CB-BB1F-81F282292F0A}" type="slidenum">
              <a:rPr lang="en-US" smtClean="0"/>
              <a:t>16</a:t>
            </a:fld>
            <a:endParaRPr lang="en-US"/>
          </a:p>
        </p:txBody>
      </p:sp>
    </p:spTree>
    <p:extLst>
      <p:ext uri="{BB962C8B-B14F-4D97-AF65-F5344CB8AC3E}">
        <p14:creationId xmlns:p14="http://schemas.microsoft.com/office/powerpoint/2010/main" val="13537741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19D10AA-1D09-45FB-8761-568D74DFE75B}" type="slidenum">
              <a:rPr lang="en-US"/>
              <a:pPr/>
              <a:t>17</a:t>
            </a:fld>
            <a:endParaRPr lang="en-US"/>
          </a:p>
        </p:txBody>
      </p:sp>
      <p:sp>
        <p:nvSpPr>
          <p:cNvPr id="20482" name="Rectangle 2"/>
          <p:cNvSpPr>
            <a:spLocks noGrp="1" noChangeArrowheads="1"/>
          </p:cNvSpPr>
          <p:nvPr>
            <p:ph type="title"/>
          </p:nvPr>
        </p:nvSpPr>
        <p:spPr/>
        <p:txBody>
          <a:bodyPr>
            <a:noAutofit/>
          </a:bodyPr>
          <a:lstStyle/>
          <a:p>
            <a:r>
              <a:rPr lang="en-US" sz="4000" dirty="0" smtClean="0"/>
              <a:t/>
            </a:r>
            <a:br>
              <a:rPr lang="en-US" sz="4000" dirty="0" smtClean="0"/>
            </a:br>
            <a:r>
              <a:rPr lang="en-US" sz="4000" dirty="0" smtClean="0"/>
              <a:t>COSO Components </a:t>
            </a:r>
            <a:r>
              <a:rPr lang="en-US" sz="4000" dirty="0"/>
              <a:t>of Internal Control</a:t>
            </a:r>
            <a:br>
              <a:rPr lang="en-US" sz="4000" dirty="0"/>
            </a:br>
            <a:endParaRPr lang="en-US" sz="4000" dirty="0"/>
          </a:p>
        </p:txBody>
      </p:sp>
      <p:sp>
        <p:nvSpPr>
          <p:cNvPr id="20483" name="Rectangle 3"/>
          <p:cNvSpPr>
            <a:spLocks noGrp="1" noChangeArrowheads="1"/>
          </p:cNvSpPr>
          <p:nvPr>
            <p:ph type="body" idx="1"/>
          </p:nvPr>
        </p:nvSpPr>
        <p:spPr>
          <a:xfrm>
            <a:off x="872067" y="1981200"/>
            <a:ext cx="7408333" cy="4144963"/>
          </a:xfrm>
        </p:spPr>
        <p:txBody>
          <a:bodyPr>
            <a:normAutofit/>
          </a:bodyPr>
          <a:lstStyle/>
          <a:p>
            <a:pPr algn="ctr">
              <a:lnSpc>
                <a:spcPct val="90000"/>
              </a:lnSpc>
              <a:buFontTx/>
              <a:buNone/>
            </a:pPr>
            <a:endParaRPr lang="en-US" b="1" dirty="0" smtClean="0"/>
          </a:p>
        </p:txBody>
      </p:sp>
      <p:pic>
        <p:nvPicPr>
          <p:cNvPr id="5" name="Picture 4" descr="cube_framework_new2-01.JPG"/>
          <p:cNvPicPr>
            <a:picLocks noChangeAspect="1"/>
          </p:cNvPicPr>
          <p:nvPr/>
        </p:nvPicPr>
        <p:blipFill>
          <a:blip r:embed="rId3" cstate="print"/>
          <a:stretch>
            <a:fillRect/>
          </a:stretch>
        </p:blipFill>
        <p:spPr>
          <a:xfrm>
            <a:off x="1828800" y="2590800"/>
            <a:ext cx="5029200" cy="2971800"/>
          </a:xfrm>
          <a:prstGeom prst="rect">
            <a:avLst/>
          </a:prstGeom>
        </p:spPr>
      </p:pic>
    </p:spTree>
    <p:extLst>
      <p:ext uri="{BB962C8B-B14F-4D97-AF65-F5344CB8AC3E}">
        <p14:creationId xmlns:p14="http://schemas.microsoft.com/office/powerpoint/2010/main" val="17447164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kern="1200" dirty="0" smtClean="0">
                <a:solidFill>
                  <a:srgbClr val="FFFFFF"/>
                </a:solidFill>
                <a:latin typeface="+mj-lt"/>
                <a:ea typeface="+mj-ea"/>
                <a:cs typeface="+mj-cs"/>
              </a:rPr>
              <a:t>IT Service </a:t>
            </a:r>
            <a:r>
              <a:rPr lang="en-US" sz="4000" kern="1200" dirty="0">
                <a:solidFill>
                  <a:srgbClr val="FFFFFF"/>
                </a:solidFill>
                <a:latin typeface="+mj-lt"/>
                <a:ea typeface="+mj-ea"/>
                <a:cs typeface="+mj-cs"/>
              </a:rPr>
              <a:t>Delivery and Support </a:t>
            </a:r>
            <a:r>
              <a:rPr lang="en-US" sz="4000" kern="1200" dirty="0" smtClean="0">
                <a:solidFill>
                  <a:srgbClr val="FFFFFF"/>
                </a:solidFill>
                <a:latin typeface="+mj-lt"/>
                <a:ea typeface="+mj-ea"/>
                <a:cs typeface="+mj-cs"/>
              </a:rPr>
              <a:t>Elements – By ITIL</a:t>
            </a:r>
            <a:endParaRPr lang="en-US" sz="4000" kern="1200" dirty="0">
              <a:solidFill>
                <a:srgbClr val="FFFFFF"/>
              </a:solidFill>
              <a:latin typeface="+mj-lt"/>
              <a:ea typeface="+mj-ea"/>
              <a:cs typeface="+mj-cs"/>
            </a:endParaRPr>
          </a:p>
        </p:txBody>
      </p:sp>
      <p:sp>
        <p:nvSpPr>
          <p:cNvPr id="5" name="Content Placeholder 4"/>
          <p:cNvSpPr>
            <a:spLocks noGrp="1"/>
          </p:cNvSpPr>
          <p:nvPr>
            <p:ph idx="1"/>
          </p:nvPr>
        </p:nvSpPr>
        <p:spPr>
          <a:xfrm>
            <a:off x="872067" y="1981200"/>
            <a:ext cx="7408333" cy="4267200"/>
          </a:xfrm>
        </p:spPr>
        <p:txBody>
          <a:bodyPr>
            <a:normAutofit fontScale="32500" lnSpcReduction="20000"/>
          </a:bodyPr>
          <a:lstStyle/>
          <a:p>
            <a:pPr marL="0" indent="0">
              <a:buNone/>
            </a:pPr>
            <a:r>
              <a:rPr lang="en-US" sz="6000" b="1" dirty="0" smtClean="0"/>
              <a:t>Service </a:t>
            </a:r>
            <a:r>
              <a:rPr lang="en-US" sz="6000" b="1" dirty="0"/>
              <a:t>support</a:t>
            </a:r>
            <a:r>
              <a:rPr lang="en-US" sz="6000" dirty="0"/>
              <a:t> </a:t>
            </a:r>
            <a:r>
              <a:rPr lang="en-US" sz="6000" dirty="0" smtClean="0"/>
              <a:t>: Service </a:t>
            </a:r>
            <a:r>
              <a:rPr lang="en-US" sz="6000" dirty="0"/>
              <a:t>support describes the day-to-day operation and support of IT services. It includes the service desk function as well as the following five processes: </a:t>
            </a:r>
            <a:endParaRPr lang="en-US" sz="6000" dirty="0" smtClean="0"/>
          </a:p>
          <a:p>
            <a:pPr marL="0" indent="0">
              <a:buNone/>
            </a:pPr>
            <a:endParaRPr lang="en-US" sz="4400" dirty="0"/>
          </a:p>
          <a:p>
            <a:pPr lvl="0"/>
            <a:r>
              <a:rPr lang="en-US" sz="6000" b="1" dirty="0"/>
              <a:t>Service desk </a:t>
            </a:r>
            <a:r>
              <a:rPr lang="en-US" sz="6000" dirty="0"/>
              <a:t>– The service desk function is the single point of contact between users and IT service management. Tasks include handling incidents and requests, and providing an interface for other ITSM processes.</a:t>
            </a:r>
          </a:p>
          <a:p>
            <a:pPr lvl="0"/>
            <a:r>
              <a:rPr lang="en-US" sz="6000" b="1" dirty="0"/>
              <a:t>Incident management</a:t>
            </a:r>
            <a:r>
              <a:rPr lang="en-US" sz="6000" dirty="0"/>
              <a:t> – Incident management's goal is to restore service operation as quickly as possible with minimal disruption to users. </a:t>
            </a:r>
          </a:p>
          <a:p>
            <a:pPr lvl="0"/>
            <a:r>
              <a:rPr lang="en-US" sz="6000" b="1" dirty="0"/>
              <a:t>Problem management</a:t>
            </a:r>
            <a:r>
              <a:rPr lang="en-US" sz="6000" dirty="0"/>
              <a:t> – Problem management is a process designed to minimize the adverse effects of incidents and problems caused by infrastructure errors. It also seeks to proactively prevent the recurrence of these incidents and problems. </a:t>
            </a:r>
          </a:p>
          <a:p>
            <a:pPr marL="301943" lvl="1" indent="0" algn="ctr">
              <a:buNone/>
            </a:pPr>
            <a:endParaRPr lang="en-US" dirty="0"/>
          </a:p>
          <a:p>
            <a:pPr lvl="1"/>
            <a:endParaRPr lang="en-US" sz="2600" b="1" dirty="0" smtClean="0"/>
          </a:p>
          <a:p>
            <a:pPr marL="301943" lvl="1" indent="0">
              <a:buNone/>
            </a:pPr>
            <a:endParaRPr lang="en-US" dirty="0" smtClean="0"/>
          </a:p>
          <a:p>
            <a:pPr lvl="2"/>
            <a:endParaRPr lang="en-US" dirty="0" smtClean="0"/>
          </a:p>
          <a:p>
            <a:pPr marL="627063" lvl="2" indent="0">
              <a:buNone/>
            </a:pPr>
            <a:endParaRPr lang="en-US" dirty="0" smtClean="0"/>
          </a:p>
          <a:p>
            <a:pPr marL="301943" lvl="1" indent="0">
              <a:buNone/>
            </a:pPr>
            <a:endParaRPr lang="en-US" dirty="0" smtClean="0"/>
          </a:p>
          <a:p>
            <a:pPr lvl="1"/>
            <a:endParaRPr lang="en-US" dirty="0"/>
          </a:p>
          <a:p>
            <a:pPr lvl="1"/>
            <a:endParaRPr lang="en-US"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lstStyle/>
          <a:p>
            <a:fld id="{3730EF85-1453-41CB-BB1F-81F282292F0A}" type="slidenum">
              <a:rPr lang="en-US" smtClean="0"/>
              <a:t>18</a:t>
            </a:fld>
            <a:endParaRPr lang="en-US"/>
          </a:p>
        </p:txBody>
      </p:sp>
    </p:spTree>
    <p:extLst>
      <p:ext uri="{BB962C8B-B14F-4D97-AF65-F5344CB8AC3E}">
        <p14:creationId xmlns:p14="http://schemas.microsoft.com/office/powerpoint/2010/main" val="1530054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kern="1200" dirty="0" smtClean="0">
                <a:solidFill>
                  <a:srgbClr val="FFFFFF"/>
                </a:solidFill>
                <a:latin typeface="+mj-lt"/>
                <a:ea typeface="+mj-ea"/>
                <a:cs typeface="+mj-cs"/>
              </a:rPr>
              <a:t/>
            </a:r>
            <a:br>
              <a:rPr lang="en-US" sz="4000" kern="1200" dirty="0" smtClean="0">
                <a:solidFill>
                  <a:srgbClr val="FFFFFF"/>
                </a:solidFill>
                <a:latin typeface="+mj-lt"/>
                <a:ea typeface="+mj-ea"/>
                <a:cs typeface="+mj-cs"/>
              </a:rPr>
            </a:br>
            <a:r>
              <a:rPr lang="en-US" sz="4000" kern="1200" dirty="0">
                <a:solidFill>
                  <a:srgbClr val="FFFFFF"/>
                </a:solidFill>
              </a:rPr>
              <a:t>IT Service Delivery and Support Elements – By ITIL</a:t>
            </a:r>
            <a:r>
              <a:rPr lang="en-US" sz="4000" kern="1200" dirty="0">
                <a:solidFill>
                  <a:srgbClr val="FFFFFF"/>
                </a:solidFill>
                <a:latin typeface="+mj-lt"/>
                <a:ea typeface="+mj-ea"/>
                <a:cs typeface="+mj-cs"/>
              </a:rPr>
              <a:t/>
            </a: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5" name="Content Placeholder 4"/>
          <p:cNvSpPr>
            <a:spLocks noGrp="1"/>
          </p:cNvSpPr>
          <p:nvPr>
            <p:ph idx="1"/>
          </p:nvPr>
        </p:nvSpPr>
        <p:spPr>
          <a:xfrm>
            <a:off x="872067" y="1981200"/>
            <a:ext cx="7408333" cy="4144963"/>
          </a:xfrm>
        </p:spPr>
        <p:txBody>
          <a:bodyPr>
            <a:normAutofit fontScale="47500" lnSpcReduction="20000"/>
          </a:bodyPr>
          <a:lstStyle/>
          <a:p>
            <a:pPr lvl="0"/>
            <a:r>
              <a:rPr lang="en-US" sz="4400" b="1" dirty="0" smtClean="0"/>
              <a:t>Configuration </a:t>
            </a:r>
            <a:r>
              <a:rPr lang="en-US" sz="4400" b="1" dirty="0"/>
              <a:t>management</a:t>
            </a:r>
            <a:r>
              <a:rPr lang="en-US" sz="4400" dirty="0"/>
              <a:t> – Configuration management is a process of identifying and defining configuration items within a system. It also involves monitoring the status of these items, processing requests for change, and verifying the completeness and correctness of configuration items. </a:t>
            </a:r>
          </a:p>
          <a:p>
            <a:pPr lvl="0"/>
            <a:r>
              <a:rPr lang="en-US" sz="4400" b="1" dirty="0"/>
              <a:t>Change management</a:t>
            </a:r>
            <a:r>
              <a:rPr lang="en-US" sz="4400" dirty="0"/>
              <a:t> – Change management is a process of controlling changes within IT services or systems, with proper approval and minimal disruptions. </a:t>
            </a:r>
          </a:p>
          <a:p>
            <a:pPr lvl="0"/>
            <a:r>
              <a:rPr lang="en-US" sz="4400" b="1" dirty="0"/>
              <a:t>Release management</a:t>
            </a:r>
            <a:r>
              <a:rPr lang="en-US" sz="4400" dirty="0"/>
              <a:t> – Release management is the process of introducing new or changed configuration items to the infrastructure. These configuration items have been approved by change management, tested, and determined to be ready for implementation. </a:t>
            </a:r>
          </a:p>
          <a:p>
            <a:pPr marL="301943" lvl="1" indent="0" algn="ctr">
              <a:buNone/>
            </a:pPr>
            <a:endParaRPr lang="en-US" dirty="0"/>
          </a:p>
          <a:p>
            <a:pPr lvl="1"/>
            <a:endParaRPr lang="en-US" sz="2600" b="1" dirty="0" smtClean="0"/>
          </a:p>
          <a:p>
            <a:pPr marL="301943" lvl="1" indent="0">
              <a:buNone/>
            </a:pPr>
            <a:endParaRPr lang="en-US" dirty="0" smtClean="0"/>
          </a:p>
          <a:p>
            <a:pPr lvl="2"/>
            <a:endParaRPr lang="en-US" dirty="0" smtClean="0"/>
          </a:p>
          <a:p>
            <a:pPr marL="627063" lvl="2" indent="0">
              <a:buNone/>
            </a:pPr>
            <a:endParaRPr lang="en-US" dirty="0" smtClean="0"/>
          </a:p>
          <a:p>
            <a:pPr marL="301943" lvl="1" indent="0">
              <a:buNone/>
            </a:pPr>
            <a:endParaRPr lang="en-US" dirty="0" smtClean="0"/>
          </a:p>
          <a:p>
            <a:pPr lvl="1"/>
            <a:endParaRPr lang="en-US" dirty="0"/>
          </a:p>
          <a:p>
            <a:pPr lvl="1"/>
            <a:endParaRPr lang="en-US"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lstStyle/>
          <a:p>
            <a:fld id="{3730EF85-1453-41CB-BB1F-81F282292F0A}" type="slidenum">
              <a:rPr lang="en-US" smtClean="0"/>
              <a:t>19</a:t>
            </a:fld>
            <a:endParaRPr lang="en-US"/>
          </a:p>
        </p:txBody>
      </p:sp>
    </p:spTree>
    <p:extLst>
      <p:ext uri="{BB962C8B-B14F-4D97-AF65-F5344CB8AC3E}">
        <p14:creationId xmlns:p14="http://schemas.microsoft.com/office/powerpoint/2010/main" val="36249379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887133"/>
          </a:xfrm>
        </p:spPr>
        <p:txBody>
          <a:bodyPr/>
          <a:lstStyle/>
          <a:p>
            <a:r>
              <a:rPr lang="en-US" dirty="0" smtClean="0"/>
              <a:t>Introduction</a:t>
            </a:r>
          </a:p>
          <a:p>
            <a:r>
              <a:rPr lang="en-US" dirty="0" smtClean="0"/>
              <a:t>Goals and Objectives</a:t>
            </a:r>
          </a:p>
          <a:p>
            <a:r>
              <a:rPr lang="en-US" dirty="0" smtClean="0"/>
              <a:t>Expectations </a:t>
            </a:r>
          </a:p>
          <a:p>
            <a:r>
              <a:rPr lang="en-US" dirty="0" smtClean="0"/>
              <a:t>IT Service and Delivery Overview</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IT Service </a:t>
            </a:r>
            <a:r>
              <a:rPr lang="en-US" dirty="0"/>
              <a:t>Delivery and </a:t>
            </a:r>
            <a:r>
              <a:rPr lang="en-US" dirty="0" smtClean="0"/>
              <a:t>Support</a:t>
            </a:r>
            <a:br>
              <a:rPr lang="en-US" dirty="0" smtClean="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2</a:t>
            </a:fld>
            <a:endParaRPr lang="en-US"/>
          </a:p>
        </p:txBody>
      </p:sp>
    </p:spTree>
    <p:extLst>
      <p:ext uri="{BB962C8B-B14F-4D97-AF65-F5344CB8AC3E}">
        <p14:creationId xmlns:p14="http://schemas.microsoft.com/office/powerpoint/2010/main" val="15190233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kern="1200" dirty="0" smtClean="0">
                <a:solidFill>
                  <a:srgbClr val="FFFFFF"/>
                </a:solidFill>
                <a:latin typeface="+mj-lt"/>
                <a:ea typeface="+mj-ea"/>
                <a:cs typeface="+mj-cs"/>
              </a:rPr>
              <a:t/>
            </a:r>
            <a:br>
              <a:rPr lang="en-US" sz="4000" kern="1200" dirty="0" smtClean="0">
                <a:solidFill>
                  <a:srgbClr val="FFFFFF"/>
                </a:solidFill>
                <a:latin typeface="+mj-lt"/>
                <a:ea typeface="+mj-ea"/>
                <a:cs typeface="+mj-cs"/>
              </a:rPr>
            </a:br>
            <a:r>
              <a:rPr lang="en-US" sz="4000" kern="1200" dirty="0">
                <a:solidFill>
                  <a:srgbClr val="FFFFFF"/>
                </a:solidFill>
              </a:rPr>
              <a:t>IT Service Delivery and Support Elements – By ITIL</a:t>
            </a:r>
            <a:r>
              <a:rPr lang="en-US" sz="4000" kern="1200" dirty="0">
                <a:solidFill>
                  <a:srgbClr val="FFFFFF"/>
                </a:solidFill>
                <a:latin typeface="+mj-lt"/>
                <a:ea typeface="+mj-ea"/>
                <a:cs typeface="+mj-cs"/>
              </a:rPr>
              <a:t/>
            </a: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5" name="Content Placeholder 4"/>
          <p:cNvSpPr>
            <a:spLocks noGrp="1"/>
          </p:cNvSpPr>
          <p:nvPr>
            <p:ph idx="1"/>
          </p:nvPr>
        </p:nvSpPr>
        <p:spPr>
          <a:xfrm>
            <a:off x="872067" y="1981200"/>
            <a:ext cx="7408333" cy="4144963"/>
          </a:xfrm>
        </p:spPr>
        <p:txBody>
          <a:bodyPr>
            <a:normAutofit fontScale="92500" lnSpcReduction="20000"/>
          </a:bodyPr>
          <a:lstStyle/>
          <a:p>
            <a:pPr marL="0" indent="0">
              <a:buNone/>
            </a:pPr>
            <a:r>
              <a:rPr lang="en-US" b="1" dirty="0" smtClean="0"/>
              <a:t>Service delivery</a:t>
            </a:r>
            <a:r>
              <a:rPr lang="en-US" dirty="0" smtClean="0"/>
              <a:t>:  Service </a:t>
            </a:r>
            <a:r>
              <a:rPr lang="en-US" dirty="0"/>
              <a:t>delivery describes the long-term planning and improvement of IT service provision. It addresses the following five processes: </a:t>
            </a:r>
            <a:endParaRPr lang="en-US" dirty="0" smtClean="0"/>
          </a:p>
          <a:p>
            <a:pPr marL="0" indent="0">
              <a:buNone/>
            </a:pPr>
            <a:endParaRPr lang="en-US" sz="3600" dirty="0"/>
          </a:p>
          <a:p>
            <a:pPr lvl="0"/>
            <a:r>
              <a:rPr lang="en-US" b="1" dirty="0"/>
              <a:t>Service level management</a:t>
            </a:r>
            <a:r>
              <a:rPr lang="en-US" dirty="0"/>
              <a:t> – Service level management negotiates and agrees to service requirements as defined by the customer and agreed to by IT within the service level agreement. Then it monitors, measures, and reports on the achieved service levels. </a:t>
            </a:r>
            <a:endParaRPr lang="en-US" sz="3600" dirty="0"/>
          </a:p>
          <a:p>
            <a:pPr lvl="0"/>
            <a:r>
              <a:rPr lang="en-US" b="1" dirty="0"/>
              <a:t>Financial management for IT services</a:t>
            </a:r>
            <a:r>
              <a:rPr lang="en-US" dirty="0"/>
              <a:t> – This is a process concerned with cost awareness; more specifically the identification, allocation, forecasting, and monitoring of costs associated with IT services. </a:t>
            </a:r>
            <a:endParaRPr lang="en-US" sz="3600" dirty="0"/>
          </a:p>
          <a:p>
            <a:pPr lvl="1"/>
            <a:endParaRPr lang="en-US" sz="2600" b="1" dirty="0" smtClean="0"/>
          </a:p>
          <a:p>
            <a:pPr marL="301943" lvl="1" indent="0">
              <a:buNone/>
            </a:pPr>
            <a:endParaRPr lang="en-US" dirty="0" smtClean="0"/>
          </a:p>
          <a:p>
            <a:pPr lvl="2"/>
            <a:endParaRPr lang="en-US" dirty="0" smtClean="0"/>
          </a:p>
          <a:p>
            <a:pPr marL="627063" lvl="2" indent="0">
              <a:buNone/>
            </a:pPr>
            <a:endParaRPr lang="en-US" dirty="0" smtClean="0"/>
          </a:p>
          <a:p>
            <a:pPr marL="301943" lvl="1" indent="0">
              <a:buNone/>
            </a:pPr>
            <a:endParaRPr lang="en-US" dirty="0" smtClean="0"/>
          </a:p>
          <a:p>
            <a:pPr lvl="1"/>
            <a:endParaRPr lang="en-US" dirty="0"/>
          </a:p>
          <a:p>
            <a:pPr lvl="1"/>
            <a:endParaRPr lang="en-US"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lstStyle/>
          <a:p>
            <a:fld id="{3730EF85-1453-41CB-BB1F-81F282292F0A}" type="slidenum">
              <a:rPr lang="en-US" smtClean="0"/>
              <a:t>20</a:t>
            </a:fld>
            <a:endParaRPr lang="en-US"/>
          </a:p>
        </p:txBody>
      </p:sp>
    </p:spTree>
    <p:extLst>
      <p:ext uri="{BB962C8B-B14F-4D97-AF65-F5344CB8AC3E}">
        <p14:creationId xmlns:p14="http://schemas.microsoft.com/office/powerpoint/2010/main" val="35672348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kern="1200" dirty="0" smtClean="0">
                <a:solidFill>
                  <a:srgbClr val="FFFFFF"/>
                </a:solidFill>
                <a:latin typeface="+mj-lt"/>
                <a:ea typeface="+mj-ea"/>
                <a:cs typeface="+mj-cs"/>
              </a:rPr>
              <a:t/>
            </a:r>
            <a:br>
              <a:rPr lang="en-US" sz="4000" kern="1200" dirty="0" smtClean="0">
                <a:solidFill>
                  <a:srgbClr val="FFFFFF"/>
                </a:solidFill>
                <a:latin typeface="+mj-lt"/>
                <a:ea typeface="+mj-ea"/>
                <a:cs typeface="+mj-cs"/>
              </a:rPr>
            </a:br>
            <a:r>
              <a:rPr lang="en-US" sz="4000" kern="1200" dirty="0">
                <a:solidFill>
                  <a:srgbClr val="FFFFFF"/>
                </a:solidFill>
              </a:rPr>
              <a:t>IT Service Delivery and Support Elements – By ITIL</a:t>
            </a:r>
            <a:r>
              <a:rPr lang="en-US" sz="4000" kern="1200" dirty="0">
                <a:solidFill>
                  <a:srgbClr val="FFFFFF"/>
                </a:solidFill>
                <a:latin typeface="+mj-lt"/>
                <a:ea typeface="+mj-ea"/>
                <a:cs typeface="+mj-cs"/>
              </a:rPr>
              <a:t/>
            </a: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5" name="Content Placeholder 4"/>
          <p:cNvSpPr>
            <a:spLocks noGrp="1"/>
          </p:cNvSpPr>
          <p:nvPr>
            <p:ph idx="1"/>
          </p:nvPr>
        </p:nvSpPr>
        <p:spPr>
          <a:xfrm>
            <a:off x="872067" y="1981200"/>
            <a:ext cx="7408333" cy="4144963"/>
          </a:xfrm>
        </p:spPr>
        <p:txBody>
          <a:bodyPr>
            <a:normAutofit fontScale="92500" lnSpcReduction="10000"/>
          </a:bodyPr>
          <a:lstStyle/>
          <a:p>
            <a:pPr lvl="0"/>
            <a:r>
              <a:rPr lang="en-US" b="1" dirty="0" smtClean="0"/>
              <a:t>Capacity </a:t>
            </a:r>
            <a:r>
              <a:rPr lang="en-US" b="1" dirty="0"/>
              <a:t>management</a:t>
            </a:r>
            <a:r>
              <a:rPr lang="en-US" dirty="0"/>
              <a:t> – ensures the projected business needs will be met in a cost-effective and timely manner. It also ensures the infrastructure can handle new technology. Capacity entails storage, facilities, networking capabilities, and people. </a:t>
            </a:r>
            <a:endParaRPr lang="en-US" sz="3600" dirty="0"/>
          </a:p>
          <a:p>
            <a:pPr lvl="0"/>
            <a:r>
              <a:rPr lang="en-US" b="1" dirty="0"/>
              <a:t>IT service continuity management</a:t>
            </a:r>
            <a:r>
              <a:rPr lang="en-US" dirty="0"/>
              <a:t> – ensures that the proper and required IT technical and service facilities can be recovered in the agreed upon and required time frame following a disruption to the business. </a:t>
            </a:r>
            <a:endParaRPr lang="en-US" sz="3600" dirty="0"/>
          </a:p>
          <a:p>
            <a:pPr lvl="0"/>
            <a:r>
              <a:rPr lang="en-US" b="1" dirty="0"/>
              <a:t>Availability management</a:t>
            </a:r>
            <a:r>
              <a:rPr lang="en-US" dirty="0"/>
              <a:t> – ensures services are available when and at the level the customer requires them, as defined by the service level agreement. </a:t>
            </a:r>
            <a:endParaRPr lang="en-US" sz="3600" dirty="0"/>
          </a:p>
          <a:p>
            <a:pPr marL="301943" lvl="1" indent="0" algn="ctr">
              <a:buNone/>
            </a:pPr>
            <a:endParaRPr lang="en-US" dirty="0"/>
          </a:p>
          <a:p>
            <a:pPr lvl="1"/>
            <a:endParaRPr lang="en-US" sz="2600" b="1" dirty="0" smtClean="0"/>
          </a:p>
          <a:p>
            <a:pPr marL="301943" lvl="1" indent="0">
              <a:buNone/>
            </a:pPr>
            <a:endParaRPr lang="en-US" dirty="0" smtClean="0"/>
          </a:p>
          <a:p>
            <a:pPr lvl="2"/>
            <a:endParaRPr lang="en-US" dirty="0" smtClean="0"/>
          </a:p>
          <a:p>
            <a:pPr marL="627063" lvl="2" indent="0">
              <a:buNone/>
            </a:pPr>
            <a:endParaRPr lang="en-US" dirty="0" smtClean="0"/>
          </a:p>
          <a:p>
            <a:pPr marL="301943" lvl="1" indent="0">
              <a:buNone/>
            </a:pPr>
            <a:endParaRPr lang="en-US" dirty="0" smtClean="0"/>
          </a:p>
          <a:p>
            <a:pPr lvl="1"/>
            <a:endParaRPr lang="en-US" dirty="0"/>
          </a:p>
          <a:p>
            <a:pPr lvl="1"/>
            <a:endParaRPr lang="en-US"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lstStyle/>
          <a:p>
            <a:fld id="{3730EF85-1453-41CB-BB1F-81F282292F0A}" type="slidenum">
              <a:rPr lang="en-US" smtClean="0"/>
              <a:t>21</a:t>
            </a:fld>
            <a:endParaRPr lang="en-US"/>
          </a:p>
        </p:txBody>
      </p:sp>
    </p:spTree>
    <p:extLst>
      <p:ext uri="{BB962C8B-B14F-4D97-AF65-F5344CB8AC3E}">
        <p14:creationId xmlns:p14="http://schemas.microsoft.com/office/powerpoint/2010/main" val="11620989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0A150F8-76EE-441E-B153-2A08628F7412}" type="slidenum">
              <a:rPr lang="en-US"/>
              <a:pPr/>
              <a:t>22</a:t>
            </a:fld>
            <a:endParaRPr lang="en-US"/>
          </a:p>
        </p:txBody>
      </p:sp>
      <p:sp>
        <p:nvSpPr>
          <p:cNvPr id="22530" name="Rectangle 2"/>
          <p:cNvSpPr>
            <a:spLocks noGrp="1" noChangeArrowheads="1"/>
          </p:cNvSpPr>
          <p:nvPr>
            <p:ph type="title"/>
          </p:nvPr>
        </p:nvSpPr>
        <p:spPr/>
        <p:txBody>
          <a:bodyPr>
            <a:normAutofit/>
          </a:bodyPr>
          <a:lstStyle/>
          <a:p>
            <a:pPr>
              <a:lnSpc>
                <a:spcPct val="90000"/>
              </a:lnSpc>
            </a:pPr>
            <a:r>
              <a:rPr lang="en-US" sz="4000" dirty="0" err="1" smtClean="0"/>
              <a:t>CoBit</a:t>
            </a:r>
            <a:r>
              <a:rPr lang="en-US" sz="4000" dirty="0" smtClean="0"/>
              <a:t> </a:t>
            </a:r>
            <a:r>
              <a:rPr lang="en-US" sz="4000" dirty="0"/>
              <a:t>Framework</a:t>
            </a:r>
          </a:p>
        </p:txBody>
      </p:sp>
      <p:sp>
        <p:nvSpPr>
          <p:cNvPr id="22531" name="Rectangle 3"/>
          <p:cNvSpPr>
            <a:spLocks noGrp="1" noChangeArrowheads="1"/>
          </p:cNvSpPr>
          <p:nvPr>
            <p:ph type="body" idx="1"/>
          </p:nvPr>
        </p:nvSpPr>
        <p:spPr>
          <a:xfrm>
            <a:off x="872067" y="2057400"/>
            <a:ext cx="7408333" cy="4068763"/>
          </a:xfrm>
        </p:spPr>
        <p:txBody>
          <a:bodyPr/>
          <a:lstStyle/>
          <a:p>
            <a:pPr algn="ctr">
              <a:lnSpc>
                <a:spcPct val="90000"/>
              </a:lnSpc>
              <a:buFontTx/>
              <a:buNone/>
            </a:pPr>
            <a:endParaRPr lang="en-US" b="1" dirty="0" smtClean="0"/>
          </a:p>
          <a:p>
            <a:pPr>
              <a:lnSpc>
                <a:spcPct val="90000"/>
              </a:lnSpc>
              <a:buFontTx/>
              <a:buNone/>
            </a:pPr>
            <a:r>
              <a:rPr lang="en-US" dirty="0" smtClean="0"/>
              <a:t>The </a:t>
            </a:r>
            <a:r>
              <a:rPr lang="en-US" dirty="0" err="1" smtClean="0"/>
              <a:t>COBit</a:t>
            </a:r>
            <a:r>
              <a:rPr lang="en-US" dirty="0" smtClean="0"/>
              <a:t> </a:t>
            </a:r>
            <a:r>
              <a:rPr lang="en-US" dirty="0"/>
              <a:t>framework is based on domains, processes, </a:t>
            </a:r>
            <a:endParaRPr lang="en-US" dirty="0" smtClean="0"/>
          </a:p>
          <a:p>
            <a:pPr>
              <a:lnSpc>
                <a:spcPct val="90000"/>
              </a:lnSpc>
              <a:buFontTx/>
              <a:buNone/>
            </a:pPr>
            <a:r>
              <a:rPr lang="en-US" dirty="0"/>
              <a:t>a</a:t>
            </a:r>
            <a:r>
              <a:rPr lang="en-US" dirty="0" smtClean="0"/>
              <a:t>ctivities </a:t>
            </a:r>
            <a:r>
              <a:rPr lang="en-US" dirty="0"/>
              <a:t>and tasks.  </a:t>
            </a:r>
            <a:r>
              <a:rPr lang="en-US" dirty="0" err="1" smtClean="0"/>
              <a:t>CoBit</a:t>
            </a:r>
            <a:r>
              <a:rPr lang="en-US" dirty="0" smtClean="0"/>
              <a:t> </a:t>
            </a:r>
            <a:r>
              <a:rPr lang="en-US" dirty="0"/>
              <a:t>focused on the standards, </a:t>
            </a:r>
            <a:endParaRPr lang="en-US" dirty="0" smtClean="0"/>
          </a:p>
          <a:p>
            <a:pPr>
              <a:lnSpc>
                <a:spcPct val="90000"/>
              </a:lnSpc>
              <a:buFontTx/>
              <a:buNone/>
            </a:pPr>
            <a:r>
              <a:rPr lang="en-US" dirty="0"/>
              <a:t>a</a:t>
            </a:r>
            <a:r>
              <a:rPr lang="en-US" dirty="0" smtClean="0"/>
              <a:t>nd </a:t>
            </a:r>
            <a:r>
              <a:rPr lang="en-US" dirty="0"/>
              <a:t>procedures of the IT organization.  The four </a:t>
            </a:r>
            <a:endParaRPr lang="en-US" dirty="0" smtClean="0"/>
          </a:p>
          <a:p>
            <a:pPr>
              <a:lnSpc>
                <a:spcPct val="90000"/>
              </a:lnSpc>
              <a:buFontTx/>
              <a:buNone/>
            </a:pPr>
            <a:r>
              <a:rPr lang="en-US" dirty="0"/>
              <a:t>d</a:t>
            </a:r>
            <a:r>
              <a:rPr lang="en-US" dirty="0" smtClean="0"/>
              <a:t>omains </a:t>
            </a:r>
            <a:r>
              <a:rPr lang="en-US" dirty="0"/>
              <a:t>are:</a:t>
            </a:r>
          </a:p>
          <a:p>
            <a:pPr lvl="1">
              <a:lnSpc>
                <a:spcPct val="90000"/>
              </a:lnSpc>
              <a:buFont typeface="Wingdings" pitchFamily="2" charset="2"/>
              <a:buChar char="§"/>
            </a:pPr>
            <a:r>
              <a:rPr lang="en-US" dirty="0" smtClean="0"/>
              <a:t>Plan </a:t>
            </a:r>
            <a:r>
              <a:rPr lang="en-US" dirty="0"/>
              <a:t>and </a:t>
            </a:r>
            <a:r>
              <a:rPr lang="en-US" dirty="0" smtClean="0"/>
              <a:t>Organize</a:t>
            </a:r>
            <a:endParaRPr lang="en-US" dirty="0"/>
          </a:p>
          <a:p>
            <a:pPr lvl="1">
              <a:lnSpc>
                <a:spcPct val="90000"/>
              </a:lnSpc>
              <a:buFont typeface="Wingdings" pitchFamily="2" charset="2"/>
              <a:buChar char="§"/>
            </a:pPr>
            <a:r>
              <a:rPr lang="en-US" dirty="0" smtClean="0"/>
              <a:t>Acquire and Implement</a:t>
            </a:r>
            <a:endParaRPr lang="en-US" dirty="0"/>
          </a:p>
          <a:p>
            <a:pPr lvl="1">
              <a:lnSpc>
                <a:spcPct val="90000"/>
              </a:lnSpc>
              <a:buFont typeface="Wingdings" pitchFamily="2" charset="2"/>
              <a:buChar char="§"/>
            </a:pPr>
            <a:r>
              <a:rPr lang="en-US" b="1" u="sng" dirty="0" smtClean="0"/>
              <a:t>Deliver and </a:t>
            </a:r>
            <a:r>
              <a:rPr lang="en-US" b="1" u="sng" dirty="0"/>
              <a:t>Support</a:t>
            </a:r>
          </a:p>
          <a:p>
            <a:pPr lvl="1">
              <a:lnSpc>
                <a:spcPct val="90000"/>
              </a:lnSpc>
              <a:buFont typeface="Wingdings" pitchFamily="2" charset="2"/>
              <a:buChar char="§"/>
            </a:pPr>
            <a:r>
              <a:rPr lang="en-US" dirty="0" smtClean="0"/>
              <a:t>Monitor and Evaluate</a:t>
            </a:r>
            <a:endParaRPr lang="en-US" dirty="0"/>
          </a:p>
        </p:txBody>
      </p:sp>
    </p:spTree>
    <p:extLst>
      <p:ext uri="{BB962C8B-B14F-4D97-AF65-F5344CB8AC3E}">
        <p14:creationId xmlns:p14="http://schemas.microsoft.com/office/powerpoint/2010/main" val="5398255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084A80E-02A2-41FC-A66B-05D5ED53EBD6}" type="slidenum">
              <a:rPr lang="en-US"/>
              <a:pPr/>
              <a:t>23</a:t>
            </a:fld>
            <a:endParaRPr lang="en-US"/>
          </a:p>
        </p:txBody>
      </p:sp>
      <p:sp>
        <p:nvSpPr>
          <p:cNvPr id="23554" name="Rectangle 2"/>
          <p:cNvSpPr>
            <a:spLocks noGrp="1" noChangeArrowheads="1"/>
          </p:cNvSpPr>
          <p:nvPr>
            <p:ph type="title"/>
          </p:nvPr>
        </p:nvSpPr>
        <p:spPr/>
        <p:txBody>
          <a:bodyPr>
            <a:normAutofit fontScale="90000"/>
          </a:bodyPr>
          <a:lstStyle/>
          <a:p>
            <a:pPr>
              <a:lnSpc>
                <a:spcPct val="90000"/>
              </a:lnSpc>
            </a:pPr>
            <a:r>
              <a:rPr lang="en-US" sz="4000" dirty="0" smtClean="0"/>
              <a:t/>
            </a:r>
            <a:br>
              <a:rPr lang="en-US" sz="4000" dirty="0" smtClean="0"/>
            </a:br>
            <a:r>
              <a:rPr lang="en-US" sz="4000" dirty="0" err="1" smtClean="0"/>
              <a:t>CoBit</a:t>
            </a:r>
            <a:r>
              <a:rPr lang="en-US" sz="4000" dirty="0" smtClean="0"/>
              <a:t> </a:t>
            </a:r>
            <a:r>
              <a:rPr lang="en-US" sz="4000" dirty="0"/>
              <a:t>Framework (continued)</a:t>
            </a:r>
            <a:br>
              <a:rPr lang="en-US" sz="4000" dirty="0"/>
            </a:br>
            <a:endParaRPr lang="en-US" sz="4000" dirty="0"/>
          </a:p>
        </p:txBody>
      </p:sp>
      <p:sp>
        <p:nvSpPr>
          <p:cNvPr id="23555" name="Rectangle 3"/>
          <p:cNvSpPr>
            <a:spLocks noGrp="1" noChangeArrowheads="1"/>
          </p:cNvSpPr>
          <p:nvPr>
            <p:ph type="body" idx="1"/>
          </p:nvPr>
        </p:nvSpPr>
        <p:spPr>
          <a:xfrm>
            <a:off x="914400" y="2133600"/>
            <a:ext cx="7408333" cy="3450696"/>
          </a:xfrm>
        </p:spPr>
        <p:txBody>
          <a:bodyPr>
            <a:normAutofit lnSpcReduction="10000"/>
          </a:bodyPr>
          <a:lstStyle/>
          <a:p>
            <a:pPr marL="0" indent="0" algn="ctr">
              <a:buNone/>
            </a:pPr>
            <a:r>
              <a:rPr lang="en-US" dirty="0" smtClean="0"/>
              <a:t>Seven Qualities of Information</a:t>
            </a:r>
          </a:p>
          <a:p>
            <a:r>
              <a:rPr lang="en-US" dirty="0" smtClean="0"/>
              <a:t> Effectiveness</a:t>
            </a:r>
          </a:p>
          <a:p>
            <a:r>
              <a:rPr lang="en-US" dirty="0" smtClean="0"/>
              <a:t>Efficiency</a:t>
            </a:r>
          </a:p>
          <a:p>
            <a:r>
              <a:rPr lang="en-US" dirty="0" smtClean="0"/>
              <a:t>Confidentiality</a:t>
            </a:r>
          </a:p>
          <a:p>
            <a:r>
              <a:rPr lang="en-US" dirty="0" smtClean="0"/>
              <a:t>Integrity</a:t>
            </a:r>
          </a:p>
          <a:p>
            <a:r>
              <a:rPr lang="en-US" dirty="0" smtClean="0"/>
              <a:t>Availability</a:t>
            </a:r>
          </a:p>
          <a:p>
            <a:r>
              <a:rPr lang="en-US" dirty="0" smtClean="0"/>
              <a:t>Compliance</a:t>
            </a:r>
          </a:p>
          <a:p>
            <a:r>
              <a:rPr lang="en-US" dirty="0" smtClean="0"/>
              <a:t>Reliability</a:t>
            </a:r>
            <a:endParaRPr lang="en-US" dirty="0"/>
          </a:p>
        </p:txBody>
      </p:sp>
    </p:spTree>
    <p:extLst>
      <p:ext uri="{BB962C8B-B14F-4D97-AF65-F5344CB8AC3E}">
        <p14:creationId xmlns:p14="http://schemas.microsoft.com/office/powerpoint/2010/main" val="19411391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0733311-D8EA-4A25-9C4B-F1975AF4CE46}" type="slidenum">
              <a:rPr lang="en-US"/>
              <a:pPr/>
              <a:t>24</a:t>
            </a:fld>
            <a:endParaRPr lang="en-US"/>
          </a:p>
        </p:txBody>
      </p:sp>
      <p:sp>
        <p:nvSpPr>
          <p:cNvPr id="26626" name="Rectangle 2"/>
          <p:cNvSpPr>
            <a:spLocks noGrp="1" noChangeArrowheads="1"/>
          </p:cNvSpPr>
          <p:nvPr>
            <p:ph type="title"/>
          </p:nvPr>
        </p:nvSpPr>
        <p:spPr/>
        <p:txBody>
          <a:bodyPr>
            <a:normAutofit fontScale="90000"/>
          </a:bodyPr>
          <a:lstStyle/>
          <a:p>
            <a:r>
              <a:rPr lang="en-US" sz="3600" dirty="0" smtClean="0"/>
              <a:t/>
            </a:r>
            <a:br>
              <a:rPr lang="en-US" sz="3600" dirty="0" smtClean="0"/>
            </a:br>
            <a:r>
              <a:rPr lang="en-US" sz="4000" dirty="0"/>
              <a:t>Delivery and Support Domain</a:t>
            </a:r>
            <a:br>
              <a:rPr lang="en-US" sz="4000" dirty="0"/>
            </a:br>
            <a:endParaRPr lang="en-US" sz="4000" dirty="0"/>
          </a:p>
        </p:txBody>
      </p:sp>
      <p:sp>
        <p:nvSpPr>
          <p:cNvPr id="26627" name="Rectangle 3"/>
          <p:cNvSpPr>
            <a:spLocks noGrp="1" noChangeArrowheads="1"/>
          </p:cNvSpPr>
          <p:nvPr>
            <p:ph type="body" idx="1"/>
          </p:nvPr>
        </p:nvSpPr>
        <p:spPr>
          <a:xfrm>
            <a:off x="872067" y="1981200"/>
            <a:ext cx="7408333" cy="4144963"/>
          </a:xfrm>
        </p:spPr>
        <p:txBody>
          <a:bodyPr>
            <a:normAutofit lnSpcReduction="10000"/>
          </a:bodyPr>
          <a:lstStyle/>
          <a:p>
            <a:pPr algn="ctr">
              <a:lnSpc>
                <a:spcPct val="80000"/>
              </a:lnSpc>
              <a:buFontTx/>
              <a:buNone/>
            </a:pPr>
            <a:endParaRPr lang="en-US" sz="2000" b="1" dirty="0" smtClean="0"/>
          </a:p>
          <a:p>
            <a:pPr>
              <a:lnSpc>
                <a:spcPct val="80000"/>
              </a:lnSpc>
              <a:buFontTx/>
              <a:buNone/>
            </a:pPr>
            <a:r>
              <a:rPr lang="en-US" sz="2000" dirty="0" smtClean="0"/>
              <a:t>DS1</a:t>
            </a:r>
            <a:r>
              <a:rPr lang="en-US" sz="2000" dirty="0"/>
              <a:t>	Define and Manage Service levels</a:t>
            </a:r>
          </a:p>
          <a:p>
            <a:pPr>
              <a:lnSpc>
                <a:spcPct val="80000"/>
              </a:lnSpc>
              <a:buFontTx/>
              <a:buNone/>
            </a:pPr>
            <a:r>
              <a:rPr lang="en-US" sz="2000" dirty="0"/>
              <a:t>DS2	Manage Third-Party Services</a:t>
            </a:r>
          </a:p>
          <a:p>
            <a:pPr>
              <a:lnSpc>
                <a:spcPct val="80000"/>
              </a:lnSpc>
              <a:buFontTx/>
              <a:buNone/>
            </a:pPr>
            <a:r>
              <a:rPr lang="en-US" sz="2000" dirty="0"/>
              <a:t>DS3	Manage Performance and Capacity</a:t>
            </a:r>
          </a:p>
          <a:p>
            <a:pPr>
              <a:lnSpc>
                <a:spcPct val="80000"/>
              </a:lnSpc>
              <a:buFontTx/>
              <a:buNone/>
            </a:pPr>
            <a:r>
              <a:rPr lang="en-US" sz="2000" dirty="0"/>
              <a:t>DS4	Ensure Continuous Service</a:t>
            </a:r>
          </a:p>
          <a:p>
            <a:pPr>
              <a:lnSpc>
                <a:spcPct val="80000"/>
              </a:lnSpc>
              <a:buFontTx/>
              <a:buNone/>
            </a:pPr>
            <a:r>
              <a:rPr lang="en-US" sz="2000" dirty="0"/>
              <a:t>DS5	Ensure Systems Security</a:t>
            </a:r>
          </a:p>
          <a:p>
            <a:pPr>
              <a:lnSpc>
                <a:spcPct val="80000"/>
              </a:lnSpc>
              <a:buFontTx/>
              <a:buNone/>
            </a:pPr>
            <a:r>
              <a:rPr lang="en-US" sz="2000" dirty="0"/>
              <a:t>DS6	Identify and Allocate Costs</a:t>
            </a:r>
          </a:p>
          <a:p>
            <a:pPr>
              <a:lnSpc>
                <a:spcPct val="80000"/>
              </a:lnSpc>
              <a:buFontTx/>
              <a:buNone/>
            </a:pPr>
            <a:r>
              <a:rPr lang="en-US" sz="2000" dirty="0"/>
              <a:t>DS7	Educate and Train Users</a:t>
            </a:r>
          </a:p>
          <a:p>
            <a:pPr>
              <a:lnSpc>
                <a:spcPct val="80000"/>
              </a:lnSpc>
              <a:buFontTx/>
              <a:buNone/>
            </a:pPr>
            <a:r>
              <a:rPr lang="en-US" sz="2000" dirty="0"/>
              <a:t>DS8	Assist and Advise Customers</a:t>
            </a:r>
          </a:p>
          <a:p>
            <a:pPr>
              <a:lnSpc>
                <a:spcPct val="80000"/>
              </a:lnSpc>
              <a:buFontTx/>
              <a:buNone/>
            </a:pPr>
            <a:r>
              <a:rPr lang="en-US" sz="2000" dirty="0"/>
              <a:t>DS9	Manage the Configuration</a:t>
            </a:r>
          </a:p>
          <a:p>
            <a:pPr>
              <a:lnSpc>
                <a:spcPct val="80000"/>
              </a:lnSpc>
              <a:buFontTx/>
              <a:buNone/>
            </a:pPr>
            <a:r>
              <a:rPr lang="en-US" sz="2000" dirty="0"/>
              <a:t>DS10 	Manage Problem and Incidents</a:t>
            </a:r>
          </a:p>
          <a:p>
            <a:pPr>
              <a:lnSpc>
                <a:spcPct val="80000"/>
              </a:lnSpc>
              <a:buFontTx/>
              <a:buNone/>
            </a:pPr>
            <a:r>
              <a:rPr lang="en-US" sz="2000" dirty="0"/>
              <a:t>DS11	Manage Data</a:t>
            </a:r>
          </a:p>
          <a:p>
            <a:pPr>
              <a:lnSpc>
                <a:spcPct val="80000"/>
              </a:lnSpc>
              <a:buFontTx/>
              <a:buNone/>
            </a:pPr>
            <a:r>
              <a:rPr lang="en-US" sz="2000" dirty="0"/>
              <a:t>DS12 	Manage Facilities</a:t>
            </a:r>
          </a:p>
          <a:p>
            <a:pPr>
              <a:lnSpc>
                <a:spcPct val="80000"/>
              </a:lnSpc>
              <a:buFontTx/>
              <a:buNone/>
            </a:pPr>
            <a:r>
              <a:rPr lang="en-US" sz="2000" dirty="0"/>
              <a:t>DS13	Manage Operations</a:t>
            </a:r>
          </a:p>
        </p:txBody>
      </p:sp>
    </p:spTree>
    <p:extLst>
      <p:ext uri="{BB962C8B-B14F-4D97-AF65-F5344CB8AC3E}">
        <p14:creationId xmlns:p14="http://schemas.microsoft.com/office/powerpoint/2010/main" val="32422280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0A150F8-76EE-441E-B153-2A08628F7412}" type="slidenum">
              <a:rPr lang="en-US">
                <a:solidFill>
                  <a:srgbClr val="073E87"/>
                </a:solidFill>
              </a:rPr>
              <a:pPr/>
              <a:t>25</a:t>
            </a:fld>
            <a:endParaRPr lang="en-US">
              <a:solidFill>
                <a:srgbClr val="073E87"/>
              </a:solidFill>
            </a:endParaRPr>
          </a:p>
        </p:txBody>
      </p:sp>
      <p:sp>
        <p:nvSpPr>
          <p:cNvPr id="22530" name="Rectangle 2"/>
          <p:cNvSpPr>
            <a:spLocks noGrp="1" noChangeArrowheads="1"/>
          </p:cNvSpPr>
          <p:nvPr>
            <p:ph type="title"/>
          </p:nvPr>
        </p:nvSpPr>
        <p:spPr/>
        <p:txBody>
          <a:bodyPr>
            <a:normAutofit/>
          </a:bodyPr>
          <a:lstStyle/>
          <a:p>
            <a:pPr>
              <a:lnSpc>
                <a:spcPct val="90000"/>
              </a:lnSpc>
            </a:pPr>
            <a:r>
              <a:rPr lang="en-US" sz="4000" dirty="0" err="1" smtClean="0"/>
              <a:t>CoBit</a:t>
            </a:r>
            <a:r>
              <a:rPr lang="en-US" sz="4000" dirty="0"/>
              <a:t> Framework (continued)</a:t>
            </a:r>
          </a:p>
        </p:txBody>
      </p:sp>
      <p:sp>
        <p:nvSpPr>
          <p:cNvPr id="22531" name="Rectangle 3"/>
          <p:cNvSpPr>
            <a:spLocks noGrp="1" noChangeArrowheads="1"/>
          </p:cNvSpPr>
          <p:nvPr>
            <p:ph type="body" idx="1"/>
          </p:nvPr>
        </p:nvSpPr>
        <p:spPr>
          <a:xfrm>
            <a:off x="872067" y="2057400"/>
            <a:ext cx="7408333" cy="4068763"/>
          </a:xfrm>
        </p:spPr>
        <p:txBody>
          <a:bodyPr/>
          <a:lstStyle/>
          <a:p>
            <a:pPr algn="ctr">
              <a:lnSpc>
                <a:spcPct val="90000"/>
              </a:lnSpc>
              <a:buFontTx/>
              <a:buNone/>
            </a:pPr>
            <a:endParaRPr lang="en-US" b="1"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797269"/>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33214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872067" y="2286000"/>
            <a:ext cx="7408333" cy="3840163"/>
          </a:xfrm>
        </p:spPr>
        <p:txBody>
          <a:bodyPr>
            <a:normAutofit fontScale="40000" lnSpcReduction="20000"/>
          </a:bodyPr>
          <a:lstStyle/>
          <a:p>
            <a:pPr>
              <a:spcAft>
                <a:spcPct val="10000"/>
              </a:spcAft>
              <a:buNone/>
              <a:defRPr/>
            </a:pPr>
            <a:r>
              <a:rPr lang="en-GB" sz="5000" dirty="0"/>
              <a:t>There are several new and modified processes that reflect </a:t>
            </a:r>
            <a:r>
              <a:rPr lang="en-GB" sz="5000" dirty="0" smtClean="0"/>
              <a:t>current</a:t>
            </a:r>
          </a:p>
          <a:p>
            <a:pPr>
              <a:spcAft>
                <a:spcPct val="10000"/>
              </a:spcAft>
              <a:buNone/>
              <a:defRPr/>
            </a:pPr>
            <a:r>
              <a:rPr lang="en-GB" sz="5000" dirty="0" smtClean="0"/>
              <a:t>thinking</a:t>
            </a:r>
            <a:r>
              <a:rPr lang="en-GB" sz="5000" dirty="0"/>
              <a:t>, in particular</a:t>
            </a:r>
            <a:r>
              <a:rPr lang="en-GB" sz="5000" dirty="0" smtClean="0"/>
              <a:t>:</a:t>
            </a:r>
          </a:p>
          <a:p>
            <a:pPr>
              <a:spcAft>
                <a:spcPct val="10000"/>
              </a:spcAft>
              <a:buNone/>
              <a:defRPr/>
            </a:pPr>
            <a:endParaRPr lang="en-GB" sz="3200" dirty="0"/>
          </a:p>
          <a:p>
            <a:pPr marL="274320" lvl="2" indent="-274320">
              <a:buNone/>
              <a:defRPr/>
            </a:pPr>
            <a:r>
              <a:rPr lang="en-GB" sz="4200" dirty="0"/>
              <a:t>APO03 Manage enterprise </a:t>
            </a:r>
            <a:r>
              <a:rPr lang="en-GB" sz="4200" dirty="0" smtClean="0"/>
              <a:t>architecture</a:t>
            </a:r>
            <a:endParaRPr lang="en-US" sz="4200" dirty="0"/>
          </a:p>
          <a:p>
            <a:pPr marL="274320" lvl="2" indent="-274320">
              <a:buNone/>
              <a:defRPr/>
            </a:pPr>
            <a:r>
              <a:rPr lang="en-GB" sz="4200" dirty="0"/>
              <a:t>APO04 Manage </a:t>
            </a:r>
            <a:r>
              <a:rPr lang="en-GB" sz="4200" dirty="0" smtClean="0"/>
              <a:t>innovation</a:t>
            </a:r>
            <a:endParaRPr lang="en-US" sz="4200" dirty="0"/>
          </a:p>
          <a:p>
            <a:pPr marL="274320" lvl="2" indent="-274320">
              <a:buNone/>
              <a:defRPr/>
            </a:pPr>
            <a:r>
              <a:rPr lang="en-GB" sz="4200" dirty="0"/>
              <a:t>APO05 Manage </a:t>
            </a:r>
            <a:r>
              <a:rPr lang="en-GB" sz="4200" dirty="0" smtClean="0"/>
              <a:t>portfolio</a:t>
            </a:r>
            <a:endParaRPr lang="en-US" sz="4200" dirty="0"/>
          </a:p>
          <a:p>
            <a:pPr marL="274320" lvl="2" indent="-274320">
              <a:buNone/>
              <a:defRPr/>
            </a:pPr>
            <a:r>
              <a:rPr lang="en-GB" sz="4200" dirty="0"/>
              <a:t>APO06 Manage budget and </a:t>
            </a:r>
            <a:r>
              <a:rPr lang="en-GB" sz="4200" dirty="0" smtClean="0"/>
              <a:t>costs</a:t>
            </a:r>
            <a:endParaRPr lang="en-US" sz="4200" dirty="0"/>
          </a:p>
          <a:p>
            <a:pPr marL="274320" lvl="2" indent="-274320">
              <a:buNone/>
              <a:defRPr/>
            </a:pPr>
            <a:r>
              <a:rPr lang="en-GB" sz="4200" dirty="0"/>
              <a:t>APO08 Manage </a:t>
            </a:r>
            <a:r>
              <a:rPr lang="en-GB" sz="4200" dirty="0" smtClean="0"/>
              <a:t>relationships</a:t>
            </a:r>
            <a:endParaRPr lang="en-US" sz="4200" dirty="0"/>
          </a:p>
          <a:p>
            <a:pPr marL="274320" lvl="2" indent="-274320">
              <a:buNone/>
              <a:defRPr/>
            </a:pPr>
            <a:r>
              <a:rPr lang="en-GB" sz="4200" dirty="0"/>
              <a:t>APO13 </a:t>
            </a:r>
            <a:r>
              <a:rPr lang="en-GB" sz="4200" b="1" dirty="0"/>
              <a:t>Manage </a:t>
            </a:r>
            <a:r>
              <a:rPr lang="en-GB" sz="4200" b="1" dirty="0" smtClean="0"/>
              <a:t>security</a:t>
            </a:r>
            <a:endParaRPr lang="en-US" sz="4200" b="1" dirty="0"/>
          </a:p>
          <a:p>
            <a:pPr marL="274320" lvl="2" indent="-274320">
              <a:buNone/>
              <a:defRPr/>
            </a:pPr>
            <a:r>
              <a:rPr lang="en-GB" sz="4200" dirty="0"/>
              <a:t>BAI05 Manage organisational change </a:t>
            </a:r>
            <a:r>
              <a:rPr lang="en-GB" sz="4200" dirty="0" smtClean="0"/>
              <a:t>enablement</a:t>
            </a:r>
            <a:endParaRPr lang="en-US" sz="4200" dirty="0"/>
          </a:p>
          <a:p>
            <a:pPr marL="274320" lvl="2" indent="-274320">
              <a:buNone/>
              <a:defRPr/>
            </a:pPr>
            <a:r>
              <a:rPr lang="en-GB" sz="4200" dirty="0"/>
              <a:t>BAI08 Manage </a:t>
            </a:r>
            <a:r>
              <a:rPr lang="en-GB" sz="4200" dirty="0" smtClean="0"/>
              <a:t>knowledge</a:t>
            </a:r>
            <a:endParaRPr lang="en-US" sz="4200" dirty="0"/>
          </a:p>
          <a:p>
            <a:pPr marL="274320" lvl="2" indent="-274320">
              <a:buNone/>
              <a:defRPr/>
            </a:pPr>
            <a:r>
              <a:rPr lang="en-GB" sz="4200" dirty="0"/>
              <a:t>BAI09 Manage </a:t>
            </a:r>
            <a:r>
              <a:rPr lang="en-GB" sz="4200" dirty="0" smtClean="0"/>
              <a:t>assets</a:t>
            </a:r>
            <a:endParaRPr lang="en-US" sz="4200" dirty="0"/>
          </a:p>
          <a:p>
            <a:pPr marL="274320" lvl="2" indent="-274320">
              <a:buNone/>
              <a:defRPr/>
            </a:pPr>
            <a:r>
              <a:rPr lang="en-GB" sz="4200" dirty="0"/>
              <a:t>DSS05 </a:t>
            </a:r>
            <a:r>
              <a:rPr lang="en-GB" sz="4200" b="1" dirty="0"/>
              <a:t>Manage security </a:t>
            </a:r>
            <a:r>
              <a:rPr lang="en-GB" sz="4200" b="1" dirty="0" smtClean="0"/>
              <a:t>service</a:t>
            </a:r>
            <a:endParaRPr lang="en-US" sz="4200" b="1" dirty="0"/>
          </a:p>
          <a:p>
            <a:pPr marL="274320" lvl="2" indent="-274320">
              <a:buNone/>
              <a:defRPr/>
            </a:pPr>
            <a:r>
              <a:rPr lang="en-GB" sz="4200" dirty="0"/>
              <a:t>DSS06 Manage business process </a:t>
            </a:r>
            <a:r>
              <a:rPr lang="en-GB" sz="4200" dirty="0" smtClean="0"/>
              <a:t>controls</a:t>
            </a:r>
            <a:endParaRPr lang="en-US" sz="4200" dirty="0"/>
          </a:p>
          <a:p>
            <a:pPr>
              <a:buFontTx/>
              <a:buNone/>
            </a:pPr>
            <a:endParaRPr lang="en-US" dirty="0"/>
          </a:p>
        </p:txBody>
      </p:sp>
      <p:sp>
        <p:nvSpPr>
          <p:cNvPr id="6" name="Slide Number Placeholder 5"/>
          <p:cNvSpPr>
            <a:spLocks noGrp="1"/>
          </p:cNvSpPr>
          <p:nvPr>
            <p:ph type="sldNum" sz="quarter" idx="12"/>
          </p:nvPr>
        </p:nvSpPr>
        <p:spPr/>
        <p:txBody>
          <a:bodyPr/>
          <a:lstStyle/>
          <a:p>
            <a:fld id="{D2798C66-C023-46D8-9ED0-45E21F03102E}" type="slidenum">
              <a:rPr lang="en-US"/>
              <a:pPr/>
              <a:t>26</a:t>
            </a:fld>
            <a:endParaRPr lang="en-US"/>
          </a:p>
        </p:txBody>
      </p:sp>
      <p:sp>
        <p:nvSpPr>
          <p:cNvPr id="27650" name="Rectangle 2"/>
          <p:cNvSpPr>
            <a:spLocks noGrp="1" noChangeArrowheads="1"/>
          </p:cNvSpPr>
          <p:nvPr>
            <p:ph type="title"/>
          </p:nvPr>
        </p:nvSpPr>
        <p:spPr/>
        <p:txBody>
          <a:bodyPr>
            <a:normAutofit/>
          </a:bodyPr>
          <a:lstStyle/>
          <a:p>
            <a:r>
              <a:rPr lang="en-US" sz="4000" dirty="0" err="1" smtClean="0"/>
              <a:t>CoBit</a:t>
            </a:r>
            <a:r>
              <a:rPr lang="en-US" sz="4000" dirty="0" smtClean="0"/>
              <a:t> </a:t>
            </a:r>
            <a:r>
              <a:rPr lang="en-US" sz="4000" dirty="0"/>
              <a:t>5 New and Modified Process </a:t>
            </a:r>
          </a:p>
        </p:txBody>
      </p:sp>
    </p:spTree>
    <p:extLst>
      <p:ext uri="{BB962C8B-B14F-4D97-AF65-F5344CB8AC3E}">
        <p14:creationId xmlns:p14="http://schemas.microsoft.com/office/powerpoint/2010/main" val="770318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D9A45C-63DA-4BED-95F0-9190052366B4}" type="slidenum">
              <a:rPr lang="en-US"/>
              <a:pPr/>
              <a:t>27</a:t>
            </a:fld>
            <a:endParaRPr lang="en-US"/>
          </a:p>
        </p:txBody>
      </p:sp>
      <p:sp>
        <p:nvSpPr>
          <p:cNvPr id="29698" name="Rectangle 2"/>
          <p:cNvSpPr>
            <a:spLocks noGrp="1" noChangeArrowheads="1"/>
          </p:cNvSpPr>
          <p:nvPr>
            <p:ph type="title"/>
          </p:nvPr>
        </p:nvSpPr>
        <p:spPr/>
        <p:txBody>
          <a:bodyPr>
            <a:normAutofit fontScale="90000"/>
          </a:bodyPr>
          <a:lstStyle/>
          <a:p>
            <a:r>
              <a:rPr lang="en-US" b="1" dirty="0" smtClean="0"/>
              <a:t/>
            </a:r>
            <a:br>
              <a:rPr lang="en-US" b="1" dirty="0" smtClean="0"/>
            </a:br>
            <a:r>
              <a:rPr lang="en-US" sz="4000" dirty="0"/>
              <a:t>Audit Risk</a:t>
            </a:r>
            <a:br>
              <a:rPr lang="en-US" sz="4000" dirty="0"/>
            </a:br>
            <a:endParaRPr lang="en-US" sz="4000" dirty="0"/>
          </a:p>
        </p:txBody>
      </p:sp>
      <p:sp>
        <p:nvSpPr>
          <p:cNvPr id="29699" name="Rectangle 3"/>
          <p:cNvSpPr>
            <a:spLocks noGrp="1" noChangeArrowheads="1"/>
          </p:cNvSpPr>
          <p:nvPr>
            <p:ph type="body" idx="1"/>
          </p:nvPr>
        </p:nvSpPr>
        <p:spPr>
          <a:xfrm>
            <a:off x="872067" y="2209800"/>
            <a:ext cx="7408333" cy="3916363"/>
          </a:xfrm>
        </p:spPr>
        <p:txBody>
          <a:bodyPr>
            <a:normAutofit fontScale="70000" lnSpcReduction="20000"/>
          </a:bodyPr>
          <a:lstStyle/>
          <a:p>
            <a:pPr algn="ctr">
              <a:lnSpc>
                <a:spcPct val="80000"/>
              </a:lnSpc>
              <a:buFontTx/>
              <a:buNone/>
            </a:pPr>
            <a:endParaRPr lang="en-US" sz="2800" b="1" dirty="0" smtClean="0"/>
          </a:p>
          <a:p>
            <a:pPr marL="0" indent="0">
              <a:buNone/>
            </a:pPr>
            <a:r>
              <a:rPr lang="en-US" b="1" dirty="0" smtClean="0"/>
              <a:t>Audit risk</a:t>
            </a:r>
            <a:r>
              <a:rPr lang="en-US" dirty="0"/>
              <a:t> </a:t>
            </a:r>
            <a:r>
              <a:rPr lang="en-US" dirty="0" smtClean="0"/>
              <a:t>“</a:t>
            </a:r>
            <a:r>
              <a:rPr lang="en-US" i="1" dirty="0" smtClean="0"/>
              <a:t>refers </a:t>
            </a:r>
            <a:r>
              <a:rPr lang="en-US" i="1" dirty="0"/>
              <a:t>to the risk that an auditor may issue </a:t>
            </a:r>
            <a:r>
              <a:rPr lang="en-US" i="1" u="sng" dirty="0"/>
              <a:t>unqualified</a:t>
            </a:r>
            <a:r>
              <a:rPr lang="en-US" i="1" dirty="0"/>
              <a:t> report due to auditors failure to detect material misstatement either due to error or fraud</a:t>
            </a:r>
            <a:r>
              <a:rPr lang="en-US" dirty="0" smtClean="0"/>
              <a:t>.” </a:t>
            </a:r>
            <a:r>
              <a:rPr lang="en-US" i="1" dirty="0" smtClean="0"/>
              <a:t>(source: </a:t>
            </a:r>
            <a:r>
              <a:rPr lang="en-US" i="1" dirty="0" err="1" smtClean="0"/>
              <a:t>wikipedia</a:t>
            </a:r>
            <a:r>
              <a:rPr lang="en-US" i="1" dirty="0" smtClean="0"/>
              <a:t>)</a:t>
            </a:r>
          </a:p>
          <a:p>
            <a:pPr marL="0" indent="0">
              <a:buNone/>
            </a:pPr>
            <a:endParaRPr lang="en-US" i="1" dirty="0"/>
          </a:p>
          <a:p>
            <a:pPr marL="0" indent="0">
              <a:buNone/>
            </a:pPr>
            <a:r>
              <a:rPr lang="en-US" dirty="0"/>
              <a:t>Audit Risk is something keeping you up at night as an </a:t>
            </a:r>
            <a:r>
              <a:rPr lang="en-US" dirty="0" smtClean="0"/>
              <a:t>auditor</a:t>
            </a:r>
          </a:p>
          <a:p>
            <a:pPr marL="0" indent="0">
              <a:buNone/>
            </a:pPr>
            <a:endParaRPr lang="en-US" dirty="0"/>
          </a:p>
          <a:p>
            <a:pPr marL="0" indent="0">
              <a:buNone/>
            </a:pPr>
            <a:r>
              <a:rPr lang="en-US" dirty="0" smtClean="0"/>
              <a:t>When </a:t>
            </a:r>
            <a:r>
              <a:rPr lang="en-US" dirty="0"/>
              <a:t>the controls are adequate and reliable, there may be less need to look at the details of </a:t>
            </a:r>
            <a:r>
              <a:rPr lang="en-US" dirty="0" smtClean="0"/>
              <a:t>transactions</a:t>
            </a:r>
          </a:p>
          <a:p>
            <a:pPr marL="0" indent="0">
              <a:buNone/>
            </a:pPr>
            <a:endParaRPr lang="en-US" dirty="0"/>
          </a:p>
          <a:p>
            <a:pPr marL="0" indent="0">
              <a:buNone/>
            </a:pPr>
            <a:r>
              <a:rPr lang="en-US" dirty="0"/>
              <a:t>Therefore, the auditor can take an approach that allows some reviews or test of controls, also called compliance or functional tests, reducing the need for detailed (substantive) tests.  This decision is based on risk analysis; control of high-risk transactions or events need to be reviewed first.  Controls of low-risk transactions or events can be evaluated as time permit.</a:t>
            </a:r>
          </a:p>
          <a:p>
            <a:pPr>
              <a:lnSpc>
                <a:spcPct val="80000"/>
              </a:lnSpc>
              <a:buFontTx/>
              <a:buNone/>
            </a:pPr>
            <a:endParaRPr lang="en-US" sz="2800" b="1" dirty="0"/>
          </a:p>
        </p:txBody>
      </p:sp>
    </p:spTree>
    <p:extLst>
      <p:ext uri="{BB962C8B-B14F-4D97-AF65-F5344CB8AC3E}">
        <p14:creationId xmlns:p14="http://schemas.microsoft.com/office/powerpoint/2010/main" val="34514820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2E2CCE-155B-47BF-B4BA-CB20E5968976}" type="slidenum">
              <a:rPr lang="en-US"/>
              <a:pPr/>
              <a:t>28</a:t>
            </a:fld>
            <a:endParaRPr lang="en-US"/>
          </a:p>
        </p:txBody>
      </p:sp>
      <p:sp>
        <p:nvSpPr>
          <p:cNvPr id="444418" name="Rectangle 2"/>
          <p:cNvSpPr>
            <a:spLocks noGrp="1" noChangeArrowheads="1"/>
          </p:cNvSpPr>
          <p:nvPr>
            <p:ph type="title"/>
          </p:nvPr>
        </p:nvSpPr>
        <p:spPr/>
        <p:txBody>
          <a:bodyPr>
            <a:normAutofit fontScale="90000"/>
          </a:bodyPr>
          <a:lstStyle/>
          <a:p>
            <a:r>
              <a:rPr lang="en-US" b="1" dirty="0" smtClean="0"/>
              <a:t/>
            </a:r>
            <a:br>
              <a:rPr lang="en-US" b="1" dirty="0" smtClean="0"/>
            </a:br>
            <a:r>
              <a:rPr lang="en-US" sz="4000" dirty="0"/>
              <a:t>Audit Risk (continued)</a:t>
            </a:r>
            <a:br>
              <a:rPr lang="en-US" sz="4000" dirty="0"/>
            </a:br>
            <a:endParaRPr lang="en-US" sz="4000" dirty="0"/>
          </a:p>
        </p:txBody>
      </p:sp>
      <p:sp>
        <p:nvSpPr>
          <p:cNvPr id="444419" name="Rectangle 3"/>
          <p:cNvSpPr>
            <a:spLocks noGrp="1" noChangeArrowheads="1"/>
          </p:cNvSpPr>
          <p:nvPr>
            <p:ph type="body" idx="1"/>
          </p:nvPr>
        </p:nvSpPr>
        <p:spPr>
          <a:xfrm>
            <a:off x="872067" y="2362200"/>
            <a:ext cx="7408333" cy="3763963"/>
          </a:xfrm>
        </p:spPr>
        <p:txBody>
          <a:bodyPr/>
          <a:lstStyle/>
          <a:p>
            <a:pPr marL="0" indent="0">
              <a:lnSpc>
                <a:spcPct val="80000"/>
              </a:lnSpc>
              <a:buNone/>
            </a:pPr>
            <a:endParaRPr lang="en-US" sz="2200" dirty="0" smtClean="0"/>
          </a:p>
          <a:p>
            <a:pPr marL="0" indent="0" algn="just">
              <a:lnSpc>
                <a:spcPct val="80000"/>
              </a:lnSpc>
              <a:buNone/>
            </a:pPr>
            <a:r>
              <a:rPr lang="en-US" sz="2200" dirty="0" smtClean="0"/>
              <a:t>However, when </a:t>
            </a:r>
            <a:r>
              <a:rPr lang="en-US" sz="2200" dirty="0"/>
              <a:t>the controls do not appear to exist, or do not function as intended, then auditors need to look much more deeply into the details of balance, doing additional substantive testing of that information.  </a:t>
            </a:r>
            <a:endParaRPr lang="en-US" sz="2200" dirty="0" smtClean="0"/>
          </a:p>
          <a:p>
            <a:pPr marL="0" indent="0" algn="just">
              <a:lnSpc>
                <a:spcPct val="80000"/>
              </a:lnSpc>
              <a:buNone/>
            </a:pPr>
            <a:endParaRPr lang="en-US" sz="2200" dirty="0"/>
          </a:p>
          <a:p>
            <a:pPr marL="0" indent="0" algn="just">
              <a:lnSpc>
                <a:spcPct val="80000"/>
              </a:lnSpc>
              <a:buNone/>
            </a:pPr>
            <a:r>
              <a:rPr lang="en-US" sz="2200" dirty="0" smtClean="0"/>
              <a:t>Additionally </a:t>
            </a:r>
            <a:r>
              <a:rPr lang="en-US" sz="2200" dirty="0"/>
              <a:t>the auditor needs to recommend that the missing control is create or the defective control is replaced.</a:t>
            </a:r>
          </a:p>
        </p:txBody>
      </p:sp>
    </p:spTree>
    <p:extLst>
      <p:ext uri="{BB962C8B-B14F-4D97-AF65-F5344CB8AC3E}">
        <p14:creationId xmlns:p14="http://schemas.microsoft.com/office/powerpoint/2010/main" val="30777616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b="1" dirty="0" smtClean="0">
                <a:solidFill>
                  <a:schemeClr val="bg1"/>
                </a:solidFill>
                <a:latin typeface="+mj-lt"/>
              </a:rPr>
              <a:t/>
            </a:r>
            <a:br>
              <a:rPr lang="en-US" sz="4000" b="1" dirty="0" smtClean="0">
                <a:solidFill>
                  <a:schemeClr val="bg1"/>
                </a:solidFill>
                <a:latin typeface="+mj-lt"/>
              </a:rPr>
            </a:br>
            <a:r>
              <a:rPr lang="en-US" sz="4000" b="1" dirty="0">
                <a:solidFill>
                  <a:schemeClr val="bg1"/>
                </a:solidFill>
                <a:latin typeface="+mj-lt"/>
              </a:rPr>
              <a:t/>
            </a:r>
            <a:br>
              <a:rPr lang="en-US" sz="4000" b="1" dirty="0">
                <a:solidFill>
                  <a:schemeClr val="bg1"/>
                </a:solidFill>
                <a:latin typeface="+mj-lt"/>
              </a:rPr>
            </a:br>
            <a:r>
              <a:rPr lang="en-US" sz="3600" kern="1200" dirty="0">
                <a:solidFill>
                  <a:srgbClr val="FFFFFF"/>
                </a:solidFill>
                <a:latin typeface="+mj-lt"/>
                <a:ea typeface="+mj-ea"/>
                <a:cs typeface="+mj-cs"/>
              </a:rPr>
              <a:t>Auditing IT Infrastructure and Operations</a:t>
            </a:r>
            <a:r>
              <a:rPr lang="en-US" sz="4000" b="1" dirty="0">
                <a:solidFill>
                  <a:schemeClr val="bg1"/>
                </a:solidFill>
                <a:latin typeface="+mj-lt"/>
              </a:rPr>
              <a:t/>
            </a:r>
            <a:br>
              <a:rPr lang="en-US" sz="4000" b="1" dirty="0">
                <a:solidFill>
                  <a:schemeClr val="bg1"/>
                </a:solidFill>
                <a:latin typeface="+mj-lt"/>
              </a:rPr>
            </a:br>
            <a:r>
              <a:rPr lang="en-US" sz="4000" b="1" dirty="0">
                <a:solidFill>
                  <a:schemeClr val="bg1"/>
                </a:solidFill>
                <a:latin typeface="+mj-lt"/>
              </a:rPr>
              <a:t/>
            </a:r>
            <a:br>
              <a:rPr lang="en-US" sz="4000" b="1" dirty="0">
                <a:solidFill>
                  <a:schemeClr val="bg1"/>
                </a:solidFill>
                <a:latin typeface="+mj-lt"/>
              </a:rPr>
            </a:br>
            <a:endParaRPr lang="en-US" sz="4000" b="1" dirty="0">
              <a:solidFill>
                <a:schemeClr val="bg1"/>
              </a:solidFill>
              <a:latin typeface="+mj-lt"/>
            </a:endParaRPr>
          </a:p>
        </p:txBody>
      </p:sp>
      <p:sp>
        <p:nvSpPr>
          <p:cNvPr id="5" name="Content Placeholder 4"/>
          <p:cNvSpPr>
            <a:spLocks noGrp="1"/>
          </p:cNvSpPr>
          <p:nvPr>
            <p:ph idx="1"/>
          </p:nvPr>
        </p:nvSpPr>
        <p:spPr>
          <a:xfrm>
            <a:off x="872067" y="2209800"/>
            <a:ext cx="7408333" cy="3916363"/>
          </a:xfrm>
        </p:spPr>
        <p:txBody>
          <a:bodyPr>
            <a:normAutofit/>
          </a:bodyPr>
          <a:lstStyle/>
          <a:p>
            <a:pPr lvl="1"/>
            <a:r>
              <a:rPr lang="en-US" dirty="0" smtClean="0"/>
              <a:t>Risks Types </a:t>
            </a:r>
          </a:p>
          <a:p>
            <a:pPr lvl="2"/>
            <a:r>
              <a:rPr lang="en-US" dirty="0" smtClean="0"/>
              <a:t>Inherent Risk</a:t>
            </a:r>
          </a:p>
          <a:p>
            <a:pPr lvl="2"/>
            <a:r>
              <a:rPr lang="en-US" dirty="0" smtClean="0"/>
              <a:t>Mitigate Risk/Residual Risk</a:t>
            </a:r>
          </a:p>
          <a:p>
            <a:pPr lvl="1"/>
            <a:r>
              <a:rPr lang="en-US" dirty="0" smtClean="0"/>
              <a:t>Controls Types</a:t>
            </a:r>
          </a:p>
          <a:p>
            <a:pPr lvl="2"/>
            <a:r>
              <a:rPr lang="en-US" dirty="0" smtClean="0"/>
              <a:t>Preventive Controls</a:t>
            </a:r>
          </a:p>
          <a:p>
            <a:pPr lvl="2"/>
            <a:r>
              <a:rPr lang="en-US" dirty="0" smtClean="0"/>
              <a:t>Detective Controls</a:t>
            </a:r>
          </a:p>
          <a:p>
            <a:pPr lvl="2"/>
            <a:r>
              <a:rPr lang="en-US" dirty="0" smtClean="0"/>
              <a:t>Deterrent Controls</a:t>
            </a:r>
          </a:p>
          <a:p>
            <a:pPr lvl="2"/>
            <a:r>
              <a:rPr lang="en-US" dirty="0" smtClean="0"/>
              <a:t>System Controls vs. Application Controls</a:t>
            </a:r>
          </a:p>
          <a:p>
            <a:pPr lvl="2"/>
            <a:r>
              <a:rPr lang="en-US" dirty="0" smtClean="0"/>
              <a:t>Manual Controls vs. Automated Controls</a:t>
            </a:r>
          </a:p>
          <a:p>
            <a:pPr lvl="2"/>
            <a:endParaRPr lang="en-US" dirty="0" smtClean="0"/>
          </a:p>
          <a:p>
            <a:pPr lvl="2"/>
            <a:endParaRPr lang="en-US" dirty="0" smtClean="0"/>
          </a:p>
          <a:p>
            <a:pPr marL="627063" lvl="2" indent="0">
              <a:buNone/>
            </a:pPr>
            <a:endParaRPr lang="en-US" dirty="0" smtClean="0"/>
          </a:p>
          <a:p>
            <a:pPr marL="301943" lvl="1" indent="0">
              <a:buNone/>
            </a:pPr>
            <a:endParaRPr lang="en-US" dirty="0" smtClean="0"/>
          </a:p>
          <a:p>
            <a:pPr lvl="1"/>
            <a:endParaRPr lang="en-US" dirty="0"/>
          </a:p>
          <a:p>
            <a:pPr lvl="1"/>
            <a:endParaRPr lang="en-US"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lstStyle/>
          <a:p>
            <a:fld id="{3730EF85-1453-41CB-BB1F-81F282292F0A}" type="slidenum">
              <a:rPr lang="en-US" smtClean="0"/>
              <a:t>29</a:t>
            </a:fld>
            <a:endParaRPr lang="en-US"/>
          </a:p>
        </p:txBody>
      </p:sp>
    </p:spTree>
    <p:extLst>
      <p:ext uri="{BB962C8B-B14F-4D97-AF65-F5344CB8AC3E}">
        <p14:creationId xmlns:p14="http://schemas.microsoft.com/office/powerpoint/2010/main" val="6215218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1"/>
            <a:ext cx="7408333" cy="3581400"/>
          </a:xfrm>
        </p:spPr>
        <p:txBody>
          <a:bodyPr>
            <a:normAutofit/>
          </a:bodyPr>
          <a:lstStyle/>
          <a:p>
            <a:pPr lvl="1"/>
            <a:r>
              <a:rPr lang="en-US" dirty="0" smtClean="0"/>
              <a:t>Understanding the Roles and Responsibilities of IT Operations within Organizations</a:t>
            </a:r>
          </a:p>
          <a:p>
            <a:pPr lvl="1"/>
            <a:r>
              <a:rPr lang="en-US" dirty="0" smtClean="0"/>
              <a:t>Understanding Risks </a:t>
            </a:r>
            <a:r>
              <a:rPr lang="en-US" dirty="0"/>
              <a:t>and Controls Related to IT Service and </a:t>
            </a:r>
            <a:r>
              <a:rPr lang="en-US" dirty="0" smtClean="0"/>
              <a:t>Delivery</a:t>
            </a:r>
          </a:p>
          <a:p>
            <a:pPr lvl="1"/>
            <a:r>
              <a:rPr lang="en-US" dirty="0" smtClean="0"/>
              <a:t>Understanding How to Evaluate and Test the Controls Related to IT Operations</a:t>
            </a:r>
          </a:p>
          <a:p>
            <a:pPr lvl="1"/>
            <a:r>
              <a:rPr lang="en-US" dirty="0" smtClean="0"/>
              <a:t>Passing </a:t>
            </a:r>
            <a:r>
              <a:rPr lang="en-US" dirty="0"/>
              <a:t>CISA </a:t>
            </a:r>
            <a:r>
              <a:rPr lang="en-US" dirty="0" smtClean="0"/>
              <a:t>Examination</a:t>
            </a:r>
          </a:p>
          <a:p>
            <a:pPr lvl="1"/>
            <a:r>
              <a:rPr lang="en-US" dirty="0" smtClean="0"/>
              <a:t>Seeking Job Opportunities in IT Auditing Field</a:t>
            </a:r>
          </a:p>
          <a:p>
            <a:pPr lvl="1"/>
            <a:endParaRPr lang="en-US" dirty="0" smtClean="0"/>
          </a:p>
          <a:p>
            <a:endParaRPr lang="en-US" dirty="0"/>
          </a:p>
        </p:txBody>
      </p:sp>
      <p:sp>
        <p:nvSpPr>
          <p:cNvPr id="3" name="Title 2"/>
          <p:cNvSpPr>
            <a:spLocks noGrp="1"/>
          </p:cNvSpPr>
          <p:nvPr>
            <p:ph type="title"/>
          </p:nvPr>
        </p:nvSpPr>
        <p:spPr/>
        <p:txBody>
          <a:bodyPr>
            <a:normAutofit/>
          </a:bodyPr>
          <a:lstStyle/>
          <a:p>
            <a:pPr marL="0" indent="0"/>
            <a:r>
              <a:rPr lang="en-US" sz="4000" dirty="0"/>
              <a:t>Goals and Objectives</a:t>
            </a:r>
          </a:p>
        </p:txBody>
      </p:sp>
      <p:sp>
        <p:nvSpPr>
          <p:cNvPr id="4" name="Slide Number Placeholder 3"/>
          <p:cNvSpPr>
            <a:spLocks noGrp="1"/>
          </p:cNvSpPr>
          <p:nvPr>
            <p:ph type="sldNum" sz="quarter" idx="12"/>
          </p:nvPr>
        </p:nvSpPr>
        <p:spPr/>
        <p:txBody>
          <a:bodyPr/>
          <a:lstStyle/>
          <a:p>
            <a:fld id="{3730EF85-1453-41CB-BB1F-81F282292F0A}" type="slidenum">
              <a:rPr lang="en-US" smtClean="0"/>
              <a:t>3</a:t>
            </a:fld>
            <a:endParaRPr lang="en-US"/>
          </a:p>
        </p:txBody>
      </p:sp>
    </p:spTree>
    <p:extLst>
      <p:ext uri="{BB962C8B-B14F-4D97-AF65-F5344CB8AC3E}">
        <p14:creationId xmlns:p14="http://schemas.microsoft.com/office/powerpoint/2010/main" val="22748414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667AF4-4A8A-4B0F-BD35-7A4310658343}" type="slidenum">
              <a:rPr lang="en-US"/>
              <a:pPr/>
              <a:t>30</a:t>
            </a:fld>
            <a:endParaRPr lang="en-US"/>
          </a:p>
        </p:txBody>
      </p:sp>
      <p:sp>
        <p:nvSpPr>
          <p:cNvPr id="30722" name="Rectangle 2"/>
          <p:cNvSpPr>
            <a:spLocks noGrp="1" noChangeArrowheads="1"/>
          </p:cNvSpPr>
          <p:nvPr>
            <p:ph type="title"/>
          </p:nvPr>
        </p:nvSpPr>
        <p:spPr/>
        <p:txBody>
          <a:bodyPr>
            <a:noAutofit/>
          </a:bodyPr>
          <a:lstStyle/>
          <a:p>
            <a:pPr lvl="1" algn="ctr" rtl="0">
              <a:spcBef>
                <a:spcPct val="0"/>
              </a:spcBef>
            </a:pPr>
            <a:r>
              <a:rPr lang="en-US" sz="3600" kern="1200" dirty="0" smtClean="0">
                <a:solidFill>
                  <a:srgbClr val="FFFFFF"/>
                </a:solidFill>
                <a:latin typeface="+mj-lt"/>
                <a:ea typeface="+mj-ea"/>
                <a:cs typeface="+mj-cs"/>
              </a:rPr>
              <a:t/>
            </a:r>
            <a:br>
              <a:rPr lang="en-US" sz="3600" kern="1200" dirty="0" smtClean="0">
                <a:solidFill>
                  <a:srgbClr val="FFFFFF"/>
                </a:solidFill>
                <a:latin typeface="+mj-lt"/>
                <a:ea typeface="+mj-ea"/>
                <a:cs typeface="+mj-cs"/>
              </a:rPr>
            </a:br>
            <a:r>
              <a:rPr lang="en-US" sz="3600" kern="1200" dirty="0" smtClean="0">
                <a:solidFill>
                  <a:srgbClr val="FFFFFF"/>
                </a:solidFill>
                <a:latin typeface="+mj-lt"/>
                <a:ea typeface="+mj-ea"/>
                <a:cs typeface="+mj-cs"/>
              </a:rPr>
              <a:t>Risk Types</a:t>
            </a:r>
            <a:r>
              <a:rPr lang="en-US" sz="3600" kern="1200" dirty="0">
                <a:solidFill>
                  <a:srgbClr val="FFFFFF"/>
                </a:solidFill>
                <a:latin typeface="+mj-lt"/>
                <a:ea typeface="+mj-ea"/>
                <a:cs typeface="+mj-cs"/>
              </a:rPr>
              <a:t/>
            </a:r>
            <a:br>
              <a:rPr lang="en-US" sz="3600" kern="1200" dirty="0">
                <a:solidFill>
                  <a:srgbClr val="FFFFFF"/>
                </a:solidFill>
                <a:latin typeface="+mj-lt"/>
                <a:ea typeface="+mj-ea"/>
                <a:cs typeface="+mj-cs"/>
              </a:rPr>
            </a:br>
            <a:endParaRPr lang="en-US" sz="3600" kern="1200" dirty="0">
              <a:solidFill>
                <a:srgbClr val="FFFFFF"/>
              </a:solidFill>
              <a:latin typeface="+mj-lt"/>
              <a:ea typeface="+mj-ea"/>
              <a:cs typeface="+mj-cs"/>
            </a:endParaRPr>
          </a:p>
        </p:txBody>
      </p:sp>
      <p:sp>
        <p:nvSpPr>
          <p:cNvPr id="30723" name="Rectangle 3"/>
          <p:cNvSpPr>
            <a:spLocks noGrp="1" noChangeArrowheads="1"/>
          </p:cNvSpPr>
          <p:nvPr>
            <p:ph type="body" idx="1"/>
          </p:nvPr>
        </p:nvSpPr>
        <p:spPr>
          <a:xfrm>
            <a:off x="872067" y="2057400"/>
            <a:ext cx="7408333" cy="4068763"/>
          </a:xfrm>
        </p:spPr>
        <p:txBody>
          <a:bodyPr>
            <a:normAutofit/>
          </a:bodyPr>
          <a:lstStyle/>
          <a:p>
            <a:pPr lvl="1" algn="just"/>
            <a:r>
              <a:rPr lang="en-US" sz="2400" dirty="0" smtClean="0"/>
              <a:t>Inherent </a:t>
            </a:r>
            <a:r>
              <a:rPr lang="en-US" sz="2400" dirty="0"/>
              <a:t>Risk – is something you can not change.  Controls can be designed to mitigate the risks.</a:t>
            </a:r>
          </a:p>
          <a:p>
            <a:pPr lvl="1" algn="just"/>
            <a:r>
              <a:rPr lang="en-US" sz="2400" dirty="0"/>
              <a:t>Control Risk – is the risk that the controls do not in fact do the job they were intended to do.</a:t>
            </a:r>
          </a:p>
          <a:p>
            <a:pPr lvl="1" algn="just"/>
            <a:r>
              <a:rPr lang="en-US" sz="2400" dirty="0"/>
              <a:t>Detection Risk – is the risk that the controls  will not detect errors or deliberate abuse.</a:t>
            </a:r>
          </a:p>
          <a:p>
            <a:pPr lvl="1" algn="just"/>
            <a:r>
              <a:rPr lang="en-US" sz="2400" dirty="0"/>
              <a:t>Audit Risk – is the combination of all these to express the confidence that the audit will come a conclusion that is in fact correct.</a:t>
            </a:r>
          </a:p>
          <a:p>
            <a:endParaRPr lang="en-US" sz="2800" dirty="0"/>
          </a:p>
        </p:txBody>
      </p:sp>
    </p:spTree>
    <p:extLst>
      <p:ext uri="{BB962C8B-B14F-4D97-AF65-F5344CB8AC3E}">
        <p14:creationId xmlns:p14="http://schemas.microsoft.com/office/powerpoint/2010/main" val="42611351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3600" kern="1200" dirty="0">
                <a:solidFill>
                  <a:srgbClr val="FFFFFF"/>
                </a:solidFill>
                <a:latin typeface="+mj-lt"/>
                <a:ea typeface="+mj-ea"/>
                <a:cs typeface="+mj-cs"/>
              </a:rPr>
              <a:t>Risk Assessment – Likelihood and Impact</a:t>
            </a:r>
          </a:p>
        </p:txBody>
      </p:sp>
      <p:sp>
        <p:nvSpPr>
          <p:cNvPr id="5" name="Content Placeholder 4"/>
          <p:cNvSpPr>
            <a:spLocks noGrp="1"/>
          </p:cNvSpPr>
          <p:nvPr>
            <p:ph idx="1"/>
          </p:nvPr>
        </p:nvSpPr>
        <p:spPr>
          <a:xfrm>
            <a:off x="872067" y="2209800"/>
            <a:ext cx="7408333" cy="3916363"/>
          </a:xfrm>
        </p:spPr>
        <p:txBody>
          <a:bodyPr>
            <a:normAutofit/>
          </a:bodyPr>
          <a:lstStyle/>
          <a:p>
            <a:pPr marL="301943" lvl="1" indent="0">
              <a:buNone/>
            </a:pPr>
            <a:endParaRPr lang="en-US" dirty="0" smtClean="0"/>
          </a:p>
          <a:p>
            <a:pPr lvl="1"/>
            <a:r>
              <a:rPr lang="en-US" dirty="0" smtClean="0"/>
              <a:t>Likelihood</a:t>
            </a:r>
          </a:p>
          <a:p>
            <a:pPr lvl="1"/>
            <a:r>
              <a:rPr lang="en-US" dirty="0" smtClean="0"/>
              <a:t>Impact</a:t>
            </a:r>
            <a:endParaRPr lang="en-US" dirty="0"/>
          </a:p>
          <a:p>
            <a:pPr marL="301943" lvl="1" indent="0">
              <a:buNone/>
            </a:pPr>
            <a:endParaRPr lang="en-US" dirty="0" smtClean="0"/>
          </a:p>
          <a:p>
            <a:pPr lvl="1"/>
            <a:endParaRPr lang="en-US" dirty="0"/>
          </a:p>
          <a:p>
            <a:pPr marL="301943" lvl="1" indent="0">
              <a:buNone/>
            </a:pPr>
            <a:endParaRPr lang="en-US"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lstStyle/>
          <a:p>
            <a:fld id="{3730EF85-1453-41CB-BB1F-81F282292F0A}" type="slidenum">
              <a:rPr lang="en-US" smtClean="0"/>
              <a:t>31</a:t>
            </a:fld>
            <a:endParaRPr lang="en-US"/>
          </a:p>
        </p:txBody>
      </p:sp>
      <p:cxnSp>
        <p:nvCxnSpPr>
          <p:cNvPr id="10" name="Straight Arrow Connector 9"/>
          <p:cNvCxnSpPr/>
          <p:nvPr/>
        </p:nvCxnSpPr>
        <p:spPr>
          <a:xfrm flipV="1">
            <a:off x="3810000" y="5753100"/>
            <a:ext cx="2667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810000" y="3581400"/>
            <a:ext cx="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00400" y="3048000"/>
            <a:ext cx="1219200" cy="369332"/>
          </a:xfrm>
          <a:prstGeom prst="rect">
            <a:avLst/>
          </a:prstGeom>
          <a:noFill/>
        </p:spPr>
        <p:txBody>
          <a:bodyPr wrap="square" rtlCol="0">
            <a:spAutoFit/>
          </a:bodyPr>
          <a:lstStyle/>
          <a:p>
            <a:r>
              <a:rPr lang="en-US" dirty="0" smtClean="0"/>
              <a:t>Likelihood</a:t>
            </a:r>
            <a:endParaRPr lang="en-US" dirty="0"/>
          </a:p>
        </p:txBody>
      </p:sp>
      <p:sp>
        <p:nvSpPr>
          <p:cNvPr id="16" name="TextBox 15"/>
          <p:cNvSpPr txBox="1"/>
          <p:nvPr/>
        </p:nvSpPr>
        <p:spPr>
          <a:xfrm>
            <a:off x="6781800" y="5606534"/>
            <a:ext cx="1219200" cy="369332"/>
          </a:xfrm>
          <a:prstGeom prst="rect">
            <a:avLst/>
          </a:prstGeom>
          <a:noFill/>
        </p:spPr>
        <p:txBody>
          <a:bodyPr wrap="square" rtlCol="0">
            <a:spAutoFit/>
          </a:bodyPr>
          <a:lstStyle/>
          <a:p>
            <a:r>
              <a:rPr lang="en-US" dirty="0" smtClean="0"/>
              <a:t>Impact</a:t>
            </a:r>
            <a:endParaRPr lang="en-US" dirty="0"/>
          </a:p>
        </p:txBody>
      </p:sp>
      <p:sp>
        <p:nvSpPr>
          <p:cNvPr id="17" name="TextBox 16"/>
          <p:cNvSpPr txBox="1"/>
          <p:nvPr/>
        </p:nvSpPr>
        <p:spPr>
          <a:xfrm>
            <a:off x="5334000" y="3733800"/>
            <a:ext cx="381000" cy="369332"/>
          </a:xfrm>
          <a:prstGeom prst="rect">
            <a:avLst/>
          </a:prstGeom>
          <a:noFill/>
        </p:spPr>
        <p:txBody>
          <a:bodyPr wrap="square" rtlCol="0">
            <a:spAutoFit/>
          </a:bodyPr>
          <a:lstStyle/>
          <a:p>
            <a:r>
              <a:rPr lang="en-US" dirty="0" smtClean="0"/>
              <a:t>H</a:t>
            </a:r>
            <a:endParaRPr lang="en-US" dirty="0"/>
          </a:p>
        </p:txBody>
      </p:sp>
      <p:sp>
        <p:nvSpPr>
          <p:cNvPr id="18" name="TextBox 17"/>
          <p:cNvSpPr txBox="1"/>
          <p:nvPr/>
        </p:nvSpPr>
        <p:spPr>
          <a:xfrm>
            <a:off x="3970683" y="5105400"/>
            <a:ext cx="381000" cy="369332"/>
          </a:xfrm>
          <a:prstGeom prst="rect">
            <a:avLst/>
          </a:prstGeom>
          <a:noFill/>
        </p:spPr>
        <p:txBody>
          <a:bodyPr wrap="square" rtlCol="0">
            <a:spAutoFit/>
          </a:bodyPr>
          <a:lstStyle/>
          <a:p>
            <a:r>
              <a:rPr lang="en-US" dirty="0"/>
              <a:t>L</a:t>
            </a:r>
          </a:p>
        </p:txBody>
      </p:sp>
      <p:cxnSp>
        <p:nvCxnSpPr>
          <p:cNvPr id="20" name="Straight Arrow Connector 19"/>
          <p:cNvCxnSpPr>
            <a:stCxn id="18" idx="3"/>
          </p:cNvCxnSpPr>
          <p:nvPr/>
        </p:nvCxnSpPr>
        <p:spPr>
          <a:xfrm flipV="1">
            <a:off x="4351683" y="4103132"/>
            <a:ext cx="982317" cy="11869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8935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b="1" dirty="0" smtClean="0">
                <a:solidFill>
                  <a:schemeClr val="bg1"/>
                </a:solidFill>
                <a:latin typeface="+mj-lt"/>
              </a:rPr>
              <a:t/>
            </a:r>
            <a:br>
              <a:rPr lang="en-US" sz="4000" b="1" dirty="0" smtClean="0">
                <a:solidFill>
                  <a:schemeClr val="bg1"/>
                </a:solidFill>
                <a:latin typeface="+mj-lt"/>
              </a:rPr>
            </a:br>
            <a:r>
              <a:rPr lang="en-US" sz="3600" kern="1200" dirty="0">
                <a:solidFill>
                  <a:srgbClr val="FFFFFF"/>
                </a:solidFill>
                <a:latin typeface="+mj-lt"/>
                <a:ea typeface="+mj-ea"/>
                <a:cs typeface="+mj-cs"/>
              </a:rPr>
              <a:t>IS Operations Review</a:t>
            </a:r>
            <a:r>
              <a:rPr lang="en-US" sz="4000" b="1" dirty="0">
                <a:solidFill>
                  <a:schemeClr val="bg1"/>
                </a:solidFill>
                <a:latin typeface="+mj-lt"/>
              </a:rPr>
              <a:t/>
            </a:r>
            <a:br>
              <a:rPr lang="en-US" sz="4000" b="1" dirty="0">
                <a:solidFill>
                  <a:schemeClr val="bg1"/>
                </a:solidFill>
                <a:latin typeface="+mj-lt"/>
              </a:rPr>
            </a:br>
            <a:endParaRPr lang="en-US" sz="4000" b="1" dirty="0">
              <a:solidFill>
                <a:schemeClr val="bg1"/>
              </a:solidFill>
              <a:latin typeface="+mj-lt"/>
            </a:endParaRPr>
          </a:p>
        </p:txBody>
      </p:sp>
      <p:sp>
        <p:nvSpPr>
          <p:cNvPr id="5" name="Content Placeholder 4"/>
          <p:cNvSpPr>
            <a:spLocks noGrp="1"/>
          </p:cNvSpPr>
          <p:nvPr>
            <p:ph idx="1"/>
          </p:nvPr>
        </p:nvSpPr>
        <p:spPr>
          <a:xfrm>
            <a:off x="872067" y="2209800"/>
            <a:ext cx="7408333" cy="3916363"/>
          </a:xfrm>
        </p:spPr>
        <p:txBody>
          <a:bodyPr>
            <a:normAutofit fontScale="92500" lnSpcReduction="20000"/>
          </a:bodyPr>
          <a:lstStyle/>
          <a:p>
            <a:pPr marL="301943" lvl="1" indent="0">
              <a:buNone/>
            </a:pPr>
            <a:endParaRPr lang="en-US" dirty="0"/>
          </a:p>
          <a:p>
            <a:pPr lvl="1"/>
            <a:r>
              <a:rPr lang="en-US" dirty="0" smtClean="0"/>
              <a:t>CISA Review Manual Exhibit 4.26 – IS Operations Review</a:t>
            </a:r>
          </a:p>
          <a:p>
            <a:pPr lvl="1"/>
            <a:r>
              <a:rPr lang="en-US" dirty="0" smtClean="0"/>
              <a:t>Key areas to focus:</a:t>
            </a:r>
          </a:p>
          <a:p>
            <a:pPr lvl="2"/>
            <a:r>
              <a:rPr lang="en-US" dirty="0"/>
              <a:t>	</a:t>
            </a:r>
            <a:r>
              <a:rPr lang="en-US" dirty="0" smtClean="0"/>
              <a:t>Adequate instructions for running programs including emergency procedure</a:t>
            </a:r>
          </a:p>
          <a:p>
            <a:pPr lvl="2"/>
            <a:r>
              <a:rPr lang="en-US" dirty="0" smtClean="0"/>
              <a:t>Training, peer reviews and performance records</a:t>
            </a:r>
          </a:p>
          <a:p>
            <a:pPr lvl="2"/>
            <a:r>
              <a:rPr lang="en-US" dirty="0" smtClean="0"/>
              <a:t>Up-to-date standard operation procedures</a:t>
            </a:r>
          </a:p>
          <a:p>
            <a:pPr lvl="2"/>
            <a:r>
              <a:rPr lang="en-US" dirty="0" smtClean="0"/>
              <a:t>Preventive Maintenance Schedule</a:t>
            </a:r>
          </a:p>
          <a:p>
            <a:pPr lvl="2"/>
            <a:r>
              <a:rPr lang="en-US" dirty="0" smtClean="0"/>
              <a:t>Tape Backup and offsite procedure</a:t>
            </a:r>
          </a:p>
          <a:p>
            <a:pPr lvl="2"/>
            <a:r>
              <a:rPr lang="en-US" dirty="0" smtClean="0"/>
              <a:t>Problem management procedures</a:t>
            </a:r>
          </a:p>
          <a:p>
            <a:pPr lvl="2"/>
            <a:r>
              <a:rPr lang="en-US" dirty="0" smtClean="0"/>
              <a:t>Separation of duties – programmers, operators and database administrators</a:t>
            </a:r>
          </a:p>
          <a:p>
            <a:pPr lvl="2"/>
            <a:r>
              <a:rPr lang="en-US" dirty="0" smtClean="0"/>
              <a:t>Security!!!</a:t>
            </a:r>
          </a:p>
          <a:p>
            <a:pPr lvl="2"/>
            <a:endParaRPr lang="en-US" dirty="0" smtClean="0"/>
          </a:p>
          <a:p>
            <a:pPr marL="301943" lvl="1" indent="0">
              <a:buNone/>
            </a:pPr>
            <a:endParaRPr lang="en-US" dirty="0" smtClean="0"/>
          </a:p>
          <a:p>
            <a:pPr lvl="1"/>
            <a:endParaRPr lang="en-US" dirty="0"/>
          </a:p>
          <a:p>
            <a:pPr lvl="1"/>
            <a:endParaRPr lang="en-US"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lstStyle/>
          <a:p>
            <a:fld id="{3730EF85-1453-41CB-BB1F-81F282292F0A}" type="slidenum">
              <a:rPr lang="en-US" smtClean="0"/>
              <a:t>32</a:t>
            </a:fld>
            <a:endParaRPr lang="en-US" dirty="0"/>
          </a:p>
        </p:txBody>
      </p:sp>
    </p:spTree>
    <p:extLst>
      <p:ext uri="{BB962C8B-B14F-4D97-AF65-F5344CB8AC3E}">
        <p14:creationId xmlns:p14="http://schemas.microsoft.com/office/powerpoint/2010/main" val="36787058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318C9D8-949F-419C-ABA7-1EB4A9D7B2E2}" type="slidenum">
              <a:rPr lang="en-US"/>
              <a:pPr/>
              <a:t>33</a:t>
            </a:fld>
            <a:endParaRPr lang="en-US"/>
          </a:p>
        </p:txBody>
      </p:sp>
      <p:sp>
        <p:nvSpPr>
          <p:cNvPr id="380930" name="Rectangle 2"/>
          <p:cNvSpPr>
            <a:spLocks noGrp="1" noChangeArrowheads="1"/>
          </p:cNvSpPr>
          <p:nvPr>
            <p:ph type="title"/>
          </p:nvPr>
        </p:nvSpPr>
        <p:spPr/>
        <p:txBody>
          <a:bodyPr>
            <a:normAutofit/>
          </a:bodyPr>
          <a:lstStyle/>
          <a:p>
            <a:pPr marL="0" lvl="1" indent="0" algn="ctr" rtl="0">
              <a:spcBef>
                <a:spcPct val="0"/>
              </a:spcBef>
            </a:pPr>
            <a:r>
              <a:rPr lang="en-US" sz="3600" kern="1200" dirty="0">
                <a:solidFill>
                  <a:srgbClr val="FFFFFF"/>
                </a:solidFill>
                <a:latin typeface="+mj-lt"/>
                <a:ea typeface="+mj-ea"/>
                <a:cs typeface="+mj-cs"/>
              </a:rPr>
              <a:t>Review and Discussion</a:t>
            </a:r>
          </a:p>
        </p:txBody>
      </p:sp>
      <p:sp>
        <p:nvSpPr>
          <p:cNvPr id="380931" name="Rectangle 3"/>
          <p:cNvSpPr>
            <a:spLocks noGrp="1" noChangeArrowheads="1"/>
          </p:cNvSpPr>
          <p:nvPr>
            <p:ph type="body" idx="1"/>
          </p:nvPr>
        </p:nvSpPr>
        <p:spPr>
          <a:xfrm>
            <a:off x="762000" y="2514601"/>
            <a:ext cx="7408333" cy="3048000"/>
          </a:xfrm>
        </p:spPr>
        <p:txBody>
          <a:bodyPr/>
          <a:lstStyle/>
          <a:p>
            <a:pPr marL="609600" indent="-609600">
              <a:buFontTx/>
              <a:buAutoNum type="arabicPeriod"/>
            </a:pPr>
            <a:r>
              <a:rPr lang="en-US" dirty="0" smtClean="0"/>
              <a:t>What </a:t>
            </a:r>
            <a:r>
              <a:rPr lang="en-US" dirty="0"/>
              <a:t>are some current system-related risks that you have experienced in your organization?</a:t>
            </a:r>
          </a:p>
          <a:p>
            <a:pPr marL="609600" indent="-609600">
              <a:buFontTx/>
              <a:buAutoNum type="arabicPeriod"/>
            </a:pPr>
            <a:r>
              <a:rPr lang="en-US" dirty="0"/>
              <a:t>How does the control environment affect IT?</a:t>
            </a:r>
          </a:p>
          <a:p>
            <a:pPr marL="609600" indent="-609600">
              <a:buFontTx/>
              <a:buAutoNum type="arabicPeriod"/>
            </a:pPr>
            <a:r>
              <a:rPr lang="en-US" dirty="0"/>
              <a:t>What is the purpose of all auditors having some understanding of technology?</a:t>
            </a:r>
          </a:p>
        </p:txBody>
      </p:sp>
    </p:spTree>
    <p:extLst>
      <p:ext uri="{BB962C8B-B14F-4D97-AF65-F5344CB8AC3E}">
        <p14:creationId xmlns:p14="http://schemas.microsoft.com/office/powerpoint/2010/main" val="3533841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0"/>
            <a:ext cx="7408333" cy="3505200"/>
          </a:xfrm>
        </p:spPr>
        <p:txBody>
          <a:bodyPr/>
          <a:lstStyle/>
          <a:p>
            <a:pPr marL="0" indent="0">
              <a:lnSpc>
                <a:spcPct val="90000"/>
              </a:lnSpc>
              <a:buNone/>
            </a:pPr>
            <a:endParaRPr lang="en-US" dirty="0" smtClean="0"/>
          </a:p>
          <a:p>
            <a:pPr>
              <a:lnSpc>
                <a:spcPct val="90000"/>
              </a:lnSpc>
            </a:pPr>
            <a:r>
              <a:rPr lang="en-US" dirty="0" smtClean="0"/>
              <a:t>Attend the Class and Join the Discussion </a:t>
            </a:r>
          </a:p>
          <a:p>
            <a:pPr>
              <a:lnSpc>
                <a:spcPct val="90000"/>
              </a:lnSpc>
            </a:pPr>
            <a:r>
              <a:rPr lang="en-US" dirty="0" smtClean="0"/>
              <a:t>Ask Questions </a:t>
            </a:r>
            <a:r>
              <a:rPr lang="en-US" dirty="0"/>
              <a:t>– there are no dumb questions</a:t>
            </a:r>
          </a:p>
          <a:p>
            <a:pPr>
              <a:lnSpc>
                <a:spcPct val="90000"/>
              </a:lnSpc>
            </a:pPr>
            <a:r>
              <a:rPr lang="en-US" dirty="0" smtClean="0"/>
              <a:t>Do Your Homework and Assignment</a:t>
            </a:r>
          </a:p>
          <a:p>
            <a:pPr>
              <a:lnSpc>
                <a:spcPct val="90000"/>
              </a:lnSpc>
            </a:pPr>
            <a:r>
              <a:rPr lang="en-US" dirty="0" smtClean="0"/>
              <a:t>Read the CISA Review Manual (Chapter Four) and Textbook </a:t>
            </a:r>
          </a:p>
          <a:p>
            <a:pPr>
              <a:lnSpc>
                <a:spcPct val="90000"/>
              </a:lnSpc>
            </a:pPr>
            <a:r>
              <a:rPr lang="en-US" dirty="0" smtClean="0"/>
              <a:t>Don’t Miss the Final Examination</a:t>
            </a:r>
            <a:endParaRPr lang="en-US" dirty="0"/>
          </a:p>
          <a:p>
            <a:pPr>
              <a:lnSpc>
                <a:spcPct val="90000"/>
              </a:lnSpc>
            </a:pPr>
            <a:endParaRPr lang="en-US" dirty="0"/>
          </a:p>
          <a:p>
            <a:pPr marL="0" indent="0">
              <a:buNone/>
            </a:pPr>
            <a:endParaRPr lang="en-US" dirty="0" smtClean="0"/>
          </a:p>
          <a:p>
            <a:pPr marL="0" indent="0" algn="ctr">
              <a:buNone/>
            </a:pPr>
            <a:endParaRPr lang="en-US" dirty="0"/>
          </a:p>
          <a:p>
            <a:pPr marL="0" indent="0" algn="ctr">
              <a:buNone/>
            </a:pPr>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1" dirty="0" smtClean="0"/>
              <a:t/>
            </a:r>
            <a:br>
              <a:rPr lang="en-US" b="1" dirty="0" smtClean="0"/>
            </a:br>
            <a:r>
              <a:rPr lang="en-US" dirty="0"/>
              <a:t>Expectations</a:t>
            </a:r>
            <a:br>
              <a:rPr lang="en-US" dirty="0"/>
            </a:br>
            <a:endParaRPr lang="en-US" dirty="0"/>
          </a:p>
        </p:txBody>
      </p:sp>
      <p:sp>
        <p:nvSpPr>
          <p:cNvPr id="5" name="Slide Number Placeholder 4"/>
          <p:cNvSpPr>
            <a:spLocks noGrp="1"/>
          </p:cNvSpPr>
          <p:nvPr>
            <p:ph type="sldNum" sz="quarter" idx="12"/>
          </p:nvPr>
        </p:nvSpPr>
        <p:spPr/>
        <p:txBody>
          <a:bodyPr/>
          <a:lstStyle/>
          <a:p>
            <a:fld id="{3730EF85-1453-41CB-BB1F-81F282292F0A}" type="slidenum">
              <a:rPr lang="en-US" smtClean="0"/>
              <a:t>4</a:t>
            </a:fld>
            <a:endParaRPr lang="en-US"/>
          </a:p>
        </p:txBody>
      </p:sp>
    </p:spTree>
    <p:extLst>
      <p:ext uri="{BB962C8B-B14F-4D97-AF65-F5344CB8AC3E}">
        <p14:creationId xmlns:p14="http://schemas.microsoft.com/office/powerpoint/2010/main" val="37938979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419600"/>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5400" dirty="0" smtClean="0"/>
              <a:t>Course Syllabus </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IT Service </a:t>
            </a:r>
            <a:r>
              <a:rPr lang="en-US" dirty="0"/>
              <a:t>Delivery and Support</a:t>
            </a:r>
            <a:br>
              <a:rPr lang="en-US" dirty="0"/>
            </a:br>
            <a:endParaRPr lang="en-US" dirty="0"/>
          </a:p>
        </p:txBody>
      </p:sp>
      <p:sp>
        <p:nvSpPr>
          <p:cNvPr id="5" name="Slide Number Placeholder 4"/>
          <p:cNvSpPr>
            <a:spLocks noGrp="1"/>
          </p:cNvSpPr>
          <p:nvPr>
            <p:ph type="sldNum" sz="quarter" idx="12"/>
          </p:nvPr>
        </p:nvSpPr>
        <p:spPr/>
        <p:txBody>
          <a:bodyPr/>
          <a:lstStyle/>
          <a:p>
            <a:fld id="{3730EF85-1453-41CB-BB1F-81F282292F0A}" type="slidenum">
              <a:rPr lang="en-US" smtClean="0"/>
              <a:t>5</a:t>
            </a:fld>
            <a:endParaRPr lang="en-US"/>
          </a:p>
        </p:txBody>
      </p:sp>
    </p:spTree>
    <p:extLst>
      <p:ext uri="{BB962C8B-B14F-4D97-AF65-F5344CB8AC3E}">
        <p14:creationId xmlns:p14="http://schemas.microsoft.com/office/powerpoint/2010/main" val="4585394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495800"/>
          </a:xfrm>
        </p:spPr>
        <p:txBody>
          <a:bodyPr>
            <a:normAutofit/>
          </a:bodyPr>
          <a:lstStyle/>
          <a:p>
            <a:pPr marL="0" indent="0" algn="ctr">
              <a:buNone/>
            </a:pPr>
            <a:endParaRPr lang="en-US" sz="2000" u="sng" dirty="0"/>
          </a:p>
          <a:p>
            <a:r>
              <a:rPr lang="en-US" sz="1900" dirty="0" smtClean="0"/>
              <a:t>Information Systems Review</a:t>
            </a:r>
          </a:p>
          <a:p>
            <a:r>
              <a:rPr lang="en-US" sz="1900" dirty="0" smtClean="0"/>
              <a:t>Maintenance of Information Systems</a:t>
            </a:r>
          </a:p>
          <a:p>
            <a:r>
              <a:rPr lang="en-US" sz="1900" dirty="0" smtClean="0"/>
              <a:t>Information Security</a:t>
            </a:r>
          </a:p>
          <a:p>
            <a:r>
              <a:rPr lang="en-US" sz="1900" dirty="0" smtClean="0"/>
              <a:t>Data Administration Practices</a:t>
            </a:r>
          </a:p>
          <a:p>
            <a:r>
              <a:rPr lang="en-US" sz="1900" dirty="0" smtClean="0"/>
              <a:t>Capacity and Performance Monitoring</a:t>
            </a:r>
          </a:p>
          <a:p>
            <a:r>
              <a:rPr lang="en-US" sz="1900" dirty="0" smtClean="0"/>
              <a:t>Problem and Incident Management</a:t>
            </a:r>
          </a:p>
          <a:p>
            <a:r>
              <a:rPr lang="en-US" sz="1900" dirty="0" smtClean="0"/>
              <a:t>Change, Configuration and Release Management</a:t>
            </a:r>
          </a:p>
          <a:p>
            <a:r>
              <a:rPr lang="en-US" sz="1900" dirty="0"/>
              <a:t>End-User Procedures and Operations</a:t>
            </a:r>
          </a:p>
          <a:p>
            <a:r>
              <a:rPr lang="en-US" sz="1900" dirty="0" smtClean="0"/>
              <a:t>Backup and Restoration of Systems</a:t>
            </a:r>
          </a:p>
          <a:p>
            <a:r>
              <a:rPr lang="en-US" sz="1900" dirty="0"/>
              <a:t>Service Level Management Practices</a:t>
            </a:r>
          </a:p>
          <a:p>
            <a:r>
              <a:rPr lang="en-US" sz="1900" dirty="0"/>
              <a:t>Third-Party Management Practices</a:t>
            </a:r>
          </a:p>
          <a:p>
            <a:endParaRPr lang="en-US" dirty="0"/>
          </a:p>
        </p:txBody>
      </p:sp>
      <p:sp>
        <p:nvSpPr>
          <p:cNvPr id="3" name="Title 2"/>
          <p:cNvSpPr>
            <a:spLocks noGrp="1"/>
          </p:cNvSpPr>
          <p:nvPr>
            <p:ph type="title"/>
          </p:nvPr>
        </p:nvSpPr>
        <p:spPr/>
        <p:txBody>
          <a:bodyPr>
            <a:normAutofit/>
          </a:bodyPr>
          <a:lstStyle/>
          <a:p>
            <a:pPr marL="0" indent="0"/>
            <a:r>
              <a:rPr lang="en-US" sz="4000" dirty="0"/>
              <a:t>Related ISACA Curriculum Topics</a:t>
            </a:r>
          </a:p>
        </p:txBody>
      </p:sp>
      <p:sp>
        <p:nvSpPr>
          <p:cNvPr id="5" name="Slide Number Placeholder 4"/>
          <p:cNvSpPr>
            <a:spLocks noGrp="1"/>
          </p:cNvSpPr>
          <p:nvPr>
            <p:ph type="sldNum" sz="quarter" idx="12"/>
          </p:nvPr>
        </p:nvSpPr>
        <p:spPr/>
        <p:txBody>
          <a:bodyPr/>
          <a:lstStyle/>
          <a:p>
            <a:fld id="{3730EF85-1453-41CB-BB1F-81F282292F0A}" type="slidenum">
              <a:rPr lang="en-US" smtClean="0"/>
              <a:t>6</a:t>
            </a:fld>
            <a:endParaRPr lang="en-US"/>
          </a:p>
        </p:txBody>
      </p:sp>
    </p:spTree>
    <p:extLst>
      <p:ext uri="{BB962C8B-B14F-4D97-AF65-F5344CB8AC3E}">
        <p14:creationId xmlns:p14="http://schemas.microsoft.com/office/powerpoint/2010/main" val="19451012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47A0653-18BF-4207-93D0-0967FD523863}" type="slidenum">
              <a:rPr lang="en-US"/>
              <a:pPr/>
              <a:t>7</a:t>
            </a:fld>
            <a:endParaRPr lang="en-US"/>
          </a:p>
        </p:txBody>
      </p:sp>
      <p:sp>
        <p:nvSpPr>
          <p:cNvPr id="9218" name="Rectangle 2"/>
          <p:cNvSpPr>
            <a:spLocks noGrp="1" noChangeArrowheads="1"/>
          </p:cNvSpPr>
          <p:nvPr>
            <p:ph type="title"/>
          </p:nvPr>
        </p:nvSpPr>
        <p:spPr/>
        <p:txBody>
          <a:bodyPr>
            <a:normAutofit/>
          </a:bodyPr>
          <a:lstStyle/>
          <a:p>
            <a:pPr>
              <a:lnSpc>
                <a:spcPct val="90000"/>
              </a:lnSpc>
            </a:pPr>
            <a:r>
              <a:rPr lang="en-US" sz="4000" dirty="0"/>
              <a:t>Fundamentals of IT Audit</a:t>
            </a:r>
          </a:p>
        </p:txBody>
      </p:sp>
      <p:sp>
        <p:nvSpPr>
          <p:cNvPr id="9219" name="Rectangle 3"/>
          <p:cNvSpPr>
            <a:spLocks noGrp="1" noChangeArrowheads="1"/>
          </p:cNvSpPr>
          <p:nvPr>
            <p:ph type="body" idx="1"/>
          </p:nvPr>
        </p:nvSpPr>
        <p:spPr>
          <a:xfrm>
            <a:off x="872067" y="2362200"/>
            <a:ext cx="7408333" cy="3763963"/>
          </a:xfrm>
        </p:spPr>
        <p:txBody>
          <a:bodyPr>
            <a:normAutofit/>
          </a:bodyPr>
          <a:lstStyle/>
          <a:p>
            <a:pPr>
              <a:lnSpc>
                <a:spcPct val="90000"/>
              </a:lnSpc>
            </a:pPr>
            <a:r>
              <a:rPr lang="en-US" sz="2400" dirty="0" smtClean="0"/>
              <a:t>IT Audit </a:t>
            </a:r>
            <a:r>
              <a:rPr lang="en-US" sz="2400" dirty="0"/>
              <a:t>Objectives</a:t>
            </a:r>
          </a:p>
          <a:p>
            <a:pPr>
              <a:lnSpc>
                <a:spcPct val="90000"/>
              </a:lnSpc>
            </a:pPr>
            <a:r>
              <a:rPr lang="en-US" sz="2400" dirty="0" smtClean="0"/>
              <a:t>IT Audit Requirements</a:t>
            </a:r>
            <a:endParaRPr lang="en-US" sz="2400" dirty="0"/>
          </a:p>
          <a:p>
            <a:pPr>
              <a:lnSpc>
                <a:spcPct val="90000"/>
              </a:lnSpc>
            </a:pPr>
            <a:r>
              <a:rPr lang="en-US" sz="2400" dirty="0"/>
              <a:t>IT responsibilities within the Organization</a:t>
            </a:r>
          </a:p>
          <a:p>
            <a:pPr>
              <a:lnSpc>
                <a:spcPct val="90000"/>
              </a:lnSpc>
            </a:pPr>
            <a:r>
              <a:rPr lang="en-US" sz="2400" dirty="0"/>
              <a:t>Manage Risks in an Automated Environment</a:t>
            </a:r>
          </a:p>
          <a:p>
            <a:pPr>
              <a:lnSpc>
                <a:spcPct val="90000"/>
              </a:lnSpc>
            </a:pPr>
            <a:r>
              <a:rPr lang="en-US" sz="2400" dirty="0"/>
              <a:t>Mitigate Security Risks</a:t>
            </a:r>
          </a:p>
          <a:p>
            <a:pPr>
              <a:lnSpc>
                <a:spcPct val="90000"/>
              </a:lnSpc>
            </a:pPr>
            <a:r>
              <a:rPr lang="en-US" sz="2400" dirty="0"/>
              <a:t>Addressing Risks </a:t>
            </a:r>
            <a:r>
              <a:rPr lang="en-US" sz="2400" dirty="0" smtClean="0"/>
              <a:t>via Internal Controls</a:t>
            </a:r>
            <a:endParaRPr lang="en-US" sz="2400" dirty="0"/>
          </a:p>
          <a:p>
            <a:pPr>
              <a:lnSpc>
                <a:spcPct val="90000"/>
              </a:lnSpc>
            </a:pPr>
            <a:r>
              <a:rPr lang="en-US" sz="2400" dirty="0"/>
              <a:t>Definition of Internal Control</a:t>
            </a:r>
          </a:p>
          <a:p>
            <a:pPr>
              <a:lnSpc>
                <a:spcPct val="90000"/>
              </a:lnSpc>
            </a:pPr>
            <a:r>
              <a:rPr lang="en-US" sz="2400" dirty="0" smtClean="0"/>
              <a:t>Audit Risk</a:t>
            </a:r>
            <a:endParaRPr lang="en-US" sz="2400" dirty="0"/>
          </a:p>
        </p:txBody>
      </p:sp>
    </p:spTree>
    <p:extLst>
      <p:ext uri="{BB962C8B-B14F-4D97-AF65-F5344CB8AC3E}">
        <p14:creationId xmlns:p14="http://schemas.microsoft.com/office/powerpoint/2010/main" val="41158678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303CFBC-1D24-46A8-8205-0C399ACE6AA1}" type="slidenum">
              <a:rPr lang="en-US"/>
              <a:pPr/>
              <a:t>8</a:t>
            </a:fld>
            <a:endParaRPr lang="en-US"/>
          </a:p>
        </p:txBody>
      </p:sp>
      <p:sp>
        <p:nvSpPr>
          <p:cNvPr id="10242" name="Rectangle 2"/>
          <p:cNvSpPr>
            <a:spLocks noGrp="1" noChangeArrowheads="1"/>
          </p:cNvSpPr>
          <p:nvPr>
            <p:ph type="title"/>
          </p:nvPr>
        </p:nvSpPr>
        <p:spPr/>
        <p:txBody>
          <a:bodyPr>
            <a:normAutofit/>
          </a:bodyPr>
          <a:lstStyle/>
          <a:p>
            <a:pPr marL="0" indent="0"/>
            <a:r>
              <a:rPr lang="en-US" sz="4000" dirty="0"/>
              <a:t>IT Audit Objectives</a:t>
            </a:r>
          </a:p>
        </p:txBody>
      </p:sp>
      <p:sp>
        <p:nvSpPr>
          <p:cNvPr id="10243" name="Rectangle 3"/>
          <p:cNvSpPr>
            <a:spLocks noGrp="1" noChangeArrowheads="1"/>
          </p:cNvSpPr>
          <p:nvPr>
            <p:ph type="body" idx="1"/>
          </p:nvPr>
        </p:nvSpPr>
        <p:spPr>
          <a:xfrm>
            <a:off x="762000" y="2514601"/>
            <a:ext cx="7408333" cy="3352800"/>
          </a:xfrm>
        </p:spPr>
        <p:txBody>
          <a:bodyPr/>
          <a:lstStyle/>
          <a:p>
            <a:r>
              <a:rPr lang="en-US" dirty="0" smtClean="0"/>
              <a:t>Provide </a:t>
            </a:r>
            <a:r>
              <a:rPr lang="en-US" dirty="0"/>
              <a:t>complete coverage of the organization’s or business unit’s </a:t>
            </a:r>
            <a:r>
              <a:rPr lang="en-US" dirty="0" smtClean="0"/>
              <a:t>risks</a:t>
            </a:r>
            <a:r>
              <a:rPr lang="en-US" dirty="0"/>
              <a:t> </a:t>
            </a:r>
            <a:r>
              <a:rPr lang="en-US" dirty="0" smtClean="0"/>
              <a:t>associated with technologies</a:t>
            </a:r>
            <a:endParaRPr lang="en-US" dirty="0"/>
          </a:p>
          <a:p>
            <a:r>
              <a:rPr lang="en-US" dirty="0"/>
              <a:t>Provide management with a complete opinion on the control environment and how it impacts risk and audit </a:t>
            </a:r>
            <a:r>
              <a:rPr lang="en-US" dirty="0" smtClean="0"/>
              <a:t>coverage</a:t>
            </a:r>
            <a:endParaRPr lang="en-US" dirty="0"/>
          </a:p>
          <a:p>
            <a:r>
              <a:rPr lang="en-US" dirty="0"/>
              <a:t>Include all aspects of audit, both automated and manual </a:t>
            </a:r>
            <a:r>
              <a:rPr lang="en-US" dirty="0" smtClean="0"/>
              <a:t>procedures</a:t>
            </a:r>
            <a:endParaRPr lang="en-US" dirty="0"/>
          </a:p>
        </p:txBody>
      </p:sp>
    </p:spTree>
    <p:extLst>
      <p:ext uri="{BB962C8B-B14F-4D97-AF65-F5344CB8AC3E}">
        <p14:creationId xmlns:p14="http://schemas.microsoft.com/office/powerpoint/2010/main" val="26838319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C600562-B52F-491F-8524-FBA8F0035BC6}" type="slidenum">
              <a:rPr lang="en-US"/>
              <a:pPr/>
              <a:t>9</a:t>
            </a:fld>
            <a:endParaRPr lang="en-US"/>
          </a:p>
        </p:txBody>
      </p:sp>
      <p:sp>
        <p:nvSpPr>
          <p:cNvPr id="11266" name="Rectangle 2"/>
          <p:cNvSpPr>
            <a:spLocks noGrp="1" noChangeArrowheads="1"/>
          </p:cNvSpPr>
          <p:nvPr>
            <p:ph type="title"/>
          </p:nvPr>
        </p:nvSpPr>
        <p:spPr>
          <a:xfrm>
            <a:off x="457200" y="338328"/>
            <a:ext cx="8458200" cy="1252728"/>
          </a:xfrm>
        </p:spPr>
        <p:txBody>
          <a:bodyPr>
            <a:normAutofit fontScale="90000"/>
          </a:bodyPr>
          <a:lstStyle/>
          <a:p>
            <a:r>
              <a:rPr lang="en-US" sz="3600" b="1" dirty="0" smtClean="0"/>
              <a:t/>
            </a:r>
            <a:br>
              <a:rPr lang="en-US" sz="3600" b="1" dirty="0" smtClean="0"/>
            </a:br>
            <a:r>
              <a:rPr lang="en-US" dirty="0"/>
              <a:t>Requirements</a:t>
            </a:r>
            <a:br>
              <a:rPr lang="en-US" dirty="0"/>
            </a:br>
            <a:endParaRPr lang="en-US" dirty="0"/>
          </a:p>
        </p:txBody>
      </p:sp>
      <p:sp>
        <p:nvSpPr>
          <p:cNvPr id="11267" name="Rectangle 3"/>
          <p:cNvSpPr>
            <a:spLocks noGrp="1" noChangeArrowheads="1"/>
          </p:cNvSpPr>
          <p:nvPr>
            <p:ph type="body" idx="1"/>
          </p:nvPr>
        </p:nvSpPr>
        <p:spPr>
          <a:xfrm>
            <a:off x="872067" y="2133600"/>
            <a:ext cx="7408333" cy="3992563"/>
          </a:xfrm>
        </p:spPr>
        <p:txBody>
          <a:bodyPr>
            <a:normAutofit fontScale="92500" lnSpcReduction="10000"/>
          </a:bodyPr>
          <a:lstStyle/>
          <a:p>
            <a:pPr marL="0" indent="0" algn="ctr">
              <a:lnSpc>
                <a:spcPct val="90000"/>
              </a:lnSpc>
              <a:buNone/>
            </a:pPr>
            <a:endParaRPr lang="en-US" sz="2800" b="1" dirty="0" smtClean="0"/>
          </a:p>
          <a:p>
            <a:pPr>
              <a:lnSpc>
                <a:spcPct val="90000"/>
              </a:lnSpc>
            </a:pPr>
            <a:r>
              <a:rPr lang="en-US" sz="2800" dirty="0" smtClean="0"/>
              <a:t>Knowledge </a:t>
            </a:r>
            <a:r>
              <a:rPr lang="en-US" sz="2800" dirty="0"/>
              <a:t>of the industry, the organization, and the technology in use</a:t>
            </a:r>
          </a:p>
          <a:p>
            <a:pPr>
              <a:lnSpc>
                <a:spcPct val="90000"/>
              </a:lnSpc>
            </a:pPr>
            <a:r>
              <a:rPr lang="en-US" sz="2800" dirty="0"/>
              <a:t>Commitment from senior management</a:t>
            </a:r>
          </a:p>
          <a:p>
            <a:pPr>
              <a:lnSpc>
                <a:spcPct val="90000"/>
              </a:lnSpc>
            </a:pPr>
            <a:r>
              <a:rPr lang="en-US" sz="2800" dirty="0"/>
              <a:t>Commitment from audit client management</a:t>
            </a:r>
          </a:p>
          <a:p>
            <a:pPr>
              <a:lnSpc>
                <a:spcPct val="90000"/>
              </a:lnSpc>
            </a:pPr>
            <a:r>
              <a:rPr lang="en-US" sz="2800" dirty="0"/>
              <a:t>Commitment from audit management</a:t>
            </a:r>
          </a:p>
          <a:p>
            <a:pPr>
              <a:lnSpc>
                <a:spcPct val="90000"/>
              </a:lnSpc>
            </a:pPr>
            <a:r>
              <a:rPr lang="en-US" sz="2800" dirty="0"/>
              <a:t>Training</a:t>
            </a:r>
          </a:p>
          <a:p>
            <a:pPr>
              <a:lnSpc>
                <a:spcPct val="90000"/>
              </a:lnSpc>
            </a:pPr>
            <a:r>
              <a:rPr lang="en-US" sz="2800" dirty="0"/>
              <a:t>Appropriate resources, staffing and planning (possible on loan from IT units for specific expertise</a:t>
            </a:r>
            <a:r>
              <a:rPr lang="en-US" sz="2800" dirty="0" smtClean="0"/>
              <a:t>)</a:t>
            </a:r>
          </a:p>
          <a:p>
            <a:pPr>
              <a:lnSpc>
                <a:spcPct val="90000"/>
              </a:lnSpc>
            </a:pPr>
            <a:endParaRPr lang="en-US" sz="2800" dirty="0"/>
          </a:p>
        </p:txBody>
      </p:sp>
    </p:spTree>
    <p:extLst>
      <p:ext uri="{BB962C8B-B14F-4D97-AF65-F5344CB8AC3E}">
        <p14:creationId xmlns:p14="http://schemas.microsoft.com/office/powerpoint/2010/main" val="33868697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926</TotalTime>
  <Words>1787</Words>
  <Application>Microsoft Office PowerPoint</Application>
  <PresentationFormat>On-screen Show (4:3)</PresentationFormat>
  <Paragraphs>373</Paragraphs>
  <Slides>33</Slides>
  <Notes>28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Waveform</vt:lpstr>
      <vt:lpstr>IT Service Delivery and Support Overview</vt:lpstr>
      <vt:lpstr> IT Service Delivery and Support </vt:lpstr>
      <vt:lpstr>Goals and Objectives</vt:lpstr>
      <vt:lpstr> Expectations </vt:lpstr>
      <vt:lpstr> IT Service Delivery and Support </vt:lpstr>
      <vt:lpstr>Related ISACA Curriculum Topics</vt:lpstr>
      <vt:lpstr>Fundamentals of IT Audit</vt:lpstr>
      <vt:lpstr>IT Audit Objectives</vt:lpstr>
      <vt:lpstr> Requirements </vt:lpstr>
      <vt:lpstr> IT Responsibilities within  Organizations </vt:lpstr>
      <vt:lpstr> IT Risks and Controls</vt:lpstr>
      <vt:lpstr> Risks Examples </vt:lpstr>
      <vt:lpstr> Mitigate Security Risks </vt:lpstr>
      <vt:lpstr>Internal Control Definition</vt:lpstr>
      <vt:lpstr>Internal Control Definition</vt:lpstr>
      <vt:lpstr> IT Service Delivery and Support Frameworks </vt:lpstr>
      <vt:lpstr> COSO Components of Internal Control </vt:lpstr>
      <vt:lpstr>IT Service Delivery and Support Elements – By ITIL</vt:lpstr>
      <vt:lpstr> IT Service Delivery and Support Elements – By ITIL </vt:lpstr>
      <vt:lpstr> IT Service Delivery and Support Elements – By ITIL </vt:lpstr>
      <vt:lpstr> IT Service Delivery and Support Elements – By ITIL </vt:lpstr>
      <vt:lpstr>CoBit Framework</vt:lpstr>
      <vt:lpstr> CoBit Framework (continued) </vt:lpstr>
      <vt:lpstr> Delivery and Support Domain </vt:lpstr>
      <vt:lpstr>CoBit Framework (continued)</vt:lpstr>
      <vt:lpstr>CoBit 5 New and Modified Process </vt:lpstr>
      <vt:lpstr> Audit Risk </vt:lpstr>
      <vt:lpstr> Audit Risk (continued) </vt:lpstr>
      <vt:lpstr>  Auditing IT Infrastructure and Operations  </vt:lpstr>
      <vt:lpstr> Risk Types </vt:lpstr>
      <vt:lpstr>Risk Assessment – Likelihood and Impact</vt:lpstr>
      <vt:lpstr> IS Operations Review </vt:lpstr>
      <vt:lpstr>Review and Discussion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Services And Delivery</dc:title>
  <dc:creator>c1lxy01</dc:creator>
  <cp:lastModifiedBy>Yao, Liang</cp:lastModifiedBy>
  <cp:revision>85</cp:revision>
  <dcterms:created xsi:type="dcterms:W3CDTF">2012-06-26T20:37:20Z</dcterms:created>
  <dcterms:modified xsi:type="dcterms:W3CDTF">2014-01-20T18:33:42Z</dcterms:modified>
</cp:coreProperties>
</file>