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78" r:id="rId7"/>
    <p:sldId id="267" r:id="rId8"/>
    <p:sldId id="279" r:id="rId9"/>
    <p:sldId id="260" r:id="rId10"/>
    <p:sldId id="268" r:id="rId11"/>
    <p:sldId id="277" r:id="rId12"/>
    <p:sldId id="269" r:id="rId13"/>
    <p:sldId id="261" r:id="rId14"/>
    <p:sldId id="280" r:id="rId15"/>
    <p:sldId id="270" r:id="rId16"/>
    <p:sldId id="281" r:id="rId17"/>
    <p:sldId id="262" r:id="rId18"/>
    <p:sldId id="271" r:id="rId19"/>
    <p:sldId id="282" r:id="rId20"/>
    <p:sldId id="272" r:id="rId21"/>
    <p:sldId id="263" r:id="rId22"/>
    <p:sldId id="276" r:id="rId23"/>
    <p:sldId id="283" r:id="rId24"/>
    <p:sldId id="265" r:id="rId25"/>
    <p:sldId id="264" r:id="rId26"/>
    <p:sldId id="285" r:id="rId27"/>
    <p:sldId id="274" r:id="rId28"/>
    <p:sldId id="286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95554D-FAA9-4FE8-88B4-369570D4CDE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A067B2-7AD1-4746-A202-7D21563546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Assessment (IT &amp; Non-IT)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MIS5205</a:t>
            </a:r>
          </a:p>
          <a:p>
            <a:r>
              <a:rPr lang="en-US" dirty="0" smtClean="0"/>
              <a:t>2/21/2014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000" dirty="0" smtClean="0"/>
              <a:t>Personal – Sample Risk Events:</a:t>
            </a:r>
          </a:p>
          <a:p>
            <a:r>
              <a:rPr lang="en-US" sz="4000" dirty="0"/>
              <a:t>Employees do not meet licensing requirements specified  for their job position. (Industry </a:t>
            </a:r>
            <a:r>
              <a:rPr lang="en-US" sz="4000" dirty="0" smtClean="0"/>
              <a:t>Specific, e.g. CISA, CFA, CPA, etc</a:t>
            </a:r>
            <a:r>
              <a:rPr lang="en-US" sz="4000" dirty="0"/>
              <a:t>.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US" sz="4000" dirty="0"/>
              <a:t>Hiring decisions are not retained to support decisions to </a:t>
            </a:r>
            <a:r>
              <a:rPr lang="en-US" sz="4000" dirty="0" smtClean="0"/>
              <a:t>hire </a:t>
            </a:r>
            <a:r>
              <a:rPr lang="en-US" sz="4000" dirty="0"/>
              <a:t>or reject candidates</a:t>
            </a:r>
          </a:p>
          <a:p>
            <a:r>
              <a:rPr lang="en-US" sz="4000" dirty="0" smtClean="0"/>
              <a:t>Employees are not provide or have access necessary tools</a:t>
            </a:r>
            <a:r>
              <a:rPr lang="en-US" sz="4000" dirty="0"/>
              <a:t>,  </a:t>
            </a:r>
            <a:r>
              <a:rPr lang="en-US" sz="4000" dirty="0" smtClean="0"/>
              <a:t>utilities to  </a:t>
            </a:r>
            <a:r>
              <a:rPr lang="en-US" sz="4000" dirty="0"/>
              <a:t>enable  them  to  complete  their  job responsibilities</a:t>
            </a:r>
          </a:p>
          <a:p>
            <a:r>
              <a:rPr lang="en-US" sz="4000" dirty="0"/>
              <a:t>Lack of (or non-adherence to) </a:t>
            </a:r>
            <a:r>
              <a:rPr lang="en-US" sz="4000" dirty="0" smtClean="0"/>
              <a:t>standards and criteria for </a:t>
            </a:r>
            <a:r>
              <a:rPr lang="en-US" sz="4000" dirty="0"/>
              <a:t>hiring,  training,  promoting and compensating employees</a:t>
            </a:r>
          </a:p>
          <a:p>
            <a:r>
              <a:rPr lang="en-US" sz="4000" dirty="0"/>
              <a:t>Business  line does  not maintain  job descriptions or other  means of defining specific job responsibilities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000" dirty="0" smtClean="0"/>
              <a:t>Personal – Risk Events:</a:t>
            </a:r>
          </a:p>
          <a:p>
            <a:r>
              <a:rPr lang="en-US" sz="4000" dirty="0" smtClean="0"/>
              <a:t>Management doesn’t </a:t>
            </a:r>
            <a:r>
              <a:rPr lang="en-US" sz="4000" dirty="0"/>
              <a:t>analysis of the knowledge and skills  needed  to perform  jobs adequately</a:t>
            </a:r>
          </a:p>
          <a:p>
            <a:r>
              <a:rPr lang="en-US" sz="4000" dirty="0"/>
              <a:t>Employees  are  not  made  aware  of  their  responsibilities and duties  expected  of  them  through  formal written performance evaluations at least annually or through  other  informal  processes</a:t>
            </a:r>
          </a:p>
          <a:p>
            <a:r>
              <a:rPr lang="en-US" sz="4000" dirty="0"/>
              <a:t>High level of turnover of experienced  staff or high level of junior  staff (e.g., can  lead  to work backlogs)</a:t>
            </a:r>
          </a:p>
          <a:p>
            <a:r>
              <a:rPr lang="en-US" sz="4000" dirty="0"/>
              <a:t>No succession plan  in place</a:t>
            </a:r>
          </a:p>
          <a:p>
            <a:r>
              <a:rPr lang="en-US" sz="4000" dirty="0"/>
              <a:t>Lack of depth  of resources within the business  unit</a:t>
            </a:r>
          </a:p>
          <a:p>
            <a:r>
              <a:rPr lang="en-US" sz="4000" dirty="0"/>
              <a:t>Lack of cross  training (resulting in unrealistic reliance on a few key personnel)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Management and Supervision</a:t>
            </a:r>
          </a:p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Inappropriate </a:t>
            </a:r>
            <a:r>
              <a:rPr lang="en-US" dirty="0"/>
              <a:t>span of control, assignment of responsibility and delegation of authority to deal with organizational goals and objectives. </a:t>
            </a:r>
            <a:endParaRPr lang="en-US" dirty="0" smtClean="0"/>
          </a:p>
          <a:p>
            <a:pPr lvl="1"/>
            <a:r>
              <a:rPr lang="en-US" dirty="0" smtClean="0"/>
              <a:t>Inadequate </a:t>
            </a:r>
            <a:r>
              <a:rPr lang="en-US" dirty="0"/>
              <a:t>availability of MIS to monitor business activity. </a:t>
            </a:r>
            <a:endParaRPr lang="en-US" dirty="0" smtClean="0"/>
          </a:p>
          <a:p>
            <a:pPr lvl="1"/>
            <a:r>
              <a:rPr lang="en-US" dirty="0" smtClean="0"/>
              <a:t>Inappropriate </a:t>
            </a:r>
            <a:r>
              <a:rPr lang="en-US" dirty="0"/>
              <a:t>'tone at the top', management behaviors and incentives set by management for subordinates that may have a negative impact on the control environment.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400" dirty="0" smtClean="0"/>
              <a:t>Management and Supervision 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900" dirty="0" smtClean="0"/>
              <a:t>Inappropriate </a:t>
            </a:r>
            <a:r>
              <a:rPr lang="en-US" sz="2900" dirty="0"/>
              <a:t>"tone  at  the  </a:t>
            </a:r>
            <a:r>
              <a:rPr lang="en-US" sz="2900" dirty="0" smtClean="0"/>
              <a:t>top” </a:t>
            </a:r>
            <a:r>
              <a:rPr lang="en-US" sz="2900" dirty="0"/>
              <a:t>established  by  business line  management (e.g.,   </a:t>
            </a:r>
            <a:r>
              <a:rPr lang="en-US" sz="2900" dirty="0" smtClean="0"/>
              <a:t>tolerance  </a:t>
            </a:r>
            <a:r>
              <a:rPr lang="en-US" sz="2900" dirty="0"/>
              <a:t>level  for control   </a:t>
            </a:r>
            <a:r>
              <a:rPr lang="en-US" sz="2900" dirty="0" smtClean="0"/>
              <a:t>breaks   </a:t>
            </a:r>
            <a:r>
              <a:rPr lang="en-US" sz="2900" dirty="0"/>
              <a:t>or  other   policy   violations   discourages adherence  to  policies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Management doesn’t take disciplinary </a:t>
            </a:r>
            <a:r>
              <a:rPr lang="en-US" sz="2900" dirty="0"/>
              <a:t>actions   to  </a:t>
            </a:r>
            <a:r>
              <a:rPr lang="en-US" sz="2900" dirty="0" smtClean="0"/>
              <a:t>clearly </a:t>
            </a:r>
            <a:r>
              <a:rPr lang="en-US" sz="2900" dirty="0"/>
              <a:t>communicate the  consequences </a:t>
            </a:r>
            <a:r>
              <a:rPr lang="en-US" sz="2900" dirty="0" smtClean="0"/>
              <a:t>of </a:t>
            </a:r>
            <a:r>
              <a:rPr lang="en-US" sz="2900" dirty="0"/>
              <a:t>inappropriate actions  or  </a:t>
            </a:r>
            <a:r>
              <a:rPr lang="en-US" sz="2900" dirty="0" smtClean="0"/>
              <a:t>failure  </a:t>
            </a:r>
            <a:r>
              <a:rPr lang="en-US" sz="2900" dirty="0"/>
              <a:t>to address known  and/or  emerging issues</a:t>
            </a:r>
          </a:p>
          <a:p>
            <a:r>
              <a:rPr lang="en-US" sz="2900" dirty="0" smtClean="0"/>
              <a:t>Management </a:t>
            </a:r>
            <a:r>
              <a:rPr lang="en-US" sz="2900" dirty="0"/>
              <a:t>structure and/or  span of control  is not appropriate </a:t>
            </a:r>
            <a:r>
              <a:rPr lang="en-US" sz="2900" dirty="0" smtClean="0"/>
              <a:t>relative </a:t>
            </a:r>
            <a:r>
              <a:rPr lang="en-US" sz="2900" dirty="0"/>
              <a:t>to business objectives</a:t>
            </a:r>
          </a:p>
          <a:p>
            <a:r>
              <a:rPr lang="en-US" sz="2900" dirty="0" smtClean="0"/>
              <a:t>Lack  </a:t>
            </a:r>
            <a:r>
              <a:rPr lang="en-US" sz="2900" dirty="0"/>
              <a:t>of comprehensive risk  analysis  mechanisms, including control  functions, to ensure that business line risks are identified, analyzed, monitored and controlled</a:t>
            </a:r>
          </a:p>
          <a:p>
            <a:r>
              <a:rPr lang="en-US" sz="2900" dirty="0" smtClean="0"/>
              <a:t>Business </a:t>
            </a:r>
            <a:r>
              <a:rPr lang="en-US" sz="2900" dirty="0"/>
              <a:t>line management does  not reinforce corporate policy  regarding acceptable business  practices, conflicts of interest  and expected </a:t>
            </a:r>
            <a:r>
              <a:rPr lang="en-US" sz="2900" dirty="0" smtClean="0"/>
              <a:t>standards </a:t>
            </a:r>
            <a:r>
              <a:rPr lang="en-US" sz="2900" dirty="0"/>
              <a:t>of ethical and </a:t>
            </a:r>
            <a:r>
              <a:rPr lang="en-US" sz="2900" dirty="0" smtClean="0"/>
              <a:t>moral  behavior</a:t>
            </a:r>
            <a:endParaRPr lang="en-US" sz="2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8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300" dirty="0"/>
              <a:t>Management and Supervision – Risk </a:t>
            </a:r>
            <a:r>
              <a:rPr lang="en-US" sz="3300" dirty="0" smtClean="0"/>
              <a:t>Events</a:t>
            </a:r>
            <a:endParaRPr lang="en-US" sz="33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Management does   </a:t>
            </a:r>
            <a:r>
              <a:rPr lang="en-US" dirty="0"/>
              <a:t>not  place  a  high  emphasis on  ethical   behavior  in  </a:t>
            </a:r>
            <a:r>
              <a:rPr lang="en-US" dirty="0" smtClean="0"/>
              <a:t>dealings  </a:t>
            </a:r>
            <a:r>
              <a:rPr lang="en-US" dirty="0"/>
              <a:t>with employees, customers, regulators, </a:t>
            </a:r>
            <a:r>
              <a:rPr lang="en-US" dirty="0" smtClean="0"/>
              <a:t>control functions</a:t>
            </a:r>
            <a:r>
              <a:rPr lang="en-US" dirty="0"/>
              <a:t>, etc.</a:t>
            </a:r>
          </a:p>
          <a:p>
            <a:r>
              <a:rPr lang="en-US" dirty="0" smtClean="0"/>
              <a:t>Management does   </a:t>
            </a:r>
            <a:r>
              <a:rPr lang="en-US" dirty="0"/>
              <a:t>not  have  controls in  place  to  </a:t>
            </a:r>
            <a:r>
              <a:rPr lang="en-US" dirty="0" smtClean="0"/>
              <a:t>mitigate  </a:t>
            </a:r>
            <a:r>
              <a:rPr lang="en-US" dirty="0"/>
              <a:t>pressure to  meet  unrealistic performance </a:t>
            </a:r>
            <a:r>
              <a:rPr lang="en-US" dirty="0" smtClean="0"/>
              <a:t>targets </a:t>
            </a:r>
            <a:r>
              <a:rPr lang="en-US" dirty="0"/>
              <a:t>(</a:t>
            </a:r>
            <a:r>
              <a:rPr lang="en-US" dirty="0" smtClean="0"/>
              <a:t>particularly </a:t>
            </a:r>
            <a:r>
              <a:rPr lang="en-US" dirty="0"/>
              <a:t>for short-term results)  or </a:t>
            </a:r>
            <a:r>
              <a:rPr lang="en-US" dirty="0" smtClean="0"/>
              <a:t>reduce </a:t>
            </a:r>
            <a:r>
              <a:rPr lang="en-US" dirty="0"/>
              <a:t>temptations arising from </a:t>
            </a:r>
            <a:r>
              <a:rPr lang="en-US" dirty="0" smtClean="0"/>
              <a:t>performance </a:t>
            </a:r>
            <a:r>
              <a:rPr lang="en-US" dirty="0"/>
              <a:t>based  compensation</a:t>
            </a:r>
          </a:p>
          <a:p>
            <a:r>
              <a:rPr lang="en-US" dirty="0" smtClean="0"/>
              <a:t>Management does  </a:t>
            </a:r>
            <a:r>
              <a:rPr lang="en-US" dirty="0"/>
              <a:t>not </a:t>
            </a:r>
            <a:r>
              <a:rPr lang="en-US" dirty="0" smtClean="0"/>
              <a:t>have </a:t>
            </a:r>
            <a:r>
              <a:rPr lang="en-US" dirty="0"/>
              <a:t>in place comprehensive MIS to monitor the business</a:t>
            </a:r>
          </a:p>
          <a:p>
            <a:r>
              <a:rPr lang="en-US" dirty="0" smtClean="0"/>
              <a:t>Management behavior </a:t>
            </a:r>
            <a:r>
              <a:rPr lang="en-US" dirty="0"/>
              <a:t>and/or  structure does  not foster communication (up, down  and across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53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800" dirty="0" smtClean="0"/>
              <a:t>Management and Supervision 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no proactive policy  on known  or emerging  control breaches, </a:t>
            </a:r>
            <a:r>
              <a:rPr lang="en-US" dirty="0" smtClean="0"/>
              <a:t>policy or legal </a:t>
            </a:r>
            <a:r>
              <a:rPr lang="en-US" dirty="0" smtClean="0"/>
              <a:t>regulatory  violations, and  related  corrective  actions, to ensure  actions  are  taken  promptly and  decisively, and  if warranted, appropriate disciplinary actions are taken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businesses or products </a:t>
            </a:r>
            <a:r>
              <a:rPr lang="en-US" dirty="0" smtClean="0"/>
              <a:t>are not initiated in a controlled  manner</a:t>
            </a:r>
          </a:p>
          <a:p>
            <a:r>
              <a:rPr lang="en-US" dirty="0" smtClean="0"/>
              <a:t>Supervisory </a:t>
            </a:r>
            <a:r>
              <a:rPr lang="en-US" dirty="0"/>
              <a:t>duties are not carried out in accordance  with licensing or regulatory requirements</a:t>
            </a:r>
          </a:p>
          <a:p>
            <a:r>
              <a:rPr lang="en-US" dirty="0" smtClean="0"/>
              <a:t>Goals </a:t>
            </a:r>
            <a:r>
              <a:rPr lang="en-US" dirty="0"/>
              <a:t>set by management may be unrealistic or incent inappropriate behavior.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0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800" dirty="0" smtClean="0"/>
              <a:t>Management and Supervision 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Employee satisfaction or moral</a:t>
            </a:r>
            <a:endParaRPr lang="en-US" sz="3200" dirty="0" smtClean="0"/>
          </a:p>
          <a:p>
            <a:r>
              <a:rPr lang="en-US" sz="3200" dirty="0" smtClean="0"/>
              <a:t>Employee concerns are not been heard or addressed by management</a:t>
            </a:r>
            <a:endParaRPr lang="en-US" sz="3200" dirty="0"/>
          </a:p>
          <a:p>
            <a:r>
              <a:rPr lang="en-US" sz="3200" dirty="0" smtClean="0"/>
              <a:t>Management </a:t>
            </a:r>
            <a:r>
              <a:rPr lang="en-US" sz="3200" dirty="0"/>
              <a:t>is not able to effectively gauge or review employee  performance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48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Training</a:t>
            </a:r>
          </a:p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Inadequate training of personnel to meet position requirements or to </a:t>
            </a:r>
            <a:r>
              <a:rPr lang="en-US"/>
              <a:t>fulfill </a:t>
            </a:r>
            <a:r>
              <a:rPr lang="en-US" smtClean="0"/>
              <a:t>company’s </a:t>
            </a:r>
            <a:r>
              <a:rPr lang="en-US" dirty="0"/>
              <a:t>professional and ethical standards.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9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Training–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Lack of formal training </a:t>
            </a:r>
            <a:r>
              <a:rPr lang="en-US" dirty="0" smtClean="0"/>
              <a:t>programs </a:t>
            </a:r>
            <a:r>
              <a:rPr lang="en-US" dirty="0" smtClean="0"/>
              <a:t>for new hires and existing employees</a:t>
            </a:r>
          </a:p>
          <a:p>
            <a:r>
              <a:rPr lang="en-US" dirty="0" smtClean="0"/>
              <a:t>Employees </a:t>
            </a:r>
            <a:r>
              <a:rPr lang="en-US" dirty="0"/>
              <a:t>are not encouraged  to attend job related training programs</a:t>
            </a:r>
          </a:p>
          <a:p>
            <a:r>
              <a:rPr lang="en-US" dirty="0" smtClean="0"/>
              <a:t>Management  </a:t>
            </a:r>
            <a:r>
              <a:rPr lang="en-US" dirty="0"/>
              <a:t>does  not  have  mechanisms   in  place  to  ensure  that  employees  </a:t>
            </a:r>
            <a:r>
              <a:rPr lang="en-US" dirty="0" smtClean="0"/>
              <a:t>attend appropriate  </a:t>
            </a:r>
            <a:r>
              <a:rPr lang="en-US" dirty="0"/>
              <a:t>training programs</a:t>
            </a:r>
          </a:p>
          <a:p>
            <a:r>
              <a:rPr lang="en-US" dirty="0" smtClean="0"/>
              <a:t>Failure </a:t>
            </a:r>
            <a:r>
              <a:rPr lang="en-US" dirty="0"/>
              <a:t>to properly  monitor compliance with tracking requirements</a:t>
            </a:r>
          </a:p>
          <a:p>
            <a:r>
              <a:rPr lang="en-US" dirty="0" smtClean="0"/>
              <a:t>Inadequate </a:t>
            </a:r>
            <a:r>
              <a:rPr lang="en-US" dirty="0"/>
              <a:t>function/product specific or control related skills training</a:t>
            </a:r>
          </a:p>
          <a:p>
            <a:r>
              <a:rPr lang="en-US" dirty="0" smtClean="0"/>
              <a:t>Inadequate </a:t>
            </a:r>
            <a:r>
              <a:rPr lang="en-US" dirty="0"/>
              <a:t>training to perform supervisory  </a:t>
            </a:r>
            <a:r>
              <a:rPr lang="en-US" dirty="0" smtClean="0"/>
              <a:t>responsibilities</a:t>
            </a:r>
            <a:endParaRPr lang="en-US" dirty="0"/>
          </a:p>
          <a:p>
            <a:r>
              <a:rPr lang="en-US" dirty="0" smtClean="0"/>
              <a:t>Training </a:t>
            </a:r>
            <a:r>
              <a:rPr lang="en-US" dirty="0"/>
              <a:t>programs are not frequently updated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3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7000" dirty="0" smtClean="0"/>
              <a:t>Training–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sz="6800" dirty="0"/>
              <a:t>Lack of cross training for periods where employees are absent, re-assigned, and/or unavailable</a:t>
            </a:r>
          </a:p>
          <a:p>
            <a:r>
              <a:rPr lang="en-US" sz="6800" dirty="0"/>
              <a:t>Failure  to  communicate lessons  learnt  from  historical  or  recent  experiences  to  mitigate  the risk of reoccurrence.</a:t>
            </a:r>
          </a:p>
          <a:p>
            <a:r>
              <a:rPr lang="en-US" sz="6800" dirty="0"/>
              <a:t>Training  programs  are not delivered in a timely manner (e.g., prior to a systems implementation/major release).</a:t>
            </a:r>
          </a:p>
          <a:p>
            <a:r>
              <a:rPr lang="en-US" sz="6800" dirty="0"/>
              <a:t>Training programs do not support continuing education requirements for licensed representatives.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Control Environment (COSO framework)</a:t>
            </a:r>
            <a:r>
              <a:rPr lang="en-US" dirty="0" smtClean="0"/>
              <a:t>: - The </a:t>
            </a:r>
            <a:r>
              <a:rPr lang="en-US" dirty="0"/>
              <a:t>control environment sets the tone of an </a:t>
            </a:r>
            <a:r>
              <a:rPr lang="en-US" dirty="0" smtClean="0"/>
              <a:t>organization. It influences </a:t>
            </a:r>
            <a:r>
              <a:rPr lang="en-US" dirty="0"/>
              <a:t>the control consciousness of its people. It is the foundation for all other components of internal control, providing discipline and structure.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Control </a:t>
            </a:r>
            <a:r>
              <a:rPr lang="en-US" u="sng" dirty="0"/>
              <a:t>environment </a:t>
            </a:r>
            <a:r>
              <a:rPr lang="en-US" u="sng" dirty="0" smtClean="0"/>
              <a:t>factors:</a:t>
            </a:r>
          </a:p>
          <a:p>
            <a:r>
              <a:rPr lang="en-US" dirty="0" smtClean="0"/>
              <a:t>the </a:t>
            </a:r>
            <a:r>
              <a:rPr lang="en-US" dirty="0"/>
              <a:t>integrity, ethical values and competence of the </a:t>
            </a:r>
            <a:r>
              <a:rPr lang="en-US" dirty="0" smtClean="0"/>
              <a:t>people</a:t>
            </a:r>
            <a:r>
              <a:rPr lang="en-US" dirty="0"/>
              <a:t>; management's philosophy and operating style;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way management assigns authority and responsibility and </a:t>
            </a:r>
            <a:r>
              <a:rPr lang="en-US" dirty="0" smtClean="0"/>
              <a:t>organizes;</a:t>
            </a:r>
          </a:p>
          <a:p>
            <a:r>
              <a:rPr lang="en-US" dirty="0" smtClean="0"/>
              <a:t>develops </a:t>
            </a:r>
            <a:r>
              <a:rPr lang="en-US" dirty="0"/>
              <a:t>its people, and policies and procedures for the prevention and detection of </a:t>
            </a:r>
            <a:r>
              <a:rPr lang="en-US" dirty="0" smtClean="0"/>
              <a:t>fraud, </a:t>
            </a:r>
            <a:r>
              <a:rPr lang="en-US" dirty="0" smtClean="0"/>
              <a:t>etc.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7000" dirty="0" smtClean="0"/>
              <a:t>Training– Sample Risk Events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r>
              <a:rPr lang="en-US" sz="6800" dirty="0" smtClean="0"/>
              <a:t>Qualifications of training providers</a:t>
            </a:r>
          </a:p>
          <a:p>
            <a:r>
              <a:rPr lang="en-US" sz="6800" dirty="0" smtClean="0"/>
              <a:t>Lack of practice to collect and analyze trainin</a:t>
            </a:r>
            <a:r>
              <a:rPr lang="en-US" sz="6800" dirty="0" smtClean="0"/>
              <a:t>g feedback</a:t>
            </a:r>
            <a:endParaRPr lang="en-US" sz="6800" dirty="0"/>
          </a:p>
          <a:p>
            <a:r>
              <a:rPr lang="en-US" sz="6800" dirty="0" smtClean="0"/>
              <a:t>Out-of-date training courses: training </a:t>
            </a:r>
            <a:r>
              <a:rPr lang="en-US" sz="6800" dirty="0"/>
              <a:t>is not kept current with changes to products, systems, benefits, etc.</a:t>
            </a:r>
          </a:p>
          <a:p>
            <a:r>
              <a:rPr lang="en-US" sz="6800" dirty="0" smtClean="0"/>
              <a:t>Lack of training budget</a:t>
            </a:r>
            <a:endParaRPr lang="en-US" sz="6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62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Organizational Structure</a:t>
            </a:r>
          </a:p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Inadequate organizational structure to provide the necessary information flow to manage the </a:t>
            </a:r>
            <a:r>
              <a:rPr lang="en-US" dirty="0" smtClean="0"/>
              <a:t>business’ </a:t>
            </a:r>
            <a:r>
              <a:rPr lang="en-US" dirty="0"/>
              <a:t>activities, assign responsibilities and ensure an adequate segregation of duties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56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Organizational Structure – Sample Risk Events</a:t>
            </a:r>
          </a:p>
          <a:p>
            <a:r>
              <a:rPr lang="en-US" dirty="0"/>
              <a:t>Inappropriate </a:t>
            </a:r>
            <a:r>
              <a:rPr lang="en-US" dirty="0" smtClean="0"/>
              <a:t>organizational structure </a:t>
            </a:r>
            <a:r>
              <a:rPr lang="en-US" dirty="0"/>
              <a:t>and </a:t>
            </a:r>
            <a:r>
              <a:rPr lang="en-US" dirty="0" smtClean="0"/>
              <a:t>an inability </a:t>
            </a:r>
            <a:r>
              <a:rPr lang="en-US" dirty="0"/>
              <a:t>y to provide necessary  information  flow to manage its activities</a:t>
            </a:r>
          </a:p>
          <a:p>
            <a:r>
              <a:rPr lang="en-US" dirty="0" smtClean="0"/>
              <a:t>Inadequate definition </a:t>
            </a:r>
            <a:r>
              <a:rPr lang="en-US" dirty="0"/>
              <a:t>of key managers' </a:t>
            </a:r>
            <a:r>
              <a:rPr lang="en-US" dirty="0" smtClean="0"/>
              <a:t>responsibilities </a:t>
            </a:r>
            <a:r>
              <a:rPr lang="en-US" dirty="0"/>
              <a:t>and </a:t>
            </a:r>
            <a:r>
              <a:rPr lang="en-US" dirty="0" smtClean="0"/>
              <a:t>their understanding </a:t>
            </a:r>
            <a:r>
              <a:rPr lang="en-US" dirty="0"/>
              <a:t>of </a:t>
            </a:r>
            <a:r>
              <a:rPr lang="en-US" dirty="0" smtClean="0"/>
              <a:t>these responsibilities (i.e</a:t>
            </a:r>
            <a:r>
              <a:rPr lang="en-US" dirty="0"/>
              <a:t>., </a:t>
            </a:r>
            <a:r>
              <a:rPr lang="en-US" dirty="0" smtClean="0"/>
              <a:t>avoidance </a:t>
            </a:r>
            <a:r>
              <a:rPr lang="en-US" dirty="0"/>
              <a:t>of ambiguity)</a:t>
            </a:r>
          </a:p>
          <a:p>
            <a:r>
              <a:rPr lang="en-US" dirty="0" smtClean="0"/>
              <a:t>Inadequate </a:t>
            </a:r>
            <a:r>
              <a:rPr lang="en-US" dirty="0"/>
              <a:t>knowledge and </a:t>
            </a:r>
            <a:r>
              <a:rPr lang="en-US" dirty="0" smtClean="0"/>
              <a:t>experience </a:t>
            </a:r>
            <a:r>
              <a:rPr lang="en-US" dirty="0"/>
              <a:t>of key managers in </a:t>
            </a:r>
            <a:r>
              <a:rPr lang="en-US" dirty="0" smtClean="0"/>
              <a:t>light </a:t>
            </a:r>
            <a:r>
              <a:rPr lang="en-US" dirty="0"/>
              <a:t>of </a:t>
            </a:r>
            <a:r>
              <a:rPr lang="en-US" dirty="0" smtClean="0"/>
              <a:t>responsibilities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36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Organizational Structure – Sample Risk Events</a:t>
            </a:r>
          </a:p>
          <a:p>
            <a:r>
              <a:rPr lang="en-US" dirty="0" smtClean="0"/>
              <a:t>Management </a:t>
            </a:r>
            <a:r>
              <a:rPr lang="en-US" dirty="0"/>
              <a:t>has not assigned  responsibility and delegated  </a:t>
            </a:r>
            <a:r>
              <a:rPr lang="en-US" dirty="0" smtClean="0"/>
              <a:t>authority </a:t>
            </a:r>
            <a:r>
              <a:rPr lang="en-US" dirty="0"/>
              <a:t>to </a:t>
            </a:r>
            <a:r>
              <a:rPr lang="en-US" dirty="0" smtClean="0"/>
              <a:t>deal </a:t>
            </a:r>
            <a:r>
              <a:rPr lang="en-US" dirty="0"/>
              <a:t>with </a:t>
            </a:r>
            <a:r>
              <a:rPr lang="en-US" dirty="0" smtClean="0"/>
              <a:t>organizational </a:t>
            </a:r>
            <a:r>
              <a:rPr lang="en-US" dirty="0"/>
              <a:t>goals and   objectives,   operating   functions  and   regulatory   </a:t>
            </a:r>
            <a:r>
              <a:rPr lang="en-US" dirty="0" smtClean="0"/>
              <a:t>requirements   and   </a:t>
            </a:r>
            <a:r>
              <a:rPr lang="en-US" dirty="0"/>
              <a:t>to  ensure   </a:t>
            </a:r>
            <a:r>
              <a:rPr lang="en-US" dirty="0" smtClean="0"/>
              <a:t>that  appropriate segregation </a:t>
            </a:r>
            <a:r>
              <a:rPr lang="en-US" dirty="0"/>
              <a:t>of duties  is maintained</a:t>
            </a:r>
          </a:p>
          <a:p>
            <a:r>
              <a:rPr lang="en-US" dirty="0" smtClean="0"/>
              <a:t>Inappropriate  </a:t>
            </a:r>
            <a:r>
              <a:rPr lang="en-US" dirty="0"/>
              <a:t>level  of  interaction   between  business  line  personal, operations management and  other control  functions, particularly when </a:t>
            </a:r>
            <a:r>
              <a:rPr lang="en-US" dirty="0" smtClean="0"/>
              <a:t>geographically </a:t>
            </a:r>
            <a:r>
              <a:rPr lang="en-US" dirty="0"/>
              <a:t>removed</a:t>
            </a:r>
          </a:p>
          <a:p>
            <a:r>
              <a:rPr lang="en-US" dirty="0" smtClean="0"/>
              <a:t>Inappropriate segregation </a:t>
            </a:r>
            <a:r>
              <a:rPr lang="en-US" dirty="0"/>
              <a:t>of duties between  </a:t>
            </a:r>
            <a:r>
              <a:rPr lang="en-US" dirty="0" smtClean="0"/>
              <a:t>Sales</a:t>
            </a:r>
            <a:r>
              <a:rPr lang="en-US" dirty="0"/>
              <a:t>, </a:t>
            </a:r>
            <a:r>
              <a:rPr lang="en-US" dirty="0" smtClean="0"/>
              <a:t>Operational  </a:t>
            </a:r>
            <a:r>
              <a:rPr lang="en-US" dirty="0"/>
              <a:t>and Finance  </a:t>
            </a:r>
            <a:r>
              <a:rPr lang="en-US" dirty="0" smtClean="0"/>
              <a:t>functions</a:t>
            </a:r>
            <a:r>
              <a:rPr lang="en-US" dirty="0" smtClean="0"/>
              <a:t>.</a:t>
            </a:r>
          </a:p>
          <a:p>
            <a:r>
              <a:rPr lang="en-US" dirty="0"/>
              <a:t>Inappropriate segregation of duties (e.g. Sales, Operational  and Finance  functions)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40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Fraud Prevention and Detection (Industry </a:t>
            </a:r>
            <a:r>
              <a:rPr lang="en-US" dirty="0" smtClean="0"/>
              <a:t>Specific e.g. FIs)</a:t>
            </a:r>
            <a:endParaRPr lang="en-US" dirty="0" smtClean="0"/>
          </a:p>
          <a:p>
            <a:pPr lvl="1"/>
            <a:r>
              <a:rPr lang="en-US" dirty="0"/>
              <a:t>Inadequate, and/or infrequently performed activities designed to prevent and/or detect fraud.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81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Fraud Prevention and Detection (Industry Specific) – Sample Risk Events</a:t>
            </a:r>
          </a:p>
          <a:p>
            <a:endParaRPr lang="en-US" dirty="0" smtClean="0"/>
          </a:p>
          <a:p>
            <a:r>
              <a:rPr lang="en-US" dirty="0" smtClean="0"/>
              <a:t>Administrative </a:t>
            </a:r>
            <a:r>
              <a:rPr lang="en-US" dirty="0"/>
              <a:t>systems do </a:t>
            </a:r>
            <a:r>
              <a:rPr lang="en-US" dirty="0" smtClean="0"/>
              <a:t>not </a:t>
            </a:r>
            <a:r>
              <a:rPr lang="en-US" dirty="0" smtClean="0"/>
              <a:t>have </a:t>
            </a:r>
            <a:r>
              <a:rPr lang="en-US" dirty="0"/>
              <a:t>'red  </a:t>
            </a:r>
            <a:r>
              <a:rPr lang="en-US" dirty="0" smtClean="0"/>
              <a:t>flags’ </a:t>
            </a:r>
            <a:r>
              <a:rPr lang="en-US" dirty="0"/>
              <a:t>or reports  to alert  </a:t>
            </a:r>
            <a:r>
              <a:rPr lang="en-US" dirty="0" smtClean="0"/>
              <a:t>management  </a:t>
            </a:r>
            <a:r>
              <a:rPr lang="en-US" dirty="0"/>
              <a:t>to </a:t>
            </a:r>
            <a:r>
              <a:rPr lang="en-US" dirty="0" smtClean="0"/>
              <a:t>potentially fraudulent </a:t>
            </a:r>
            <a:r>
              <a:rPr lang="en-US" dirty="0"/>
              <a:t>transactions  (address change  </a:t>
            </a:r>
            <a:r>
              <a:rPr lang="en-US" dirty="0" smtClean="0"/>
              <a:t>and   disbursement </a:t>
            </a:r>
            <a:r>
              <a:rPr lang="en-US" dirty="0"/>
              <a:t>transactions  processed  within  a  short  period   of  one </a:t>
            </a:r>
            <a:r>
              <a:rPr lang="en-US" dirty="0" smtClean="0"/>
              <a:t>another</a:t>
            </a:r>
            <a:r>
              <a:rPr lang="en-US" dirty="0"/>
              <a:t>)</a:t>
            </a:r>
          </a:p>
          <a:p>
            <a:r>
              <a:rPr lang="en-US" dirty="0" smtClean="0"/>
              <a:t>Documentation to </a:t>
            </a:r>
            <a:r>
              <a:rPr lang="en-US" dirty="0"/>
              <a:t>support  </a:t>
            </a:r>
            <a:r>
              <a:rPr lang="en-US" dirty="0" smtClean="0"/>
              <a:t>transactions being </a:t>
            </a:r>
            <a:r>
              <a:rPr lang="en-US" dirty="0"/>
              <a:t>processed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deleted</a:t>
            </a:r>
            <a:r>
              <a:rPr lang="en-US" dirty="0"/>
              <a:t>, altered, or lost</a:t>
            </a:r>
          </a:p>
          <a:p>
            <a:r>
              <a:rPr lang="en-US" dirty="0" smtClean="0"/>
              <a:t>Signature verification </a:t>
            </a:r>
            <a:r>
              <a:rPr lang="en-US" dirty="0"/>
              <a:t>process  does not exist for </a:t>
            </a:r>
            <a:r>
              <a:rPr lang="en-US" dirty="0" smtClean="0"/>
              <a:t>high dollar </a:t>
            </a:r>
            <a:r>
              <a:rPr lang="en-US" dirty="0"/>
              <a:t>disbursement </a:t>
            </a:r>
            <a:r>
              <a:rPr lang="en-US" dirty="0" smtClean="0"/>
              <a:t>transact </a:t>
            </a:r>
            <a:r>
              <a:rPr lang="en-US" dirty="0"/>
              <a:t>ions</a:t>
            </a:r>
          </a:p>
          <a:p>
            <a:r>
              <a:rPr lang="en-US" dirty="0" smtClean="0"/>
              <a:t>Special </a:t>
            </a:r>
            <a:r>
              <a:rPr lang="en-US" dirty="0"/>
              <a:t>payee/address </a:t>
            </a:r>
            <a:r>
              <a:rPr lang="en-US" dirty="0" smtClean="0"/>
              <a:t>procedures </a:t>
            </a:r>
            <a:r>
              <a:rPr lang="en-US" dirty="0"/>
              <a:t>are not in place for </a:t>
            </a:r>
            <a:r>
              <a:rPr lang="en-US" dirty="0" smtClean="0"/>
              <a:t>routine and </a:t>
            </a:r>
            <a:r>
              <a:rPr lang="en-US" dirty="0"/>
              <a:t>non-routine payments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19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Fraud Prevention and Detection (Industry Specific) – Sample Risk Events</a:t>
            </a:r>
          </a:p>
          <a:p>
            <a:endParaRPr lang="en-US" dirty="0" smtClean="0"/>
          </a:p>
          <a:p>
            <a:r>
              <a:rPr lang="en-US" dirty="0" smtClean="0"/>
              <a:t>Management </a:t>
            </a:r>
            <a:r>
              <a:rPr lang="en-US" dirty="0"/>
              <a:t>has not </a:t>
            </a:r>
            <a:r>
              <a:rPr lang="en-US" dirty="0" smtClean="0"/>
              <a:t>evaluated administrative </a:t>
            </a:r>
            <a:r>
              <a:rPr lang="en-US" dirty="0"/>
              <a:t>systems  user access for </a:t>
            </a:r>
            <a:r>
              <a:rPr lang="en-US" dirty="0" smtClean="0"/>
              <a:t>certain dangerous </a:t>
            </a:r>
            <a:r>
              <a:rPr lang="en-US" dirty="0" smtClean="0"/>
              <a:t>combinations </a:t>
            </a:r>
          </a:p>
          <a:p>
            <a:r>
              <a:rPr lang="en-US" dirty="0" smtClean="0"/>
              <a:t>Role-based </a:t>
            </a:r>
            <a:r>
              <a:rPr lang="en-US" dirty="0"/>
              <a:t>security  does  not align with </a:t>
            </a:r>
            <a:r>
              <a:rPr lang="en-US" dirty="0" smtClean="0"/>
              <a:t>segregation </a:t>
            </a:r>
            <a:r>
              <a:rPr lang="en-US" dirty="0"/>
              <a:t>of </a:t>
            </a:r>
            <a:r>
              <a:rPr lang="en-US" dirty="0" smtClean="0"/>
              <a:t>duties </a:t>
            </a:r>
            <a:r>
              <a:rPr lang="en-US" dirty="0" smtClean="0"/>
              <a:t>and </a:t>
            </a:r>
            <a:r>
              <a:rPr lang="en-US" dirty="0"/>
              <a:t>is not inclusive </a:t>
            </a:r>
            <a:r>
              <a:rPr lang="en-US" dirty="0" smtClean="0"/>
              <a:t>of </a:t>
            </a:r>
            <a:r>
              <a:rPr lang="en-US" dirty="0"/>
              <a:t>both  IT </a:t>
            </a:r>
            <a:r>
              <a:rPr lang="en-US" dirty="0" smtClean="0"/>
              <a:t>and </a:t>
            </a:r>
            <a:r>
              <a:rPr lang="en-US" dirty="0"/>
              <a:t>non-IT based </a:t>
            </a:r>
            <a:r>
              <a:rPr lang="en-US" dirty="0" smtClean="0"/>
              <a:t>capabilities</a:t>
            </a:r>
            <a:endParaRPr lang="en-US" dirty="0"/>
          </a:p>
          <a:p>
            <a:r>
              <a:rPr lang="en-US" dirty="0" smtClean="0"/>
              <a:t>Management  </a:t>
            </a:r>
            <a:r>
              <a:rPr lang="en-US" dirty="0"/>
              <a:t>has not been proactive  in </a:t>
            </a:r>
            <a:r>
              <a:rPr lang="en-US" dirty="0" smtClean="0"/>
              <a:t>enhancing </a:t>
            </a:r>
            <a:r>
              <a:rPr lang="en-US" dirty="0"/>
              <a:t>the staffs fraud awareness</a:t>
            </a:r>
          </a:p>
          <a:p>
            <a:r>
              <a:rPr lang="en-US" dirty="0" smtClean="0"/>
              <a:t>Training is incomplete and/or outdates </a:t>
            </a:r>
            <a:r>
              <a:rPr lang="en-US" dirty="0"/>
              <a:t>and does  not address </a:t>
            </a:r>
            <a:r>
              <a:rPr lang="en-US" dirty="0" smtClean="0"/>
              <a:t>current </a:t>
            </a:r>
            <a:r>
              <a:rPr lang="en-US" dirty="0"/>
              <a:t>fraud schemes.</a:t>
            </a:r>
          </a:p>
          <a:p>
            <a:r>
              <a:rPr lang="en-US" dirty="0" smtClean="0"/>
              <a:t>Call  </a:t>
            </a:r>
            <a:r>
              <a:rPr lang="en-US" dirty="0"/>
              <a:t>Center  </a:t>
            </a:r>
            <a:r>
              <a:rPr lang="en-US" dirty="0" smtClean="0"/>
              <a:t>authentication </a:t>
            </a:r>
            <a:r>
              <a:rPr lang="en-US" dirty="0"/>
              <a:t>procedures are  not adequate </a:t>
            </a:r>
            <a:r>
              <a:rPr lang="en-US" dirty="0" smtClean="0"/>
              <a:t>and  </a:t>
            </a:r>
            <a:r>
              <a:rPr lang="en-US" dirty="0"/>
              <a:t>do  not  provide  </a:t>
            </a:r>
            <a:r>
              <a:rPr lang="en-US" dirty="0" smtClean="0"/>
              <a:t>an escalation </a:t>
            </a:r>
            <a:r>
              <a:rPr lang="en-US" dirty="0"/>
              <a:t>process </a:t>
            </a:r>
            <a:r>
              <a:rPr lang="en-US" dirty="0" smtClean="0"/>
              <a:t>or suspicious </a:t>
            </a:r>
            <a:r>
              <a:rPr lang="en-US" dirty="0"/>
              <a:t>caller guidance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08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Fraud Prevention and Detection (Industry Specific) – Sample Risk Events</a:t>
            </a:r>
          </a:p>
          <a:p>
            <a:endParaRPr lang="en-US" dirty="0" smtClean="0"/>
          </a:p>
          <a:p>
            <a:r>
              <a:rPr lang="en-US" dirty="0" smtClean="0"/>
              <a:t>No  </a:t>
            </a:r>
            <a:r>
              <a:rPr lang="en-US" dirty="0"/>
              <a:t>q</a:t>
            </a:r>
            <a:r>
              <a:rPr lang="en-US" dirty="0" smtClean="0"/>
              <a:t>uality  </a:t>
            </a:r>
            <a:r>
              <a:rPr lang="en-US" dirty="0"/>
              <a:t>r</a:t>
            </a:r>
            <a:r>
              <a:rPr lang="en-US" dirty="0" smtClean="0"/>
              <a:t>eview  </a:t>
            </a:r>
            <a:r>
              <a:rPr lang="en-US" dirty="0"/>
              <a:t>or  second  check  exists  over  </a:t>
            </a:r>
            <a:r>
              <a:rPr lang="en-US" dirty="0" smtClean="0"/>
              <a:t>transactions  where  </a:t>
            </a:r>
            <a:r>
              <a:rPr lang="en-US" dirty="0"/>
              <a:t>fraud  could  be  </a:t>
            </a:r>
            <a:r>
              <a:rPr lang="en-US" dirty="0" smtClean="0"/>
              <a:t>perpetuated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sampling </a:t>
            </a:r>
            <a:r>
              <a:rPr lang="en-US" dirty="0"/>
              <a:t>of </a:t>
            </a:r>
            <a:r>
              <a:rPr lang="en-US" dirty="0" smtClean="0"/>
              <a:t>transactions occurs </a:t>
            </a:r>
            <a:r>
              <a:rPr lang="en-US" dirty="0"/>
              <a:t>over </a:t>
            </a:r>
            <a:r>
              <a:rPr lang="en-US" dirty="0" smtClean="0"/>
              <a:t>transactions </a:t>
            </a:r>
            <a:r>
              <a:rPr lang="en-US" dirty="0"/>
              <a:t>where  </a:t>
            </a:r>
            <a:r>
              <a:rPr lang="en-US" dirty="0" smtClean="0"/>
              <a:t>fraud could </a:t>
            </a:r>
            <a:r>
              <a:rPr lang="en-US" dirty="0"/>
              <a:t>be </a:t>
            </a:r>
            <a:r>
              <a:rPr lang="en-US" dirty="0" smtClean="0"/>
              <a:t>perpetuated</a:t>
            </a:r>
            <a:endParaRPr lang="en-US" dirty="0"/>
          </a:p>
          <a:p>
            <a:r>
              <a:rPr lang="en-US" dirty="0" smtClean="0"/>
              <a:t>Journal  </a:t>
            </a:r>
            <a:r>
              <a:rPr lang="en-US" dirty="0" smtClean="0"/>
              <a:t>entries </a:t>
            </a:r>
            <a:r>
              <a:rPr lang="en-US" dirty="0"/>
              <a:t>or 'top side' entries  impacting </a:t>
            </a:r>
            <a:r>
              <a:rPr lang="en-US" dirty="0" smtClean="0"/>
              <a:t>quarterly results </a:t>
            </a:r>
            <a:r>
              <a:rPr lang="en-US" dirty="0" smtClean="0"/>
              <a:t>are </a:t>
            </a:r>
            <a:r>
              <a:rPr lang="en-US" dirty="0"/>
              <a:t>posted  </a:t>
            </a:r>
            <a:r>
              <a:rPr lang="en-US" dirty="0" smtClean="0"/>
              <a:t>without </a:t>
            </a:r>
            <a:r>
              <a:rPr lang="en-US" dirty="0"/>
              <a:t>a second  review  and proper </a:t>
            </a:r>
            <a:r>
              <a:rPr lang="en-US" dirty="0" smtClean="0"/>
              <a:t>approvals</a:t>
            </a:r>
            <a:endParaRPr lang="en-US" dirty="0"/>
          </a:p>
          <a:p>
            <a:r>
              <a:rPr lang="en-US" dirty="0" smtClean="0"/>
              <a:t>Bonus/incentive  compensation </a:t>
            </a:r>
            <a:r>
              <a:rPr lang="en-US" dirty="0"/>
              <a:t>for </a:t>
            </a:r>
            <a:r>
              <a:rPr lang="en-US" dirty="0" smtClean="0"/>
              <a:t>individuals </a:t>
            </a:r>
            <a:r>
              <a:rPr lang="en-US" dirty="0"/>
              <a:t>responsible for posting </a:t>
            </a:r>
            <a:r>
              <a:rPr lang="en-US" dirty="0" smtClean="0"/>
              <a:t>financial data </a:t>
            </a:r>
            <a:r>
              <a:rPr lang="en-US" dirty="0"/>
              <a:t>is tied to </a:t>
            </a:r>
            <a:r>
              <a:rPr lang="en-US" dirty="0" smtClean="0"/>
              <a:t>company performance </a:t>
            </a:r>
            <a:r>
              <a:rPr lang="en-US" dirty="0"/>
              <a:t>in a </a:t>
            </a:r>
            <a:r>
              <a:rPr lang="en-US" dirty="0" smtClean="0"/>
              <a:t>manner </a:t>
            </a:r>
            <a:r>
              <a:rPr lang="en-US" dirty="0"/>
              <a:t>outside the existing </a:t>
            </a:r>
            <a:r>
              <a:rPr lang="en-US" dirty="0" smtClean="0"/>
              <a:t>performance management  </a:t>
            </a:r>
            <a:r>
              <a:rPr lang="en-US" dirty="0"/>
              <a:t>process</a:t>
            </a:r>
          </a:p>
          <a:p>
            <a:r>
              <a:rPr lang="en-US" dirty="0" smtClean="0"/>
              <a:t>Non-Designated  and  Covered  </a:t>
            </a:r>
            <a:r>
              <a:rPr lang="en-US" dirty="0" smtClean="0"/>
              <a:t>individuals </a:t>
            </a:r>
            <a:r>
              <a:rPr lang="en-US" dirty="0" smtClean="0"/>
              <a:t>can view  </a:t>
            </a:r>
            <a:r>
              <a:rPr lang="en-US" dirty="0"/>
              <a:t>non-public  </a:t>
            </a:r>
            <a:r>
              <a:rPr lang="en-US" dirty="0" smtClean="0"/>
              <a:t>financial  </a:t>
            </a:r>
            <a:r>
              <a:rPr lang="en-US" dirty="0"/>
              <a:t>data  before  results  become </a:t>
            </a:r>
            <a:r>
              <a:rPr lang="en-US" dirty="0" smtClean="0"/>
              <a:t>public</a:t>
            </a:r>
            <a:r>
              <a:rPr lang="en-US" dirty="0"/>
              <a:t>.</a:t>
            </a:r>
          </a:p>
          <a:p>
            <a:r>
              <a:rPr lang="en-US" dirty="0" smtClean="0"/>
              <a:t>Officers and  </a:t>
            </a:r>
            <a:r>
              <a:rPr lang="en-US" dirty="0"/>
              <a:t>Senior   Executives  a re  </a:t>
            </a:r>
            <a:r>
              <a:rPr lang="en-US" dirty="0" smtClean="0"/>
              <a:t>granted  </a:t>
            </a:r>
            <a:r>
              <a:rPr lang="en-US" dirty="0"/>
              <a:t>stock  options,  that  when  exercised  will  inappropriately </a:t>
            </a:r>
            <a:r>
              <a:rPr lang="en-US" dirty="0" smtClean="0"/>
              <a:t>benefit </a:t>
            </a:r>
            <a:r>
              <a:rPr lang="en-US" dirty="0"/>
              <a:t>them (i.e. </a:t>
            </a:r>
            <a:r>
              <a:rPr lang="en-US" dirty="0" smtClean="0"/>
              <a:t>backdating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0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Fraud Prevention and Detection (Industry Specific) – Sample Risk Events</a:t>
            </a:r>
          </a:p>
          <a:p>
            <a:endParaRPr lang="en-US" sz="2000" dirty="0" smtClean="0"/>
          </a:p>
          <a:p>
            <a:r>
              <a:rPr lang="en-US" sz="2000" dirty="0" smtClean="0"/>
              <a:t>Vendor </a:t>
            </a:r>
            <a:r>
              <a:rPr lang="en-US" sz="2000" dirty="0"/>
              <a:t>due diligence is not conducted  on firms w ho have  t he </a:t>
            </a:r>
            <a:r>
              <a:rPr lang="en-US" sz="2000" dirty="0" smtClean="0"/>
              <a:t>ability </a:t>
            </a:r>
            <a:r>
              <a:rPr lang="en-US" sz="2000" dirty="0"/>
              <a:t>to commit  fraud</a:t>
            </a:r>
          </a:p>
          <a:p>
            <a:r>
              <a:rPr lang="en-US" sz="2000" dirty="0" smtClean="0"/>
              <a:t>Vendor relationships </a:t>
            </a:r>
            <a:r>
              <a:rPr lang="en-US" sz="2000" dirty="0"/>
              <a:t>a re not </a:t>
            </a:r>
            <a:r>
              <a:rPr lang="en-US" sz="2000" dirty="0" smtClean="0"/>
              <a:t>disclosed </a:t>
            </a:r>
            <a:r>
              <a:rPr lang="en-US" sz="2000" dirty="0"/>
              <a:t>or monitored for </a:t>
            </a:r>
            <a:r>
              <a:rPr lang="en-US" sz="2000" dirty="0" smtClean="0"/>
              <a:t>conflict </a:t>
            </a:r>
            <a:r>
              <a:rPr lang="en-US" sz="2000" dirty="0"/>
              <a:t>of </a:t>
            </a:r>
            <a:r>
              <a:rPr lang="en-US" sz="2000" dirty="0" smtClean="0"/>
              <a:t>interest </a:t>
            </a:r>
            <a:r>
              <a:rPr lang="en-US" sz="2000" dirty="0"/>
              <a:t>or collusion</a:t>
            </a:r>
          </a:p>
          <a:p>
            <a:r>
              <a:rPr lang="en-US" sz="2000" dirty="0" smtClean="0"/>
              <a:t>Vendor  invoices/charges </a:t>
            </a:r>
            <a:r>
              <a:rPr lang="en-US" sz="2000" dirty="0"/>
              <a:t>are not reviewed  </a:t>
            </a:r>
            <a:r>
              <a:rPr lang="en-US" sz="2000" dirty="0" smtClean="0"/>
              <a:t>against support  </a:t>
            </a:r>
            <a:r>
              <a:rPr lang="en-US" sz="2000" dirty="0"/>
              <a:t>or are not thoroughly examined</a:t>
            </a:r>
          </a:p>
          <a:p>
            <a:r>
              <a:rPr lang="en-US" sz="2000" dirty="0" smtClean="0"/>
              <a:t>Miscellaneous </a:t>
            </a:r>
            <a:r>
              <a:rPr lang="en-US" sz="2000" dirty="0"/>
              <a:t>loss accounts  are not </a:t>
            </a:r>
            <a:r>
              <a:rPr lang="en-US" sz="2000" dirty="0" smtClean="0"/>
              <a:t>monitored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73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Fraud Prevention and Detection (Industry Specific) – Sample Risk Events</a:t>
            </a:r>
          </a:p>
          <a:p>
            <a:endParaRPr lang="en-US" dirty="0" smtClean="0"/>
          </a:p>
          <a:p>
            <a:r>
              <a:rPr lang="en-US" dirty="0" smtClean="0"/>
              <a:t>Agents  and  Investment  advisors  </a:t>
            </a:r>
            <a:r>
              <a:rPr lang="en-US" dirty="0"/>
              <a:t>are  gran ted  too  much  access to  process   </a:t>
            </a:r>
            <a:r>
              <a:rPr lang="en-US" dirty="0" smtClean="0"/>
              <a:t>transactions </a:t>
            </a:r>
            <a:r>
              <a:rPr lang="en-US" dirty="0"/>
              <a:t>on  </a:t>
            </a:r>
            <a:r>
              <a:rPr lang="en-US" dirty="0" smtClean="0"/>
              <a:t>behalf </a:t>
            </a:r>
            <a:r>
              <a:rPr lang="en-US" dirty="0"/>
              <a:t>of </a:t>
            </a:r>
            <a:r>
              <a:rPr lang="en-US" dirty="0" smtClean="0"/>
              <a:t>customers</a:t>
            </a:r>
          </a:p>
          <a:p>
            <a:r>
              <a:rPr lang="en-US" dirty="0"/>
              <a:t>Underwriters and agents/brokers  develop friendly relationships  that may lead to preferential </a:t>
            </a:r>
            <a:r>
              <a:rPr lang="en-US" dirty="0" smtClean="0"/>
              <a:t>treatment (i.e</a:t>
            </a:r>
            <a:r>
              <a:rPr lang="en-US" dirty="0"/>
              <a:t>. more favorable underwriting decisions)</a:t>
            </a:r>
          </a:p>
          <a:p>
            <a:r>
              <a:rPr lang="en-US" dirty="0" smtClean="0"/>
              <a:t>Original</a:t>
            </a:r>
            <a:r>
              <a:rPr lang="en-US" dirty="0"/>
              <a:t>, unaltered documentation is not available to support transactions.</a:t>
            </a:r>
          </a:p>
          <a:p>
            <a:r>
              <a:rPr lang="en-US" dirty="0" smtClean="0"/>
              <a:t>Management </a:t>
            </a:r>
            <a:r>
              <a:rPr lang="en-US" dirty="0"/>
              <a:t>is incented to meet certain business-related  targets (such as number of complaints, sales targets, and/or quality assurance processing results).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97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Typical Enterprise Risks Categories: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Polices </a:t>
            </a:r>
            <a:r>
              <a:rPr lang="en-US" dirty="0" smtClean="0"/>
              <a:t>and Procedures</a:t>
            </a:r>
          </a:p>
          <a:p>
            <a:r>
              <a:rPr lang="en-US" dirty="0" smtClean="0"/>
              <a:t>Personal</a:t>
            </a:r>
          </a:p>
          <a:p>
            <a:r>
              <a:rPr lang="en-US" dirty="0" smtClean="0"/>
              <a:t>Management and Supervision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Organization Structure</a:t>
            </a:r>
          </a:p>
          <a:p>
            <a:r>
              <a:rPr lang="en-US" dirty="0" smtClean="0"/>
              <a:t>Fraud Prevention and Detection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Policies and Procedure: </a:t>
            </a:r>
          </a:p>
          <a:p>
            <a:pPr marL="0" indent="0">
              <a:buNone/>
            </a:pPr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inadequately developed, </a:t>
            </a:r>
            <a:r>
              <a:rPr lang="en-US" dirty="0"/>
              <a:t>documented </a:t>
            </a:r>
            <a:r>
              <a:rPr lang="en-US" dirty="0" smtClean="0"/>
              <a:t>and/or </a:t>
            </a:r>
            <a:r>
              <a:rPr lang="en-US" dirty="0"/>
              <a:t>communicated </a:t>
            </a:r>
            <a:r>
              <a:rPr lang="en-US" dirty="0" smtClean="0"/>
              <a:t>business specific </a:t>
            </a:r>
            <a:r>
              <a:rPr lang="en-US" dirty="0"/>
              <a:t>policies and procedures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Non-compliance with </a:t>
            </a:r>
            <a:r>
              <a:rPr lang="en-US" dirty="0" smtClean="0"/>
              <a:t>existing company </a:t>
            </a:r>
            <a:r>
              <a:rPr lang="en-US" dirty="0"/>
              <a:t>and business specific policies;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5456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7400" dirty="0"/>
              <a:t>Policies and Procedure – Sample Risk Events:</a:t>
            </a:r>
          </a:p>
          <a:p>
            <a:endParaRPr lang="en-US" sz="7600" dirty="0" smtClean="0"/>
          </a:p>
          <a:p>
            <a:r>
              <a:rPr lang="en-US" sz="7600" dirty="0" smtClean="0"/>
              <a:t>Ineffective </a:t>
            </a:r>
            <a:r>
              <a:rPr lang="en-US" sz="7600" dirty="0"/>
              <a:t>process  to  report  </a:t>
            </a:r>
            <a:r>
              <a:rPr lang="en-US" sz="7600" dirty="0" smtClean="0"/>
              <a:t>unethical matters  related  </a:t>
            </a:r>
            <a:r>
              <a:rPr lang="en-US" sz="7600" dirty="0"/>
              <a:t>to  </a:t>
            </a:r>
            <a:r>
              <a:rPr lang="en-US" sz="7600" dirty="0" smtClean="0"/>
              <a:t>financial  reporting </a:t>
            </a:r>
            <a:r>
              <a:rPr lang="en-US" sz="7600" dirty="0" smtClean="0"/>
              <a:t>(hotlines, w</a:t>
            </a:r>
            <a:r>
              <a:rPr lang="en-US" sz="7700" dirty="0" smtClean="0"/>
              <a:t>histleblower </a:t>
            </a:r>
            <a:r>
              <a:rPr lang="en-US" sz="7700" dirty="0"/>
              <a:t>p</a:t>
            </a:r>
            <a:r>
              <a:rPr lang="en-US" sz="7700" dirty="0" smtClean="0"/>
              <a:t>rogram</a:t>
            </a:r>
            <a:r>
              <a:rPr lang="en-US" sz="7700" dirty="0"/>
              <a:t>)</a:t>
            </a:r>
          </a:p>
          <a:p>
            <a:r>
              <a:rPr lang="en-US" sz="7700" dirty="0" smtClean="0"/>
              <a:t>Mechanisms </a:t>
            </a:r>
            <a:r>
              <a:rPr lang="en-US" sz="7700" dirty="0"/>
              <a:t>for reporting </a:t>
            </a:r>
            <a:r>
              <a:rPr lang="en-US" sz="7700" dirty="0" smtClean="0"/>
              <a:t>unethical </a:t>
            </a:r>
            <a:r>
              <a:rPr lang="en-US" sz="7700" dirty="0" smtClean="0"/>
              <a:t>matters </a:t>
            </a:r>
            <a:r>
              <a:rPr lang="en-US" sz="7700" dirty="0"/>
              <a:t>have not been properly </a:t>
            </a:r>
            <a:r>
              <a:rPr lang="en-US" sz="7700" dirty="0" smtClean="0"/>
              <a:t>communicated  </a:t>
            </a:r>
            <a:r>
              <a:rPr lang="en-US" sz="7700" dirty="0"/>
              <a:t>to all </a:t>
            </a:r>
            <a:r>
              <a:rPr lang="en-US" sz="7700" dirty="0" smtClean="0"/>
              <a:t>employees (training)</a:t>
            </a:r>
            <a:endParaRPr lang="en-US" sz="7700" dirty="0"/>
          </a:p>
          <a:p>
            <a:r>
              <a:rPr lang="en-US" sz="7700" dirty="0" smtClean="0"/>
              <a:t>Conflicts </a:t>
            </a:r>
            <a:r>
              <a:rPr lang="en-US" sz="7700" dirty="0"/>
              <a:t>of </a:t>
            </a:r>
            <a:r>
              <a:rPr lang="en-US" sz="7700" dirty="0" smtClean="0"/>
              <a:t>interest </a:t>
            </a:r>
            <a:r>
              <a:rPr lang="en-US" sz="7700" dirty="0"/>
              <a:t>surveys  </a:t>
            </a:r>
            <a:r>
              <a:rPr lang="en-US" sz="7700" dirty="0" smtClean="0"/>
              <a:t>with  affirmative  </a:t>
            </a:r>
            <a:r>
              <a:rPr lang="en-US" sz="7700" dirty="0"/>
              <a:t>responses  have not been </a:t>
            </a:r>
            <a:r>
              <a:rPr lang="en-US" sz="7700" dirty="0" smtClean="0"/>
              <a:t>reviewed </a:t>
            </a:r>
            <a:r>
              <a:rPr lang="en-US" sz="7700" dirty="0"/>
              <a:t>and properly escalated by </a:t>
            </a:r>
            <a:r>
              <a:rPr lang="en-US" sz="7700" dirty="0" smtClean="0"/>
              <a:t>the </a:t>
            </a:r>
            <a:r>
              <a:rPr lang="en-US" sz="7700" dirty="0"/>
              <a:t>Ethics Officers </a:t>
            </a:r>
            <a:r>
              <a:rPr lang="en-US" sz="7700" dirty="0" smtClean="0"/>
              <a:t>for </a:t>
            </a:r>
            <a:r>
              <a:rPr lang="en-US" sz="7700" dirty="0" smtClean="0"/>
              <a:t>resolution</a:t>
            </a:r>
            <a:r>
              <a:rPr lang="en-US" sz="7700" dirty="0"/>
              <a:t> </a:t>
            </a:r>
            <a:r>
              <a:rPr lang="en-US" sz="7700" dirty="0" smtClean="0"/>
              <a:t>(tone from the top)</a:t>
            </a:r>
            <a:endParaRPr lang="en-US" sz="7700" dirty="0"/>
          </a:p>
          <a:p>
            <a:r>
              <a:rPr lang="en-US" sz="7700" dirty="0"/>
              <a:t>Lack of </a:t>
            </a:r>
            <a:r>
              <a:rPr lang="en-US" sz="7700" dirty="0" smtClean="0"/>
              <a:t>inventory  </a:t>
            </a:r>
            <a:r>
              <a:rPr lang="en-US" sz="7700" dirty="0"/>
              <a:t>of </a:t>
            </a:r>
            <a:r>
              <a:rPr lang="en-US" sz="7700" dirty="0" smtClean="0"/>
              <a:t>corporate  policies </a:t>
            </a:r>
            <a:r>
              <a:rPr lang="en-US" sz="7700" dirty="0"/>
              <a:t>and  </a:t>
            </a:r>
            <a:r>
              <a:rPr lang="en-US" sz="7700" dirty="0" smtClean="0"/>
              <a:t>procedures and  </a:t>
            </a:r>
            <a:r>
              <a:rPr lang="en-US" sz="7700" dirty="0"/>
              <a:t>business  line/function  specific  </a:t>
            </a:r>
            <a:r>
              <a:rPr lang="en-US" sz="7700" dirty="0" smtClean="0"/>
              <a:t>policies </a:t>
            </a:r>
            <a:r>
              <a:rPr lang="en-US" sz="7700" dirty="0"/>
              <a:t>applicable to the business </a:t>
            </a:r>
            <a:r>
              <a:rPr lang="en-US" sz="7700" dirty="0" smtClean="0"/>
              <a:t>activity (review and updating)</a:t>
            </a:r>
            <a:endParaRPr lang="en-US" sz="7700" dirty="0"/>
          </a:p>
          <a:p>
            <a:pPr marL="0" indent="0">
              <a:buNone/>
            </a:pP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4591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400" dirty="0"/>
              <a:t>Policies and Procedure – Sample Risk Events:</a:t>
            </a:r>
          </a:p>
          <a:p>
            <a:endParaRPr lang="en-US" sz="3400" dirty="0" smtClean="0"/>
          </a:p>
          <a:p>
            <a:r>
              <a:rPr lang="en-US" sz="3400" dirty="0" smtClean="0"/>
              <a:t>Polices and procedures training and communication across the company</a:t>
            </a:r>
            <a:endParaRPr lang="en-US" sz="3400" dirty="0"/>
          </a:p>
          <a:p>
            <a:r>
              <a:rPr lang="en-US" sz="3400" dirty="0" smtClean="0"/>
              <a:t>Inadequate </a:t>
            </a:r>
            <a:r>
              <a:rPr lang="en-US" sz="3400" dirty="0"/>
              <a:t>monitoring o f changes or updates to corporate  policies and procedures</a:t>
            </a:r>
          </a:p>
          <a:p>
            <a:r>
              <a:rPr lang="en-US" sz="3400" dirty="0"/>
              <a:t>Lack of </a:t>
            </a:r>
            <a:r>
              <a:rPr lang="en-US" sz="3400" dirty="0" smtClean="0"/>
              <a:t>active</a:t>
            </a:r>
            <a:r>
              <a:rPr lang="en-US" sz="3400" dirty="0"/>
              <a:t>, written policies for all </a:t>
            </a:r>
            <a:r>
              <a:rPr lang="en-US" sz="3400" dirty="0" smtClean="0"/>
              <a:t>critical aspects </a:t>
            </a:r>
            <a:r>
              <a:rPr lang="en-US" sz="3400" dirty="0"/>
              <a:t>of the business and corporate  </a:t>
            </a:r>
            <a:r>
              <a:rPr lang="en-US" sz="3400" dirty="0" smtClean="0"/>
              <a:t>functions</a:t>
            </a:r>
            <a:endParaRPr lang="en-US" sz="3400" dirty="0"/>
          </a:p>
          <a:p>
            <a:pPr marL="0" indent="0">
              <a:buNone/>
            </a:pP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dirty="0" smtClean="0"/>
              <a:t>Policies and Procedure – Sample Risk Events</a:t>
            </a:r>
            <a:r>
              <a:rPr lang="en-US" sz="9600" dirty="0" smtClean="0"/>
              <a:t>:</a:t>
            </a:r>
          </a:p>
          <a:p>
            <a:pPr marL="0" indent="0" algn="ctr">
              <a:buNone/>
            </a:pPr>
            <a:endParaRPr lang="en-US" sz="96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7700" dirty="0" smtClean="0"/>
              <a:t>Out-of-Date </a:t>
            </a:r>
            <a:r>
              <a:rPr lang="en-US" sz="7700" dirty="0" smtClean="0"/>
              <a:t>Policies and Procedures: </a:t>
            </a:r>
            <a:r>
              <a:rPr lang="en-US" sz="7700" dirty="0" smtClean="0"/>
              <a:t>Policies  </a:t>
            </a:r>
            <a:r>
              <a:rPr lang="en-US" sz="7700" dirty="0"/>
              <a:t>no  </a:t>
            </a:r>
            <a:r>
              <a:rPr lang="en-US" sz="7700" dirty="0" smtClean="0"/>
              <a:t>longer  </a:t>
            </a:r>
            <a:r>
              <a:rPr lang="en-US" sz="7700" dirty="0"/>
              <a:t>reflect  day-to-day  </a:t>
            </a:r>
            <a:r>
              <a:rPr lang="en-US" sz="7700" dirty="0" smtClean="0"/>
              <a:t>activities  </a:t>
            </a:r>
            <a:r>
              <a:rPr lang="en-US" sz="7700" dirty="0"/>
              <a:t>either  </a:t>
            </a:r>
            <a:r>
              <a:rPr lang="en-US" sz="7700" dirty="0" smtClean="0"/>
              <a:t>because </a:t>
            </a:r>
            <a:r>
              <a:rPr lang="en-US" sz="7700" dirty="0"/>
              <a:t>of  changes  in  the  business/corporate function, </a:t>
            </a:r>
            <a:r>
              <a:rPr lang="en-US" sz="7700" dirty="0" smtClean="0"/>
              <a:t>impracticality </a:t>
            </a:r>
            <a:r>
              <a:rPr lang="en-US" sz="7700" dirty="0"/>
              <a:t>of implementation, etc</a:t>
            </a:r>
            <a:r>
              <a:rPr lang="en-US" sz="7700" dirty="0" smtClean="0"/>
              <a:t>. </a:t>
            </a:r>
            <a:endParaRPr lang="en-US" sz="7700" dirty="0"/>
          </a:p>
          <a:p>
            <a:r>
              <a:rPr lang="en-US" sz="7700" dirty="0"/>
              <a:t>Company-wide system  and </a:t>
            </a:r>
            <a:r>
              <a:rPr lang="en-US" sz="7700" dirty="0" smtClean="0"/>
              <a:t>information </a:t>
            </a:r>
            <a:r>
              <a:rPr lang="en-US" sz="7700" dirty="0"/>
              <a:t>security  policies and </a:t>
            </a:r>
            <a:r>
              <a:rPr lang="en-US" sz="7700" dirty="0" smtClean="0"/>
              <a:t>standards </a:t>
            </a:r>
            <a:r>
              <a:rPr lang="en-US" sz="7700" dirty="0"/>
              <a:t>are not regularly  reviewed and updated, or do not </a:t>
            </a:r>
            <a:r>
              <a:rPr lang="en-US" sz="7700" dirty="0" smtClean="0"/>
              <a:t>exist</a:t>
            </a:r>
            <a:endParaRPr lang="en-US" sz="7700" dirty="0"/>
          </a:p>
          <a:p>
            <a:r>
              <a:rPr lang="en-US" sz="7700" dirty="0"/>
              <a:t>Roles and responsibilities for </a:t>
            </a:r>
            <a:r>
              <a:rPr lang="en-US" sz="7700" dirty="0" smtClean="0"/>
              <a:t>information </a:t>
            </a:r>
            <a:r>
              <a:rPr lang="en-US" sz="7700" dirty="0"/>
              <a:t>security and other system  functions  are not well defined and fom1alized or do not enforce a proper </a:t>
            </a:r>
            <a:r>
              <a:rPr lang="en-US" sz="7700" dirty="0" smtClean="0"/>
              <a:t>segregation </a:t>
            </a:r>
            <a:r>
              <a:rPr lang="en-US" sz="7700" dirty="0"/>
              <a:t>of </a:t>
            </a:r>
            <a:r>
              <a:rPr lang="en-US" sz="7700" dirty="0" smtClean="0"/>
              <a:t>duties</a:t>
            </a:r>
            <a:endParaRPr lang="en-US" sz="7700" dirty="0"/>
          </a:p>
          <a:p>
            <a:r>
              <a:rPr lang="en-US" sz="7700" dirty="0"/>
              <a:t>Policy statements  for new products, </a:t>
            </a:r>
            <a:r>
              <a:rPr lang="en-US" sz="7700" dirty="0" smtClean="0"/>
              <a:t>subsidiaries</a:t>
            </a:r>
            <a:r>
              <a:rPr lang="en-US" sz="7700" dirty="0"/>
              <a:t>, or other </a:t>
            </a:r>
            <a:r>
              <a:rPr lang="en-US" sz="7700" dirty="0" smtClean="0"/>
              <a:t>strategic </a:t>
            </a:r>
            <a:r>
              <a:rPr lang="en-US" sz="7700" dirty="0"/>
              <a:t>initiatives have not been </a:t>
            </a:r>
            <a:r>
              <a:rPr lang="en-US" sz="7700" dirty="0" smtClean="0"/>
              <a:t>created</a:t>
            </a: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9600" dirty="0" smtClean="0"/>
              <a:t>Policies and Procedure – Sample Risk Events: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7700" dirty="0" smtClean="0"/>
              <a:t>Management </a:t>
            </a:r>
            <a:r>
              <a:rPr lang="en-US" sz="7700" dirty="0"/>
              <a:t>does not have a formal process to </a:t>
            </a:r>
            <a:r>
              <a:rPr lang="en-US" sz="7700" dirty="0" smtClean="0"/>
              <a:t>re-value and revise </a:t>
            </a:r>
            <a:r>
              <a:rPr lang="en-US" sz="7700" dirty="0"/>
              <a:t>procedures</a:t>
            </a:r>
          </a:p>
          <a:p>
            <a:r>
              <a:rPr lang="en-US" sz="7700" dirty="0"/>
              <a:t>Prior  versions   or  copies   of  Standard   Operating  </a:t>
            </a:r>
            <a:r>
              <a:rPr lang="en-US" sz="7700" dirty="0" smtClean="0"/>
              <a:t>Procedures  </a:t>
            </a:r>
            <a:r>
              <a:rPr lang="en-US" sz="7700" dirty="0"/>
              <a:t>a re  not  retained   to  support  previous </a:t>
            </a:r>
            <a:r>
              <a:rPr lang="en-US" sz="7700" dirty="0" smtClean="0"/>
              <a:t>decision-making</a:t>
            </a:r>
            <a:endParaRPr lang="en-US" sz="7700" dirty="0"/>
          </a:p>
          <a:p>
            <a:r>
              <a:rPr lang="en-US" sz="7700" dirty="0"/>
              <a:t>Procedures  </a:t>
            </a:r>
            <a:r>
              <a:rPr lang="en-US" sz="7700" dirty="0" smtClean="0"/>
              <a:t>are </a:t>
            </a:r>
            <a:r>
              <a:rPr lang="en-US" sz="7700" dirty="0"/>
              <a:t>not reviewed/signed-off by Management, appropriate  subject matter experts, or </a:t>
            </a:r>
            <a:r>
              <a:rPr lang="en-US" sz="7700" dirty="0" smtClean="0"/>
              <a:t>control groups </a:t>
            </a:r>
            <a:r>
              <a:rPr lang="en-US" sz="7700" dirty="0"/>
              <a:t>(Law, Compliance, etc.)</a:t>
            </a:r>
          </a:p>
          <a:p>
            <a:r>
              <a:rPr lang="en-US" sz="7700" dirty="0"/>
              <a:t>Lack of </a:t>
            </a:r>
            <a:r>
              <a:rPr lang="en-US" sz="7700" dirty="0" smtClean="0"/>
              <a:t>appropriate</a:t>
            </a:r>
            <a:r>
              <a:rPr lang="en-US" sz="7700" dirty="0"/>
              <a:t>, consistent approach to evaluation of exceptions to policy</a:t>
            </a:r>
          </a:p>
          <a:p>
            <a:pPr marL="0" indent="0">
              <a:buNone/>
            </a:pPr>
            <a:endParaRPr lang="en-US" sz="7700" dirty="0"/>
          </a:p>
          <a:p>
            <a:endParaRPr lang="en-US" sz="7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Personal</a:t>
            </a:r>
          </a:p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number of employees and retention of sufficiently competent or experienced personnel to accomplish a </a:t>
            </a:r>
            <a:r>
              <a:rPr lang="en-US" dirty="0" smtClean="0"/>
              <a:t>business goals </a:t>
            </a:r>
            <a:r>
              <a:rPr lang="en-US" dirty="0"/>
              <a:t>and objectives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number of people with </a:t>
            </a:r>
            <a:r>
              <a:rPr lang="en-US" dirty="0" smtClean="0"/>
              <a:t>required </a:t>
            </a:r>
            <a:r>
              <a:rPr lang="en-US" dirty="0"/>
              <a:t>skill levels relative to the size of the </a:t>
            </a:r>
            <a:r>
              <a:rPr lang="en-US" dirty="0" smtClean="0"/>
              <a:t>business </a:t>
            </a:r>
            <a:r>
              <a:rPr lang="en-US" dirty="0"/>
              <a:t>and nature and complexity of activities and systems.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Definitions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2765</TotalTime>
  <Words>1858</Words>
  <Application>Microsoft Office PowerPoint</Application>
  <PresentationFormat>On-screen Show (4:3)</PresentationFormat>
  <Paragraphs>210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Risk Assessment (IT &amp; Non-IT)</vt:lpstr>
      <vt:lpstr>Risk Assessment Overview</vt:lpstr>
      <vt:lpstr>Risk Definitions</vt:lpstr>
      <vt:lpstr>Risk Definitions and Events</vt:lpstr>
      <vt:lpstr>Risk Definitions and Events</vt:lpstr>
      <vt:lpstr>Risk Definitions and Events</vt:lpstr>
      <vt:lpstr>Risk Definitions and Events</vt:lpstr>
      <vt:lpstr>Risk Definitions and Events</vt:lpstr>
      <vt:lpstr>Risk Definitions</vt:lpstr>
      <vt:lpstr>Risk Definitions and Events</vt:lpstr>
      <vt:lpstr>Risk Definitions and Events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  <vt:lpstr>Risk Definitions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Risk Assessment</dc:title>
  <dc:creator>Yao, Liang</dc:creator>
  <cp:lastModifiedBy>Yao, Liang</cp:lastModifiedBy>
  <cp:revision>17</cp:revision>
  <dcterms:created xsi:type="dcterms:W3CDTF">2014-02-13T21:28:16Z</dcterms:created>
  <dcterms:modified xsi:type="dcterms:W3CDTF">2014-02-21T00:08:28Z</dcterms:modified>
</cp:coreProperties>
</file>