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2A138D-FE0F-4C92-B0C1-42CE7902B051}"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D250CD-FF3B-4454-AD58-FE0FBE32D5FB}" type="slidenum">
              <a:rPr lang="en-US" smtClean="0"/>
              <a:t>‹#›</a:t>
            </a:fld>
            <a:endParaRPr lang="en-US"/>
          </a:p>
        </p:txBody>
      </p:sp>
    </p:spTree>
    <p:extLst>
      <p:ext uri="{BB962C8B-B14F-4D97-AF65-F5344CB8AC3E}">
        <p14:creationId xmlns:p14="http://schemas.microsoft.com/office/powerpoint/2010/main" val="652718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3535E7-E49D-4ABE-AEAB-933CC7D943F7}"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160624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4B3521-8736-41D5-9BD8-DF9CBDF7FFAC}"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273431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EA28627C-C21E-459D-B420-613253BC780F}"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1922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02683-C193-475B-A81B-414CFEC1FFE1}"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6086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651E1-73A3-4318-B985-25B23D9F0E89}"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89118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2768BB4-49CE-4891-8CB4-4A294EBEE637}" type="datetime1">
              <a:rPr lang="en-US" smtClean="0">
                <a:solidFill>
                  <a:srgbClr val="073E87"/>
                </a:solidFill>
              </a:rPr>
              <a:pPr/>
              <a:t>1/28/2014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5355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C9AAB5-66B8-4560-96CE-63F5D727A4FE}" type="datetime1">
              <a:rPr lang="en-US" smtClean="0">
                <a:solidFill>
                  <a:srgbClr val="073E87"/>
                </a:solidFill>
              </a:rPr>
              <a:pPr/>
              <a:t>1/28/2014</a:t>
            </a:fld>
            <a:endParaRPr lang="en-US">
              <a:solidFill>
                <a:srgbClr val="073E87"/>
              </a:solidFill>
            </a:endParaRPr>
          </a:p>
        </p:txBody>
      </p:sp>
      <p:sp>
        <p:nvSpPr>
          <p:cNvPr id="8" name="Footer Placeholder 7"/>
          <p:cNvSpPr>
            <a:spLocks noGrp="1"/>
          </p:cNvSpPr>
          <p:nvPr>
            <p:ph type="ftr" sz="quarter" idx="11"/>
          </p:nvPr>
        </p:nvSpPr>
        <p:spPr/>
        <p:txBody>
          <a:bodyPr/>
          <a:lstStyle/>
          <a:p>
            <a:endParaRPr lang="en-US">
              <a:solidFill>
                <a:srgbClr val="073E87"/>
              </a:solidFill>
            </a:endParaRPr>
          </a:p>
        </p:txBody>
      </p:sp>
      <p:sp>
        <p:nvSpPr>
          <p:cNvPr id="9" name="Slide Number Placeholder 8"/>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92039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366BFE-78C1-4982-BFCA-60E7F93A214B}" type="datetime1">
              <a:rPr lang="en-US" smtClean="0">
                <a:solidFill>
                  <a:srgbClr val="073E87"/>
                </a:solidFill>
              </a:rPr>
              <a:pPr/>
              <a:t>1/28/2014</a:t>
            </a:fld>
            <a:endParaRPr lang="en-US">
              <a:solidFill>
                <a:srgbClr val="073E87"/>
              </a:solidFill>
            </a:endParaRPr>
          </a:p>
        </p:txBody>
      </p:sp>
      <p:sp>
        <p:nvSpPr>
          <p:cNvPr id="4" name="Footer Placeholder 3"/>
          <p:cNvSpPr>
            <a:spLocks noGrp="1"/>
          </p:cNvSpPr>
          <p:nvPr>
            <p:ph type="ftr" sz="quarter" idx="11"/>
          </p:nvPr>
        </p:nvSpPr>
        <p:spPr/>
        <p:txBody>
          <a:bodyPr/>
          <a:lstStyle/>
          <a:p>
            <a:endParaRPr lang="en-US">
              <a:solidFill>
                <a:srgbClr val="073E87"/>
              </a:solidFill>
            </a:endParaRPr>
          </a:p>
        </p:txBody>
      </p:sp>
      <p:sp>
        <p:nvSpPr>
          <p:cNvPr id="5" name="Slide Number Placeholder 4"/>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349085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114D7F9D-F7F7-4F4C-B759-9CC52A9D4C01}" type="datetime1">
              <a:rPr lang="en-US" smtClean="0">
                <a:solidFill>
                  <a:srgbClr val="073E87"/>
                </a:solidFill>
              </a:rPr>
              <a:pPr/>
              <a:t>1/28/2014</a:t>
            </a:fld>
            <a:endParaRPr lang="en-US">
              <a:solidFill>
                <a:srgbClr val="073E87"/>
              </a:solidFill>
            </a:endParaRPr>
          </a:p>
        </p:txBody>
      </p:sp>
      <p:sp>
        <p:nvSpPr>
          <p:cNvPr id="3" name="Footer Placeholder 2"/>
          <p:cNvSpPr>
            <a:spLocks noGrp="1"/>
          </p:cNvSpPr>
          <p:nvPr>
            <p:ph type="ftr" sz="quarter" idx="11"/>
          </p:nvPr>
        </p:nvSpPr>
        <p:spPr/>
        <p:txBody>
          <a:bodyPr/>
          <a:lstStyle/>
          <a:p>
            <a:endParaRPr lang="en-US">
              <a:solidFill>
                <a:srgbClr val="073E87"/>
              </a:solidFill>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Tree>
    <p:extLst>
      <p:ext uri="{BB962C8B-B14F-4D97-AF65-F5344CB8AC3E}">
        <p14:creationId xmlns:p14="http://schemas.microsoft.com/office/powerpoint/2010/main" val="49774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A13D6447-500C-4956-84E3-DF71E6A9A805}" type="datetime1">
              <a:rPr lang="en-US" smtClean="0">
                <a:solidFill>
                  <a:srgbClr val="073E87"/>
                </a:solidFill>
              </a:rPr>
              <a:pPr/>
              <a:t>1/28/2014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7518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9C681D-9285-4C2E-A850-56CF0B4E5163}" type="datetime1">
              <a:rPr lang="en-US" smtClean="0">
                <a:solidFill>
                  <a:srgbClr val="073E87"/>
                </a:solidFill>
              </a:rPr>
              <a:pPr/>
              <a:t>1/28/2014</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3730EF85-1453-41CB-BB1F-81F282292F0A}" type="slidenum">
              <a:rPr lang="en-US" smtClean="0">
                <a:solidFill>
                  <a:srgbClr val="073E87"/>
                </a:solidFill>
              </a:rPr>
              <a:pPr/>
              <a:t>‹#›</a:t>
            </a:fld>
            <a:endParaRPr 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390093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53FF82-DE38-4D68-A6BF-3A676F5B3A3D}" type="datetime1">
              <a:rPr lang="en-US" smtClean="0">
                <a:solidFill>
                  <a:srgbClr val="073E87"/>
                </a:solidFill>
              </a:rPr>
              <a:pPr/>
              <a:t>1/28/2014</a:t>
            </a:fld>
            <a:endParaRPr 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30EF85-1453-41CB-BB1F-81F282292F0A}" type="slidenum">
              <a:rPr lang="en-US" smtClean="0">
                <a:solidFill>
                  <a:srgbClr val="073E87"/>
                </a:solidFill>
              </a:rPr>
              <a:pPr/>
              <a:t>‹#›</a:t>
            </a:fld>
            <a:endParaRPr 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39720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IT </a:t>
            </a:r>
            <a:r>
              <a:rPr lang="en-US" dirty="0" smtClean="0"/>
              <a:t>Service </a:t>
            </a:r>
            <a:r>
              <a:rPr lang="en-US" dirty="0" smtClean="0"/>
              <a:t>Delivery And Support</a:t>
            </a:r>
            <a:br>
              <a:rPr lang="en-US" dirty="0" smtClean="0"/>
            </a:br>
            <a:r>
              <a:rPr lang="en-US" dirty="0" smtClean="0"/>
              <a:t>Week Three - OS</a:t>
            </a:r>
            <a:endParaRPr lang="en-US" dirty="0"/>
          </a:p>
        </p:txBody>
      </p:sp>
      <p:sp>
        <p:nvSpPr>
          <p:cNvPr id="3" name="Subtitle 2"/>
          <p:cNvSpPr>
            <a:spLocks noGrp="1"/>
          </p:cNvSpPr>
          <p:nvPr>
            <p:ph type="subTitle" idx="1"/>
          </p:nvPr>
        </p:nvSpPr>
        <p:spPr>
          <a:xfrm>
            <a:off x="1371600" y="3886200"/>
            <a:ext cx="6400800" cy="1447800"/>
          </a:xfrm>
        </p:spPr>
        <p:txBody>
          <a:bodyPr>
            <a:normAutofit/>
          </a:bodyPr>
          <a:lstStyle/>
          <a:p>
            <a:r>
              <a:rPr lang="en-US" dirty="0" smtClean="0"/>
              <a:t>IT Auditing and Cyber Security</a:t>
            </a:r>
          </a:p>
          <a:p>
            <a:r>
              <a:rPr lang="en-US" dirty="0" smtClean="0"/>
              <a:t>Spring 2014</a:t>
            </a:r>
          </a:p>
          <a:p>
            <a:r>
              <a:rPr lang="en-US" dirty="0" smtClean="0"/>
              <a:t>	Instructor: Liang Yao (MBA MS CIA CISA CISSP)</a:t>
            </a:r>
            <a:endParaRPr lang="en-US" dirty="0"/>
          </a:p>
        </p:txBody>
      </p:sp>
      <p:sp>
        <p:nvSpPr>
          <p:cNvPr id="4" name="Slide Number Placeholder 3"/>
          <p:cNvSpPr>
            <a:spLocks noGrp="1"/>
          </p:cNvSpPr>
          <p:nvPr>
            <p:ph type="sldNum" sz="quarter" idx="12"/>
          </p:nvPr>
        </p:nvSpPr>
        <p:spPr/>
        <p:txBody>
          <a:bodyPr/>
          <a:lstStyle/>
          <a:p>
            <a:fld id="{3730EF85-1453-41CB-BB1F-81F282292F0A}" type="slidenum">
              <a:rPr lang="en-US" smtClean="0">
                <a:solidFill>
                  <a:srgbClr val="073E87"/>
                </a:solidFill>
              </a:rPr>
              <a:pPr/>
              <a:t>1</a:t>
            </a:fld>
            <a:endParaRPr lang="en-US">
              <a:solidFill>
                <a:srgbClr val="073E87"/>
              </a:solidFill>
            </a:endParaRPr>
          </a:p>
        </p:txBody>
      </p:sp>
    </p:spTree>
    <p:extLst>
      <p:ext uri="{BB962C8B-B14F-4D97-AF65-F5344CB8AC3E}">
        <p14:creationId xmlns:p14="http://schemas.microsoft.com/office/powerpoint/2010/main" val="2332761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7F2BDC-2C69-4957-A73A-5C9A592FC075}" type="slidenum">
              <a:rPr lang="en-US">
                <a:solidFill>
                  <a:srgbClr val="073E87"/>
                </a:solidFill>
              </a:rPr>
              <a:pPr/>
              <a:t>2</a:t>
            </a:fld>
            <a:endParaRPr lang="en-US">
              <a:solidFill>
                <a:srgbClr val="073E87"/>
              </a:solidFill>
            </a:endParaRPr>
          </a:p>
        </p:txBody>
      </p:sp>
      <p:sp>
        <p:nvSpPr>
          <p:cNvPr id="367618" name="Rectangle 2"/>
          <p:cNvSpPr>
            <a:spLocks noGrp="1" noChangeArrowheads="1"/>
          </p:cNvSpPr>
          <p:nvPr>
            <p:ph type="title"/>
          </p:nvPr>
        </p:nvSpPr>
        <p:spPr>
          <a:xfrm>
            <a:off x="381000" y="609600"/>
            <a:ext cx="8229600" cy="1252728"/>
          </a:xfrm>
        </p:spPr>
        <p:txBody>
          <a:bodyPr>
            <a:normAutofit fontScale="90000"/>
          </a:bodyPr>
          <a:lstStyle/>
          <a:p>
            <a:r>
              <a:rPr lang="en-US" sz="4000" dirty="0"/>
              <a:t>Servers </a:t>
            </a:r>
            <a:r>
              <a:rPr lang="en-US" sz="4000" dirty="0" smtClean="0"/>
              <a:t>Based Network</a:t>
            </a:r>
            <a:br>
              <a:rPr lang="en-US" sz="4000" dirty="0" smtClean="0"/>
            </a:br>
            <a:r>
              <a:rPr lang="en-US" sz="4000" dirty="0" smtClean="0"/>
              <a:t>File Server</a:t>
            </a:r>
            <a:r>
              <a:rPr lang="en-US" sz="4000" dirty="0"/>
              <a:t/>
            </a:r>
            <a:br>
              <a:rPr lang="en-US" sz="4000" dirty="0"/>
            </a:br>
            <a:endParaRPr lang="en-US" sz="4000" dirty="0"/>
          </a:p>
        </p:txBody>
      </p:sp>
      <p:sp>
        <p:nvSpPr>
          <p:cNvPr id="367619" name="Rectangle 3"/>
          <p:cNvSpPr>
            <a:spLocks noGrp="1" noChangeArrowheads="1"/>
          </p:cNvSpPr>
          <p:nvPr>
            <p:ph type="body" idx="1"/>
          </p:nvPr>
        </p:nvSpPr>
        <p:spPr>
          <a:xfrm>
            <a:off x="872067" y="2209800"/>
            <a:ext cx="7408333" cy="3916363"/>
          </a:xfrm>
        </p:spPr>
        <p:txBody>
          <a:bodyPr>
            <a:normAutofit lnSpcReduction="10000"/>
          </a:bodyPr>
          <a:lstStyle/>
          <a:p>
            <a:r>
              <a:rPr lang="en-US" sz="2800" dirty="0" smtClean="0"/>
              <a:t>The </a:t>
            </a:r>
            <a:r>
              <a:rPr lang="en-US" sz="2800" dirty="0"/>
              <a:t>file server is the repository of user data files.  Some companies store application programs on the file server instead of allowing employees to store these programs on their individual drives.</a:t>
            </a:r>
          </a:p>
          <a:p>
            <a:r>
              <a:rPr lang="en-US" sz="2800" dirty="0" smtClean="0"/>
              <a:t> The </a:t>
            </a:r>
            <a:r>
              <a:rPr lang="en-US" sz="2800" dirty="0"/>
              <a:t>file sever is controlled by a network operating system.  The network operating systems controls access to each of the directories and files on the sever.</a:t>
            </a:r>
          </a:p>
        </p:txBody>
      </p:sp>
    </p:spTree>
    <p:extLst>
      <p:ext uri="{BB962C8B-B14F-4D97-AF65-F5344CB8AC3E}">
        <p14:creationId xmlns:p14="http://schemas.microsoft.com/office/powerpoint/2010/main" val="4128827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E21753-43C8-4CDE-B7FE-ED73051EA00A}" type="slidenum">
              <a:rPr lang="en-US">
                <a:solidFill>
                  <a:srgbClr val="073E87"/>
                </a:solidFill>
              </a:rPr>
              <a:pPr/>
              <a:t>3</a:t>
            </a:fld>
            <a:endParaRPr lang="en-US">
              <a:solidFill>
                <a:srgbClr val="073E87"/>
              </a:solidFill>
            </a:endParaRPr>
          </a:p>
        </p:txBody>
      </p:sp>
      <p:sp>
        <p:nvSpPr>
          <p:cNvPr id="368642" name="Rectangle 2"/>
          <p:cNvSpPr>
            <a:spLocks noGrp="1" noChangeArrowheads="1"/>
          </p:cNvSpPr>
          <p:nvPr>
            <p:ph type="title"/>
          </p:nvPr>
        </p:nvSpPr>
        <p:spPr/>
        <p:txBody>
          <a:bodyPr/>
          <a:lstStyle/>
          <a:p>
            <a:r>
              <a:rPr lang="en-US"/>
              <a:t>Print Server</a:t>
            </a:r>
          </a:p>
        </p:txBody>
      </p:sp>
      <p:sp>
        <p:nvSpPr>
          <p:cNvPr id="368643" name="Rectangle 3"/>
          <p:cNvSpPr>
            <a:spLocks noGrp="1" noChangeArrowheads="1"/>
          </p:cNvSpPr>
          <p:nvPr>
            <p:ph type="body" idx="1"/>
          </p:nvPr>
        </p:nvSpPr>
        <p:spPr/>
        <p:txBody>
          <a:bodyPr/>
          <a:lstStyle/>
          <a:p>
            <a:pPr>
              <a:lnSpc>
                <a:spcPct val="90000"/>
              </a:lnSpc>
              <a:buFontTx/>
              <a:buNone/>
            </a:pPr>
            <a:r>
              <a:rPr lang="en-US"/>
              <a:t>A print server allows two or more users to share the use of one or more printers controlled by the print server.  The servers can be attached directly to the print server, or they can be equipped with a network interface card and be controlled through the LAN connection.</a:t>
            </a:r>
          </a:p>
          <a:p>
            <a:pPr>
              <a:lnSpc>
                <a:spcPct val="90000"/>
              </a:lnSpc>
              <a:buFontTx/>
              <a:buNone/>
            </a:pPr>
            <a:r>
              <a:rPr lang="en-US"/>
              <a:t>Often the file sever program and print server program run on the same computer.</a:t>
            </a:r>
          </a:p>
          <a:p>
            <a:pPr>
              <a:lnSpc>
                <a:spcPct val="90000"/>
              </a:lnSpc>
            </a:pPr>
            <a:endParaRPr lang="en-US"/>
          </a:p>
        </p:txBody>
      </p:sp>
    </p:spTree>
    <p:extLst>
      <p:ext uri="{BB962C8B-B14F-4D97-AF65-F5344CB8AC3E}">
        <p14:creationId xmlns:p14="http://schemas.microsoft.com/office/powerpoint/2010/main" val="1812287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7EFF48-3133-4E5E-8024-CD55D60DB641}" type="datetime1">
              <a:rPr lang="en-US">
                <a:solidFill>
                  <a:srgbClr val="073E87"/>
                </a:solidFill>
              </a:rPr>
              <a:pPr/>
              <a:t>1/28/2014</a:t>
            </a:fld>
            <a:endParaRPr lang="en-US">
              <a:solidFill>
                <a:srgbClr val="073E87"/>
              </a:solidFill>
            </a:endParaRPr>
          </a:p>
        </p:txBody>
      </p:sp>
      <p:sp>
        <p:nvSpPr>
          <p:cNvPr id="5" name="Footer Placeholder 4"/>
          <p:cNvSpPr>
            <a:spLocks noGrp="1"/>
          </p:cNvSpPr>
          <p:nvPr>
            <p:ph type="ftr" sz="quarter" idx="11"/>
          </p:nvPr>
        </p:nvSpPr>
        <p:spPr/>
        <p:txBody>
          <a:bodyPr/>
          <a:lstStyle/>
          <a:p>
            <a:r>
              <a:rPr lang="en-US">
                <a:solidFill>
                  <a:srgbClr val="073E87"/>
                </a:solidFill>
              </a:rPr>
              <a:t>IT Audit Fundamentals</a:t>
            </a:r>
          </a:p>
        </p:txBody>
      </p:sp>
      <p:sp>
        <p:nvSpPr>
          <p:cNvPr id="6" name="Slide Number Placeholder 5"/>
          <p:cNvSpPr>
            <a:spLocks noGrp="1"/>
          </p:cNvSpPr>
          <p:nvPr>
            <p:ph type="sldNum" sz="quarter" idx="12"/>
          </p:nvPr>
        </p:nvSpPr>
        <p:spPr/>
        <p:txBody>
          <a:bodyPr/>
          <a:lstStyle/>
          <a:p>
            <a:fld id="{E23512A0-5A87-4B18-BC70-FCB47D2266D3}" type="slidenum">
              <a:rPr lang="en-US">
                <a:solidFill>
                  <a:srgbClr val="073E87"/>
                </a:solidFill>
              </a:rPr>
              <a:pPr/>
              <a:t>4</a:t>
            </a:fld>
            <a:endParaRPr lang="en-US">
              <a:solidFill>
                <a:srgbClr val="073E87"/>
              </a:solidFill>
            </a:endParaRPr>
          </a:p>
        </p:txBody>
      </p:sp>
      <p:sp>
        <p:nvSpPr>
          <p:cNvPr id="369666" name="Rectangle 2"/>
          <p:cNvSpPr>
            <a:spLocks noGrp="1" noChangeArrowheads="1"/>
          </p:cNvSpPr>
          <p:nvPr>
            <p:ph type="title"/>
          </p:nvPr>
        </p:nvSpPr>
        <p:spPr/>
        <p:txBody>
          <a:bodyPr/>
          <a:lstStyle/>
          <a:p>
            <a:r>
              <a:rPr lang="en-US"/>
              <a:t>Communication Server</a:t>
            </a:r>
          </a:p>
        </p:txBody>
      </p:sp>
      <p:sp>
        <p:nvSpPr>
          <p:cNvPr id="369667" name="Rectangle 3"/>
          <p:cNvSpPr>
            <a:spLocks noGrp="1" noChangeArrowheads="1"/>
          </p:cNvSpPr>
          <p:nvPr>
            <p:ph type="body" idx="1"/>
          </p:nvPr>
        </p:nvSpPr>
        <p:spPr/>
        <p:txBody>
          <a:bodyPr>
            <a:normAutofit fontScale="92500" lnSpcReduction="10000"/>
          </a:bodyPr>
          <a:lstStyle/>
          <a:p>
            <a:pPr>
              <a:buFontTx/>
              <a:buNone/>
            </a:pPr>
            <a:r>
              <a:rPr lang="en-US" sz="2800" dirty="0" smtClean="0"/>
              <a:t>   The </a:t>
            </a:r>
            <a:r>
              <a:rPr lang="en-US" sz="2800" dirty="0"/>
              <a:t>communication server provides shared access to modems and facsimile modems.  These modems are used for outbound and inbound communication.  The three most common remote access communication server programs are Remote Access Server (RAS), Remote Authentication Dial User Service (RADIUS), and Terminal Access Controlled Access System (TACACS).</a:t>
            </a:r>
          </a:p>
        </p:txBody>
      </p:sp>
    </p:spTree>
    <p:extLst>
      <p:ext uri="{BB962C8B-B14F-4D97-AF65-F5344CB8AC3E}">
        <p14:creationId xmlns:p14="http://schemas.microsoft.com/office/powerpoint/2010/main" val="1031712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0FB3648-5255-40D1-ABF9-FE97BFE53D7D}" type="slidenum">
              <a:rPr lang="en-US">
                <a:solidFill>
                  <a:srgbClr val="073E87"/>
                </a:solidFill>
              </a:rPr>
              <a:pPr/>
              <a:t>5</a:t>
            </a:fld>
            <a:endParaRPr lang="en-US">
              <a:solidFill>
                <a:srgbClr val="073E87"/>
              </a:solidFill>
            </a:endParaRPr>
          </a:p>
        </p:txBody>
      </p:sp>
      <p:sp>
        <p:nvSpPr>
          <p:cNvPr id="370690" name="Rectangle 2"/>
          <p:cNvSpPr>
            <a:spLocks noGrp="1" noChangeArrowheads="1"/>
          </p:cNvSpPr>
          <p:nvPr>
            <p:ph type="title"/>
          </p:nvPr>
        </p:nvSpPr>
        <p:spPr/>
        <p:txBody>
          <a:bodyPr/>
          <a:lstStyle/>
          <a:p>
            <a:r>
              <a:rPr lang="en-US" dirty="0"/>
              <a:t>emulators</a:t>
            </a:r>
          </a:p>
        </p:txBody>
      </p:sp>
      <p:sp>
        <p:nvSpPr>
          <p:cNvPr id="370691" name="Rectangle 3"/>
          <p:cNvSpPr>
            <a:spLocks noGrp="1" noChangeArrowheads="1"/>
          </p:cNvSpPr>
          <p:nvPr>
            <p:ph type="body" idx="1"/>
          </p:nvPr>
        </p:nvSpPr>
        <p:spPr/>
        <p:txBody>
          <a:bodyPr/>
          <a:lstStyle/>
          <a:p>
            <a:pPr>
              <a:buFontTx/>
              <a:buNone/>
            </a:pPr>
            <a:r>
              <a:rPr lang="en-US" dirty="0" smtClean="0"/>
              <a:t>   There </a:t>
            </a:r>
            <a:r>
              <a:rPr lang="en-US" dirty="0"/>
              <a:t>is also a class of communication servers called emulators.  Some computer vendors design their computers to only work with a terminal that is designed for that specific computer.</a:t>
            </a:r>
          </a:p>
          <a:p>
            <a:pPr>
              <a:buFontTx/>
              <a:buNone/>
            </a:pPr>
            <a:r>
              <a:rPr lang="en-US" dirty="0" smtClean="0"/>
              <a:t>     </a:t>
            </a:r>
          </a:p>
          <a:p>
            <a:pPr>
              <a:buFontTx/>
              <a:buNone/>
            </a:pPr>
            <a:r>
              <a:rPr lang="en-US" dirty="0"/>
              <a:t> </a:t>
            </a:r>
            <a:r>
              <a:rPr lang="en-US" dirty="0" smtClean="0"/>
              <a:t>   e.g. IBM </a:t>
            </a:r>
            <a:r>
              <a:rPr lang="en-US" dirty="0"/>
              <a:t>3270 for Mainframe and IBM 5250 for IBM AS/400.</a:t>
            </a:r>
          </a:p>
        </p:txBody>
      </p:sp>
    </p:spTree>
    <p:extLst>
      <p:ext uri="{BB962C8B-B14F-4D97-AF65-F5344CB8AC3E}">
        <p14:creationId xmlns:p14="http://schemas.microsoft.com/office/powerpoint/2010/main" val="565946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4D0589A-4C02-4128-A008-D7FF94A1EA69}" type="slidenum">
              <a:rPr lang="en-US">
                <a:solidFill>
                  <a:srgbClr val="073E87"/>
                </a:solidFill>
              </a:rPr>
              <a:pPr/>
              <a:t>6</a:t>
            </a:fld>
            <a:endParaRPr lang="en-US">
              <a:solidFill>
                <a:srgbClr val="073E87"/>
              </a:solidFill>
            </a:endParaRPr>
          </a:p>
        </p:txBody>
      </p:sp>
      <p:sp>
        <p:nvSpPr>
          <p:cNvPr id="371714" name="Rectangle 2"/>
          <p:cNvSpPr>
            <a:spLocks noGrp="1" noChangeArrowheads="1"/>
          </p:cNvSpPr>
          <p:nvPr>
            <p:ph type="title"/>
          </p:nvPr>
        </p:nvSpPr>
        <p:spPr/>
        <p:txBody>
          <a:bodyPr>
            <a:normAutofit fontScale="90000"/>
          </a:bodyPr>
          <a:lstStyle/>
          <a:p>
            <a:r>
              <a:rPr lang="en-US" sz="4000"/>
              <a:t>E-Mail and GroupWare Servers</a:t>
            </a:r>
            <a:br>
              <a:rPr lang="en-US" sz="4000"/>
            </a:br>
            <a:endParaRPr lang="en-US" sz="4000"/>
          </a:p>
        </p:txBody>
      </p:sp>
      <p:sp>
        <p:nvSpPr>
          <p:cNvPr id="371715" name="Rectangle 3"/>
          <p:cNvSpPr>
            <a:spLocks noGrp="1" noChangeArrowheads="1"/>
          </p:cNvSpPr>
          <p:nvPr>
            <p:ph type="body" idx="1"/>
          </p:nvPr>
        </p:nvSpPr>
        <p:spPr>
          <a:xfrm>
            <a:off x="872067" y="2133600"/>
            <a:ext cx="7408333" cy="3992563"/>
          </a:xfrm>
        </p:spPr>
        <p:txBody>
          <a:bodyPr>
            <a:normAutofit lnSpcReduction="10000"/>
          </a:bodyPr>
          <a:lstStyle/>
          <a:p>
            <a:pPr>
              <a:lnSpc>
                <a:spcPct val="80000"/>
              </a:lnSpc>
              <a:buFontTx/>
              <a:buNone/>
            </a:pPr>
            <a:r>
              <a:rPr lang="en-US" sz="2000" u="sng" dirty="0"/>
              <a:t>The email sever </a:t>
            </a:r>
            <a:endParaRPr lang="en-US" sz="2000" u="sng" dirty="0" smtClean="0"/>
          </a:p>
          <a:p>
            <a:pPr>
              <a:lnSpc>
                <a:spcPct val="80000"/>
              </a:lnSpc>
              <a:buFontTx/>
              <a:buNone/>
            </a:pPr>
            <a:r>
              <a:rPr lang="en-US" sz="2000" dirty="0" smtClean="0"/>
              <a:t>      The email server runs </a:t>
            </a:r>
            <a:r>
              <a:rPr lang="en-US" sz="2000" dirty="0"/>
              <a:t>the electronic mail system. – Lotus Notes, Microsoft Exchange Server and </a:t>
            </a:r>
            <a:r>
              <a:rPr lang="en-US" sz="2000" dirty="0" err="1"/>
              <a:t>sendmail</a:t>
            </a:r>
            <a:r>
              <a:rPr lang="en-US" sz="2000" dirty="0"/>
              <a:t> (UNIX).</a:t>
            </a:r>
          </a:p>
          <a:p>
            <a:pPr>
              <a:lnSpc>
                <a:spcPct val="80000"/>
              </a:lnSpc>
              <a:buFontTx/>
              <a:buNone/>
            </a:pPr>
            <a:r>
              <a:rPr lang="en-US" sz="2000" u="sng" dirty="0"/>
              <a:t>Database Server</a:t>
            </a:r>
          </a:p>
          <a:p>
            <a:pPr>
              <a:lnSpc>
                <a:spcPct val="80000"/>
              </a:lnSpc>
              <a:buFontTx/>
              <a:buNone/>
            </a:pPr>
            <a:r>
              <a:rPr lang="en-US" sz="2000" dirty="0" smtClean="0"/>
              <a:t>     A </a:t>
            </a:r>
            <a:r>
              <a:rPr lang="en-US" sz="2000" dirty="0"/>
              <a:t>database server runs a DBMS such as DB2, Oracle, Sybase, or SQL Server.</a:t>
            </a:r>
          </a:p>
          <a:p>
            <a:pPr>
              <a:lnSpc>
                <a:spcPct val="80000"/>
              </a:lnSpc>
              <a:buFontTx/>
              <a:buNone/>
            </a:pPr>
            <a:r>
              <a:rPr lang="en-US" sz="2000" u="sng" dirty="0"/>
              <a:t>Security Server</a:t>
            </a:r>
          </a:p>
          <a:p>
            <a:pPr>
              <a:lnSpc>
                <a:spcPct val="80000"/>
              </a:lnSpc>
              <a:buFontTx/>
              <a:buNone/>
            </a:pPr>
            <a:r>
              <a:rPr lang="en-US" sz="2000" dirty="0" smtClean="0"/>
              <a:t>     The </a:t>
            </a:r>
            <a:r>
              <a:rPr lang="en-US" sz="2000" dirty="0"/>
              <a:t>Security server provides common control for access to the network, and access to applications running on the network.  The security server does not control access to files on various servers.  That is the responsibility of the server maintaining those files.</a:t>
            </a:r>
          </a:p>
          <a:p>
            <a:pPr>
              <a:lnSpc>
                <a:spcPct val="80000"/>
              </a:lnSpc>
              <a:buFontTx/>
              <a:buNone/>
            </a:pPr>
            <a:r>
              <a:rPr lang="en-US" sz="2000" u="sng" dirty="0"/>
              <a:t>Application Server</a:t>
            </a:r>
          </a:p>
          <a:p>
            <a:pPr>
              <a:lnSpc>
                <a:spcPct val="80000"/>
              </a:lnSpc>
              <a:buFontTx/>
              <a:buNone/>
            </a:pPr>
            <a:r>
              <a:rPr lang="en-US" sz="2000" dirty="0" smtClean="0"/>
              <a:t>      An </a:t>
            </a:r>
            <a:r>
              <a:rPr lang="en-US" sz="2000" dirty="0"/>
              <a:t>application server is a server running programs other then those mentioned above.</a:t>
            </a:r>
          </a:p>
          <a:p>
            <a:pPr>
              <a:lnSpc>
                <a:spcPct val="80000"/>
              </a:lnSpc>
            </a:pPr>
            <a:endParaRPr lang="en-US" sz="2000" dirty="0"/>
          </a:p>
          <a:p>
            <a:pPr>
              <a:lnSpc>
                <a:spcPct val="80000"/>
              </a:lnSpc>
            </a:pPr>
            <a:endParaRPr lang="en-US" sz="2000" dirty="0"/>
          </a:p>
        </p:txBody>
      </p:sp>
    </p:spTree>
    <p:extLst>
      <p:ext uri="{BB962C8B-B14F-4D97-AF65-F5344CB8AC3E}">
        <p14:creationId xmlns:p14="http://schemas.microsoft.com/office/powerpoint/2010/main" val="3121388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A40D425-79C0-42A3-B563-14B5DCC47A10}" type="slidenum">
              <a:rPr lang="en-US">
                <a:solidFill>
                  <a:srgbClr val="073E87"/>
                </a:solidFill>
              </a:rPr>
              <a:pPr/>
              <a:t>7</a:t>
            </a:fld>
            <a:endParaRPr lang="en-US">
              <a:solidFill>
                <a:srgbClr val="073E87"/>
              </a:solidFill>
            </a:endParaRPr>
          </a:p>
        </p:txBody>
      </p:sp>
      <p:sp>
        <p:nvSpPr>
          <p:cNvPr id="373762" name="Rectangle 2"/>
          <p:cNvSpPr>
            <a:spLocks noGrp="1" noChangeArrowheads="1"/>
          </p:cNvSpPr>
          <p:nvPr>
            <p:ph type="title"/>
          </p:nvPr>
        </p:nvSpPr>
        <p:spPr/>
        <p:txBody>
          <a:bodyPr/>
          <a:lstStyle/>
          <a:p>
            <a:r>
              <a:rPr lang="en-US"/>
              <a:t>Common Network OS</a:t>
            </a:r>
          </a:p>
        </p:txBody>
      </p:sp>
      <p:sp>
        <p:nvSpPr>
          <p:cNvPr id="373763" name="Rectangle 3"/>
          <p:cNvSpPr>
            <a:spLocks noGrp="1" noChangeArrowheads="1"/>
          </p:cNvSpPr>
          <p:nvPr>
            <p:ph type="body" idx="1"/>
          </p:nvPr>
        </p:nvSpPr>
        <p:spPr/>
        <p:txBody>
          <a:bodyPr/>
          <a:lstStyle/>
          <a:p>
            <a:pPr>
              <a:buFontTx/>
              <a:buNone/>
            </a:pPr>
            <a:r>
              <a:rPr lang="en-US" dirty="0"/>
              <a:t>IBM OS/2</a:t>
            </a:r>
          </a:p>
          <a:p>
            <a:pPr>
              <a:buFontTx/>
              <a:buNone/>
            </a:pPr>
            <a:r>
              <a:rPr lang="en-US" dirty="0"/>
              <a:t>IBM OS/390</a:t>
            </a:r>
          </a:p>
          <a:p>
            <a:pPr>
              <a:buFontTx/>
              <a:buNone/>
            </a:pPr>
            <a:r>
              <a:rPr lang="en-US" dirty="0"/>
              <a:t>LINUX</a:t>
            </a:r>
          </a:p>
          <a:p>
            <a:pPr>
              <a:buFontTx/>
              <a:buNone/>
            </a:pPr>
            <a:r>
              <a:rPr lang="en-US" dirty="0"/>
              <a:t>Novell Netware</a:t>
            </a:r>
          </a:p>
          <a:p>
            <a:pPr>
              <a:buFontTx/>
              <a:buNone/>
            </a:pPr>
            <a:r>
              <a:rPr lang="en-US" dirty="0"/>
              <a:t>MAC OS X</a:t>
            </a:r>
          </a:p>
          <a:p>
            <a:pPr>
              <a:buFontTx/>
              <a:buNone/>
            </a:pPr>
            <a:r>
              <a:rPr lang="en-US" dirty="0"/>
              <a:t>Microsoft windows 2000/NT</a:t>
            </a:r>
          </a:p>
          <a:p>
            <a:pPr>
              <a:buFontTx/>
              <a:buNone/>
            </a:pPr>
            <a:r>
              <a:rPr lang="en-US" dirty="0"/>
              <a:t>UNIX</a:t>
            </a:r>
          </a:p>
        </p:txBody>
      </p:sp>
    </p:spTree>
    <p:extLst>
      <p:ext uri="{BB962C8B-B14F-4D97-AF65-F5344CB8AC3E}">
        <p14:creationId xmlns:p14="http://schemas.microsoft.com/office/powerpoint/2010/main" val="2896405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2E9BAA8-AE15-427C-BBC4-303D49F7EBAF}" type="slidenum">
              <a:rPr lang="en-US">
                <a:solidFill>
                  <a:srgbClr val="073E87"/>
                </a:solidFill>
              </a:rPr>
              <a:pPr/>
              <a:t>8</a:t>
            </a:fld>
            <a:endParaRPr lang="en-US">
              <a:solidFill>
                <a:srgbClr val="073E87"/>
              </a:solidFill>
            </a:endParaRPr>
          </a:p>
        </p:txBody>
      </p:sp>
      <p:sp>
        <p:nvSpPr>
          <p:cNvPr id="374786" name="Rectangle 2"/>
          <p:cNvSpPr>
            <a:spLocks noGrp="1" noChangeArrowheads="1"/>
          </p:cNvSpPr>
          <p:nvPr>
            <p:ph type="title"/>
          </p:nvPr>
        </p:nvSpPr>
        <p:spPr/>
        <p:txBody>
          <a:bodyPr>
            <a:normAutofit fontScale="90000"/>
          </a:bodyPr>
          <a:lstStyle/>
          <a:p>
            <a:r>
              <a:rPr lang="en-US" dirty="0" smtClean="0"/>
              <a:t>Advantage of Distributed Environment</a:t>
            </a:r>
            <a:endParaRPr lang="en-US" dirty="0"/>
          </a:p>
        </p:txBody>
      </p:sp>
      <p:sp>
        <p:nvSpPr>
          <p:cNvPr id="374787" name="Rectangle 3"/>
          <p:cNvSpPr>
            <a:spLocks noGrp="1" noChangeArrowheads="1"/>
          </p:cNvSpPr>
          <p:nvPr>
            <p:ph type="body" idx="1"/>
          </p:nvPr>
        </p:nvSpPr>
        <p:spPr>
          <a:xfrm>
            <a:off x="872067" y="2438400"/>
            <a:ext cx="7408333" cy="3687763"/>
          </a:xfrm>
        </p:spPr>
        <p:txBody>
          <a:bodyPr/>
          <a:lstStyle/>
          <a:p>
            <a:pPr>
              <a:buFontTx/>
              <a:buNone/>
            </a:pPr>
            <a:r>
              <a:rPr lang="en-US" dirty="0"/>
              <a:t>Advantages:</a:t>
            </a:r>
          </a:p>
          <a:p>
            <a:r>
              <a:rPr lang="en-US" dirty="0"/>
              <a:t>Leverage desktop computing</a:t>
            </a:r>
          </a:p>
          <a:p>
            <a:r>
              <a:rPr lang="en-US" dirty="0"/>
              <a:t>Enable some systems to be delivered sooner than traditional mainframe systems</a:t>
            </a:r>
          </a:p>
          <a:p>
            <a:r>
              <a:rPr lang="en-US" dirty="0"/>
              <a:t>Uses graphic user interface </a:t>
            </a:r>
          </a:p>
          <a:p>
            <a:r>
              <a:rPr lang="en-US" dirty="0"/>
              <a:t>Free up expensive mainframe computing cycle – might delay or lengthen mainframe upgrade cycle.</a:t>
            </a:r>
          </a:p>
        </p:txBody>
      </p:sp>
    </p:spTree>
    <p:extLst>
      <p:ext uri="{BB962C8B-B14F-4D97-AF65-F5344CB8AC3E}">
        <p14:creationId xmlns:p14="http://schemas.microsoft.com/office/powerpoint/2010/main" val="707938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0183048-CADF-4DB3-B496-614F2BA4F91C}" type="slidenum">
              <a:rPr lang="en-US">
                <a:solidFill>
                  <a:srgbClr val="073E87"/>
                </a:solidFill>
              </a:rPr>
              <a:pPr/>
              <a:t>9</a:t>
            </a:fld>
            <a:endParaRPr lang="en-US">
              <a:solidFill>
                <a:srgbClr val="073E87"/>
              </a:solidFill>
            </a:endParaRPr>
          </a:p>
        </p:txBody>
      </p:sp>
      <p:sp>
        <p:nvSpPr>
          <p:cNvPr id="376834" name="Rectangle 2"/>
          <p:cNvSpPr>
            <a:spLocks noGrp="1" noChangeArrowheads="1"/>
          </p:cNvSpPr>
          <p:nvPr>
            <p:ph type="title"/>
          </p:nvPr>
        </p:nvSpPr>
        <p:spPr/>
        <p:txBody>
          <a:bodyPr>
            <a:normAutofit fontScale="90000"/>
          </a:bodyPr>
          <a:lstStyle/>
          <a:p>
            <a:r>
              <a:rPr lang="en-US" dirty="0"/>
              <a:t>Disadvantages of Distributed Environment</a:t>
            </a:r>
          </a:p>
        </p:txBody>
      </p:sp>
      <p:sp>
        <p:nvSpPr>
          <p:cNvPr id="376835" name="Rectangle 3"/>
          <p:cNvSpPr>
            <a:spLocks noGrp="1" noChangeArrowheads="1"/>
          </p:cNvSpPr>
          <p:nvPr>
            <p:ph type="body" idx="1"/>
          </p:nvPr>
        </p:nvSpPr>
        <p:spPr>
          <a:xfrm>
            <a:off x="872067" y="2133600"/>
            <a:ext cx="7408333" cy="3992563"/>
          </a:xfrm>
        </p:spPr>
        <p:txBody>
          <a:bodyPr>
            <a:normAutofit fontScale="92500" lnSpcReduction="10000"/>
          </a:bodyPr>
          <a:lstStyle/>
          <a:p>
            <a:r>
              <a:rPr lang="en-US" sz="2800" dirty="0" smtClean="0"/>
              <a:t>May </a:t>
            </a:r>
            <a:r>
              <a:rPr lang="en-US" sz="2800" dirty="0"/>
              <a:t>create bottlenecks in network</a:t>
            </a:r>
          </a:p>
          <a:p>
            <a:r>
              <a:rPr lang="en-US" sz="2800" dirty="0"/>
              <a:t>Applications take longer to deliver because they are more complex</a:t>
            </a:r>
          </a:p>
          <a:p>
            <a:r>
              <a:rPr lang="en-US" sz="2800" dirty="0"/>
              <a:t>Uses command line and text base interface </a:t>
            </a:r>
          </a:p>
          <a:p>
            <a:r>
              <a:rPr lang="en-US" sz="2800" dirty="0"/>
              <a:t>Additional cost of desk top and tier-two servers are not accounted for in the long-term budget</a:t>
            </a:r>
          </a:p>
          <a:p>
            <a:r>
              <a:rPr lang="en-US" sz="2800" dirty="0"/>
              <a:t>Decentralized control</a:t>
            </a:r>
          </a:p>
          <a:p>
            <a:r>
              <a:rPr lang="en-US" sz="2800" dirty="0"/>
              <a:t>Security in the client/server environment might not be a strong as mainframe security</a:t>
            </a:r>
          </a:p>
        </p:txBody>
      </p:sp>
    </p:spTree>
    <p:extLst>
      <p:ext uri="{BB962C8B-B14F-4D97-AF65-F5344CB8AC3E}">
        <p14:creationId xmlns:p14="http://schemas.microsoft.com/office/powerpoint/2010/main" val="40988948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493</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IT Service Delivery And Support Week Three - OS</vt:lpstr>
      <vt:lpstr>Servers Based Network File Server </vt:lpstr>
      <vt:lpstr>Print Server</vt:lpstr>
      <vt:lpstr>Communication Server</vt:lpstr>
      <vt:lpstr>emulators</vt:lpstr>
      <vt:lpstr>E-Mail and GroupWare Servers </vt:lpstr>
      <vt:lpstr>Common Network OS</vt:lpstr>
      <vt:lpstr>Advantage of Distributed Environment</vt:lpstr>
      <vt:lpstr>Disadvantages of Distributed Environment</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Services Delivery And Support Week Three - OS</dc:title>
  <dc:creator>Yao, Liang</dc:creator>
  <cp:lastModifiedBy>Yao, Liang</cp:lastModifiedBy>
  <cp:revision>6</cp:revision>
  <dcterms:created xsi:type="dcterms:W3CDTF">2013-01-09T01:12:15Z</dcterms:created>
  <dcterms:modified xsi:type="dcterms:W3CDTF">2014-01-28T13:41:13Z</dcterms:modified>
</cp:coreProperties>
</file>