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1" r:id="rId5"/>
    <p:sldId id="262"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4BDE8-8F0B-4D1C-B051-7A5709516EEE}" type="datetimeFigureOut">
              <a:rPr lang="en-US" smtClean="0"/>
              <a:t>3/21/2014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48517E-BD41-4025-9C69-64F87CCE799F}" type="slidenum">
              <a:rPr lang="en-US" smtClean="0"/>
              <a:t>‹#›</a:t>
            </a:fld>
            <a:endParaRPr lang="en-US"/>
          </a:p>
        </p:txBody>
      </p:sp>
    </p:spTree>
    <p:extLst>
      <p:ext uri="{BB962C8B-B14F-4D97-AF65-F5344CB8AC3E}">
        <p14:creationId xmlns:p14="http://schemas.microsoft.com/office/powerpoint/2010/main" val="62535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025B29-7931-45A8-B9AC-701A15771A31}" type="datetime1">
              <a:rPr lang="en-US" smtClean="0">
                <a:solidFill>
                  <a:srgbClr val="073E87"/>
                </a:solidFill>
              </a:rPr>
              <a:pPr/>
              <a:t>3/21/2014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87668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4E99E-0498-454F-A54C-A8BA2E4DBC4C}" type="datetime1">
              <a:rPr lang="en-US" smtClean="0">
                <a:solidFill>
                  <a:srgbClr val="073E87"/>
                </a:solidFill>
              </a:rPr>
              <a:pPr/>
              <a:t>3/21/2014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01536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6D833326-C37F-4E42-B1E3-1DB8FFD648B9}" type="datetime1">
              <a:rPr lang="en-US" smtClean="0">
                <a:solidFill>
                  <a:srgbClr val="073E87"/>
                </a:solidFill>
              </a:rPr>
              <a:pPr/>
              <a:t>3/21/2014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778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A5372-E103-440A-BC1D-9BAF6BA68C79}" type="datetime1">
              <a:rPr lang="en-US" smtClean="0">
                <a:solidFill>
                  <a:srgbClr val="073E87"/>
                </a:solidFill>
              </a:rPr>
              <a:pPr/>
              <a:t>3/21/2014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6621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33346-0C8F-4FF8-A423-A97BB667A7D0}" type="datetime1">
              <a:rPr lang="en-US" smtClean="0">
                <a:solidFill>
                  <a:srgbClr val="073E87"/>
                </a:solidFill>
              </a:rPr>
              <a:pPr/>
              <a:t>3/21/2014</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1507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093F92-6BA3-42A2-8123-215B5E821E05}" type="datetime1">
              <a:rPr lang="en-US" smtClean="0">
                <a:solidFill>
                  <a:srgbClr val="073E87"/>
                </a:solidFill>
              </a:rPr>
              <a:pPr/>
              <a:t>3/21/2014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253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279327-6A7A-45B4-A231-A31215147174}" type="datetime1">
              <a:rPr lang="en-US" smtClean="0">
                <a:solidFill>
                  <a:srgbClr val="073E87"/>
                </a:solidFill>
              </a:rPr>
              <a:pPr/>
              <a:t>3/21/2014</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63405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CE4390-B93E-4F07-9BA8-E3D4BD7AF739}" type="datetime1">
              <a:rPr lang="en-US" smtClean="0">
                <a:solidFill>
                  <a:srgbClr val="073E87"/>
                </a:solidFill>
              </a:rPr>
              <a:pPr/>
              <a:t>3/21/2014</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71751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9795135-97D8-4445-93A5-A140AAD83E1D}" type="datetime1">
              <a:rPr lang="en-US" smtClean="0">
                <a:solidFill>
                  <a:srgbClr val="073E87"/>
                </a:solidFill>
              </a:rPr>
              <a:pPr/>
              <a:t>3/21/2014</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13090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7CC9B946-27AC-47A8-87B2-8397303B636F}" type="datetime1">
              <a:rPr lang="en-US" smtClean="0">
                <a:solidFill>
                  <a:srgbClr val="073E87"/>
                </a:solidFill>
              </a:rPr>
              <a:pPr/>
              <a:t>3/21/2014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3463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1AF23-6087-4F4F-89A0-C4577EC80602}" type="datetime1">
              <a:rPr lang="en-US" smtClean="0">
                <a:solidFill>
                  <a:srgbClr val="073E87"/>
                </a:solidFill>
              </a:rPr>
              <a:pPr/>
              <a:t>3/21/2014</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CE6AE9BD-5716-49B9-8CD6-469A930D9540}"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86883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01AF0D3-CEF8-4EB3-8657-86D350799FB2}" type="datetime1">
              <a:rPr lang="en-US" smtClean="0">
                <a:solidFill>
                  <a:srgbClr val="073E87"/>
                </a:solidFill>
              </a:rPr>
              <a:pPr/>
              <a:t>3/21/2014</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E6AE9BD-5716-49B9-8CD6-469A930D9540}"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84243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Diesel_exhaus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oogle.com/search?q=data+center+picture&amp;hl=en&amp;tbm=isch&amp;tbo=u&amp;source=univ&amp;sa=X&amp;ei=NOlQUY6LNrXF4APVyICAAg&amp;ved=0CE4QsAQ&amp;biw=1786&amp;bih=77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soonline.com/article/221247/Thorny_Solutions_Bushes_and_Other_Plants_That_Deter_Trespassing" TargetMode="External"/><Relationship Id="rId2" Type="http://schemas.openxmlformats.org/officeDocument/2006/relationships/hyperlink" Target="http://www.csoonline.com/article/417513/Secure_Office_Window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soonline.com/article/451320/_Steps_to_Loading_Dock_Security" TargetMode="External"/><Relationship Id="rId2" Type="http://schemas.openxmlformats.org/officeDocument/2006/relationships/hyperlink" Target="http://www.csoonline.com/article/218019/Security_Design_and_Architecture_Hidden_Strength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soonline.com/article/221171/How_to_Build_a_Surveillance_Camera_Syste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soonline.com/article/218392/Bioterrorism_Alerts_Immune_System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IT Service Delivery And Support</a:t>
            </a:r>
            <a:br>
              <a:rPr lang="en-US" dirty="0" smtClean="0"/>
            </a:br>
            <a:r>
              <a:rPr lang="en-US" dirty="0" smtClean="0"/>
              <a:t>Week Nine</a:t>
            </a:r>
            <a:endParaRPr lang="en-US" dirty="0"/>
          </a:p>
        </p:txBody>
      </p:sp>
      <p:sp>
        <p:nvSpPr>
          <p:cNvPr id="3" name="Subtitle 2"/>
          <p:cNvSpPr>
            <a:spLocks noGrp="1"/>
          </p:cNvSpPr>
          <p:nvPr>
            <p:ph type="subTitle" idx="1"/>
          </p:nvPr>
        </p:nvSpPr>
        <p:spPr>
          <a:xfrm>
            <a:off x="1371600" y="3886200"/>
            <a:ext cx="6400800" cy="1447800"/>
          </a:xfrm>
        </p:spPr>
        <p:txBody>
          <a:bodyPr>
            <a:normAutofit/>
          </a:bodyPr>
          <a:lstStyle/>
          <a:p>
            <a:r>
              <a:rPr lang="en-US" dirty="0" smtClean="0"/>
              <a:t>IT Auditing and Cyber Security</a:t>
            </a:r>
          </a:p>
          <a:p>
            <a:r>
              <a:rPr lang="en-US" dirty="0" smtClean="0"/>
              <a:t>Spring 2014</a:t>
            </a:r>
          </a:p>
          <a:p>
            <a:r>
              <a:rPr lang="en-US" dirty="0" smtClean="0"/>
              <a:t>	Instructor: Liang Yao (MBA MS CIA CISA CISSP)</a:t>
            </a:r>
            <a:endParaRPr lang="en-US" dirty="0"/>
          </a:p>
        </p:txBody>
      </p:sp>
      <p:sp>
        <p:nvSpPr>
          <p:cNvPr id="4" name="Slide Number Placeholder 3"/>
          <p:cNvSpPr>
            <a:spLocks noGrp="1"/>
          </p:cNvSpPr>
          <p:nvPr>
            <p:ph type="sldNum" sz="quarter" idx="12"/>
          </p:nvPr>
        </p:nvSpPr>
        <p:spPr/>
        <p:txBody>
          <a:bodyPr/>
          <a:lstStyle/>
          <a:p>
            <a:fld id="{3730EF85-1453-41CB-BB1F-81F282292F0A}" type="slidenum">
              <a:rPr lang="en-US" smtClean="0">
                <a:solidFill>
                  <a:srgbClr val="073E87"/>
                </a:solidFill>
              </a:rPr>
              <a:pPr/>
              <a:t>1</a:t>
            </a:fld>
            <a:endParaRPr lang="en-US">
              <a:solidFill>
                <a:srgbClr val="073E87"/>
              </a:solidFill>
            </a:endParaRPr>
          </a:p>
        </p:txBody>
      </p:sp>
    </p:spTree>
    <p:extLst>
      <p:ext uri="{BB962C8B-B14F-4D97-AF65-F5344CB8AC3E}">
        <p14:creationId xmlns:p14="http://schemas.microsoft.com/office/powerpoint/2010/main" val="1612420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fontScale="70000" lnSpcReduction="20000"/>
          </a:bodyPr>
          <a:lstStyle/>
          <a:p>
            <a:r>
              <a:rPr lang="en-US" dirty="0" smtClean="0"/>
              <a:t>Physical Security and Access Control</a:t>
            </a:r>
          </a:p>
          <a:p>
            <a:pPr lvl="1"/>
            <a:r>
              <a:rPr lang="en-US" b="1" dirty="0"/>
              <a:t>Harden the core with security layers.</a:t>
            </a:r>
            <a:r>
              <a:rPr lang="en-US" dirty="0"/>
              <a:t> Anyone entering the most secure part of the data center will have been authenticated at least three times, including: </a:t>
            </a:r>
          </a:p>
          <a:p>
            <a:pPr lvl="2"/>
            <a:r>
              <a:rPr lang="en-US" dirty="0" smtClean="0"/>
              <a:t>At </a:t>
            </a:r>
            <a:r>
              <a:rPr lang="en-US" dirty="0"/>
              <a:t>the outer door. Don't forget you'll need a way for visitors to buzz the front desk.</a:t>
            </a:r>
          </a:p>
          <a:p>
            <a:pPr lvl="2"/>
            <a:r>
              <a:rPr lang="en-US" dirty="0" smtClean="0"/>
              <a:t>At </a:t>
            </a:r>
            <a:r>
              <a:rPr lang="en-US" dirty="0"/>
              <a:t>the inner door. Separates visitor area from general employee area.</a:t>
            </a:r>
          </a:p>
          <a:p>
            <a:pPr lvl="2"/>
            <a:r>
              <a:rPr lang="en-US" dirty="0" smtClean="0"/>
              <a:t>At </a:t>
            </a:r>
            <a:r>
              <a:rPr lang="en-US" dirty="0"/>
              <a:t>the entrance to the "data" part of the data center. Typically, this is the layer that has the strictest "positive control," meaning no piggybacking allowed</a:t>
            </a:r>
            <a:r>
              <a:rPr lang="en-US" dirty="0" smtClean="0"/>
              <a:t>.</a:t>
            </a:r>
          </a:p>
          <a:p>
            <a:pPr lvl="3"/>
            <a:r>
              <a:rPr lang="en-US" dirty="0" smtClean="0"/>
              <a:t> </a:t>
            </a:r>
            <a:r>
              <a:rPr lang="en-US" dirty="0"/>
              <a:t>A floor-to-ceiling turnstile. If someone tries to sneak in behind an authenticated user, the door gently revolves in the reverse direction. (In case of a fire, the walls of the turnstile flatten to allow quick egress.)</a:t>
            </a:r>
          </a:p>
          <a:p>
            <a:pPr lvl="3"/>
            <a:r>
              <a:rPr lang="en-US" dirty="0" smtClean="0"/>
              <a:t>A </a:t>
            </a:r>
            <a:r>
              <a:rPr lang="en-US" dirty="0"/>
              <a:t>"mantrap." Provides alternate access for equipment and for persons with disabilities. This consists of two separate doors with an airlock in between. Only one door can be opened at a time, and authentication is needed for both doors</a:t>
            </a:r>
            <a:r>
              <a:rPr lang="en-US" dirty="0" smtClean="0"/>
              <a:t>.</a:t>
            </a:r>
          </a:p>
          <a:p>
            <a:pPr lvl="2"/>
            <a:r>
              <a:rPr lang="en-US" dirty="0" smtClean="0"/>
              <a:t>At </a:t>
            </a:r>
            <a:r>
              <a:rPr lang="en-US" dirty="0"/>
              <a:t>the door to an individual computer processing room. This is for the room where actual servers, mainframes or other critical IT equipment is located. Provide access only on an as-needed basis, and segment these rooms as much as possible in order to control and track access.</a:t>
            </a:r>
          </a:p>
          <a:p>
            <a:pPr lvl="2"/>
            <a:endParaRPr lang="en-US" dirty="0"/>
          </a:p>
          <a:p>
            <a:pPr lvl="3"/>
            <a:endParaRPr lang="en-US" dirty="0"/>
          </a:p>
          <a:p>
            <a:pPr lvl="2"/>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10</a:t>
            </a:fld>
            <a:endParaRPr lang="en-US">
              <a:solidFill>
                <a:srgbClr val="073E87"/>
              </a:solidFill>
            </a:endParaRPr>
          </a:p>
        </p:txBody>
      </p:sp>
    </p:spTree>
    <p:extLst>
      <p:ext uri="{BB962C8B-B14F-4D97-AF65-F5344CB8AC3E}">
        <p14:creationId xmlns:p14="http://schemas.microsoft.com/office/powerpoint/2010/main" val="3560249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fontScale="77500" lnSpcReduction="20000"/>
          </a:bodyPr>
          <a:lstStyle/>
          <a:p>
            <a:r>
              <a:rPr lang="en-US" dirty="0" smtClean="0"/>
              <a:t>Physical Security and Access </a:t>
            </a:r>
            <a:r>
              <a:rPr lang="en-US" dirty="0" smtClean="0"/>
              <a:t>Control</a:t>
            </a:r>
          </a:p>
          <a:p>
            <a:endParaRPr lang="en-US" dirty="0" smtClean="0"/>
          </a:p>
          <a:p>
            <a:pPr lvl="1"/>
            <a:r>
              <a:rPr lang="en-US" b="1" dirty="0" smtClean="0"/>
              <a:t>Watch </a:t>
            </a:r>
            <a:r>
              <a:rPr lang="en-US" b="1" dirty="0"/>
              <a:t>the exits too.</a:t>
            </a:r>
            <a:r>
              <a:rPr lang="en-US" dirty="0"/>
              <a:t> Monitor entrance and exit—not only for the main facility but for more sensitive areas of the facility as well. It'll help you keep track of who was where when. It also helps with building evacuation if there's a fire.</a:t>
            </a:r>
          </a:p>
          <a:p>
            <a:pPr lvl="1"/>
            <a:r>
              <a:rPr lang="en-US" b="1" dirty="0" smtClean="0"/>
              <a:t>Prohibit </a:t>
            </a:r>
            <a:r>
              <a:rPr lang="en-US" b="1" dirty="0"/>
              <a:t>food in the computer rooms.</a:t>
            </a:r>
            <a:r>
              <a:rPr lang="en-US" dirty="0"/>
              <a:t> Provide a common area where people can eat without getting food on computer equipment.</a:t>
            </a:r>
          </a:p>
          <a:p>
            <a:pPr lvl="1"/>
            <a:r>
              <a:rPr lang="en-US" dirty="0" smtClean="0"/>
              <a:t>Install </a:t>
            </a:r>
            <a:r>
              <a:rPr lang="en-US" dirty="0"/>
              <a:t>visitor rest rooms. Make sure to include bathrooms for use by visitors and delivery people who don't have access to the secure parts of the building.</a:t>
            </a:r>
          </a:p>
          <a:p>
            <a:pPr lvl="1"/>
            <a:endParaRPr lang="en-US" dirty="0"/>
          </a:p>
          <a:p>
            <a:pPr lvl="2"/>
            <a:r>
              <a:rPr lang="en-US" dirty="0" smtClean="0"/>
              <a:t>Source: csoonline.com </a:t>
            </a:r>
            <a:r>
              <a:rPr lang="en-US" b="1" dirty="0"/>
              <a:t>19 Ways to Build Physical Security into a Data Center</a:t>
            </a:r>
          </a:p>
          <a:p>
            <a:pPr lvl="2"/>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11</a:t>
            </a:fld>
            <a:endParaRPr lang="en-US">
              <a:solidFill>
                <a:srgbClr val="073E87"/>
              </a:solidFill>
            </a:endParaRPr>
          </a:p>
        </p:txBody>
      </p:sp>
    </p:spTree>
    <p:extLst>
      <p:ext uri="{BB962C8B-B14F-4D97-AF65-F5344CB8AC3E}">
        <p14:creationId xmlns:p14="http://schemas.microsoft.com/office/powerpoint/2010/main" val="492239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a:bodyPr>
          <a:lstStyle/>
          <a:p>
            <a:pPr marL="627063" lvl="2" indent="0">
              <a:buNone/>
            </a:pPr>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12</a:t>
            </a:fld>
            <a:endParaRPr lang="en-US">
              <a:solidFill>
                <a:srgbClr val="073E87"/>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05000"/>
            <a:ext cx="7391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789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4191000"/>
          </a:xfrm>
        </p:spPr>
        <p:txBody>
          <a:bodyPr>
            <a:normAutofit fontScale="25000" lnSpcReduction="20000"/>
          </a:bodyPr>
          <a:lstStyle/>
          <a:p>
            <a:pPr marL="388620" indent="-342900"/>
            <a:r>
              <a:rPr lang="en-US" sz="8000" dirty="0" smtClean="0"/>
              <a:t>Facility Based Controls:</a:t>
            </a:r>
          </a:p>
          <a:p>
            <a:pPr marL="690563" lvl="1" indent="-342900"/>
            <a:r>
              <a:rPr lang="en-US" sz="8000" dirty="0" smtClean="0"/>
              <a:t>Access Control Systems</a:t>
            </a:r>
          </a:p>
          <a:p>
            <a:pPr marL="969963" lvl="2" indent="-342900"/>
            <a:r>
              <a:rPr lang="en-US" sz="8000" dirty="0" smtClean="0"/>
              <a:t>Security Booth</a:t>
            </a:r>
          </a:p>
          <a:p>
            <a:pPr marL="969963" lvl="2" indent="-342900"/>
            <a:r>
              <a:rPr lang="en-US" sz="8000" dirty="0" smtClean="0"/>
              <a:t>ID Check (Card-key, Biometric)</a:t>
            </a:r>
          </a:p>
          <a:p>
            <a:pPr marL="969963" lvl="2" indent="-342900"/>
            <a:r>
              <a:rPr lang="en-US" sz="8000" dirty="0" smtClean="0"/>
              <a:t>Turnstile &amp; Man Trap</a:t>
            </a:r>
          </a:p>
          <a:p>
            <a:pPr marL="969963" lvl="2" indent="-342900"/>
            <a:r>
              <a:rPr lang="en-US" sz="8000" dirty="0" smtClean="0"/>
              <a:t>Visitors (?)</a:t>
            </a:r>
          </a:p>
          <a:p>
            <a:pPr marL="690563" lvl="1" indent="-342900"/>
            <a:r>
              <a:rPr lang="en-US" sz="8000" dirty="0" smtClean="0"/>
              <a:t>Alarm Systems</a:t>
            </a:r>
          </a:p>
          <a:p>
            <a:pPr marL="969963" lvl="2" indent="-342900"/>
            <a:r>
              <a:rPr lang="en-US" sz="8000" dirty="0" smtClean="0"/>
              <a:t>Burglar Alarm</a:t>
            </a:r>
          </a:p>
          <a:p>
            <a:pPr marL="969963" lvl="2" indent="-342900"/>
            <a:r>
              <a:rPr lang="en-US" sz="8000" dirty="0" smtClean="0"/>
              <a:t>Fire Alarm</a:t>
            </a:r>
          </a:p>
          <a:p>
            <a:pPr marL="969963" lvl="2" indent="-342900"/>
            <a:r>
              <a:rPr lang="en-US" sz="8000" dirty="0" smtClean="0"/>
              <a:t>Water Alarm</a:t>
            </a:r>
          </a:p>
          <a:p>
            <a:pPr marL="969963" lvl="2" indent="-342900"/>
            <a:r>
              <a:rPr lang="en-US" sz="8000" dirty="0" smtClean="0"/>
              <a:t>Humidity Alarm</a:t>
            </a:r>
          </a:p>
          <a:p>
            <a:pPr marL="969963" lvl="2" indent="-342900"/>
            <a:r>
              <a:rPr lang="en-US" sz="8000" dirty="0" smtClean="0"/>
              <a:t>Power Fluctuation Alarm</a:t>
            </a:r>
          </a:p>
          <a:p>
            <a:pPr marL="969963" lvl="2" indent="-342900"/>
            <a:r>
              <a:rPr lang="en-US" sz="8000" dirty="0" smtClean="0"/>
              <a:t>Chemical or Gas Alarm</a:t>
            </a:r>
          </a:p>
          <a:p>
            <a:pPr marL="690563" lvl="1" indent="-342900"/>
            <a:r>
              <a:rPr lang="en-US" sz="8200" dirty="0" smtClean="0"/>
              <a:t>Tools used to send alerts: e.g. </a:t>
            </a:r>
            <a:r>
              <a:rPr lang="en-US" sz="8200" dirty="0" err="1" smtClean="0"/>
              <a:t>WatchDog</a:t>
            </a:r>
            <a:endParaRPr lang="en-US" sz="8200" dirty="0" smtClean="0"/>
          </a:p>
          <a:p>
            <a:pPr marL="969963" lvl="2" indent="-342900"/>
            <a:endParaRPr lang="en-US" dirty="0" smtClean="0"/>
          </a:p>
          <a:p>
            <a:pPr marL="627063" lvl="2" indent="0">
              <a:buNone/>
            </a:pPr>
            <a:endParaRPr lang="en-US" dirty="0" smtClean="0"/>
          </a:p>
          <a:p>
            <a:pPr marL="45720" indent="0">
              <a:buNone/>
            </a:pPr>
            <a:r>
              <a:rPr lang="en-US" dirty="0"/>
              <a:t>	</a:t>
            </a:r>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13</a:t>
            </a:fld>
            <a:endParaRPr lang="en-US">
              <a:solidFill>
                <a:srgbClr val="073E87"/>
              </a:solidFill>
            </a:endParaRPr>
          </a:p>
        </p:txBody>
      </p:sp>
    </p:spTree>
    <p:extLst>
      <p:ext uri="{BB962C8B-B14F-4D97-AF65-F5344CB8AC3E}">
        <p14:creationId xmlns:p14="http://schemas.microsoft.com/office/powerpoint/2010/main" val="3584072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4191000"/>
          </a:xfrm>
        </p:spPr>
        <p:txBody>
          <a:bodyPr>
            <a:normAutofit fontScale="25000" lnSpcReduction="20000"/>
          </a:bodyPr>
          <a:lstStyle/>
          <a:p>
            <a:pPr marL="388620" indent="-342900"/>
            <a:r>
              <a:rPr lang="en-US" sz="8000" dirty="0" smtClean="0"/>
              <a:t>Facility Based Controls:</a:t>
            </a:r>
          </a:p>
          <a:p>
            <a:pPr marL="969963" lvl="2" indent="-342900"/>
            <a:r>
              <a:rPr lang="en-US" sz="8000" dirty="0" smtClean="0"/>
              <a:t>Fire Suppression Systems</a:t>
            </a:r>
          </a:p>
          <a:p>
            <a:pPr marL="1257300" lvl="3" indent="-342900"/>
            <a:r>
              <a:rPr lang="en-US" sz="8000" dirty="0" smtClean="0"/>
              <a:t>Water Based System (Wet-pipe, Dry-pipe, )</a:t>
            </a:r>
          </a:p>
          <a:p>
            <a:pPr marL="1257300" lvl="3" indent="-342900"/>
            <a:r>
              <a:rPr lang="en-US" sz="8000" dirty="0" smtClean="0"/>
              <a:t>Gas Based System (</a:t>
            </a:r>
            <a:r>
              <a:rPr lang="en-US" sz="8000" dirty="0" err="1" smtClean="0"/>
              <a:t>Halon</a:t>
            </a:r>
            <a:r>
              <a:rPr lang="en-US" sz="8000" dirty="0" smtClean="0"/>
              <a:t> vs. FM200)</a:t>
            </a:r>
          </a:p>
          <a:p>
            <a:pPr marL="969963" lvl="2" indent="-342900"/>
            <a:r>
              <a:rPr lang="en-US" sz="8000" dirty="0" smtClean="0"/>
              <a:t>Power</a:t>
            </a:r>
          </a:p>
          <a:p>
            <a:pPr marL="1257300" lvl="3" indent="-342900"/>
            <a:r>
              <a:rPr lang="en-US" sz="8000" dirty="0" smtClean="0"/>
              <a:t>Redundant Power Feeds (connect to more than one power grid)</a:t>
            </a:r>
          </a:p>
          <a:p>
            <a:pPr marL="1257300" lvl="3" indent="-342900"/>
            <a:r>
              <a:rPr lang="en-US" sz="8000" dirty="0" smtClean="0"/>
              <a:t>Ground to Earth (to carry power away from critical equipment during fault condition)</a:t>
            </a:r>
          </a:p>
          <a:p>
            <a:pPr marL="1257300" lvl="3" indent="-342900"/>
            <a:r>
              <a:rPr lang="en-US" sz="8000" dirty="0" smtClean="0"/>
              <a:t>Power Conditioning (to flatten out harmful spike and sags in current)</a:t>
            </a:r>
          </a:p>
          <a:p>
            <a:pPr marL="1257300" lvl="3" indent="-342900"/>
            <a:r>
              <a:rPr lang="en-US" sz="8000" dirty="0" smtClean="0"/>
              <a:t>Battery Backups </a:t>
            </a:r>
          </a:p>
          <a:p>
            <a:pPr marL="1257300" lvl="3" indent="-342900"/>
            <a:r>
              <a:rPr lang="en-US" sz="8000" dirty="0" smtClean="0"/>
              <a:t>Power Generator </a:t>
            </a:r>
          </a:p>
          <a:p>
            <a:pPr marL="1257300" lvl="3" indent="-342900"/>
            <a:endParaRPr lang="en-US" dirty="0" smtClean="0"/>
          </a:p>
          <a:p>
            <a:pPr marL="914400" lvl="3" indent="0">
              <a:buNone/>
            </a:pPr>
            <a:endParaRPr lang="en-US" dirty="0" smtClean="0"/>
          </a:p>
          <a:p>
            <a:pPr marL="969963" lvl="2" indent="-342900"/>
            <a:endParaRPr lang="en-US" dirty="0" smtClean="0"/>
          </a:p>
          <a:p>
            <a:pPr marL="627063" lvl="2" indent="0">
              <a:buNone/>
            </a:pPr>
            <a:endParaRPr lang="en-US" dirty="0" smtClean="0"/>
          </a:p>
          <a:p>
            <a:pPr marL="45720" indent="0">
              <a:buNone/>
            </a:pPr>
            <a:r>
              <a:rPr lang="en-US" dirty="0"/>
              <a:t>	</a:t>
            </a:r>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14</a:t>
            </a:fld>
            <a:endParaRPr lang="en-US">
              <a:solidFill>
                <a:srgbClr val="073E87"/>
              </a:solidFill>
            </a:endParaRPr>
          </a:p>
        </p:txBody>
      </p:sp>
    </p:spTree>
    <p:extLst>
      <p:ext uri="{BB962C8B-B14F-4D97-AF65-F5344CB8AC3E}">
        <p14:creationId xmlns:p14="http://schemas.microsoft.com/office/powerpoint/2010/main" val="1475784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4191000"/>
          </a:xfrm>
        </p:spPr>
        <p:txBody>
          <a:bodyPr>
            <a:normAutofit fontScale="85000" lnSpcReduction="20000"/>
          </a:bodyPr>
          <a:lstStyle/>
          <a:p>
            <a:pPr marL="388620" indent="-342900"/>
            <a:r>
              <a:rPr lang="en-US" dirty="0"/>
              <a:t>Facility Based Controls:</a:t>
            </a:r>
          </a:p>
          <a:p>
            <a:pPr marL="690563" lvl="1" indent="-342900"/>
            <a:r>
              <a:rPr lang="en-US" sz="2400" dirty="0" smtClean="0"/>
              <a:t>HVAC </a:t>
            </a:r>
          </a:p>
          <a:p>
            <a:pPr marL="969963" lvl="2" indent="-342900"/>
            <a:r>
              <a:rPr lang="en-US" sz="2400" dirty="0" smtClean="0"/>
              <a:t>Heating</a:t>
            </a:r>
          </a:p>
          <a:p>
            <a:pPr marL="969963" lvl="2" indent="-342900"/>
            <a:r>
              <a:rPr lang="en-US" sz="2400" dirty="0" smtClean="0"/>
              <a:t>Ventilation </a:t>
            </a:r>
          </a:p>
          <a:p>
            <a:pPr marL="969963" lvl="2" indent="-342900"/>
            <a:r>
              <a:rPr lang="en-US" sz="2400" dirty="0" smtClean="0"/>
              <a:t>Air Condition</a:t>
            </a:r>
          </a:p>
          <a:p>
            <a:pPr marL="690563" lvl="1" indent="-342900"/>
            <a:r>
              <a:rPr lang="en-US" sz="2400" dirty="0" smtClean="0"/>
              <a:t>Capacity and Redundancy </a:t>
            </a:r>
          </a:p>
          <a:p>
            <a:pPr marL="690563" lvl="1" indent="-342900"/>
            <a:r>
              <a:rPr lang="en-US" sz="2400" dirty="0" smtClean="0"/>
              <a:t>Monitoring</a:t>
            </a:r>
          </a:p>
          <a:p>
            <a:pPr marL="690563" lvl="1" indent="-342900"/>
            <a:r>
              <a:rPr lang="en-US" sz="2400" dirty="0" smtClean="0"/>
              <a:t>Network Connectivity</a:t>
            </a:r>
          </a:p>
          <a:p>
            <a:pPr marL="969963" lvl="2" indent="-342900"/>
            <a:r>
              <a:rPr lang="en-US" sz="2400" dirty="0" smtClean="0"/>
              <a:t>Redundant Internet and WAN connections using different carriers</a:t>
            </a:r>
          </a:p>
          <a:p>
            <a:pPr marL="690563" lvl="1" indent="-342900"/>
            <a:r>
              <a:rPr lang="en-US" sz="2400" dirty="0" smtClean="0"/>
              <a:t>Lease and Contract – Renew and Expiration</a:t>
            </a:r>
          </a:p>
          <a:p>
            <a:pPr marL="388620" indent="-342900"/>
            <a:endParaRPr lang="en-US" dirty="0" smtClean="0"/>
          </a:p>
          <a:p>
            <a:pPr marL="627063" lvl="2" indent="0">
              <a:buNone/>
            </a:pPr>
            <a:endParaRPr lang="en-US" dirty="0" smtClean="0"/>
          </a:p>
          <a:p>
            <a:pPr marL="45720" indent="0">
              <a:buNone/>
            </a:pPr>
            <a:r>
              <a:rPr lang="en-US" dirty="0"/>
              <a:t>	</a:t>
            </a:r>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15</a:t>
            </a:fld>
            <a:endParaRPr lang="en-US">
              <a:solidFill>
                <a:srgbClr val="073E87"/>
              </a:solidFill>
            </a:endParaRPr>
          </a:p>
        </p:txBody>
      </p:sp>
    </p:spTree>
    <p:extLst>
      <p:ext uri="{BB962C8B-B14F-4D97-AF65-F5344CB8AC3E}">
        <p14:creationId xmlns:p14="http://schemas.microsoft.com/office/powerpoint/2010/main" val="1332340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4191000"/>
          </a:xfrm>
        </p:spPr>
        <p:txBody>
          <a:bodyPr>
            <a:normAutofit fontScale="25000" lnSpcReduction="20000"/>
          </a:bodyPr>
          <a:lstStyle/>
          <a:p>
            <a:pPr marL="388620" indent="-342900"/>
            <a:r>
              <a:rPr lang="en-US" sz="8000" dirty="0" smtClean="0"/>
              <a:t>Threats to Data Centers</a:t>
            </a:r>
          </a:p>
          <a:p>
            <a:pPr marL="690563" lvl="1" indent="-342900"/>
            <a:r>
              <a:rPr lang="en-US" sz="8000" dirty="0" smtClean="0"/>
              <a:t>Natural Disaster (flooding, earthquakes, fire)</a:t>
            </a:r>
          </a:p>
          <a:p>
            <a:pPr marL="690563" lvl="1" indent="-342900"/>
            <a:r>
              <a:rPr lang="en-US" sz="8000" dirty="0" smtClean="0"/>
              <a:t>Man-Made Threats (terrorist attack, riot, theft)</a:t>
            </a:r>
          </a:p>
          <a:p>
            <a:pPr marL="690563" lvl="1" indent="-342900"/>
            <a:r>
              <a:rPr lang="en-US" sz="8000" dirty="0" smtClean="0"/>
              <a:t>Environmental Hazards (heat or humidity)</a:t>
            </a:r>
          </a:p>
          <a:p>
            <a:pPr marL="690563" lvl="1" indent="-342900"/>
            <a:r>
              <a:rPr lang="en-US" sz="8000" dirty="0" smtClean="0"/>
              <a:t>Loss of utilities (Black out, Brown out)</a:t>
            </a:r>
          </a:p>
          <a:p>
            <a:pPr marL="690563" lvl="1" indent="-342900"/>
            <a:endParaRPr lang="en-US" sz="8000" dirty="0" smtClean="0"/>
          </a:p>
          <a:p>
            <a:pPr marL="388620" indent="-342900"/>
            <a:r>
              <a:rPr lang="en-US" sz="8000" dirty="0" smtClean="0"/>
              <a:t>Auditor’s Concerns</a:t>
            </a:r>
          </a:p>
          <a:p>
            <a:pPr marL="690563" lvl="1" indent="-342900"/>
            <a:r>
              <a:rPr lang="en-US" sz="8000" dirty="0" smtClean="0"/>
              <a:t>Physical Access Control (Preventive &amp; Detective)</a:t>
            </a:r>
          </a:p>
          <a:p>
            <a:pPr marL="690563" lvl="1" indent="-342900"/>
            <a:r>
              <a:rPr lang="en-US" sz="8000" dirty="0" smtClean="0"/>
              <a:t>System and Facility Monitoring</a:t>
            </a:r>
          </a:p>
          <a:p>
            <a:pPr marL="690563" lvl="1" indent="-342900"/>
            <a:r>
              <a:rPr lang="en-US" sz="8000" dirty="0" smtClean="0"/>
              <a:t>Equipment Maintenance Record (HVAC, UPS, Generator, etc.)</a:t>
            </a:r>
          </a:p>
          <a:p>
            <a:pPr marL="690563" lvl="1" indent="-342900"/>
            <a:r>
              <a:rPr lang="en-US" sz="8000" dirty="0" smtClean="0"/>
              <a:t>Emergency Responding </a:t>
            </a:r>
          </a:p>
          <a:p>
            <a:pPr marL="690563" lvl="1" indent="-342900"/>
            <a:endParaRPr lang="en-US" dirty="0" smtClean="0"/>
          </a:p>
          <a:p>
            <a:pPr marL="690563" lvl="1" indent="-342900"/>
            <a:endParaRPr lang="en-US" sz="2200" dirty="0" smtClean="0"/>
          </a:p>
          <a:p>
            <a:pPr marL="690563" lvl="1" indent="-342900"/>
            <a:endParaRPr lang="en-US" sz="2200" dirty="0" smtClean="0"/>
          </a:p>
          <a:p>
            <a:pPr marL="627063" lvl="2" indent="0">
              <a:buNone/>
            </a:pPr>
            <a:endParaRPr lang="en-US" sz="2000" dirty="0" smtClean="0"/>
          </a:p>
          <a:p>
            <a:pPr marL="388620" indent="-342900"/>
            <a:endParaRPr lang="en-US" dirty="0" smtClean="0"/>
          </a:p>
          <a:p>
            <a:pPr marL="627063" lvl="2" indent="0">
              <a:buNone/>
            </a:pPr>
            <a:endParaRPr lang="en-US" dirty="0" smtClean="0"/>
          </a:p>
          <a:p>
            <a:pPr marL="45720" indent="0">
              <a:buNone/>
            </a:pPr>
            <a:r>
              <a:rPr lang="en-US" dirty="0"/>
              <a:t>	</a:t>
            </a:r>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16</a:t>
            </a:fld>
            <a:endParaRPr lang="en-US">
              <a:solidFill>
                <a:srgbClr val="073E87"/>
              </a:solidFill>
            </a:endParaRPr>
          </a:p>
        </p:txBody>
      </p:sp>
    </p:spTree>
    <p:extLst>
      <p:ext uri="{BB962C8B-B14F-4D97-AF65-F5344CB8AC3E}">
        <p14:creationId xmlns:p14="http://schemas.microsoft.com/office/powerpoint/2010/main" val="3779645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4191000"/>
          </a:xfrm>
        </p:spPr>
        <p:txBody>
          <a:bodyPr>
            <a:normAutofit fontScale="47500" lnSpcReduction="20000"/>
          </a:bodyPr>
          <a:lstStyle/>
          <a:p>
            <a:pPr marL="388620" indent="-342900"/>
            <a:r>
              <a:rPr lang="en-US" sz="4400" dirty="0" smtClean="0"/>
              <a:t>Data Center Operations</a:t>
            </a:r>
          </a:p>
          <a:p>
            <a:pPr marL="690563" lvl="1" indent="-342900"/>
            <a:r>
              <a:rPr lang="en-US" sz="4400" dirty="0" smtClean="0"/>
              <a:t>Roles and Responsibilities</a:t>
            </a:r>
          </a:p>
          <a:p>
            <a:pPr marL="690563" lvl="1" indent="-342900"/>
            <a:r>
              <a:rPr lang="en-US" sz="4400" dirty="0" smtClean="0"/>
              <a:t>Segregation of Duties</a:t>
            </a:r>
          </a:p>
          <a:p>
            <a:pPr marL="969963" lvl="2" indent="-342900"/>
            <a:r>
              <a:rPr lang="en-US" sz="4400" dirty="0" smtClean="0"/>
              <a:t>E.g. developers vs. Operations</a:t>
            </a:r>
          </a:p>
          <a:p>
            <a:pPr marL="690563" lvl="1" indent="-342900"/>
            <a:r>
              <a:rPr lang="en-US" sz="4400" dirty="0" smtClean="0"/>
              <a:t>Capacity Planning and Monitoring </a:t>
            </a:r>
          </a:p>
          <a:p>
            <a:pPr marL="690563" lvl="1" indent="-342900"/>
            <a:r>
              <a:rPr lang="en-US" sz="4400" dirty="0" smtClean="0"/>
              <a:t>Emergency Procedures to address reasonably anticipated threats (DR/BCP)</a:t>
            </a:r>
          </a:p>
          <a:p>
            <a:pPr marL="690563" lvl="1" indent="-342900"/>
            <a:r>
              <a:rPr lang="en-US" sz="4400" dirty="0" smtClean="0"/>
              <a:t>Training and Education of Data Center Personnel</a:t>
            </a:r>
          </a:p>
          <a:p>
            <a:pPr marL="690563" lvl="1" indent="-342900"/>
            <a:r>
              <a:rPr lang="en-US" sz="4400" dirty="0" smtClean="0"/>
              <a:t>Information Asset Disposal</a:t>
            </a:r>
          </a:p>
          <a:p>
            <a:pPr marL="690563" lvl="1" indent="-342900"/>
            <a:endParaRPr lang="en-US" sz="4400" dirty="0" smtClean="0"/>
          </a:p>
          <a:p>
            <a:pPr marL="690563" lvl="1" indent="-342900"/>
            <a:endParaRPr lang="en-US" sz="2200" dirty="0" smtClean="0"/>
          </a:p>
          <a:p>
            <a:pPr marL="627063" lvl="2" indent="0">
              <a:buNone/>
            </a:pPr>
            <a:endParaRPr lang="en-US" sz="2000" dirty="0" smtClean="0"/>
          </a:p>
          <a:p>
            <a:pPr marL="388620" indent="-342900"/>
            <a:endParaRPr lang="en-US" dirty="0" smtClean="0"/>
          </a:p>
          <a:p>
            <a:pPr marL="627063" lvl="2" indent="0">
              <a:buNone/>
            </a:pPr>
            <a:endParaRPr lang="en-US" dirty="0" smtClean="0"/>
          </a:p>
          <a:p>
            <a:pPr marL="45720" indent="0">
              <a:buNone/>
            </a:pPr>
            <a:r>
              <a:rPr lang="en-US" dirty="0"/>
              <a:t>	</a:t>
            </a:r>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17</a:t>
            </a:fld>
            <a:endParaRPr lang="en-US">
              <a:solidFill>
                <a:srgbClr val="073E87"/>
              </a:solidFill>
            </a:endParaRPr>
          </a:p>
        </p:txBody>
      </p:sp>
    </p:spTree>
    <p:extLst>
      <p:ext uri="{BB962C8B-B14F-4D97-AF65-F5344CB8AC3E}">
        <p14:creationId xmlns:p14="http://schemas.microsoft.com/office/powerpoint/2010/main" val="641502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8800"/>
            <a:ext cx="7408333" cy="3831696"/>
          </a:xfrm>
        </p:spPr>
        <p:txBody>
          <a:bodyPr>
            <a:normAutofit fontScale="85000" lnSpcReduction="20000"/>
          </a:bodyPr>
          <a:lstStyle/>
          <a:p>
            <a:pPr lvl="1"/>
            <a:r>
              <a:rPr lang="en-US" dirty="0" smtClean="0"/>
              <a:t>Data Center 101</a:t>
            </a:r>
          </a:p>
          <a:p>
            <a:pPr lvl="1"/>
            <a:r>
              <a:rPr lang="en-US" dirty="0" smtClean="0"/>
              <a:t>Facility-Based Controls</a:t>
            </a:r>
          </a:p>
          <a:p>
            <a:pPr lvl="2"/>
            <a:r>
              <a:rPr lang="en-US" dirty="0" smtClean="0"/>
              <a:t>Physical security</a:t>
            </a:r>
          </a:p>
          <a:p>
            <a:pPr lvl="2"/>
            <a:r>
              <a:rPr lang="en-US" dirty="0" smtClean="0"/>
              <a:t>HVAC</a:t>
            </a:r>
          </a:p>
          <a:p>
            <a:pPr lvl="2"/>
            <a:r>
              <a:rPr lang="en-US" dirty="0" smtClean="0"/>
              <a:t>Fire Suppression System</a:t>
            </a:r>
          </a:p>
          <a:p>
            <a:pPr lvl="2"/>
            <a:r>
              <a:rPr lang="en-US" dirty="0" smtClean="0"/>
              <a:t>Power Source</a:t>
            </a:r>
          </a:p>
          <a:p>
            <a:pPr lvl="1"/>
            <a:r>
              <a:rPr lang="en-US" dirty="0" smtClean="0"/>
              <a:t>Data Center Operations</a:t>
            </a:r>
          </a:p>
          <a:p>
            <a:pPr lvl="2"/>
            <a:r>
              <a:rPr lang="en-US" dirty="0" smtClean="0"/>
              <a:t>Security</a:t>
            </a:r>
          </a:p>
          <a:p>
            <a:pPr lvl="2"/>
            <a:r>
              <a:rPr lang="en-US" dirty="0" smtClean="0"/>
              <a:t>Roles and Responsibilities of Data Center Personal</a:t>
            </a:r>
          </a:p>
          <a:p>
            <a:pPr lvl="2"/>
            <a:r>
              <a:rPr lang="en-US" dirty="0" smtClean="0"/>
              <a:t>Segregation of Duty of Data Center Personal</a:t>
            </a:r>
          </a:p>
          <a:p>
            <a:pPr lvl="2"/>
            <a:r>
              <a:rPr lang="en-US" dirty="0" smtClean="0"/>
              <a:t>Emergency and Disaster Response</a:t>
            </a:r>
          </a:p>
          <a:p>
            <a:pPr lvl="2"/>
            <a:r>
              <a:rPr lang="en-US" dirty="0" smtClean="0"/>
              <a:t>Facility and Equipment Maintenance</a:t>
            </a:r>
          </a:p>
          <a:p>
            <a:pPr lvl="2"/>
            <a:r>
              <a:rPr lang="en-US" dirty="0" smtClean="0"/>
              <a:t>Data Center Capacity Planning</a:t>
            </a:r>
          </a:p>
          <a:p>
            <a:pPr lvl="2"/>
            <a:r>
              <a:rPr lang="en-US" dirty="0" smtClean="0"/>
              <a:t>Data Center</a:t>
            </a:r>
            <a:endParaRPr lang="en-US" dirty="0"/>
          </a:p>
        </p:txBody>
      </p:sp>
      <p:sp>
        <p:nvSpPr>
          <p:cNvPr id="3" name="Title 2"/>
          <p:cNvSpPr>
            <a:spLocks noGrp="1"/>
          </p:cNvSpPr>
          <p:nvPr>
            <p:ph type="title"/>
          </p:nvPr>
        </p:nvSpPr>
        <p:spPr/>
        <p:txBody>
          <a:bodyPr>
            <a:normAutofit/>
          </a:bodyPr>
          <a:lstStyle/>
          <a:p>
            <a:r>
              <a:rPr lang="en-US" dirty="0" smtClean="0"/>
              <a:t>Data Center &amp; Operations Audit</a:t>
            </a:r>
            <a:endParaRPr lang="en-US" dirty="0"/>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2</a:t>
            </a:fld>
            <a:endParaRPr lang="en-US">
              <a:solidFill>
                <a:srgbClr val="073E87"/>
              </a:solidFill>
            </a:endParaRPr>
          </a:p>
        </p:txBody>
      </p:sp>
    </p:spTree>
    <p:extLst>
      <p:ext uri="{BB962C8B-B14F-4D97-AF65-F5344CB8AC3E}">
        <p14:creationId xmlns:p14="http://schemas.microsoft.com/office/powerpoint/2010/main" val="4251169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286000"/>
            <a:ext cx="7408333" cy="3450696"/>
          </a:xfrm>
        </p:spPr>
        <p:txBody>
          <a:bodyPr>
            <a:normAutofit lnSpcReduction="10000"/>
          </a:bodyPr>
          <a:lstStyle/>
          <a:p>
            <a:pPr lvl="1"/>
            <a:r>
              <a:rPr lang="en-US" dirty="0" smtClean="0"/>
              <a:t>Data Center 101 – “</a:t>
            </a:r>
            <a:r>
              <a:rPr lang="en-US" i="1" dirty="0" smtClean="0"/>
              <a:t>A </a:t>
            </a:r>
            <a:r>
              <a:rPr lang="en-US" b="1" i="1" dirty="0"/>
              <a:t>data center</a:t>
            </a:r>
            <a:r>
              <a:rPr lang="en-US" i="1" dirty="0"/>
              <a:t> or </a:t>
            </a:r>
            <a:r>
              <a:rPr lang="en-US" b="1" i="1" dirty="0"/>
              <a:t>computer </a:t>
            </a:r>
            <a:r>
              <a:rPr lang="en-US" b="1" i="1" dirty="0" err="1"/>
              <a:t>centre</a:t>
            </a:r>
            <a:r>
              <a:rPr lang="en-US" i="1" dirty="0"/>
              <a:t> (also </a:t>
            </a:r>
            <a:r>
              <a:rPr lang="en-US" b="1" i="1" dirty="0"/>
              <a:t>datacenter</a:t>
            </a:r>
            <a:r>
              <a:rPr lang="en-US" i="1" dirty="0"/>
              <a:t>) is a facility used to house computer systems and associated components, such as telecommunications and storage systems. It generally includes redundant or backup power supplies, redundant data communications connections, environmental controls (e.g., air conditioning, fire suppression) and security devices. Large data centers are industrial scale operations using as much electricity as a small </a:t>
            </a:r>
            <a:r>
              <a:rPr lang="en-US" i="1" dirty="0" smtClean="0"/>
              <a:t>town </a:t>
            </a:r>
            <a:r>
              <a:rPr lang="en-US" i="1" dirty="0"/>
              <a:t>and sometimes are a significant source of air pollution in the form of </a:t>
            </a:r>
            <a:r>
              <a:rPr lang="en-US" i="1" dirty="0">
                <a:hlinkClick r:id="rId2" action="ppaction://hlinkfile" tooltip="Diesel exhaust"/>
              </a:rPr>
              <a:t>diesel </a:t>
            </a:r>
            <a:r>
              <a:rPr lang="en-US" i="1" dirty="0" smtClean="0">
                <a:hlinkClick r:id="rId2" action="ppaction://hlinkfile" tooltip="Diesel exhaust"/>
              </a:rPr>
              <a:t>exhaust</a:t>
            </a:r>
            <a:r>
              <a:rPr lang="en-US" dirty="0" smtClean="0"/>
              <a:t>.” - Wikipedia</a:t>
            </a:r>
            <a:endParaRPr lang="en-US" dirty="0"/>
          </a:p>
          <a:p>
            <a:pPr lvl="1"/>
            <a:endParaRPr lang="en-US" dirty="0" smtClean="0"/>
          </a:p>
          <a:p>
            <a:pPr lvl="2"/>
            <a:endParaRPr lang="en-US" dirty="0" smtClean="0"/>
          </a:p>
          <a:p>
            <a:pPr lvl="3"/>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3</a:t>
            </a:fld>
            <a:endParaRPr lang="en-US">
              <a:solidFill>
                <a:srgbClr val="073E87"/>
              </a:solidFill>
            </a:endParaRPr>
          </a:p>
        </p:txBody>
      </p:sp>
    </p:spTree>
    <p:extLst>
      <p:ext uri="{BB962C8B-B14F-4D97-AF65-F5344CB8AC3E}">
        <p14:creationId xmlns:p14="http://schemas.microsoft.com/office/powerpoint/2010/main" val="2468286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76400"/>
            <a:ext cx="7408333" cy="2667000"/>
          </a:xfrm>
        </p:spPr>
        <p:txBody>
          <a:bodyPr>
            <a:normAutofit/>
          </a:bodyPr>
          <a:lstStyle/>
          <a:p>
            <a:pPr marL="301943" lvl="1" indent="0" algn="ctr">
              <a:buNone/>
            </a:pPr>
            <a:r>
              <a:rPr lang="en-US" dirty="0" smtClean="0"/>
              <a:t>What does a Data Center look like?</a:t>
            </a:r>
          </a:p>
          <a:p>
            <a:pPr marL="301943" lvl="1" indent="0">
              <a:buNone/>
            </a:pPr>
            <a:endParaRPr lang="en-US" dirty="0" smtClean="0"/>
          </a:p>
          <a:p>
            <a:pPr marL="301943" lvl="1" indent="0">
              <a:buNone/>
            </a:pPr>
            <a:r>
              <a:rPr lang="en-US" dirty="0" smtClean="0">
                <a:hlinkClick r:id="rId2"/>
              </a:rPr>
              <a:t>http</a:t>
            </a:r>
            <a:r>
              <a:rPr lang="en-US" dirty="0">
                <a:hlinkClick r:id="rId2"/>
              </a:rPr>
              <a:t>://</a:t>
            </a:r>
            <a:r>
              <a:rPr lang="en-US" dirty="0" smtClean="0">
                <a:hlinkClick r:id="rId2"/>
              </a:rPr>
              <a:t>www.google.com/search?q=data+center+picture&amp;hl=en&amp;tbm=isch&amp;tbo=u&amp;source=univ&amp;sa=X&amp;ei=NOlQUY6LNrXF4APVyICAAg&amp;ved=0CE4QsAQ&amp;biw=1786&amp;bih=779</a:t>
            </a:r>
            <a:endParaRPr lang="en-US" dirty="0" smtClean="0"/>
          </a:p>
          <a:p>
            <a:pPr marL="301943" lvl="1" indent="0">
              <a:buNone/>
            </a:pPr>
            <a:endParaRPr lang="en-US" dirty="0"/>
          </a:p>
          <a:p>
            <a:pPr marL="301943" lvl="1" indent="0">
              <a:buNone/>
            </a:pPr>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4</a:t>
            </a:fld>
            <a:endParaRPr lang="en-US">
              <a:solidFill>
                <a:srgbClr val="073E87"/>
              </a:solidFill>
            </a:endParaRPr>
          </a:p>
        </p:txBody>
      </p:sp>
    </p:spTree>
    <p:extLst>
      <p:ext uri="{BB962C8B-B14F-4D97-AF65-F5344CB8AC3E}">
        <p14:creationId xmlns:p14="http://schemas.microsoft.com/office/powerpoint/2010/main" val="899681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fontScale="77500" lnSpcReduction="20000"/>
          </a:bodyPr>
          <a:lstStyle/>
          <a:p>
            <a:r>
              <a:rPr lang="en-US" dirty="0" smtClean="0"/>
              <a:t>Physical Security and Access Control</a:t>
            </a:r>
          </a:p>
          <a:p>
            <a:pPr lvl="1"/>
            <a:r>
              <a:rPr lang="en-US" b="1" dirty="0"/>
              <a:t>Build on the right spot.</a:t>
            </a:r>
            <a:r>
              <a:rPr lang="en-US" dirty="0"/>
              <a:t> Be sure the building is some distance from headquarters (20 miles is typical) and at least 100 feet from the main road. Bad neighbors: airports, chemical facilities, power plants. Bad news: earthquake fault lines and (as we've seen all too clearly this year) areas prone to hurricanes and floods. And scrap the "data center" sign.</a:t>
            </a:r>
          </a:p>
          <a:p>
            <a:pPr lvl="1"/>
            <a:r>
              <a:rPr lang="en-US" b="1" dirty="0"/>
              <a:t>2. Have redundant utilities.</a:t>
            </a:r>
            <a:r>
              <a:rPr lang="en-US" dirty="0"/>
              <a:t> Data centers need two sources for utilities, such as electricity, water, voice and data. Trace electricity sources back to two separate substations and water back to two different main lines. Lines should be underground and should come into different areas of the building, with water separate from other utilities. Use the data center's anticipated power usage as leverage for getting the electric company to accommodate the building's special needs.</a:t>
            </a:r>
          </a:p>
          <a:p>
            <a:pPr lvl="1"/>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5</a:t>
            </a:fld>
            <a:endParaRPr lang="en-US">
              <a:solidFill>
                <a:srgbClr val="073E87"/>
              </a:solidFill>
            </a:endParaRPr>
          </a:p>
        </p:txBody>
      </p:sp>
    </p:spTree>
    <p:extLst>
      <p:ext uri="{BB962C8B-B14F-4D97-AF65-F5344CB8AC3E}">
        <p14:creationId xmlns:p14="http://schemas.microsoft.com/office/powerpoint/2010/main" val="698881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fontScale="77500" lnSpcReduction="20000"/>
          </a:bodyPr>
          <a:lstStyle/>
          <a:p>
            <a:r>
              <a:rPr lang="en-US" dirty="0" smtClean="0"/>
              <a:t>Physical Security and Access Control</a:t>
            </a:r>
          </a:p>
          <a:p>
            <a:pPr lvl="1"/>
            <a:r>
              <a:rPr lang="en-US" b="1" dirty="0" smtClean="0"/>
              <a:t>Pay </a:t>
            </a:r>
            <a:r>
              <a:rPr lang="en-US" b="1" dirty="0"/>
              <a:t>attention to walls.</a:t>
            </a:r>
            <a:r>
              <a:rPr lang="en-US" dirty="0"/>
              <a:t> Foot-thick concrete is a cheap and effective barrier against the elements and explosive devices. For extra security, use walls lined with Kevlar.</a:t>
            </a:r>
          </a:p>
          <a:p>
            <a:pPr lvl="1"/>
            <a:r>
              <a:rPr lang="en-US" b="1" dirty="0" smtClean="0"/>
              <a:t>Avoid </a:t>
            </a:r>
            <a:r>
              <a:rPr lang="en-US" b="1" dirty="0"/>
              <a:t>windows.</a:t>
            </a:r>
            <a:r>
              <a:rPr lang="en-US" dirty="0"/>
              <a:t> Think warehouse, not office building. If you must have windows, limit them to the break room or administrative area, and </a:t>
            </a:r>
            <a:r>
              <a:rPr lang="en-US" dirty="0">
                <a:hlinkClick r:id="rId2"/>
              </a:rPr>
              <a:t>use bomb-resistant laminated glass</a:t>
            </a:r>
            <a:r>
              <a:rPr lang="en-US" dirty="0"/>
              <a:t>.</a:t>
            </a:r>
          </a:p>
          <a:p>
            <a:pPr lvl="1"/>
            <a:r>
              <a:rPr lang="en-US" b="1" dirty="0" smtClean="0"/>
              <a:t>Use </a:t>
            </a:r>
            <a:r>
              <a:rPr lang="en-US" b="1" dirty="0">
                <a:hlinkClick r:id="rId3"/>
              </a:rPr>
              <a:t>landscaping</a:t>
            </a:r>
            <a:r>
              <a:rPr lang="en-US" b="1" dirty="0"/>
              <a:t> for protection.</a:t>
            </a:r>
            <a:r>
              <a:rPr lang="en-US" dirty="0"/>
              <a:t> Trees, boulders and </a:t>
            </a:r>
            <a:r>
              <a:rPr lang="en-US" dirty="0" err="1"/>
              <a:t>gulleys</a:t>
            </a:r>
            <a:r>
              <a:rPr lang="en-US" dirty="0"/>
              <a:t> can hide the building from passing cars, obscure security devices (like fences), and also help keep vehicles from getting too close. Oh, and they look nice </a:t>
            </a:r>
            <a:r>
              <a:rPr lang="en-US" dirty="0" smtClean="0"/>
              <a:t>too.</a:t>
            </a:r>
          </a:p>
          <a:p>
            <a:pPr lvl="1"/>
            <a:r>
              <a:rPr lang="en-US" b="1" dirty="0" smtClean="0"/>
              <a:t>Keep </a:t>
            </a:r>
            <a:r>
              <a:rPr lang="en-US" b="1" dirty="0"/>
              <a:t>a 100-foot buffer zone around the site.</a:t>
            </a:r>
            <a:r>
              <a:rPr lang="en-US" dirty="0"/>
              <a:t> Where landscaping does not protect the building from vehicles, use crash-proof barriers instead. Bollard planters are less conspicuous and more attractive than other devices.</a:t>
            </a:r>
          </a:p>
          <a:p>
            <a:pPr lvl="1"/>
            <a:endParaRPr lang="en-US" dirty="0"/>
          </a:p>
          <a:p>
            <a:pPr lvl="1"/>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6</a:t>
            </a:fld>
            <a:endParaRPr lang="en-US">
              <a:solidFill>
                <a:srgbClr val="073E87"/>
              </a:solidFill>
            </a:endParaRPr>
          </a:p>
        </p:txBody>
      </p:sp>
    </p:spTree>
    <p:extLst>
      <p:ext uri="{BB962C8B-B14F-4D97-AF65-F5344CB8AC3E}">
        <p14:creationId xmlns:p14="http://schemas.microsoft.com/office/powerpoint/2010/main" val="4014013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fontScale="70000" lnSpcReduction="20000"/>
          </a:bodyPr>
          <a:lstStyle/>
          <a:p>
            <a:r>
              <a:rPr lang="en-US" dirty="0" smtClean="0"/>
              <a:t>Physical Security and Access Control</a:t>
            </a:r>
          </a:p>
          <a:p>
            <a:pPr lvl="1"/>
            <a:r>
              <a:rPr lang="en-US" b="1" dirty="0" smtClean="0"/>
              <a:t>Use </a:t>
            </a:r>
            <a:r>
              <a:rPr lang="en-US" b="1" dirty="0"/>
              <a:t>retractable crash barriers at vehicle entry points.</a:t>
            </a:r>
            <a:r>
              <a:rPr lang="en-US" dirty="0"/>
              <a:t> Control access to the parking lot and loading dock with a staffed guard station that operates the </a:t>
            </a:r>
            <a:r>
              <a:rPr lang="en-US" dirty="0">
                <a:hlinkClick r:id="rId2"/>
              </a:rPr>
              <a:t>retractable bollards</a:t>
            </a:r>
            <a:r>
              <a:rPr lang="en-US" dirty="0"/>
              <a:t>. Use a raised gate and a green light as visual cues that the bollards are down and the driver can go forward. In situations when extra security is needed, have the barriers left up by default, and lowered only when someone has permission to pass through.</a:t>
            </a:r>
          </a:p>
          <a:p>
            <a:pPr lvl="1"/>
            <a:r>
              <a:rPr lang="en-US" b="1" dirty="0" smtClean="0"/>
              <a:t>Plan </a:t>
            </a:r>
            <a:r>
              <a:rPr lang="en-US" b="1" dirty="0"/>
              <a:t>for bomb detection.</a:t>
            </a:r>
            <a:r>
              <a:rPr lang="en-US" dirty="0"/>
              <a:t> For data centers that are especially sensitive or likely targets, have guards use mirrors to check underneath vehicles for explosives, or provide portable bomb-sniffing devices. You can respond to a raised threat by increasing the number of vehicles you </a:t>
            </a:r>
            <a:r>
              <a:rPr lang="en-US" dirty="0" smtClean="0"/>
              <a:t>check perhaps </a:t>
            </a:r>
            <a:r>
              <a:rPr lang="en-US" dirty="0"/>
              <a:t>by checking employee vehicles as well as visitors and delivery trucks.</a:t>
            </a:r>
          </a:p>
          <a:p>
            <a:pPr lvl="1"/>
            <a:r>
              <a:rPr lang="en-US" b="1" dirty="0" smtClean="0"/>
              <a:t>Limit </a:t>
            </a:r>
            <a:r>
              <a:rPr lang="en-US" b="1" dirty="0"/>
              <a:t>entry points.</a:t>
            </a:r>
            <a:r>
              <a:rPr lang="en-US" dirty="0"/>
              <a:t> Control access to the building by establishing one main entrance, plus a back one for </a:t>
            </a:r>
            <a:r>
              <a:rPr lang="en-US" dirty="0">
                <a:hlinkClick r:id="rId3"/>
              </a:rPr>
              <a:t>the loading dock</a:t>
            </a:r>
            <a:r>
              <a:rPr lang="en-US" dirty="0"/>
              <a:t>. This keeps costs down too.</a:t>
            </a:r>
          </a:p>
          <a:p>
            <a:pPr lvl="1"/>
            <a:endParaRPr lang="en-US" dirty="0"/>
          </a:p>
          <a:p>
            <a:pPr lvl="1"/>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7</a:t>
            </a:fld>
            <a:endParaRPr lang="en-US">
              <a:solidFill>
                <a:srgbClr val="073E87"/>
              </a:solidFill>
            </a:endParaRPr>
          </a:p>
        </p:txBody>
      </p:sp>
    </p:spTree>
    <p:extLst>
      <p:ext uri="{BB962C8B-B14F-4D97-AF65-F5344CB8AC3E}">
        <p14:creationId xmlns:p14="http://schemas.microsoft.com/office/powerpoint/2010/main" val="1318504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fontScale="70000" lnSpcReduction="20000"/>
          </a:bodyPr>
          <a:lstStyle/>
          <a:p>
            <a:r>
              <a:rPr lang="en-US" sz="2700" dirty="0"/>
              <a:t>Physical Security and Access Control</a:t>
            </a:r>
          </a:p>
          <a:p>
            <a:pPr lvl="1"/>
            <a:r>
              <a:rPr lang="en-US" b="1" dirty="0" smtClean="0"/>
              <a:t>Make </a:t>
            </a:r>
            <a:r>
              <a:rPr lang="en-US" b="1" dirty="0"/>
              <a:t>fire doors exit only.</a:t>
            </a:r>
            <a:r>
              <a:rPr lang="en-US" dirty="0"/>
              <a:t> For exits required by fire codes, install doors that don't have handles on the outside. When any of these doors is opened, a loud alarm should sound and trigger a response from the security command center.</a:t>
            </a:r>
          </a:p>
          <a:p>
            <a:pPr lvl="1"/>
            <a:r>
              <a:rPr lang="en-US" b="1" dirty="0" smtClean="0"/>
              <a:t>Use </a:t>
            </a:r>
            <a:r>
              <a:rPr lang="en-US" b="1" dirty="0"/>
              <a:t>plenty of cameras.</a:t>
            </a:r>
            <a:r>
              <a:rPr lang="en-US" dirty="0"/>
              <a:t> </a:t>
            </a:r>
            <a:r>
              <a:rPr lang="en-US" dirty="0">
                <a:hlinkClick r:id="rId2"/>
              </a:rPr>
              <a:t>Surveillance cameras</a:t>
            </a:r>
            <a:r>
              <a:rPr lang="en-US" dirty="0"/>
              <a:t> should be installed around the perimeter of the building, at all entrances and exits, and at every access point throughout the building. A combination of motion-detection devices, low-light cameras, pan-tilt-zoom cameras and standard fixed cameras is ideal. Footage should be digitally recorded and stored offsite.</a:t>
            </a:r>
          </a:p>
          <a:p>
            <a:pPr lvl="1"/>
            <a:r>
              <a:rPr lang="en-US" b="1" dirty="0" smtClean="0"/>
              <a:t>Protect </a:t>
            </a:r>
            <a:r>
              <a:rPr lang="en-US" b="1" dirty="0"/>
              <a:t>the building's machinery.</a:t>
            </a:r>
            <a:r>
              <a:rPr lang="en-US" dirty="0"/>
              <a:t> Keep the mechanical area of the building, which houses environmental systems and uninterruptible power supplies, strictly off limits. If generators are outside, use concrete walls to secure the area. For both areas, make sure all contractors and repair crews are accompanied by an employee at all times.</a:t>
            </a:r>
          </a:p>
          <a:p>
            <a:pPr lvl="1"/>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8</a:t>
            </a:fld>
            <a:endParaRPr lang="en-US">
              <a:solidFill>
                <a:srgbClr val="073E87"/>
              </a:solidFill>
            </a:endParaRPr>
          </a:p>
        </p:txBody>
      </p:sp>
    </p:spTree>
    <p:extLst>
      <p:ext uri="{BB962C8B-B14F-4D97-AF65-F5344CB8AC3E}">
        <p14:creationId xmlns:p14="http://schemas.microsoft.com/office/powerpoint/2010/main" val="3591261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7408333" cy="3450696"/>
          </a:xfrm>
        </p:spPr>
        <p:txBody>
          <a:bodyPr>
            <a:normAutofit fontScale="70000" lnSpcReduction="20000"/>
          </a:bodyPr>
          <a:lstStyle/>
          <a:p>
            <a:r>
              <a:rPr lang="en-US" sz="2700" dirty="0"/>
              <a:t>Physical Security and Access </a:t>
            </a:r>
            <a:r>
              <a:rPr lang="en-US" sz="2700" dirty="0" smtClean="0"/>
              <a:t>Control</a:t>
            </a:r>
          </a:p>
          <a:p>
            <a:endParaRPr lang="en-US" sz="2700" dirty="0"/>
          </a:p>
          <a:p>
            <a:pPr lvl="1"/>
            <a:r>
              <a:rPr lang="en-US" b="1" dirty="0" smtClean="0"/>
              <a:t>Plan </a:t>
            </a:r>
            <a:r>
              <a:rPr lang="en-US" b="1" dirty="0"/>
              <a:t>for secure air handling.</a:t>
            </a:r>
            <a:r>
              <a:rPr lang="en-US" dirty="0"/>
              <a:t> Make sure the heating, ventilating and air-conditioning systems can be set to recirculate air rather than drawing in air from the outside. This could help protect people and equipment if there were some kind of biological or chemical attack or heavy smoke spreading from a nearby fire. For added security, put devices in place to monitor the air for </a:t>
            </a:r>
            <a:r>
              <a:rPr lang="en-US" dirty="0">
                <a:hlinkClick r:id="rId2"/>
              </a:rPr>
              <a:t>chemical, biological or radiological contaminant</a:t>
            </a:r>
            <a:r>
              <a:rPr lang="en-US" dirty="0"/>
              <a:t>.</a:t>
            </a:r>
          </a:p>
          <a:p>
            <a:pPr lvl="1"/>
            <a:r>
              <a:rPr lang="en-US" b="1" dirty="0" smtClean="0"/>
              <a:t>Ensure </a:t>
            </a:r>
            <a:r>
              <a:rPr lang="en-US" b="1" dirty="0"/>
              <a:t>nothing can hide in the walls and ceilings.</a:t>
            </a:r>
            <a:r>
              <a:rPr lang="en-US" dirty="0"/>
              <a:t> In secure areas of the data center, make sure internal walls run from the slab ceiling all the way to subflooring where wiring is typically housed. Also make sure drop-down ceilings don't provide hidden access points.</a:t>
            </a:r>
          </a:p>
          <a:p>
            <a:pPr lvl="1"/>
            <a:r>
              <a:rPr lang="en-US" b="1" dirty="0" smtClean="0"/>
              <a:t>Use </a:t>
            </a:r>
            <a:r>
              <a:rPr lang="en-US" b="1" dirty="0"/>
              <a:t>two-factor authentication.</a:t>
            </a:r>
            <a:r>
              <a:rPr lang="en-US" dirty="0"/>
              <a:t> Biometric identification is becoming standard for access to sensitive areas of data centers, with hand geometry or fingerprint scanners usually considered less invasive than retinal scanning. In other areas, you may be able to get away with less-expensive access cards.</a:t>
            </a:r>
          </a:p>
          <a:p>
            <a:pPr lvl="1"/>
            <a:endParaRPr lang="en-US" dirty="0" smtClean="0"/>
          </a:p>
        </p:txBody>
      </p:sp>
      <p:sp>
        <p:nvSpPr>
          <p:cNvPr id="3" name="Title 2"/>
          <p:cNvSpPr>
            <a:spLocks noGrp="1"/>
          </p:cNvSpPr>
          <p:nvPr>
            <p:ph type="title"/>
          </p:nvPr>
        </p:nvSpPr>
        <p:spPr/>
        <p:txBody>
          <a:bodyPr>
            <a:normAutofit/>
          </a:bodyPr>
          <a:lstStyle/>
          <a:p>
            <a:r>
              <a:rPr lang="en-US" dirty="0"/>
              <a:t>Data Center &amp; Operations Audit</a:t>
            </a:r>
          </a:p>
        </p:txBody>
      </p:sp>
      <p:sp>
        <p:nvSpPr>
          <p:cNvPr id="4" name="Slide Number Placeholder 3"/>
          <p:cNvSpPr>
            <a:spLocks noGrp="1"/>
          </p:cNvSpPr>
          <p:nvPr>
            <p:ph type="sldNum" sz="quarter" idx="12"/>
          </p:nvPr>
        </p:nvSpPr>
        <p:spPr/>
        <p:txBody>
          <a:bodyPr/>
          <a:lstStyle/>
          <a:p>
            <a:fld id="{CE6AE9BD-5716-49B9-8CD6-469A930D9540}" type="slidenum">
              <a:rPr lang="en-US" smtClean="0">
                <a:solidFill>
                  <a:srgbClr val="073E87"/>
                </a:solidFill>
              </a:rPr>
              <a:pPr/>
              <a:t>9</a:t>
            </a:fld>
            <a:endParaRPr lang="en-US">
              <a:solidFill>
                <a:srgbClr val="073E87"/>
              </a:solidFill>
            </a:endParaRPr>
          </a:p>
        </p:txBody>
      </p:sp>
    </p:spTree>
    <p:extLst>
      <p:ext uri="{BB962C8B-B14F-4D97-AF65-F5344CB8AC3E}">
        <p14:creationId xmlns:p14="http://schemas.microsoft.com/office/powerpoint/2010/main" val="34170094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1701</Words>
  <Application>Microsoft Office PowerPoint</Application>
  <PresentationFormat>On-screen Show (4:3)</PresentationFormat>
  <Paragraphs>170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IT Service Delivery And Support Week Nine</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lpstr>Data Center &amp; Operations Audit</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Service Delivery And Support Week Eight</dc:title>
  <dc:creator>Yao, Liang</dc:creator>
  <cp:lastModifiedBy>Yao, Liang</cp:lastModifiedBy>
  <cp:revision>24</cp:revision>
  <dcterms:created xsi:type="dcterms:W3CDTF">2013-02-26T20:34:42Z</dcterms:created>
  <dcterms:modified xsi:type="dcterms:W3CDTF">2014-03-21T18:45:01Z</dcterms:modified>
</cp:coreProperties>
</file>