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7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8" r:id="rId10"/>
    <p:sldId id="279" r:id="rId11"/>
    <p:sldId id="280" r:id="rId12"/>
    <p:sldId id="281" r:id="rId13"/>
    <p:sldId id="282" r:id="rId14"/>
    <p:sldId id="283" r:id="rId15"/>
    <p:sldId id="277" r:id="rId16"/>
    <p:sldId id="292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8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BB17D-B769-4B4F-A437-5CC8563C7A59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5CB3A-9855-4387-A342-8873C532F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063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5B29-7931-45A8-B9AC-701A15771A31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4E99E-0498-454F-A54C-A8BA2E4DBC4C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33326-C37F-4E42-B1E3-1DB8FFD648B9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5372-E103-440A-BC1D-9BAF6BA68C79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33346-0C8F-4FF8-A423-A97BB667A7D0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3F92-6BA3-42A2-8123-215B5E821E05}" type="datetime1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9327-6A7A-45B4-A231-A31215147174}" type="datetime1">
              <a:rPr lang="en-US" smtClean="0"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4390-B93E-4F07-9BA8-E3D4BD7AF739}" type="datetime1">
              <a:rPr lang="en-US" smtClean="0"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5135-97D8-4445-93A5-A140AAD83E1D}" type="datetime1">
              <a:rPr lang="en-US" smtClean="0"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B946-27AC-47A8-87B2-8397303B636F}" type="datetime1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1AF23-6087-4F4F-89A0-C4577EC80602}" type="datetime1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01AF0D3-CEF8-4EB3-8657-86D350799FB2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E6AE9BD-5716-49B9-8CD6-469A930D954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Service Delivery And Support</a:t>
            </a:r>
            <a:br>
              <a:rPr lang="en-US" dirty="0" smtClean="0"/>
            </a:br>
            <a:r>
              <a:rPr lang="en-US" dirty="0" smtClean="0"/>
              <a:t>Week Eight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IT Auditing and Cyber Security</a:t>
            </a:r>
          </a:p>
          <a:p>
            <a:r>
              <a:rPr lang="en-US" dirty="0" smtClean="0"/>
              <a:t>Spring 2014</a:t>
            </a:r>
          </a:p>
          <a:p>
            <a:r>
              <a:rPr lang="en-US" dirty="0" smtClean="0"/>
              <a:t>	Instructor: Liang Yao (MBA MS CIA CISA CISSP)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EF85-1453-41CB-BB1F-81F282292F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5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0"/>
            <a:ext cx="7408333" cy="4114800"/>
          </a:xfrm>
        </p:spPr>
        <p:txBody>
          <a:bodyPr>
            <a:normAutofit fontScale="47500" lnSpcReduction="20000"/>
          </a:bodyPr>
          <a:lstStyle/>
          <a:p>
            <a:pPr lvl="2"/>
            <a:r>
              <a:rPr lang="en-US" sz="5100" dirty="0" smtClean="0"/>
              <a:t>Risk Assessment</a:t>
            </a:r>
            <a:endParaRPr lang="en-US" sz="5100" dirty="0"/>
          </a:p>
          <a:p>
            <a:pPr lvl="3"/>
            <a:r>
              <a:rPr lang="en-US" sz="4900" dirty="0" smtClean="0"/>
              <a:t>Risk Metrics and Tolerance (Inherent and Residual Risks Rating)</a:t>
            </a:r>
          </a:p>
          <a:p>
            <a:pPr lvl="3"/>
            <a:r>
              <a:rPr lang="en-US" sz="4900" dirty="0" smtClean="0"/>
              <a:t>Core Risk Categories</a:t>
            </a:r>
          </a:p>
          <a:p>
            <a:pPr lvl="4"/>
            <a:r>
              <a:rPr lang="en-US" sz="4700" dirty="0" smtClean="0"/>
              <a:t>Strategic Risk</a:t>
            </a:r>
          </a:p>
          <a:p>
            <a:pPr lvl="4"/>
            <a:r>
              <a:rPr lang="en-US" sz="4700" dirty="0" smtClean="0"/>
              <a:t>Reputational Risk</a:t>
            </a:r>
          </a:p>
          <a:p>
            <a:pPr lvl="4"/>
            <a:r>
              <a:rPr lang="en-US" sz="4700" dirty="0" smtClean="0"/>
              <a:t>Operational Risk</a:t>
            </a:r>
          </a:p>
          <a:p>
            <a:pPr lvl="4"/>
            <a:r>
              <a:rPr lang="en-US" sz="4700" dirty="0" smtClean="0"/>
              <a:t>Transactional Risk</a:t>
            </a:r>
          </a:p>
          <a:p>
            <a:pPr lvl="4"/>
            <a:r>
              <a:rPr lang="en-US" sz="4700" dirty="0" smtClean="0"/>
              <a:t>Credit Risk</a:t>
            </a:r>
          </a:p>
          <a:p>
            <a:pPr lvl="4"/>
            <a:r>
              <a:rPr lang="en-US" sz="4700" dirty="0" smtClean="0"/>
              <a:t>Compliance Risk</a:t>
            </a:r>
          </a:p>
          <a:p>
            <a:pPr lvl="3"/>
            <a:r>
              <a:rPr lang="en-US" sz="4900" dirty="0" smtClean="0"/>
              <a:t>Risk Escalation</a:t>
            </a:r>
          </a:p>
          <a:p>
            <a:pPr lvl="3"/>
            <a:r>
              <a:rPr lang="en-US" sz="4900" dirty="0" smtClean="0"/>
              <a:t>Ongoing Risk Assessment &amp; Update</a:t>
            </a:r>
          </a:p>
          <a:p>
            <a:pPr marL="1234440" lvl="4" indent="0">
              <a:buNone/>
            </a:pPr>
            <a:endParaRPr lang="en-US" sz="4700" dirty="0" smtClean="0"/>
          </a:p>
          <a:p>
            <a:pPr lvl="4"/>
            <a:endParaRPr lang="en-US" sz="4700" dirty="0" smtClean="0"/>
          </a:p>
          <a:p>
            <a:pPr lvl="4"/>
            <a:endParaRPr lang="en-US" sz="4700" dirty="0" smtClean="0"/>
          </a:p>
          <a:p>
            <a:pPr lvl="3"/>
            <a:endParaRPr lang="en-US" sz="49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Outsourcing &amp; Vendor Management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0"/>
            <a:ext cx="7408333" cy="4114800"/>
          </a:xfrm>
        </p:spPr>
        <p:txBody>
          <a:bodyPr>
            <a:normAutofit/>
          </a:bodyPr>
          <a:lstStyle/>
          <a:p>
            <a:pPr lvl="3"/>
            <a:r>
              <a:rPr lang="en-US" sz="3000" dirty="0" smtClean="0"/>
              <a:t>Questionnaire</a:t>
            </a:r>
          </a:p>
          <a:p>
            <a:pPr lvl="3"/>
            <a:r>
              <a:rPr lang="en-US" sz="3000" dirty="0" smtClean="0"/>
              <a:t>Management Interviews</a:t>
            </a:r>
          </a:p>
          <a:p>
            <a:pPr lvl="3"/>
            <a:r>
              <a:rPr lang="en-US" sz="3000" dirty="0" smtClean="0"/>
              <a:t>Industry-Related Surveillance</a:t>
            </a:r>
          </a:p>
          <a:p>
            <a:pPr lvl="3"/>
            <a:r>
              <a:rPr lang="en-US" sz="3000" dirty="0" smtClean="0"/>
              <a:t>On-site Visits</a:t>
            </a:r>
          </a:p>
          <a:p>
            <a:pPr lvl="3"/>
            <a:r>
              <a:rPr lang="en-US" sz="3000" dirty="0" smtClean="0"/>
              <a:t>Analysis and Follow-Up</a:t>
            </a:r>
          </a:p>
          <a:p>
            <a:pPr marL="914400" lvl="3" indent="0">
              <a:buNone/>
            </a:pPr>
            <a:endParaRPr lang="en-US" sz="3000" dirty="0"/>
          </a:p>
          <a:p>
            <a:pPr lvl="4"/>
            <a:endParaRPr lang="en-US" sz="4700" dirty="0" smtClean="0"/>
          </a:p>
          <a:p>
            <a:pPr lvl="4"/>
            <a:endParaRPr lang="en-US" sz="4700" dirty="0" smtClean="0"/>
          </a:p>
          <a:p>
            <a:pPr lvl="3"/>
            <a:endParaRPr lang="en-US" sz="49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2" algn="ctr" rtl="0">
              <a:spcBef>
                <a:spcPct val="0"/>
              </a:spcBef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Due </a:t>
            </a:r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Diligences Activities</a:t>
            </a:r>
            <a:b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3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0"/>
            <a:ext cx="7408333" cy="4114800"/>
          </a:xfrm>
        </p:spPr>
        <p:txBody>
          <a:bodyPr>
            <a:normAutofit fontScale="85000" lnSpcReduction="20000"/>
          </a:bodyPr>
          <a:lstStyle/>
          <a:p>
            <a:pPr lvl="3"/>
            <a:r>
              <a:rPr lang="en-US" sz="3000" dirty="0" smtClean="0"/>
              <a:t>RFP Process</a:t>
            </a:r>
          </a:p>
          <a:p>
            <a:pPr lvl="3"/>
            <a:r>
              <a:rPr lang="en-US" sz="3000" dirty="0" smtClean="0"/>
              <a:t>Preliminary Discussion</a:t>
            </a:r>
          </a:p>
          <a:p>
            <a:pPr lvl="3"/>
            <a:r>
              <a:rPr lang="en-US" sz="3000" dirty="0" smtClean="0"/>
              <a:t>Relationship Risk Allocation and Input from Legal Counsel</a:t>
            </a:r>
          </a:p>
          <a:p>
            <a:pPr lvl="3"/>
            <a:r>
              <a:rPr lang="en-US" sz="3000" dirty="0" smtClean="0"/>
              <a:t>Contract Drafting and Negotiation</a:t>
            </a:r>
          </a:p>
          <a:p>
            <a:pPr lvl="3"/>
            <a:r>
              <a:rPr lang="en-US" sz="3000" dirty="0" smtClean="0"/>
              <a:t>Contract Terms and Provisions</a:t>
            </a:r>
          </a:p>
          <a:p>
            <a:pPr lvl="3"/>
            <a:r>
              <a:rPr lang="en-US" sz="3000" dirty="0" smtClean="0"/>
              <a:t>Contract Review, Approval and Execution (Legal to approval and Authorized officer to execute)</a:t>
            </a:r>
          </a:p>
          <a:p>
            <a:pPr lvl="3"/>
            <a:r>
              <a:rPr lang="en-US" sz="3000" dirty="0" smtClean="0"/>
              <a:t>Contract Boarding and Ongoing Monitoring</a:t>
            </a:r>
          </a:p>
          <a:p>
            <a:pPr lvl="3"/>
            <a:endParaRPr lang="en-US" sz="3000" dirty="0"/>
          </a:p>
          <a:p>
            <a:pPr lvl="4"/>
            <a:endParaRPr lang="en-US" sz="4700" dirty="0" smtClean="0"/>
          </a:p>
          <a:p>
            <a:pPr lvl="4"/>
            <a:endParaRPr lang="en-US" sz="4700" dirty="0" smtClean="0"/>
          </a:p>
          <a:p>
            <a:pPr lvl="3"/>
            <a:endParaRPr lang="en-US" sz="49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2" algn="ctr" rtl="0">
              <a:spcBef>
                <a:spcPct val="0"/>
              </a:spcBef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Contract Procedures</a:t>
            </a:r>
            <a:r>
              <a:rPr lang="en-US" sz="4600" dirty="0"/>
              <a:t/>
            </a:r>
            <a:br>
              <a:rPr lang="en-US" sz="46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1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0"/>
            <a:ext cx="7408333" cy="4114800"/>
          </a:xfrm>
        </p:spPr>
        <p:txBody>
          <a:bodyPr>
            <a:normAutofit/>
          </a:bodyPr>
          <a:lstStyle/>
          <a:p>
            <a:pPr lvl="3"/>
            <a:r>
              <a:rPr lang="en-US" sz="3000" dirty="0" smtClean="0"/>
              <a:t>Quality </a:t>
            </a:r>
            <a:r>
              <a:rPr lang="en-US" sz="3000" dirty="0" smtClean="0"/>
              <a:t>of Service</a:t>
            </a:r>
          </a:p>
          <a:p>
            <a:pPr lvl="3"/>
            <a:r>
              <a:rPr lang="en-US" sz="3000" dirty="0" smtClean="0"/>
              <a:t>Risk Management Practices</a:t>
            </a:r>
          </a:p>
          <a:p>
            <a:pPr lvl="3"/>
            <a:r>
              <a:rPr lang="en-US" sz="3000" dirty="0" smtClean="0"/>
              <a:t>Financial Condition</a:t>
            </a:r>
          </a:p>
          <a:p>
            <a:pPr lvl="3"/>
            <a:r>
              <a:rPr lang="en-US" sz="3000" dirty="0" smtClean="0"/>
              <a:t>Material Changes</a:t>
            </a:r>
          </a:p>
          <a:p>
            <a:pPr lvl="3"/>
            <a:r>
              <a:rPr lang="en-US" sz="3000" dirty="0" smtClean="0"/>
              <a:t>Compliance with Contract Provisions</a:t>
            </a:r>
          </a:p>
          <a:p>
            <a:pPr lvl="3"/>
            <a:endParaRPr lang="en-US" sz="3000" dirty="0"/>
          </a:p>
          <a:p>
            <a:pPr lvl="4"/>
            <a:endParaRPr lang="en-US" sz="4700" dirty="0" smtClean="0"/>
          </a:p>
          <a:p>
            <a:pPr lvl="4"/>
            <a:endParaRPr lang="en-US" sz="4700" dirty="0" smtClean="0"/>
          </a:p>
          <a:p>
            <a:pPr lvl="3"/>
            <a:endParaRPr lang="en-US" sz="49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27063" lvl="2" indent="0"/>
            <a:r>
              <a:rPr lang="en-US" dirty="0" smtClean="0"/>
              <a:t/>
            </a:r>
            <a:br>
              <a:rPr lang="en-US" dirty="0" smtClean="0"/>
            </a:b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Ongoing Oversight &amp; Monitoring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0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362200"/>
            <a:ext cx="7408333" cy="3276600"/>
          </a:xfrm>
        </p:spPr>
        <p:txBody>
          <a:bodyPr>
            <a:normAutofit/>
          </a:bodyPr>
          <a:lstStyle/>
          <a:p>
            <a:pPr lvl="3"/>
            <a:r>
              <a:rPr lang="fr-FR" sz="3200" i="1" dirty="0" smtClean="0"/>
              <a:t>SAS70 &amp; SSAE16</a:t>
            </a:r>
          </a:p>
          <a:p>
            <a:pPr lvl="3"/>
            <a:r>
              <a:rPr lang="fr-FR" sz="3200" i="1" dirty="0" smtClean="0"/>
              <a:t>ISACA </a:t>
            </a:r>
            <a:r>
              <a:rPr lang="fr-FR" sz="3200" i="1" dirty="0"/>
              <a:t>Journal</a:t>
            </a:r>
            <a:r>
              <a:rPr lang="fr-FR" sz="3200" dirty="0"/>
              <a:t> volume 2, </a:t>
            </a:r>
            <a:r>
              <a:rPr lang="fr-FR" sz="3200" dirty="0" smtClean="0"/>
              <a:t>2013</a:t>
            </a:r>
          </a:p>
          <a:p>
            <a:pPr lvl="4"/>
            <a:r>
              <a:rPr lang="fr-FR" sz="2800" dirty="0" smtClean="0"/>
              <a:t>Common </a:t>
            </a:r>
            <a:r>
              <a:rPr lang="fr-FR" sz="2800" dirty="0" err="1" smtClean="0"/>
              <a:t>Myths</a:t>
            </a:r>
            <a:r>
              <a:rPr lang="fr-FR" sz="2800" dirty="0" smtClean="0"/>
              <a:t> of Service Organisation </a:t>
            </a:r>
            <a:r>
              <a:rPr lang="fr-FR" sz="2800" dirty="0" err="1" smtClean="0"/>
              <a:t>Controls</a:t>
            </a:r>
            <a:r>
              <a:rPr lang="fr-FR" sz="2800" dirty="0" smtClean="0"/>
              <a:t>  (SOC) Reports</a:t>
            </a:r>
            <a:endParaRPr lang="en-US" sz="2800" dirty="0"/>
          </a:p>
          <a:p>
            <a:pPr lvl="4"/>
            <a:endParaRPr lang="en-US" sz="4700" dirty="0" smtClean="0"/>
          </a:p>
          <a:p>
            <a:pPr lvl="4"/>
            <a:endParaRPr lang="en-US" sz="4700" dirty="0" smtClean="0"/>
          </a:p>
          <a:p>
            <a:pPr lvl="3"/>
            <a:endParaRPr lang="en-US" sz="49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Service </a:t>
            </a:r>
            <a:r>
              <a:rPr lang="en-US" dirty="0"/>
              <a:t>Organization Control Report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90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0"/>
            <a:ext cx="7408333" cy="4114800"/>
          </a:xfrm>
        </p:spPr>
        <p:txBody>
          <a:bodyPr>
            <a:normAutofit/>
          </a:bodyPr>
          <a:lstStyle/>
          <a:p>
            <a:pPr lvl="1"/>
            <a:r>
              <a:rPr lang="en-US" sz="3000" dirty="0" smtClean="0"/>
              <a:t>Strategic </a:t>
            </a:r>
            <a:r>
              <a:rPr lang="en-US" sz="3000" dirty="0"/>
              <a:t>F</a:t>
            </a:r>
            <a:r>
              <a:rPr lang="en-US" sz="3000" dirty="0" smtClean="0"/>
              <a:t>it </a:t>
            </a:r>
            <a:r>
              <a:rPr lang="en-US" sz="3000" dirty="0"/>
              <a:t>and </a:t>
            </a:r>
            <a:r>
              <a:rPr lang="en-US" sz="3000" dirty="0" smtClean="0"/>
              <a:t>Sourcing Evaluation</a:t>
            </a:r>
          </a:p>
          <a:p>
            <a:pPr lvl="1"/>
            <a:r>
              <a:rPr lang="en-US" sz="3000" dirty="0"/>
              <a:t>Decision-making </a:t>
            </a:r>
            <a:r>
              <a:rPr lang="en-US" sz="3000" dirty="0" smtClean="0"/>
              <a:t>Process</a:t>
            </a:r>
          </a:p>
          <a:p>
            <a:pPr lvl="1"/>
            <a:r>
              <a:rPr lang="en-US" sz="3000" dirty="0"/>
              <a:t>Tender Process and </a:t>
            </a:r>
            <a:r>
              <a:rPr lang="en-US" sz="3000" dirty="0" smtClean="0"/>
              <a:t>Contracting</a:t>
            </a:r>
          </a:p>
          <a:p>
            <a:pPr lvl="1"/>
            <a:r>
              <a:rPr lang="en-US" sz="3000" dirty="0"/>
              <a:t>Implementation/Transition </a:t>
            </a:r>
            <a:endParaRPr lang="en-US" sz="3000" dirty="0" smtClean="0"/>
          </a:p>
          <a:p>
            <a:pPr lvl="1"/>
            <a:r>
              <a:rPr lang="en-US" sz="3000" dirty="0"/>
              <a:t>Monitoring &amp; </a:t>
            </a:r>
            <a:r>
              <a:rPr lang="en-US" sz="3000" dirty="0" smtClean="0"/>
              <a:t>Reporting</a:t>
            </a:r>
          </a:p>
          <a:p>
            <a:pPr lvl="1"/>
            <a:r>
              <a:rPr lang="en-US" sz="3000" dirty="0" smtClean="0"/>
              <a:t>Renegotiation</a:t>
            </a:r>
          </a:p>
          <a:p>
            <a:pPr lvl="1"/>
            <a:r>
              <a:rPr lang="en-US" sz="3000" dirty="0"/>
              <a:t>Reversibility</a:t>
            </a:r>
          </a:p>
          <a:p>
            <a:pPr lvl="1"/>
            <a:endParaRPr lang="en-US" sz="3600" dirty="0"/>
          </a:p>
          <a:p>
            <a:pPr marL="301943" lvl="1" indent="0">
              <a:buNone/>
            </a:pPr>
            <a:endParaRPr lang="en-US" sz="3600" dirty="0"/>
          </a:p>
          <a:p>
            <a:pPr marL="301943" lvl="1" indent="0">
              <a:buNone/>
            </a:pPr>
            <a:endParaRPr lang="en-US" sz="3600" dirty="0"/>
          </a:p>
          <a:p>
            <a:pPr marL="301943" lvl="1" indent="0">
              <a:buNone/>
            </a:pPr>
            <a:endParaRPr lang="en-US" sz="3600" dirty="0"/>
          </a:p>
          <a:p>
            <a:pPr marL="301943" lvl="1" indent="0">
              <a:buNone/>
            </a:pPr>
            <a:endParaRPr lang="en-US" sz="3600" dirty="0" smtClean="0"/>
          </a:p>
          <a:p>
            <a:pPr marL="301943" lvl="1" indent="0">
              <a:buNone/>
            </a:pPr>
            <a:endParaRPr lang="en-US" sz="3400" dirty="0" smtClean="0"/>
          </a:p>
          <a:p>
            <a:pPr marL="301943" lvl="1" indent="0">
              <a:buNone/>
            </a:pPr>
            <a:endParaRPr lang="en-US" sz="3400" dirty="0" smtClean="0"/>
          </a:p>
          <a:p>
            <a:pPr lvl="2"/>
            <a:endParaRPr lang="en-US" sz="4600" dirty="0" smtClean="0"/>
          </a:p>
          <a:p>
            <a:pPr lvl="2"/>
            <a:endParaRPr lang="en-US" sz="4600" dirty="0" smtClean="0"/>
          </a:p>
          <a:p>
            <a:pPr lvl="2"/>
            <a:endParaRPr lang="en-US" sz="4600" dirty="0" smtClean="0"/>
          </a:p>
          <a:p>
            <a:pPr lvl="4"/>
            <a:endParaRPr lang="en-US" sz="9600" dirty="0"/>
          </a:p>
          <a:p>
            <a:pPr lvl="2"/>
            <a:endParaRPr lang="en-US" sz="9600" dirty="0" smtClean="0"/>
          </a:p>
          <a:p>
            <a:pPr lvl="2"/>
            <a:endParaRPr lang="en-US" sz="38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Internal </a:t>
            </a:r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Audit Considerations</a:t>
            </a:r>
            <a:b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7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0"/>
            <a:ext cx="7408333" cy="411480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Assess </a:t>
            </a:r>
            <a:r>
              <a:rPr lang="en-US" dirty="0"/>
              <a:t>strategic context and whether </a:t>
            </a:r>
            <a:r>
              <a:rPr lang="en-US" dirty="0" smtClean="0"/>
              <a:t>benchmarking and </a:t>
            </a:r>
            <a:r>
              <a:rPr lang="en-US" dirty="0"/>
              <a:t>other supporting market information is </a:t>
            </a:r>
            <a:r>
              <a:rPr lang="en-US" dirty="0" smtClean="0"/>
              <a:t>reliable and complete</a:t>
            </a:r>
            <a:endParaRPr lang="en-US" dirty="0"/>
          </a:p>
          <a:p>
            <a:pPr lvl="1"/>
            <a:r>
              <a:rPr lang="en-US" dirty="0" smtClean="0"/>
              <a:t>Determine </a:t>
            </a:r>
            <a:r>
              <a:rPr lang="en-US" dirty="0"/>
              <a:t>whether there are adequate IT </a:t>
            </a:r>
            <a:r>
              <a:rPr lang="en-US" dirty="0" smtClean="0"/>
              <a:t>governance processes </a:t>
            </a:r>
            <a:r>
              <a:rPr lang="en-US" dirty="0"/>
              <a:t>in place to guide outsourcing </a:t>
            </a:r>
            <a:r>
              <a:rPr lang="en-US" dirty="0" smtClean="0"/>
              <a:t>considerations and </a:t>
            </a:r>
            <a:r>
              <a:rPr lang="en-US" dirty="0"/>
              <a:t>alignment with business outsourcing </a:t>
            </a:r>
            <a:r>
              <a:rPr lang="en-US" dirty="0" smtClean="0"/>
              <a:t>goals</a:t>
            </a:r>
            <a:endParaRPr lang="en-US" dirty="0"/>
          </a:p>
          <a:p>
            <a:pPr lvl="1"/>
            <a:r>
              <a:rPr lang="en-US" dirty="0" smtClean="0"/>
              <a:t>Confirm </a:t>
            </a:r>
            <a:r>
              <a:rPr lang="en-US" dirty="0"/>
              <a:t>whether stakeholder involvement </a:t>
            </a:r>
            <a:r>
              <a:rPr lang="en-US" dirty="0" smtClean="0"/>
              <a:t>and process </a:t>
            </a:r>
            <a:r>
              <a:rPr lang="en-US" dirty="0"/>
              <a:t>ownership are clear and </a:t>
            </a:r>
            <a:r>
              <a:rPr lang="en-US" dirty="0" smtClean="0"/>
              <a:t>aligned</a:t>
            </a:r>
            <a:endParaRPr lang="en-US" dirty="0"/>
          </a:p>
          <a:p>
            <a:pPr lvl="1"/>
            <a:r>
              <a:rPr lang="en-US" dirty="0" smtClean="0"/>
              <a:t>Consider </a:t>
            </a:r>
            <a:r>
              <a:rPr lang="en-US" dirty="0"/>
              <a:t>the service provider’s client </a:t>
            </a:r>
            <a:r>
              <a:rPr lang="en-US" dirty="0" smtClean="0"/>
              <a:t>base, experience</a:t>
            </a:r>
            <a:r>
              <a:rPr lang="en-US" dirty="0"/>
              <a:t>, and reputation for </a:t>
            </a:r>
            <a:r>
              <a:rPr lang="en-US" dirty="0" smtClean="0"/>
              <a:t>reliability</a:t>
            </a:r>
            <a:endParaRPr lang="en-US" sz="9400" dirty="0" smtClean="0"/>
          </a:p>
          <a:p>
            <a:pPr lvl="2"/>
            <a:endParaRPr lang="en-US" sz="4600" dirty="0" smtClean="0"/>
          </a:p>
          <a:p>
            <a:pPr lvl="2"/>
            <a:endParaRPr lang="en-US" sz="4600" dirty="0" smtClean="0"/>
          </a:p>
          <a:p>
            <a:pPr lvl="2"/>
            <a:endParaRPr lang="en-US" sz="4600" dirty="0" smtClean="0"/>
          </a:p>
          <a:p>
            <a:pPr lvl="4"/>
            <a:endParaRPr lang="en-US" sz="9600" dirty="0"/>
          </a:p>
          <a:p>
            <a:pPr lvl="2"/>
            <a:endParaRPr lang="en-US" sz="9600" dirty="0" smtClean="0"/>
          </a:p>
          <a:p>
            <a:pPr lvl="2"/>
            <a:endParaRPr lang="en-US" sz="38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Strategic Fit and Sourcing Evaluation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8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0"/>
            <a:ext cx="7408333" cy="4114800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Assess </a:t>
            </a:r>
            <a:r>
              <a:rPr lang="en-US" dirty="0"/>
              <a:t>whether information in the detailed </a:t>
            </a:r>
            <a:r>
              <a:rPr lang="en-US" dirty="0" smtClean="0"/>
              <a:t>analysis is </a:t>
            </a:r>
            <a:r>
              <a:rPr lang="en-US" dirty="0"/>
              <a:t>reliable and considers all business risks </a:t>
            </a:r>
            <a:r>
              <a:rPr lang="en-US" dirty="0" smtClean="0"/>
              <a:t>and implementation </a:t>
            </a:r>
            <a:r>
              <a:rPr lang="en-US" dirty="0"/>
              <a:t>risk.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scertain </a:t>
            </a:r>
            <a:r>
              <a:rPr lang="en-US" dirty="0"/>
              <a:t>whether governance and approval </a:t>
            </a:r>
            <a:r>
              <a:rPr lang="en-US" dirty="0" smtClean="0"/>
              <a:t>processes are </a:t>
            </a:r>
            <a:r>
              <a:rPr lang="en-US" dirty="0"/>
              <a:t>transparent, documented, and completed.</a:t>
            </a:r>
          </a:p>
          <a:p>
            <a:pPr lvl="1"/>
            <a:r>
              <a:rPr lang="en-US" dirty="0" smtClean="0"/>
              <a:t>Determine </a:t>
            </a:r>
            <a:r>
              <a:rPr lang="en-US" dirty="0"/>
              <a:t>whether appropriate parties and </a:t>
            </a:r>
            <a:r>
              <a:rPr lang="en-US" dirty="0" smtClean="0"/>
              <a:t>experts are </a:t>
            </a:r>
            <a:r>
              <a:rPr lang="en-US" dirty="0"/>
              <a:t>included in the evaluation </a:t>
            </a:r>
            <a:r>
              <a:rPr lang="en-US" dirty="0" smtClean="0"/>
              <a:t>process</a:t>
            </a:r>
            <a:endParaRPr lang="en-US" dirty="0"/>
          </a:p>
          <a:p>
            <a:pPr lvl="1"/>
            <a:r>
              <a:rPr lang="en-US" dirty="0" smtClean="0"/>
              <a:t>Determine </a:t>
            </a:r>
            <a:r>
              <a:rPr lang="en-US" dirty="0"/>
              <a:t>whether other major stakeholders are </a:t>
            </a:r>
            <a:r>
              <a:rPr lang="en-US" dirty="0" smtClean="0"/>
              <a:t>kept informed</a:t>
            </a:r>
            <a:endParaRPr lang="en-US" dirty="0"/>
          </a:p>
          <a:p>
            <a:pPr lvl="1"/>
            <a:r>
              <a:rPr lang="en-US" dirty="0" smtClean="0"/>
              <a:t>Assess </a:t>
            </a:r>
            <a:r>
              <a:rPr lang="en-US" dirty="0"/>
              <a:t>management’s contingency plans if </a:t>
            </a:r>
            <a:r>
              <a:rPr lang="en-US" dirty="0" smtClean="0"/>
              <a:t>the outsourcing </a:t>
            </a:r>
            <a:r>
              <a:rPr lang="en-US" dirty="0"/>
              <a:t>initiative fails at various </a:t>
            </a:r>
            <a:r>
              <a:rPr lang="en-US" dirty="0" smtClean="0"/>
              <a:t>stages</a:t>
            </a:r>
            <a:endParaRPr lang="en-US" dirty="0"/>
          </a:p>
          <a:p>
            <a:pPr lvl="1"/>
            <a:r>
              <a:rPr lang="en-US" dirty="0" smtClean="0"/>
              <a:t>Evaluate </a:t>
            </a:r>
            <a:r>
              <a:rPr lang="en-US" dirty="0"/>
              <a:t>whether estimates of failure and </a:t>
            </a:r>
            <a:r>
              <a:rPr lang="en-US" dirty="0" smtClean="0"/>
              <a:t>the probable impacts/costs </a:t>
            </a:r>
            <a:r>
              <a:rPr lang="en-US" dirty="0"/>
              <a:t>are considered in the </a:t>
            </a:r>
            <a:r>
              <a:rPr lang="en-US" dirty="0" smtClean="0"/>
              <a:t>business case </a:t>
            </a:r>
            <a:r>
              <a:rPr lang="en-US" dirty="0"/>
              <a:t>or when comparing options among providers.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valuate </a:t>
            </a:r>
            <a:r>
              <a:rPr lang="en-US" dirty="0"/>
              <a:t>sensitivity of cost/benefits to assumptions.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/>
              <a:t>key performance measures and data sources.</a:t>
            </a:r>
            <a:endParaRPr lang="en-US" sz="9400" dirty="0" smtClean="0"/>
          </a:p>
          <a:p>
            <a:pPr lvl="4"/>
            <a:endParaRPr lang="en-US" sz="9600" dirty="0"/>
          </a:p>
          <a:p>
            <a:pPr lvl="2"/>
            <a:endParaRPr lang="en-US" sz="9600" dirty="0" smtClean="0"/>
          </a:p>
          <a:p>
            <a:pPr lvl="2"/>
            <a:endParaRPr lang="en-US" sz="38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Decision-making </a:t>
            </a:r>
            <a:r>
              <a:rPr lang="en-US" dirty="0"/>
              <a:t>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6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0"/>
            <a:ext cx="7408333" cy="4114800"/>
          </a:xfrm>
        </p:spPr>
        <p:txBody>
          <a:bodyPr>
            <a:normAutofit fontScale="62500" lnSpcReduction="20000"/>
          </a:bodyPr>
          <a:lstStyle/>
          <a:p>
            <a:pPr lvl="1"/>
            <a:r>
              <a:rPr lang="en-US" sz="3500" dirty="0" smtClean="0"/>
              <a:t>Evaluate </a:t>
            </a:r>
            <a:r>
              <a:rPr lang="en-US" sz="3500" dirty="0"/>
              <a:t>bid evaluation process, timing, </a:t>
            </a:r>
            <a:r>
              <a:rPr lang="en-US" sz="3500" dirty="0" smtClean="0"/>
              <a:t>criteria, completeness</a:t>
            </a:r>
            <a:r>
              <a:rPr lang="en-US" sz="3500" dirty="0"/>
              <a:t>, and approval transparency.</a:t>
            </a:r>
          </a:p>
          <a:p>
            <a:pPr lvl="1"/>
            <a:r>
              <a:rPr lang="en-US" sz="3500" dirty="0" smtClean="0"/>
              <a:t>Review </a:t>
            </a:r>
            <a:r>
              <a:rPr lang="en-US" sz="3500" dirty="0"/>
              <a:t>control assurance requirements </a:t>
            </a:r>
            <a:r>
              <a:rPr lang="en-US" sz="3500" dirty="0" smtClean="0"/>
              <a:t>of management </a:t>
            </a:r>
            <a:r>
              <a:rPr lang="en-US" sz="3500" dirty="0"/>
              <a:t>such as a service auditor’s report (e.g</a:t>
            </a:r>
            <a:r>
              <a:rPr lang="en-US" sz="3500" dirty="0" smtClean="0"/>
              <a:t>., Statement </a:t>
            </a:r>
            <a:r>
              <a:rPr lang="en-US" sz="3500" dirty="0"/>
              <a:t>on Standards for Attestation </a:t>
            </a:r>
            <a:r>
              <a:rPr lang="en-US" sz="3500" dirty="0" smtClean="0"/>
              <a:t>Engagements (SSAE</a:t>
            </a:r>
            <a:r>
              <a:rPr lang="en-US" sz="3500" dirty="0"/>
              <a:t>) No. 16: Reporting on Controls at a </a:t>
            </a:r>
            <a:r>
              <a:rPr lang="en-US" sz="3500" dirty="0" smtClean="0"/>
              <a:t>Service Organization</a:t>
            </a:r>
            <a:r>
              <a:rPr lang="en-US" sz="3500" dirty="0"/>
              <a:t>, issued by The American </a:t>
            </a:r>
            <a:r>
              <a:rPr lang="en-US" sz="3500" dirty="0" smtClean="0"/>
              <a:t>Institute of </a:t>
            </a:r>
            <a:r>
              <a:rPr lang="en-US" sz="3500" dirty="0"/>
              <a:t>Certified Public Accountants (AICPA) </a:t>
            </a:r>
            <a:r>
              <a:rPr lang="en-US" sz="3500" dirty="0" smtClean="0"/>
              <a:t>or </a:t>
            </a:r>
            <a:r>
              <a:rPr lang="fr-FR" sz="3500" dirty="0" smtClean="0"/>
              <a:t>International </a:t>
            </a:r>
            <a:r>
              <a:rPr lang="fr-FR" sz="3500" dirty="0"/>
              <a:t>Standard on Assurance </a:t>
            </a:r>
            <a:r>
              <a:rPr lang="fr-FR" sz="3500" dirty="0" smtClean="0"/>
              <a:t>Engagements </a:t>
            </a:r>
            <a:r>
              <a:rPr lang="en-US" sz="3500" dirty="0" smtClean="0"/>
              <a:t>(ISAE</a:t>
            </a:r>
            <a:r>
              <a:rPr lang="en-US" sz="3500" dirty="0"/>
              <a:t>) 3402, issued by the International </a:t>
            </a:r>
            <a:r>
              <a:rPr lang="en-US" sz="3500" dirty="0" smtClean="0"/>
              <a:t>Accounting and </a:t>
            </a:r>
            <a:r>
              <a:rPr lang="en-US" sz="3500" dirty="0"/>
              <a:t>Assurance Standards Board (IAASB) of </a:t>
            </a:r>
            <a:r>
              <a:rPr lang="en-US" sz="3500" dirty="0" smtClean="0"/>
              <a:t>the International </a:t>
            </a:r>
            <a:r>
              <a:rPr lang="en-US" sz="3500" dirty="0"/>
              <a:t>Federation of Accountants (IFAC)) </a:t>
            </a:r>
            <a:r>
              <a:rPr lang="en-US" sz="3500" dirty="0" smtClean="0"/>
              <a:t>or ongoing </a:t>
            </a:r>
            <a:r>
              <a:rPr lang="en-US" sz="3500" dirty="0"/>
              <a:t>evaluations; ensure that the </a:t>
            </a:r>
            <a:r>
              <a:rPr lang="en-US" sz="3500" dirty="0" smtClean="0"/>
              <a:t>organization’s right </a:t>
            </a:r>
            <a:r>
              <a:rPr lang="en-US" sz="3500" dirty="0"/>
              <a:t>to audit clause is drafted effectively.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Tender Process and Contracting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0"/>
            <a:ext cx="7408333" cy="4114800"/>
          </a:xfrm>
        </p:spPr>
        <p:txBody>
          <a:bodyPr>
            <a:normAutofit fontScale="55000" lnSpcReduction="20000"/>
          </a:bodyPr>
          <a:lstStyle/>
          <a:p>
            <a:pPr lvl="1"/>
            <a:r>
              <a:rPr lang="en-US" sz="3500" dirty="0" smtClean="0"/>
              <a:t>Assess </a:t>
            </a:r>
            <a:r>
              <a:rPr lang="en-US" sz="3500" dirty="0"/>
              <a:t>the project team’s experience and capability </a:t>
            </a:r>
            <a:r>
              <a:rPr lang="en-US" sz="3500" dirty="0" smtClean="0"/>
              <a:t>as well </a:t>
            </a:r>
            <a:r>
              <a:rPr lang="en-US" sz="3500" dirty="0"/>
              <a:t>as whether it is resourced appropriately to </a:t>
            </a:r>
            <a:r>
              <a:rPr lang="en-US" sz="3500" dirty="0" smtClean="0"/>
              <a:t>meet the </a:t>
            </a:r>
            <a:r>
              <a:rPr lang="en-US" sz="3500" dirty="0"/>
              <a:t>need.</a:t>
            </a:r>
          </a:p>
          <a:p>
            <a:pPr lvl="1"/>
            <a:r>
              <a:rPr lang="en-US" sz="3500" dirty="0" smtClean="0"/>
              <a:t>Evaluate </a:t>
            </a:r>
            <a:r>
              <a:rPr lang="en-US" sz="3500" dirty="0"/>
              <a:t>whether risk management, legal, </a:t>
            </a:r>
            <a:r>
              <a:rPr lang="en-US" sz="3500" dirty="0" smtClean="0"/>
              <a:t>human resources </a:t>
            </a:r>
            <a:r>
              <a:rPr lang="en-US" sz="3500" dirty="0"/>
              <a:t>(HR), and finance functions are involved </a:t>
            </a:r>
            <a:r>
              <a:rPr lang="en-US" sz="3500" dirty="0" smtClean="0"/>
              <a:t>as needed</a:t>
            </a:r>
            <a:r>
              <a:rPr lang="en-US" sz="3500" dirty="0"/>
              <a:t>.</a:t>
            </a:r>
          </a:p>
          <a:p>
            <a:pPr lvl="1"/>
            <a:r>
              <a:rPr lang="en-US" sz="3500" dirty="0" smtClean="0"/>
              <a:t>Perform </a:t>
            </a:r>
            <a:r>
              <a:rPr lang="en-US" sz="3500" dirty="0"/>
              <a:t>due diligence reviews or assess </a:t>
            </a:r>
            <a:r>
              <a:rPr lang="en-US" sz="3500" dirty="0" smtClean="0"/>
              <a:t>management’s review </a:t>
            </a:r>
            <a:r>
              <a:rPr lang="en-US" sz="3500" dirty="0"/>
              <a:t>of provider operations.</a:t>
            </a:r>
          </a:p>
          <a:p>
            <a:pPr lvl="1"/>
            <a:r>
              <a:rPr lang="en-US" sz="3500" dirty="0" smtClean="0"/>
              <a:t>Consider </a:t>
            </a:r>
            <a:r>
              <a:rPr lang="en-US" sz="3500" dirty="0"/>
              <a:t>ongoing or periodic evaluations </a:t>
            </a:r>
            <a:r>
              <a:rPr lang="en-US" sz="3500" dirty="0" smtClean="0"/>
              <a:t>conducted by </a:t>
            </a:r>
            <a:r>
              <a:rPr lang="en-US" sz="3500" dirty="0"/>
              <a:t>other assurance providers for gaining comfort </a:t>
            </a:r>
            <a:r>
              <a:rPr lang="en-US" sz="3500" dirty="0" smtClean="0"/>
              <a:t>on performance </a:t>
            </a:r>
            <a:r>
              <a:rPr lang="en-US" sz="3500" dirty="0"/>
              <a:t>capability control effectiveness. </a:t>
            </a:r>
            <a:r>
              <a:rPr lang="en-US" sz="3500" dirty="0" smtClean="0"/>
              <a:t>Review SLAs </a:t>
            </a:r>
            <a:r>
              <a:rPr lang="en-US" sz="3500" dirty="0"/>
              <a:t>and OLAs to ensure that performance </a:t>
            </a:r>
            <a:r>
              <a:rPr lang="en-US" sz="3500" dirty="0" smtClean="0"/>
              <a:t>measures are </a:t>
            </a:r>
            <a:r>
              <a:rPr lang="en-US" sz="3500" dirty="0"/>
              <a:t>defined and reliable. This should be done </a:t>
            </a:r>
            <a:r>
              <a:rPr lang="en-US" sz="3500" dirty="0" smtClean="0"/>
              <a:t>initially by </a:t>
            </a:r>
            <a:r>
              <a:rPr lang="en-US" sz="3500" dirty="0"/>
              <a:t>management; however, internal audit can </a:t>
            </a:r>
            <a:r>
              <a:rPr lang="en-US" sz="3500" dirty="0" smtClean="0"/>
              <a:t>assess reliability </a:t>
            </a:r>
            <a:r>
              <a:rPr lang="en-US" sz="3500" dirty="0"/>
              <a:t>with a focus on risk/control </a:t>
            </a:r>
            <a:r>
              <a:rPr lang="en-US" sz="3500" dirty="0" smtClean="0"/>
              <a:t>performance expectations </a:t>
            </a:r>
            <a:r>
              <a:rPr lang="en-US" sz="3500" dirty="0"/>
              <a:t>and compliance with key </a:t>
            </a:r>
            <a:r>
              <a:rPr lang="en-US" sz="3500" dirty="0" smtClean="0"/>
              <a:t>provider standards </a:t>
            </a:r>
            <a:r>
              <a:rPr lang="en-US" sz="3500" dirty="0"/>
              <a:t>or those specifically demanded by </a:t>
            </a:r>
            <a:r>
              <a:rPr lang="en-US" sz="3500" dirty="0" smtClean="0"/>
              <a:t>the customer </a:t>
            </a:r>
            <a:r>
              <a:rPr lang="en-US" sz="3500" dirty="0"/>
              <a:t>or applicable regulations.</a:t>
            </a:r>
            <a:endParaRPr lang="en-US" sz="3500" dirty="0" smtClean="0"/>
          </a:p>
          <a:p>
            <a:pPr lvl="2"/>
            <a:endParaRPr lang="en-US" sz="38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Tender </a:t>
            </a:r>
            <a:r>
              <a:rPr lang="en-US" dirty="0"/>
              <a:t>Process and Contracting (continue)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6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286000"/>
            <a:ext cx="7408333" cy="3450696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2800" dirty="0" smtClean="0"/>
              <a:t>Outsourcing Drivers</a:t>
            </a:r>
          </a:p>
          <a:p>
            <a:pPr lvl="1"/>
            <a:r>
              <a:rPr lang="en-US" sz="2800" dirty="0" smtClean="0"/>
              <a:t>Outsourced IT Works</a:t>
            </a:r>
          </a:p>
          <a:p>
            <a:pPr lvl="1"/>
            <a:r>
              <a:rPr lang="en-US" sz="2800" dirty="0" smtClean="0"/>
              <a:t>Outsourced IT Activity Samples</a:t>
            </a:r>
          </a:p>
          <a:p>
            <a:pPr lvl="1"/>
            <a:r>
              <a:rPr lang="en-US" sz="2800" dirty="0" smtClean="0"/>
              <a:t>Top Three Outsourcing Risks</a:t>
            </a:r>
          </a:p>
          <a:p>
            <a:pPr lvl="1"/>
            <a:r>
              <a:rPr lang="en-US" sz="2800" dirty="0" smtClean="0"/>
              <a:t>Outsourcing Workflow</a:t>
            </a:r>
          </a:p>
          <a:p>
            <a:pPr lvl="1"/>
            <a:r>
              <a:rPr lang="en-US" sz="2800" dirty="0" smtClean="0"/>
              <a:t>Outsourcing Control Points</a:t>
            </a:r>
          </a:p>
          <a:p>
            <a:pPr lvl="1"/>
            <a:r>
              <a:rPr lang="en-US" sz="2800" dirty="0" smtClean="0"/>
              <a:t>Audit Report for Service Providers (SSAE16)</a:t>
            </a:r>
          </a:p>
          <a:p>
            <a:pPr lvl="1"/>
            <a:r>
              <a:rPr lang="en-US" sz="2800" dirty="0" smtClean="0"/>
              <a:t>References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Outsourcing &amp; Vendor Management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74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0"/>
            <a:ext cx="7408333" cy="4114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600" dirty="0" smtClean="0"/>
              <a:t> </a:t>
            </a:r>
            <a:endParaRPr lang="en-US" sz="4600" dirty="0"/>
          </a:p>
          <a:p>
            <a:pPr lvl="1"/>
            <a:r>
              <a:rPr lang="en-US" dirty="0"/>
              <a:t>Perform a pre-implementation review to ensure </a:t>
            </a:r>
            <a:r>
              <a:rPr lang="en-US" dirty="0" smtClean="0"/>
              <a:t>the project </a:t>
            </a:r>
            <a:r>
              <a:rPr lang="en-US" dirty="0"/>
              <a:t>is following standard disciplines.</a:t>
            </a:r>
          </a:p>
          <a:p>
            <a:pPr lvl="1"/>
            <a:r>
              <a:rPr lang="en-US" dirty="0" smtClean="0"/>
              <a:t>Review </a:t>
            </a:r>
            <a:r>
              <a:rPr lang="en-US" dirty="0"/>
              <a:t>contingency plans if transition is not </a:t>
            </a:r>
            <a:r>
              <a:rPr lang="en-US" dirty="0" smtClean="0"/>
              <a:t>affected appropriately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Determine </a:t>
            </a:r>
            <a:r>
              <a:rPr lang="en-US" dirty="0"/>
              <a:t>whether risks and actions are </a:t>
            </a:r>
            <a:r>
              <a:rPr lang="en-US" dirty="0" smtClean="0"/>
              <a:t>identified, mitigated</a:t>
            </a:r>
            <a:r>
              <a:rPr lang="en-US" dirty="0"/>
              <a:t>, and escalated to stakeholders </a:t>
            </a:r>
            <a:r>
              <a:rPr lang="en-US" dirty="0" smtClean="0"/>
              <a:t>appropriately and </a:t>
            </a:r>
            <a:r>
              <a:rPr lang="en-US" dirty="0"/>
              <a:t>promptly during the implementation process.</a:t>
            </a:r>
          </a:p>
          <a:p>
            <a:pPr lvl="1"/>
            <a:r>
              <a:rPr lang="en-US" dirty="0" smtClean="0"/>
              <a:t>Ascertain </a:t>
            </a:r>
            <a:r>
              <a:rPr lang="en-US" dirty="0"/>
              <a:t>whether “go”/“no go” decisions </a:t>
            </a:r>
            <a:r>
              <a:rPr lang="en-US" dirty="0" smtClean="0"/>
              <a:t>are governed </a:t>
            </a:r>
            <a:r>
              <a:rPr lang="en-US" dirty="0"/>
              <a:t>properly and based on reliable information.</a:t>
            </a:r>
          </a:p>
          <a:p>
            <a:pPr lvl="1"/>
            <a:r>
              <a:rPr lang="en-US" dirty="0" smtClean="0"/>
              <a:t>Assess </a:t>
            </a:r>
            <a:r>
              <a:rPr lang="en-US" dirty="0"/>
              <a:t>whether management has performed </a:t>
            </a:r>
            <a:r>
              <a:rPr lang="en-US" dirty="0" smtClean="0"/>
              <a:t>the appropriate </a:t>
            </a:r>
            <a:r>
              <a:rPr lang="en-US" dirty="0"/>
              <a:t>testing before supporting the “go </a:t>
            </a:r>
            <a:r>
              <a:rPr lang="en-US" dirty="0" smtClean="0"/>
              <a:t>live” decision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etermine </a:t>
            </a:r>
            <a:r>
              <a:rPr lang="en-US" dirty="0"/>
              <a:t>whether appropriate stakeholders </a:t>
            </a:r>
            <a:r>
              <a:rPr lang="en-US" dirty="0" smtClean="0"/>
              <a:t>are involved </a:t>
            </a:r>
            <a:r>
              <a:rPr lang="en-US" dirty="0"/>
              <a:t>and informed.</a:t>
            </a:r>
          </a:p>
          <a:p>
            <a:pPr lvl="1"/>
            <a:r>
              <a:rPr lang="en-US" dirty="0" smtClean="0"/>
              <a:t>Determine </a:t>
            </a:r>
            <a:r>
              <a:rPr lang="en-US" dirty="0"/>
              <a:t>whether reliable information for </a:t>
            </a:r>
            <a:r>
              <a:rPr lang="en-US" dirty="0" err="1" smtClean="0"/>
              <a:t>decisionmaking</a:t>
            </a:r>
            <a:r>
              <a:rPr lang="en-US" dirty="0" smtClean="0"/>
              <a:t> is </a:t>
            </a:r>
            <a:r>
              <a:rPr lang="en-US" dirty="0"/>
              <a:t>available to the project management </a:t>
            </a:r>
            <a:r>
              <a:rPr lang="en-US" dirty="0" smtClean="0"/>
              <a:t>and senior </a:t>
            </a:r>
            <a:r>
              <a:rPr lang="en-US" dirty="0"/>
              <a:t>management.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Implementation/Transition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9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0"/>
            <a:ext cx="7408333" cy="41148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 smtClean="0"/>
              <a:t>Understand </a:t>
            </a:r>
            <a:r>
              <a:rPr lang="en-US" dirty="0"/>
              <a:t>how provider performance </a:t>
            </a:r>
            <a:r>
              <a:rPr lang="en-US" dirty="0" smtClean="0"/>
              <a:t>and compliance </a:t>
            </a:r>
            <a:r>
              <a:rPr lang="en-US" dirty="0"/>
              <a:t>with the contract will be assessed </a:t>
            </a:r>
            <a:r>
              <a:rPr lang="en-US" dirty="0" smtClean="0"/>
              <a:t>and reviewed </a:t>
            </a:r>
            <a:r>
              <a:rPr lang="en-US" dirty="0"/>
              <a:t>routinely by management.</a:t>
            </a:r>
          </a:p>
          <a:p>
            <a:pPr lvl="1"/>
            <a:r>
              <a:rPr lang="en-US" dirty="0" smtClean="0"/>
              <a:t>Evaluate </a:t>
            </a:r>
            <a:r>
              <a:rPr lang="en-US" dirty="0"/>
              <a:t>the reliability of metrics that are </a:t>
            </a:r>
            <a:r>
              <a:rPr lang="en-US" dirty="0" smtClean="0"/>
              <a:t>designed and </a:t>
            </a:r>
            <a:r>
              <a:rPr lang="en-US" dirty="0"/>
              <a:t>used to manage risk regarding IT </a:t>
            </a:r>
            <a:r>
              <a:rPr lang="en-US" dirty="0" smtClean="0"/>
              <a:t>operations, changes</a:t>
            </a:r>
            <a:r>
              <a:rPr lang="en-US" dirty="0"/>
              <a:t>, and security.</a:t>
            </a:r>
          </a:p>
          <a:p>
            <a:pPr lvl="1"/>
            <a:r>
              <a:rPr lang="en-US" dirty="0" smtClean="0"/>
              <a:t>Assess </a:t>
            </a:r>
            <a:r>
              <a:rPr lang="en-US" dirty="0"/>
              <a:t>how concerns and areas for improvement </a:t>
            </a:r>
            <a:r>
              <a:rPr lang="en-US" dirty="0" smtClean="0"/>
              <a:t>will be </a:t>
            </a:r>
            <a:r>
              <a:rPr lang="en-US" dirty="0"/>
              <a:t>communicated and leveraged to improve </a:t>
            </a:r>
            <a:r>
              <a:rPr lang="en-US" dirty="0" smtClean="0"/>
              <a:t>current and </a:t>
            </a:r>
            <a:r>
              <a:rPr lang="en-US" dirty="0"/>
              <a:t>future operations/contracts.</a:t>
            </a:r>
          </a:p>
          <a:p>
            <a:pPr lvl="1"/>
            <a:r>
              <a:rPr lang="en-US" dirty="0" smtClean="0"/>
              <a:t>Ensure </a:t>
            </a:r>
            <a:r>
              <a:rPr lang="en-US" dirty="0"/>
              <a:t>the outsourcing activity is part of the </a:t>
            </a:r>
            <a:r>
              <a:rPr lang="en-US" dirty="0" smtClean="0"/>
              <a:t>audit universe </a:t>
            </a:r>
            <a:r>
              <a:rPr lang="en-US" dirty="0"/>
              <a:t>and risk-assessed routinely.</a:t>
            </a:r>
          </a:p>
          <a:p>
            <a:pPr lvl="1"/>
            <a:r>
              <a:rPr lang="en-US" dirty="0" smtClean="0"/>
              <a:t>Determine </a:t>
            </a:r>
            <a:r>
              <a:rPr lang="en-US" dirty="0"/>
              <a:t>how internal audit is alerted to changes </a:t>
            </a:r>
            <a:r>
              <a:rPr lang="en-US" dirty="0" smtClean="0"/>
              <a:t>in relationships </a:t>
            </a:r>
            <a:r>
              <a:rPr lang="en-US" dirty="0"/>
              <a:t>in the future.</a:t>
            </a:r>
          </a:p>
          <a:p>
            <a:pPr lvl="1"/>
            <a:r>
              <a:rPr lang="en-US" dirty="0" smtClean="0"/>
              <a:t>Assess </a:t>
            </a:r>
            <a:r>
              <a:rPr lang="en-US" dirty="0"/>
              <a:t>performance against KPIs established </a:t>
            </a:r>
            <a:r>
              <a:rPr lang="en-US" dirty="0" smtClean="0"/>
              <a:t>during the </a:t>
            </a:r>
            <a:r>
              <a:rPr lang="en-US" dirty="0"/>
              <a:t>planning phase.</a:t>
            </a:r>
            <a:endParaRPr lang="en-US" sz="7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Monitoring &amp; Reporting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15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0"/>
            <a:ext cx="7408333" cy="411480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Understand </a:t>
            </a:r>
            <a:r>
              <a:rPr lang="en-US" dirty="0"/>
              <a:t>the strategies and information needed </a:t>
            </a:r>
            <a:r>
              <a:rPr lang="en-US" dirty="0" smtClean="0"/>
              <a:t>to ensure </a:t>
            </a:r>
            <a:r>
              <a:rPr lang="en-US" dirty="0"/>
              <a:t>optimal future negotiations.</a:t>
            </a:r>
          </a:p>
          <a:p>
            <a:pPr lvl="1"/>
            <a:r>
              <a:rPr lang="en-US" dirty="0" smtClean="0"/>
              <a:t>Understand </a:t>
            </a:r>
            <a:r>
              <a:rPr lang="en-US" dirty="0"/>
              <a:t>reversibility and monitoring </a:t>
            </a:r>
            <a:r>
              <a:rPr lang="en-US" dirty="0" smtClean="0"/>
              <a:t>or performance </a:t>
            </a:r>
            <a:r>
              <a:rPr lang="en-US" dirty="0"/>
              <a:t>results.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nsure </a:t>
            </a:r>
            <a:r>
              <a:rPr lang="en-US" dirty="0"/>
              <a:t>that experts and process owners are </a:t>
            </a:r>
            <a:r>
              <a:rPr lang="en-US" dirty="0" smtClean="0"/>
              <a:t>driving renegotiation </a:t>
            </a:r>
            <a:r>
              <a:rPr lang="en-US" dirty="0"/>
              <a:t>improvements.</a:t>
            </a:r>
          </a:p>
          <a:p>
            <a:pPr lvl="1"/>
            <a:r>
              <a:rPr lang="en-US" dirty="0" smtClean="0"/>
              <a:t>Ensure </a:t>
            </a:r>
            <a:r>
              <a:rPr lang="en-US" dirty="0"/>
              <a:t>that relevant dates for audit involvement </a:t>
            </a:r>
            <a:r>
              <a:rPr lang="en-US" dirty="0" smtClean="0"/>
              <a:t>are considered </a:t>
            </a:r>
            <a:r>
              <a:rPr lang="en-US" dirty="0"/>
              <a:t>in the annual risk assessment process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Ensure that adequate/accurate historical </a:t>
            </a:r>
            <a:r>
              <a:rPr lang="en-US" dirty="0" smtClean="0"/>
              <a:t>information and </a:t>
            </a:r>
            <a:r>
              <a:rPr lang="en-US" dirty="0"/>
              <a:t>performance measures are available.</a:t>
            </a:r>
            <a:endParaRPr lang="en-US" sz="9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Renegotiation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6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0"/>
            <a:ext cx="7408333" cy="4114800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dirty="0" smtClean="0"/>
              <a:t>Assess </a:t>
            </a:r>
            <a:r>
              <a:rPr lang="en-US" dirty="0"/>
              <a:t>the adequacy of contingency plans if </a:t>
            </a:r>
            <a:r>
              <a:rPr lang="en-US" dirty="0" smtClean="0"/>
              <a:t>the outsourcing </a:t>
            </a:r>
            <a:r>
              <a:rPr lang="en-US" dirty="0"/>
              <a:t>arrangement does not work.</a:t>
            </a:r>
          </a:p>
          <a:p>
            <a:pPr lvl="1"/>
            <a:r>
              <a:rPr lang="en-US" dirty="0" smtClean="0"/>
              <a:t>Evaluate </a:t>
            </a:r>
            <a:r>
              <a:rPr lang="en-US" dirty="0"/>
              <a:t>whether management has quantified </a:t>
            </a:r>
            <a:r>
              <a:rPr lang="en-US" dirty="0" smtClean="0"/>
              <a:t>the estimated </a:t>
            </a:r>
            <a:r>
              <a:rPr lang="en-US" dirty="0"/>
              <a:t>costs and likelihood of failure.</a:t>
            </a:r>
          </a:p>
          <a:p>
            <a:pPr lvl="1"/>
            <a:r>
              <a:rPr lang="en-US" dirty="0" smtClean="0"/>
              <a:t>Determine </a:t>
            </a:r>
            <a:r>
              <a:rPr lang="en-US" dirty="0"/>
              <a:t>whether failure has been considered in </a:t>
            </a:r>
            <a:r>
              <a:rPr lang="en-US" dirty="0" smtClean="0"/>
              <a:t>the business </a:t>
            </a:r>
            <a:r>
              <a:rPr lang="en-US" dirty="0"/>
              <a:t>case and ROI needs.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Ask whether management considered the use </a:t>
            </a:r>
            <a:r>
              <a:rPr lang="en-US" dirty="0" smtClean="0"/>
              <a:t>of other </a:t>
            </a:r>
            <a:r>
              <a:rPr lang="en-US" dirty="0"/>
              <a:t>providers effectively to avoid </a:t>
            </a:r>
            <a:r>
              <a:rPr lang="en-US" dirty="0" smtClean="0"/>
              <a:t>unnecessary dependencies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Determine how management evaluated the </a:t>
            </a:r>
            <a:r>
              <a:rPr lang="en-US" dirty="0" smtClean="0"/>
              <a:t>provider’s viability</a:t>
            </a:r>
            <a:r>
              <a:rPr lang="en-US" dirty="0"/>
              <a:t>. Internal audit may need to confirm </a:t>
            </a:r>
            <a:r>
              <a:rPr lang="en-US" dirty="0" smtClean="0"/>
              <a:t>or evaluate </a:t>
            </a:r>
            <a:r>
              <a:rPr lang="en-US" dirty="0"/>
              <a:t>the reliability of that evaluation.</a:t>
            </a:r>
          </a:p>
          <a:p>
            <a:pPr lvl="1"/>
            <a:r>
              <a:rPr lang="en-US" dirty="0" smtClean="0"/>
              <a:t>Ascertain </a:t>
            </a:r>
            <a:r>
              <a:rPr lang="en-US" dirty="0"/>
              <a:t>whether the trigger points to initiate </a:t>
            </a:r>
            <a:r>
              <a:rPr lang="en-US" dirty="0" smtClean="0"/>
              <a:t>or consider </a:t>
            </a:r>
            <a:r>
              <a:rPr lang="en-US" dirty="0"/>
              <a:t>changes in the provider are understood </a:t>
            </a:r>
            <a:r>
              <a:rPr lang="en-US" dirty="0" smtClean="0"/>
              <a:t>and predefined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Consider </a:t>
            </a:r>
            <a:r>
              <a:rPr lang="en-US" dirty="0"/>
              <a:t>other risks that might drive the need </a:t>
            </a:r>
            <a:r>
              <a:rPr lang="en-US" dirty="0" smtClean="0"/>
              <a:t>for bringing </a:t>
            </a:r>
            <a:r>
              <a:rPr lang="en-US" dirty="0"/>
              <a:t>the process back in-house — </a:t>
            </a:r>
            <a:r>
              <a:rPr lang="en-US" dirty="0" smtClean="0"/>
              <a:t>including macroeconomic </a:t>
            </a:r>
            <a:r>
              <a:rPr lang="en-US" dirty="0"/>
              <a:t>and political/geographical </a:t>
            </a:r>
            <a:r>
              <a:rPr lang="en-US" dirty="0" smtClean="0"/>
              <a:t>concerns — </a:t>
            </a:r>
            <a:r>
              <a:rPr lang="en-US" dirty="0"/>
              <a:t>and determine whether these have been assessed.</a:t>
            </a:r>
          </a:p>
          <a:p>
            <a:pPr lvl="1"/>
            <a:r>
              <a:rPr lang="en-US" dirty="0" smtClean="0"/>
              <a:t>Determine </a:t>
            </a:r>
            <a:r>
              <a:rPr lang="en-US" dirty="0"/>
              <a:t>whether the provider has </a:t>
            </a:r>
            <a:r>
              <a:rPr lang="en-US" dirty="0" smtClean="0"/>
              <a:t>sound, sustainable</a:t>
            </a:r>
            <a:r>
              <a:rPr lang="en-US" dirty="0"/>
              <a:t>, business continuity planning (</a:t>
            </a:r>
            <a:r>
              <a:rPr lang="en-US" dirty="0" smtClean="0"/>
              <a:t>BCP)  capabilities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Determine whether the contract has an </a:t>
            </a:r>
            <a:r>
              <a:rPr lang="en-US" dirty="0" smtClean="0"/>
              <a:t>appropriate exit </a:t>
            </a:r>
            <a:r>
              <a:rPr lang="en-US" dirty="0"/>
              <a:t>clause.</a:t>
            </a:r>
            <a:endParaRPr lang="en-US" sz="6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Reversibility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3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0"/>
            <a:ext cx="7408333" cy="4114800"/>
          </a:xfrm>
        </p:spPr>
        <p:txBody>
          <a:bodyPr>
            <a:normAutofit fontScale="55000" lnSpcReduction="20000"/>
          </a:bodyPr>
          <a:lstStyle/>
          <a:p>
            <a:pPr lvl="2"/>
            <a:r>
              <a:rPr lang="en-US" sz="4600" dirty="0" smtClean="0"/>
              <a:t>Contract</a:t>
            </a:r>
          </a:p>
          <a:p>
            <a:pPr lvl="2"/>
            <a:r>
              <a:rPr lang="en-US" sz="4600" dirty="0" smtClean="0"/>
              <a:t>Statement of Work (SLA)</a:t>
            </a:r>
          </a:p>
          <a:p>
            <a:pPr lvl="2"/>
            <a:r>
              <a:rPr lang="en-US" sz="4600" dirty="0" smtClean="0"/>
              <a:t>High Level Monitoring</a:t>
            </a:r>
          </a:p>
          <a:p>
            <a:pPr lvl="2"/>
            <a:r>
              <a:rPr lang="en-US" sz="4600" dirty="0" smtClean="0"/>
              <a:t>Connectivity and Network Security</a:t>
            </a:r>
          </a:p>
          <a:p>
            <a:pPr lvl="2"/>
            <a:r>
              <a:rPr lang="en-US" sz="4600" dirty="0" smtClean="0"/>
              <a:t>Data Security</a:t>
            </a:r>
          </a:p>
          <a:p>
            <a:pPr lvl="2"/>
            <a:r>
              <a:rPr lang="en-US" sz="4600" dirty="0" smtClean="0"/>
              <a:t>Project Monitoring and Governance</a:t>
            </a:r>
          </a:p>
          <a:p>
            <a:pPr lvl="2"/>
            <a:r>
              <a:rPr lang="en-US" sz="4600" dirty="0" smtClean="0"/>
              <a:t>Compliance with Regulatory Requirements</a:t>
            </a:r>
          </a:p>
          <a:p>
            <a:pPr lvl="2"/>
            <a:r>
              <a:rPr lang="en-US" sz="4600" dirty="0" smtClean="0"/>
              <a:t>Benefit Measurement</a:t>
            </a:r>
          </a:p>
          <a:p>
            <a:pPr lvl="2"/>
            <a:r>
              <a:rPr lang="en-US" sz="4600" dirty="0" smtClean="0"/>
              <a:t>Customer Satisfaction</a:t>
            </a:r>
          </a:p>
          <a:p>
            <a:pPr lvl="2"/>
            <a:r>
              <a:rPr lang="en-US" sz="4600" dirty="0" smtClean="0"/>
              <a:t>Impact on IT Strategy</a:t>
            </a:r>
          </a:p>
          <a:p>
            <a:pPr lvl="2"/>
            <a:endParaRPr lang="en-US" sz="4600" dirty="0" smtClean="0"/>
          </a:p>
          <a:p>
            <a:pPr lvl="2"/>
            <a:endParaRPr lang="en-US" sz="4600" dirty="0" smtClean="0"/>
          </a:p>
          <a:p>
            <a:pPr lvl="2"/>
            <a:endParaRPr lang="en-US" sz="4600" dirty="0" smtClean="0"/>
          </a:p>
          <a:p>
            <a:pPr lvl="2"/>
            <a:endParaRPr lang="en-US" sz="4600" dirty="0" smtClean="0"/>
          </a:p>
          <a:p>
            <a:pPr lvl="4"/>
            <a:endParaRPr lang="en-US" sz="9600" dirty="0"/>
          </a:p>
          <a:p>
            <a:pPr lvl="2"/>
            <a:endParaRPr lang="en-US" sz="9600" dirty="0" smtClean="0"/>
          </a:p>
          <a:p>
            <a:pPr lvl="2"/>
            <a:endParaRPr lang="en-US" sz="38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Outsourcing Key Controls</a:t>
            </a:r>
            <a:r>
              <a:rPr lang="en-US" sz="7600" dirty="0"/>
              <a:t/>
            </a:r>
            <a:br>
              <a:rPr lang="en-US" sz="7600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4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286000"/>
            <a:ext cx="7408333" cy="3450696"/>
          </a:xfrm>
        </p:spPr>
        <p:txBody>
          <a:bodyPr>
            <a:normAutofit/>
          </a:bodyPr>
          <a:lstStyle/>
          <a:p>
            <a:pPr lvl="2"/>
            <a:r>
              <a:rPr lang="en-US" sz="2800" dirty="0" smtClean="0"/>
              <a:t>Cost </a:t>
            </a:r>
            <a:r>
              <a:rPr lang="en-US" sz="2800" dirty="0"/>
              <a:t>or internal headcount needs to be reduced.</a:t>
            </a:r>
          </a:p>
          <a:p>
            <a:pPr lvl="2"/>
            <a:r>
              <a:rPr lang="en-US" sz="2800" dirty="0" smtClean="0"/>
              <a:t>Internal </a:t>
            </a:r>
            <a:r>
              <a:rPr lang="en-US" sz="2800" dirty="0"/>
              <a:t>capacity is constrained by increasing market demand.</a:t>
            </a:r>
          </a:p>
          <a:p>
            <a:pPr lvl="2"/>
            <a:r>
              <a:rPr lang="en-US" sz="2800" dirty="0" smtClean="0"/>
              <a:t>Internal </a:t>
            </a:r>
            <a:r>
              <a:rPr lang="en-US" sz="2800" dirty="0"/>
              <a:t>manufacturing or service performance is </a:t>
            </a:r>
            <a:r>
              <a:rPr lang="en-US" sz="2800" dirty="0" smtClean="0"/>
              <a:t>insufficient or </a:t>
            </a:r>
            <a:r>
              <a:rPr lang="en-US" sz="2800" dirty="0"/>
              <a:t>does not meet requirements</a:t>
            </a:r>
            <a:endParaRPr lang="en-US" sz="28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01943" lvl="1" indent="0"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Outsourcing Drivers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49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286000"/>
            <a:ext cx="7408333" cy="3450696"/>
          </a:xfrm>
        </p:spPr>
        <p:txBody>
          <a:bodyPr>
            <a:normAutofit/>
          </a:bodyPr>
          <a:lstStyle/>
          <a:p>
            <a:pPr lvl="2"/>
            <a:r>
              <a:rPr lang="en-US" dirty="0" smtClean="0"/>
              <a:t>Application </a:t>
            </a:r>
            <a:r>
              <a:rPr lang="en-US" dirty="0"/>
              <a:t>development and </a:t>
            </a:r>
            <a:r>
              <a:rPr lang="en-US" dirty="0" smtClean="0"/>
              <a:t>maintenance</a:t>
            </a:r>
            <a:endParaRPr lang="en-US" dirty="0"/>
          </a:p>
          <a:p>
            <a:pPr lvl="2"/>
            <a:r>
              <a:rPr lang="en-US" dirty="0" smtClean="0"/>
              <a:t>Infrastructure management</a:t>
            </a:r>
            <a:endParaRPr lang="en-US" dirty="0"/>
          </a:p>
          <a:p>
            <a:pPr lvl="2"/>
            <a:r>
              <a:rPr lang="en-US" dirty="0" smtClean="0"/>
              <a:t>Help desk</a:t>
            </a:r>
            <a:endParaRPr lang="en-US" dirty="0"/>
          </a:p>
          <a:p>
            <a:pPr lvl="2"/>
            <a:r>
              <a:rPr lang="en-US" dirty="0" smtClean="0"/>
              <a:t>Independent </a:t>
            </a:r>
            <a:r>
              <a:rPr lang="en-US" dirty="0"/>
              <a:t>testing and </a:t>
            </a:r>
            <a:r>
              <a:rPr lang="en-US" dirty="0" smtClean="0"/>
              <a:t>validation</a:t>
            </a:r>
            <a:endParaRPr lang="en-US" dirty="0"/>
          </a:p>
          <a:p>
            <a:pPr lvl="2"/>
            <a:r>
              <a:rPr lang="en-US" dirty="0" smtClean="0"/>
              <a:t>Data </a:t>
            </a:r>
            <a:r>
              <a:rPr lang="en-US" dirty="0"/>
              <a:t>center </a:t>
            </a:r>
            <a:r>
              <a:rPr lang="en-US" dirty="0" smtClean="0"/>
              <a:t>management</a:t>
            </a:r>
            <a:endParaRPr lang="en-US" dirty="0"/>
          </a:p>
          <a:p>
            <a:pPr lvl="2"/>
            <a:r>
              <a:rPr lang="en-US" dirty="0" smtClean="0"/>
              <a:t>Systems integration</a:t>
            </a:r>
            <a:endParaRPr lang="en-US" dirty="0"/>
          </a:p>
          <a:p>
            <a:pPr lvl="2"/>
            <a:r>
              <a:rPr lang="en-US" dirty="0" smtClean="0"/>
              <a:t>R&amp;D</a:t>
            </a:r>
            <a:endParaRPr lang="en-US" dirty="0"/>
          </a:p>
          <a:p>
            <a:pPr lvl="2"/>
            <a:r>
              <a:rPr lang="en-US" dirty="0" smtClean="0"/>
              <a:t>Managed security</a:t>
            </a:r>
            <a:endParaRPr lang="en-US" dirty="0"/>
          </a:p>
          <a:p>
            <a:pPr lvl="2"/>
            <a:r>
              <a:rPr lang="en-US" dirty="0" smtClean="0"/>
              <a:t>Cloud computing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Outsourced IT Works</a:t>
            </a:r>
            <a:b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7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057400"/>
            <a:ext cx="7408333" cy="3755496"/>
          </a:xfrm>
        </p:spPr>
        <p:txBody>
          <a:bodyPr>
            <a:normAutofit fontScale="25000" lnSpcReduction="20000"/>
          </a:bodyPr>
          <a:lstStyle/>
          <a:p>
            <a:pPr lvl="2"/>
            <a:r>
              <a:rPr lang="en-US" sz="8000" dirty="0" smtClean="0"/>
              <a:t>Outsourced </a:t>
            </a:r>
            <a:r>
              <a:rPr lang="en-US" sz="8000" dirty="0"/>
              <a:t>information management and storage (all value stored, databases, customer files, key, parameters, etc.)</a:t>
            </a:r>
          </a:p>
          <a:p>
            <a:pPr lvl="2"/>
            <a:r>
              <a:rPr lang="en-US" sz="8000" dirty="0"/>
              <a:t>Outsourced core knowledge systems and, development of new, or maintenance of existing, systems (corporate memory, key knowledge , elements, activity processes, executive preferences, etc.)</a:t>
            </a:r>
          </a:p>
          <a:p>
            <a:pPr lvl="2"/>
            <a:r>
              <a:rPr lang="en-US" sz="8000" dirty="0"/>
              <a:t>Outsourced major computer installation and ancillary support services</a:t>
            </a:r>
          </a:p>
          <a:p>
            <a:pPr lvl="2"/>
            <a:r>
              <a:rPr lang="en-US" sz="8000" dirty="0"/>
              <a:t>Outsourced networks or communications</a:t>
            </a:r>
          </a:p>
          <a:p>
            <a:pPr lvl="2"/>
            <a:r>
              <a:rPr lang="en-US" sz="8000" dirty="0"/>
              <a:t>Provision of computer equipment, replacement of  network PCs and servers, network devices</a:t>
            </a:r>
          </a:p>
          <a:p>
            <a:pPr lvl="2"/>
            <a:endParaRPr lang="en-US" sz="2800" dirty="0" smtClean="0"/>
          </a:p>
          <a:p>
            <a:pPr lvl="2"/>
            <a:endParaRPr lang="en-US" sz="4000" dirty="0"/>
          </a:p>
          <a:p>
            <a:pPr lvl="2"/>
            <a:endParaRPr lang="en-US" sz="4000" dirty="0" smtClean="0"/>
          </a:p>
          <a:p>
            <a:pPr lvl="2"/>
            <a:endParaRPr lang="en-US" sz="38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Outsourced IT Activity Samples</a:t>
            </a:r>
            <a:r>
              <a:rPr lang="en-US" sz="14400" dirty="0"/>
              <a:t/>
            </a:r>
            <a:br>
              <a:rPr lang="en-US" sz="14400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4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0"/>
            <a:ext cx="7408333" cy="3755496"/>
          </a:xfrm>
        </p:spPr>
        <p:txBody>
          <a:bodyPr>
            <a:normAutofit/>
          </a:bodyPr>
          <a:lstStyle/>
          <a:p>
            <a:pPr marL="301943" lvl="1" indent="0">
              <a:buNone/>
            </a:pPr>
            <a:r>
              <a:rPr lang="en-US" sz="3700" dirty="0"/>
              <a:t>Top Three Outsource Risks</a:t>
            </a:r>
          </a:p>
          <a:p>
            <a:pPr lvl="2">
              <a:lnSpc>
                <a:spcPct val="80000"/>
              </a:lnSpc>
            </a:pPr>
            <a:r>
              <a:rPr lang="en-US" sz="2800" dirty="0"/>
              <a:t>Logical IS Security</a:t>
            </a:r>
          </a:p>
          <a:p>
            <a:pPr lvl="2">
              <a:lnSpc>
                <a:spcPct val="80000"/>
              </a:lnSpc>
            </a:pPr>
            <a:r>
              <a:rPr lang="en-US" sz="2800" dirty="0"/>
              <a:t>Total Dependence and Exit Barriers</a:t>
            </a:r>
          </a:p>
          <a:p>
            <a:pPr lvl="2">
              <a:lnSpc>
                <a:spcPct val="80000"/>
              </a:lnSpc>
            </a:pPr>
            <a:r>
              <a:rPr lang="en-US" sz="2800" dirty="0"/>
              <a:t>Legal Consequences</a:t>
            </a:r>
          </a:p>
          <a:p>
            <a:pPr lvl="2"/>
            <a:endParaRPr lang="en-US" sz="2800" dirty="0" smtClean="0"/>
          </a:p>
          <a:p>
            <a:pPr lvl="2"/>
            <a:endParaRPr lang="en-US" sz="4000" dirty="0"/>
          </a:p>
          <a:p>
            <a:pPr lvl="2"/>
            <a:endParaRPr lang="en-US" sz="4000" dirty="0" smtClean="0"/>
          </a:p>
          <a:p>
            <a:pPr lvl="2"/>
            <a:endParaRPr lang="en-US" sz="38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Outsourcing &amp; Vendor Management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0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0"/>
            <a:ext cx="7408333" cy="4114800"/>
          </a:xfrm>
        </p:spPr>
        <p:txBody>
          <a:bodyPr>
            <a:normAutofit fontScale="25000" lnSpcReduction="20000"/>
          </a:bodyPr>
          <a:lstStyle/>
          <a:p>
            <a:pPr lvl="2"/>
            <a:r>
              <a:rPr lang="en-US" sz="8000" dirty="0" smtClean="0"/>
              <a:t>On-time </a:t>
            </a:r>
            <a:r>
              <a:rPr lang="en-US" sz="8000" dirty="0"/>
              <a:t>delivery performance and end-customer satisfaction levels may decline because of delays at third parties</a:t>
            </a:r>
          </a:p>
          <a:p>
            <a:pPr lvl="2"/>
            <a:r>
              <a:rPr lang="en-US" sz="8000" dirty="0"/>
              <a:t>Product or service quality may also suffer in outsourcing, affecting customer satisfaction.</a:t>
            </a:r>
          </a:p>
          <a:p>
            <a:pPr lvl="2"/>
            <a:r>
              <a:rPr lang="en-US" sz="8000" dirty="0"/>
              <a:t>The outsourcing transition phase may also fail if schedules and budgets are not achieved because of insufficient planning and/or resources.</a:t>
            </a:r>
          </a:p>
          <a:p>
            <a:pPr lvl="2"/>
            <a:r>
              <a:rPr lang="en-US" sz="8000" dirty="0"/>
              <a:t>Providers may not be financially viable, thereby exposing </a:t>
            </a:r>
            <a:r>
              <a:rPr lang="en-US" sz="8000" dirty="0" smtClean="0"/>
              <a:t>the company </a:t>
            </a:r>
            <a:r>
              <a:rPr lang="en-US" sz="8000" dirty="0"/>
              <a:t>to supply interruption risk.</a:t>
            </a:r>
          </a:p>
          <a:p>
            <a:pPr lvl="4"/>
            <a:endParaRPr lang="en-US" sz="9600" dirty="0"/>
          </a:p>
          <a:p>
            <a:pPr lvl="2"/>
            <a:endParaRPr lang="en-US" sz="9600" dirty="0" smtClean="0"/>
          </a:p>
          <a:p>
            <a:pPr lvl="2"/>
            <a:endParaRPr lang="en-US" sz="38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Other Outsource </a:t>
            </a:r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Risks</a:t>
            </a:r>
            <a:r>
              <a:rPr lang="en-US" sz="14800" dirty="0"/>
              <a:t/>
            </a:r>
            <a:br>
              <a:rPr lang="en-US" sz="14800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86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0"/>
            <a:ext cx="7408333" cy="4114800"/>
          </a:xfrm>
        </p:spPr>
        <p:txBody>
          <a:bodyPr>
            <a:normAutofit/>
          </a:bodyPr>
          <a:lstStyle/>
          <a:p>
            <a:pPr lvl="2"/>
            <a:r>
              <a:rPr lang="en-US" sz="3300" dirty="0" smtClean="0"/>
              <a:t>Board </a:t>
            </a:r>
            <a:r>
              <a:rPr lang="en-US" sz="3300" dirty="0"/>
              <a:t>and Senior Management Oversight</a:t>
            </a:r>
          </a:p>
          <a:p>
            <a:pPr lvl="2"/>
            <a:r>
              <a:rPr lang="en-US" sz="3300" dirty="0" smtClean="0"/>
              <a:t>Risk Assessment</a:t>
            </a:r>
          </a:p>
          <a:p>
            <a:pPr lvl="2"/>
            <a:r>
              <a:rPr lang="en-US" sz="3300" dirty="0" smtClean="0"/>
              <a:t>Due Diligence</a:t>
            </a:r>
          </a:p>
          <a:p>
            <a:pPr lvl="2"/>
            <a:r>
              <a:rPr lang="en-US" sz="3300" dirty="0" smtClean="0"/>
              <a:t>Contract Process</a:t>
            </a:r>
          </a:p>
          <a:p>
            <a:pPr lvl="2"/>
            <a:r>
              <a:rPr lang="en-US" sz="3300" dirty="0" smtClean="0"/>
              <a:t>Ongoing Oversight and Monitoring</a:t>
            </a:r>
          </a:p>
          <a:p>
            <a:pPr lvl="2"/>
            <a:endParaRPr lang="en-US" sz="9600" dirty="0" smtClean="0"/>
          </a:p>
          <a:p>
            <a:pPr lvl="2"/>
            <a:endParaRPr lang="en-US" sz="38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Outsourcing Workflow</a:t>
            </a:r>
            <a:b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7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0"/>
            <a:ext cx="7408333" cy="4114800"/>
          </a:xfrm>
        </p:spPr>
        <p:txBody>
          <a:bodyPr>
            <a:normAutofit fontScale="70000" lnSpcReduction="20000"/>
          </a:bodyPr>
          <a:lstStyle/>
          <a:p>
            <a:pPr lvl="3"/>
            <a:r>
              <a:rPr lang="en-US" sz="4600" dirty="0" smtClean="0"/>
              <a:t>Accountability</a:t>
            </a:r>
          </a:p>
          <a:p>
            <a:pPr lvl="3"/>
            <a:r>
              <a:rPr lang="en-US" sz="4600" dirty="0" smtClean="0"/>
              <a:t>Senior Management Involvement</a:t>
            </a:r>
          </a:p>
          <a:p>
            <a:pPr lvl="3"/>
            <a:r>
              <a:rPr lang="en-US" sz="4600" dirty="0" smtClean="0"/>
              <a:t>Resource Allocation</a:t>
            </a:r>
          </a:p>
          <a:p>
            <a:pPr lvl="3"/>
            <a:r>
              <a:rPr lang="en-US" sz="4600" dirty="0" smtClean="0"/>
              <a:t>Authority and Independent of the vendor management team</a:t>
            </a:r>
          </a:p>
          <a:p>
            <a:pPr lvl="3"/>
            <a:r>
              <a:rPr lang="en-US" sz="4600" dirty="0" smtClean="0"/>
              <a:t>Reporting</a:t>
            </a:r>
          </a:p>
          <a:p>
            <a:pPr lvl="3"/>
            <a:r>
              <a:rPr lang="en-US" sz="4600" dirty="0" smtClean="0"/>
              <a:t>Identify Program Weakness and Take Corrective Actions</a:t>
            </a:r>
          </a:p>
          <a:p>
            <a:pPr lvl="2"/>
            <a:endParaRPr lang="en-US" sz="51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2" algn="ctr" rtl="0">
              <a:spcBef>
                <a:spcPct val="0"/>
              </a:spcBef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Board </a:t>
            </a:r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and Senior Management Oversight</a:t>
            </a:r>
            <a:r>
              <a:rPr lang="en-US" sz="6700" dirty="0"/>
              <a:t/>
            </a:r>
            <a:br>
              <a:rPr lang="en-US" sz="67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0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1036</TotalTime>
  <Words>1292</Words>
  <Application>Microsoft Office PowerPoint</Application>
  <PresentationFormat>On-screen Show (4:3)</PresentationFormat>
  <Paragraphs>237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Waveform</vt:lpstr>
      <vt:lpstr>IT Service Delivery And Support Week Eight</vt:lpstr>
      <vt:lpstr> Outsourcing &amp; Vendor Management </vt:lpstr>
      <vt:lpstr> Outsourcing Drivers</vt:lpstr>
      <vt:lpstr> Outsourced IT Works  </vt:lpstr>
      <vt:lpstr> Outsourced IT Activity Samples </vt:lpstr>
      <vt:lpstr> Outsourcing &amp; Vendor Management </vt:lpstr>
      <vt:lpstr> Other Outsource Risks  </vt:lpstr>
      <vt:lpstr> Outsourcing Workflow </vt:lpstr>
      <vt:lpstr>  Board and Senior Management Oversight  </vt:lpstr>
      <vt:lpstr> Outsourcing &amp; Vendor Management </vt:lpstr>
      <vt:lpstr>    Due Diligences Activities  </vt:lpstr>
      <vt:lpstr> Contract Procedures  </vt:lpstr>
      <vt:lpstr> Ongoing Oversight &amp; Monitoring</vt:lpstr>
      <vt:lpstr>  Service Organization Control Report  </vt:lpstr>
      <vt:lpstr>    Internal Audit Considerations  </vt:lpstr>
      <vt:lpstr> Strategic Fit and Sourcing Evaluation </vt:lpstr>
      <vt:lpstr>  Decision-making Process  </vt:lpstr>
      <vt:lpstr> Tender Process and Contracting </vt:lpstr>
      <vt:lpstr>   Tender Process and Contracting (continue)  </vt:lpstr>
      <vt:lpstr>Implementation/Transition</vt:lpstr>
      <vt:lpstr> Monitoring &amp; Reporting </vt:lpstr>
      <vt:lpstr>  Renegotiation  </vt:lpstr>
      <vt:lpstr> Reversibility </vt:lpstr>
      <vt:lpstr> Outsourcing Key Controls </vt:lpstr>
    </vt:vector>
  </TitlesOfParts>
  <Company>Federal Reserve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Services Delivery And Support Week Seven</dc:title>
  <dc:creator>c1lxy01</dc:creator>
  <cp:lastModifiedBy>Yao, Liang</cp:lastModifiedBy>
  <cp:revision>32</cp:revision>
  <dcterms:created xsi:type="dcterms:W3CDTF">2012-10-12T13:59:35Z</dcterms:created>
  <dcterms:modified xsi:type="dcterms:W3CDTF">2014-03-17T19:05:28Z</dcterms:modified>
</cp:coreProperties>
</file>