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E184-C4E5-4084-B4B2-53AF5BFE49D5}" type="datetimeFigureOut">
              <a:rPr lang="en-US" smtClean="0">
                <a:solidFill>
                  <a:srgbClr val="073E87"/>
                </a:solidFill>
              </a:rPr>
              <a:pPr/>
              <a:t>3/17/2014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964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E184-C4E5-4084-B4B2-53AF5BFE49D5}" type="datetimeFigureOut">
              <a:rPr lang="en-US" smtClean="0">
                <a:solidFill>
                  <a:srgbClr val="073E87"/>
                </a:solidFill>
              </a:rPr>
              <a:pPr/>
              <a:t>3/17/2014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020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E184-C4E5-4084-B4B2-53AF5BFE49D5}" type="datetimeFigureOut">
              <a:rPr lang="en-US" smtClean="0">
                <a:solidFill>
                  <a:srgbClr val="073E87"/>
                </a:solidFill>
              </a:rPr>
              <a:pPr/>
              <a:t>3/17/2014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647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E184-C4E5-4084-B4B2-53AF5BFE49D5}" type="datetimeFigureOut">
              <a:rPr lang="en-US" smtClean="0">
                <a:solidFill>
                  <a:srgbClr val="073E87"/>
                </a:solidFill>
              </a:rPr>
              <a:pPr/>
              <a:t>3/17/2014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30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E184-C4E5-4084-B4B2-53AF5BFE49D5}" type="datetimeFigureOut">
              <a:rPr lang="en-US" smtClean="0">
                <a:solidFill>
                  <a:srgbClr val="073E87"/>
                </a:solidFill>
              </a:rPr>
              <a:pPr/>
              <a:t>3/17/2014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65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E184-C4E5-4084-B4B2-53AF5BFE49D5}" type="datetimeFigureOut">
              <a:rPr lang="en-US" smtClean="0">
                <a:solidFill>
                  <a:srgbClr val="073E87"/>
                </a:solidFill>
              </a:rPr>
              <a:pPr/>
              <a:t>3/17/2014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26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E184-C4E5-4084-B4B2-53AF5BFE49D5}" type="datetimeFigureOut">
              <a:rPr lang="en-US" smtClean="0">
                <a:solidFill>
                  <a:srgbClr val="073E87"/>
                </a:solidFill>
              </a:rPr>
              <a:pPr/>
              <a:t>3/17/2014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531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E184-C4E5-4084-B4B2-53AF5BFE49D5}" type="datetimeFigureOut">
              <a:rPr lang="en-US" smtClean="0">
                <a:solidFill>
                  <a:srgbClr val="073E87"/>
                </a:solidFill>
              </a:rPr>
              <a:pPr/>
              <a:t>3/17/2014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899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E184-C4E5-4084-B4B2-53AF5BFE49D5}" type="datetimeFigureOut">
              <a:rPr lang="en-US" smtClean="0">
                <a:solidFill>
                  <a:srgbClr val="073E87"/>
                </a:solidFill>
              </a:rPr>
              <a:pPr/>
              <a:t>3/17/2014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867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E184-C4E5-4084-B4B2-53AF5BFE49D5}" type="datetimeFigureOut">
              <a:rPr lang="en-US" smtClean="0">
                <a:solidFill>
                  <a:srgbClr val="073E87"/>
                </a:solidFill>
              </a:rPr>
              <a:pPr/>
              <a:t>3/17/2014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737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E184-C4E5-4084-B4B2-53AF5BFE49D5}" type="datetimeFigureOut">
              <a:rPr lang="en-US" smtClean="0">
                <a:solidFill>
                  <a:srgbClr val="073E87"/>
                </a:solidFill>
              </a:rPr>
              <a:pPr/>
              <a:t>3/17/2014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743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045E184-C4E5-4084-B4B2-53AF5BFE49D5}" type="datetimeFigureOut">
              <a:rPr lang="en-US" smtClean="0">
                <a:solidFill>
                  <a:srgbClr val="073E87"/>
                </a:solidFill>
              </a:rPr>
              <a:pPr/>
              <a:t>3/17/2014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E6AE9BD-5716-49B9-8CD6-469A930D954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999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Service Delivery And Support</a:t>
            </a:r>
            <a:br>
              <a:rPr lang="en-US" dirty="0" smtClean="0"/>
            </a:br>
            <a:r>
              <a:rPr lang="en-US" dirty="0" smtClean="0"/>
              <a:t>Week Five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IT Auditing and Cyber Security</a:t>
            </a:r>
          </a:p>
          <a:p>
            <a:r>
              <a:rPr lang="en-US" dirty="0" smtClean="0"/>
              <a:t>Spring </a:t>
            </a:r>
            <a:r>
              <a:rPr lang="en-US" dirty="0" smtClean="0"/>
              <a:t>2014</a:t>
            </a:r>
            <a:endParaRPr lang="en-US" dirty="0" smtClean="0"/>
          </a:p>
          <a:p>
            <a:r>
              <a:rPr lang="en-US" dirty="0" smtClean="0"/>
              <a:t>	Instructor: Liang Yao (MBA MS CIA CISA CISSP)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EF85-1453-41CB-BB1F-81F282292F0A}" type="slidenum">
              <a:rPr lang="en-US" smtClean="0">
                <a:solidFill>
                  <a:srgbClr val="073E87"/>
                </a:solidFill>
              </a:rPr>
              <a:pPr/>
              <a:t>1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69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38400"/>
            <a:ext cx="7408333" cy="3687763"/>
          </a:xfrm>
        </p:spPr>
        <p:txBody>
          <a:bodyPr>
            <a:normAutofit/>
          </a:bodyPr>
          <a:lstStyle/>
          <a:p>
            <a:pPr marL="622300" lvl="2" indent="-342900"/>
            <a:r>
              <a:rPr lang="en-US" dirty="0" smtClean="0"/>
              <a:t>Policies and Procedures </a:t>
            </a:r>
          </a:p>
          <a:p>
            <a:pPr marL="622300" lvl="2" indent="-342900"/>
            <a:r>
              <a:rPr lang="en-US" dirty="0" smtClean="0"/>
              <a:t>Inventory Maintenance</a:t>
            </a:r>
          </a:p>
          <a:p>
            <a:pPr marL="909637" lvl="3" indent="-342900"/>
            <a:r>
              <a:rPr lang="en-US" dirty="0" smtClean="0"/>
              <a:t>Verify Assets Records Regularly</a:t>
            </a:r>
          </a:p>
          <a:p>
            <a:pPr marL="909637" lvl="3" indent="-342900"/>
            <a:r>
              <a:rPr lang="en-US" dirty="0" smtClean="0"/>
              <a:t>Inventory After M&amp;A</a:t>
            </a:r>
          </a:p>
          <a:p>
            <a:pPr marL="909637" lvl="3" indent="-342900"/>
            <a:r>
              <a:rPr lang="en-US" dirty="0" smtClean="0"/>
              <a:t>Tools for Software Licensing Tracking</a:t>
            </a:r>
          </a:p>
          <a:p>
            <a:pPr marL="622300" lvl="2" indent="-342900"/>
            <a:r>
              <a:rPr lang="en-US" dirty="0" smtClean="0"/>
              <a:t>Procurement/sourcing</a:t>
            </a:r>
          </a:p>
          <a:p>
            <a:pPr marL="909637" lvl="3" indent="-342900"/>
            <a:r>
              <a:rPr lang="en-US" dirty="0"/>
              <a:t>Centralized Procurement</a:t>
            </a:r>
          </a:p>
          <a:p>
            <a:pPr marL="622300" lvl="2" indent="-342900"/>
            <a:r>
              <a:rPr lang="en-US" dirty="0" smtClean="0"/>
              <a:t>Software license agreement</a:t>
            </a:r>
          </a:p>
          <a:p>
            <a:pPr marL="909637" lvl="3" indent="-342900"/>
            <a:endParaRPr lang="en-US" dirty="0" smtClean="0"/>
          </a:p>
          <a:p>
            <a:pPr marL="279400" lvl="2" indent="0">
              <a:buNone/>
            </a:pPr>
            <a:endParaRPr lang="en-US" dirty="0" smtClean="0"/>
          </a:p>
          <a:p>
            <a:pPr marL="0" lvl="1" indent="0">
              <a:buNone/>
            </a:pPr>
            <a:endParaRPr lang="en-US" dirty="0" smtClean="0"/>
          </a:p>
          <a:p>
            <a:pPr marL="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200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Recommendations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8271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362200"/>
            <a:ext cx="7408333" cy="3687763"/>
          </a:xfrm>
        </p:spPr>
        <p:txBody>
          <a:bodyPr>
            <a:normAutofit/>
          </a:bodyPr>
          <a:lstStyle/>
          <a:p>
            <a:pPr marL="0" lvl="1" indent="0" algn="ctr">
              <a:buNone/>
            </a:pPr>
            <a:r>
              <a:rPr lang="en-US" dirty="0" smtClean="0"/>
              <a:t>ISACA Sample Software License Audit Program</a:t>
            </a:r>
          </a:p>
          <a:p>
            <a:pPr marL="909637" lvl="3" indent="-342900"/>
            <a:endParaRPr lang="en-US" dirty="0" smtClean="0"/>
          </a:p>
          <a:p>
            <a:pPr marL="279400" lvl="2" indent="0">
              <a:buNone/>
            </a:pPr>
            <a:endParaRPr lang="en-US" dirty="0" smtClean="0"/>
          </a:p>
          <a:p>
            <a:pPr marL="0" lvl="1" indent="0">
              <a:buNone/>
            </a:pPr>
            <a:endParaRPr lang="en-US" dirty="0" smtClean="0"/>
          </a:p>
          <a:p>
            <a:pPr marL="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 Program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5641109"/>
              </p:ext>
            </p:extLst>
          </p:nvPr>
        </p:nvGraphicFramePr>
        <p:xfrm>
          <a:off x="4114800" y="3071813"/>
          <a:ext cx="9144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showAsIcon="1" r:id="rId3" imgW="914400" imgH="714240" progId="Word.Document.8">
                  <p:embed/>
                </p:oleObj>
              </mc:Choice>
              <mc:Fallback>
                <p:oleObj name="Document" showAsIcon="1" r:id="rId3" imgW="914400" imgH="71424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4800" y="3071813"/>
                        <a:ext cx="914400" cy="71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77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Potential Benefits</a:t>
            </a:r>
          </a:p>
          <a:p>
            <a:pPr lvl="1"/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Steps to SLM</a:t>
            </a:r>
          </a:p>
          <a:p>
            <a:pPr lvl="1"/>
            <a:r>
              <a:rPr lang="en-US" dirty="0" smtClean="0"/>
              <a:t>Elements of SLM Solution</a:t>
            </a:r>
          </a:p>
          <a:p>
            <a:pPr lvl="1"/>
            <a:r>
              <a:rPr lang="en-US" dirty="0" smtClean="0"/>
              <a:t>Effective Software Asset Repository</a:t>
            </a:r>
          </a:p>
          <a:p>
            <a:pPr lvl="1"/>
            <a:r>
              <a:rPr lang="en-US" dirty="0" smtClean="0"/>
              <a:t>Emerging issues</a:t>
            </a:r>
          </a:p>
          <a:p>
            <a:pPr lvl="1"/>
            <a:r>
              <a:rPr lang="en-US" dirty="0" smtClean="0"/>
              <a:t>Software license audit program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Software </a:t>
            </a:r>
            <a:r>
              <a:rPr lang="en-US" dirty="0"/>
              <a:t>License Management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15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38400"/>
            <a:ext cx="7408333" cy="3687763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Prevent illegal use of software</a:t>
            </a:r>
          </a:p>
          <a:p>
            <a:pPr lvl="1"/>
            <a:r>
              <a:rPr lang="en-US" dirty="0" smtClean="0"/>
              <a:t>Reduce software purchase costs</a:t>
            </a:r>
          </a:p>
          <a:p>
            <a:pPr lvl="1"/>
            <a:r>
              <a:rPr lang="en-US" dirty="0" smtClean="0"/>
              <a:t>Leverage exiting software license investments more effectively</a:t>
            </a:r>
          </a:p>
          <a:p>
            <a:pPr lvl="1"/>
            <a:r>
              <a:rPr lang="en-US" dirty="0" smtClean="0"/>
              <a:t>Reduce software maintenance costs</a:t>
            </a:r>
          </a:p>
          <a:p>
            <a:pPr lvl="1"/>
            <a:r>
              <a:rPr lang="en-US" dirty="0" smtClean="0"/>
              <a:t>Identify potential security risks </a:t>
            </a:r>
          </a:p>
          <a:p>
            <a:pPr lvl="1"/>
            <a:r>
              <a:rPr lang="en-US" dirty="0" smtClean="0"/>
              <a:t>Reduce risk associate planned changes</a:t>
            </a:r>
          </a:p>
          <a:p>
            <a:pPr lvl="1"/>
            <a:r>
              <a:rPr lang="en-US" dirty="0" smtClean="0"/>
              <a:t>Reduce incidents associated with unapproved software conflicts</a:t>
            </a:r>
          </a:p>
          <a:p>
            <a:pPr lvl="1"/>
            <a:r>
              <a:rPr lang="en-US" dirty="0" smtClean="0"/>
              <a:t>Increase supportability of the environment</a:t>
            </a:r>
          </a:p>
          <a:p>
            <a:pPr lvl="1"/>
            <a:r>
              <a:rPr lang="en-US" dirty="0" smtClean="0"/>
              <a:t>Improved internal cost allocation based on actual usage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000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Potential 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Benefits</a:t>
            </a:r>
            <a:b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8359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38400"/>
            <a:ext cx="7408333" cy="3687763"/>
          </a:xfrm>
        </p:spPr>
        <p:txBody>
          <a:bodyPr>
            <a:normAutofit/>
          </a:bodyPr>
          <a:lstStyle/>
          <a:p>
            <a:pPr marL="553720" lvl="2"/>
            <a:r>
              <a:rPr lang="en-US" dirty="0" smtClean="0"/>
              <a:t>Array of licensing models and definitions</a:t>
            </a:r>
          </a:p>
          <a:p>
            <a:pPr marL="553720" lvl="2"/>
            <a:r>
              <a:rPr lang="en-US" dirty="0" smtClean="0"/>
              <a:t>Identification of installed software </a:t>
            </a:r>
          </a:p>
          <a:p>
            <a:pPr marL="553720" lvl="2"/>
            <a:r>
              <a:rPr lang="en-US" dirty="0" smtClean="0"/>
              <a:t>Use of browsers and generic clients</a:t>
            </a:r>
          </a:p>
          <a:p>
            <a:pPr marL="553720" lvl="2"/>
            <a:r>
              <a:rPr lang="en-US" dirty="0" smtClean="0"/>
              <a:t>Comply with the agreement</a:t>
            </a:r>
          </a:p>
          <a:p>
            <a:pPr marL="553720" lvl="2"/>
            <a:r>
              <a:rPr lang="en-US" dirty="0" smtClean="0"/>
              <a:t>Leverage of the software asset repository</a:t>
            </a:r>
          </a:p>
          <a:p>
            <a:pPr marL="553720" lvl="2"/>
            <a:r>
              <a:rPr lang="en-US" dirty="0" smtClean="0"/>
              <a:t>Audit and coverage</a:t>
            </a:r>
          </a:p>
          <a:p>
            <a:pPr marL="553720" lvl="2"/>
            <a:r>
              <a:rPr lang="en-US" dirty="0" smtClean="0"/>
              <a:t>Lock down</a:t>
            </a:r>
          </a:p>
          <a:p>
            <a:pPr marL="553720" lvl="2"/>
            <a:r>
              <a:rPr lang="en-US" dirty="0" smtClean="0"/>
              <a:t>User resistance</a:t>
            </a:r>
          </a:p>
          <a:p>
            <a:pPr marL="553720" lvl="2"/>
            <a:r>
              <a:rPr lang="en-US" dirty="0" smtClean="0"/>
              <a:t>Entitlement chains</a:t>
            </a:r>
          </a:p>
          <a:p>
            <a:pPr marL="274320"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000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Challenges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3130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38400"/>
            <a:ext cx="7408333" cy="3687763"/>
          </a:xfrm>
        </p:spPr>
        <p:txBody>
          <a:bodyPr>
            <a:normAutofit fontScale="92500" lnSpcReduction="20000"/>
          </a:bodyPr>
          <a:lstStyle/>
          <a:p>
            <a:pPr marL="553720" lvl="2"/>
            <a:r>
              <a:rPr lang="en-US" dirty="0" smtClean="0"/>
              <a:t>Define policy</a:t>
            </a:r>
          </a:p>
          <a:p>
            <a:pPr marL="553720" lvl="2"/>
            <a:r>
              <a:rPr lang="en-US" dirty="0" smtClean="0"/>
              <a:t>Develop and public policies and procedure</a:t>
            </a:r>
          </a:p>
          <a:p>
            <a:pPr marL="553720" lvl="2"/>
            <a:r>
              <a:rPr lang="en-US" dirty="0" smtClean="0"/>
              <a:t>Purchasing policy</a:t>
            </a:r>
          </a:p>
          <a:p>
            <a:pPr marL="553720" lvl="2"/>
            <a:r>
              <a:rPr lang="en-US" dirty="0" smtClean="0"/>
              <a:t>Vendor management</a:t>
            </a:r>
          </a:p>
          <a:p>
            <a:pPr marL="553720" lvl="2"/>
            <a:r>
              <a:rPr lang="en-US" dirty="0" smtClean="0"/>
              <a:t>IT service management tools to support SLM</a:t>
            </a:r>
          </a:p>
          <a:p>
            <a:pPr marL="553720" lvl="2"/>
            <a:r>
              <a:rPr lang="en-US" dirty="0" smtClean="0"/>
              <a:t>Model standard</a:t>
            </a:r>
          </a:p>
          <a:p>
            <a:pPr marL="553720" lvl="2"/>
            <a:r>
              <a:rPr lang="en-US" dirty="0" smtClean="0"/>
              <a:t>Software Asset Repository and Data collection</a:t>
            </a:r>
          </a:p>
          <a:p>
            <a:pPr marL="553720" lvl="2"/>
            <a:r>
              <a:rPr lang="en-US" dirty="0" smtClean="0"/>
              <a:t>Review process</a:t>
            </a:r>
          </a:p>
          <a:p>
            <a:pPr marL="553720" lvl="2"/>
            <a:r>
              <a:rPr lang="en-US" dirty="0" smtClean="0"/>
              <a:t>Review contract agreement</a:t>
            </a:r>
          </a:p>
          <a:p>
            <a:pPr marL="553720" lvl="2"/>
            <a:r>
              <a:rPr lang="en-US" dirty="0" smtClean="0"/>
              <a:t>Reconciliation</a:t>
            </a:r>
          </a:p>
          <a:p>
            <a:pPr marL="553720" lvl="2"/>
            <a:r>
              <a:rPr lang="en-US" dirty="0" smtClean="0"/>
              <a:t>Correction/remediation plan</a:t>
            </a:r>
          </a:p>
          <a:p>
            <a:pPr marL="553720" lvl="2"/>
            <a:r>
              <a:rPr lang="en-US" dirty="0" smtClean="0"/>
              <a:t>User education</a:t>
            </a:r>
          </a:p>
          <a:p>
            <a:pPr marL="553720" lvl="2"/>
            <a:endParaRPr lang="en-US" dirty="0" smtClean="0"/>
          </a:p>
          <a:p>
            <a:pPr marL="553720" lvl="2"/>
            <a:endParaRPr lang="en-US" dirty="0" smtClean="0"/>
          </a:p>
          <a:p>
            <a:pPr marL="553720" lvl="2"/>
            <a:endParaRPr lang="en-US" dirty="0"/>
          </a:p>
          <a:p>
            <a:pPr marL="274320"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000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Steps 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to SLM</a:t>
            </a:r>
            <a:b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9501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38400"/>
            <a:ext cx="7408333" cy="3687763"/>
          </a:xfrm>
        </p:spPr>
        <p:txBody>
          <a:bodyPr>
            <a:normAutofit/>
          </a:bodyPr>
          <a:lstStyle/>
          <a:p>
            <a:pPr marL="553720" lvl="2"/>
            <a:r>
              <a:rPr lang="en-US" dirty="0" smtClean="0"/>
              <a:t>Archive initial license compliance status</a:t>
            </a:r>
          </a:p>
          <a:p>
            <a:pPr marL="553720" lvl="2"/>
            <a:r>
              <a:rPr lang="en-US" dirty="0" smtClean="0"/>
              <a:t>Proactive monitoring</a:t>
            </a:r>
          </a:p>
          <a:p>
            <a:pPr marL="553720" lvl="2"/>
            <a:r>
              <a:rPr lang="en-US" dirty="0" smtClean="0"/>
              <a:t>Identify license errors</a:t>
            </a:r>
          </a:p>
          <a:p>
            <a:pPr marL="553720" lvl="2"/>
            <a:r>
              <a:rPr lang="en-US" dirty="0" smtClean="0"/>
              <a:t>Reporting</a:t>
            </a:r>
          </a:p>
          <a:p>
            <a:pPr marL="553720" lvl="2"/>
            <a:r>
              <a:rPr lang="en-US" dirty="0" smtClean="0"/>
              <a:t>Periodical review</a:t>
            </a:r>
          </a:p>
          <a:p>
            <a:pPr marL="553720" lvl="2"/>
            <a:r>
              <a:rPr lang="en-US" dirty="0" smtClean="0"/>
              <a:t>Communication Channel</a:t>
            </a:r>
          </a:p>
          <a:p>
            <a:pPr marL="553720" lvl="2"/>
            <a:r>
              <a:rPr lang="en-US" dirty="0" smtClean="0"/>
              <a:t>Projection</a:t>
            </a:r>
          </a:p>
          <a:p>
            <a:pPr marL="553720" lvl="2"/>
            <a:r>
              <a:rPr lang="en-US" dirty="0" smtClean="0"/>
              <a:t>Disposal procedure</a:t>
            </a:r>
          </a:p>
          <a:p>
            <a:pPr marL="553720" lvl="2"/>
            <a:endParaRPr lang="en-US" dirty="0" smtClean="0"/>
          </a:p>
          <a:p>
            <a:pPr marL="553720" lvl="2"/>
            <a:endParaRPr lang="en-US" dirty="0" smtClean="0"/>
          </a:p>
          <a:p>
            <a:pPr marL="553720" lvl="2"/>
            <a:endParaRPr lang="en-US" dirty="0"/>
          </a:p>
          <a:p>
            <a:pPr marL="274320"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000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Steps 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to SLM (Cont.)</a:t>
            </a:r>
            <a:b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6777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38400"/>
            <a:ext cx="7408333" cy="3687763"/>
          </a:xfrm>
        </p:spPr>
        <p:txBody>
          <a:bodyPr>
            <a:normAutofit/>
          </a:bodyPr>
          <a:lstStyle/>
          <a:p>
            <a:pPr marL="553720" lvl="2"/>
            <a:r>
              <a:rPr lang="en-US" dirty="0" smtClean="0"/>
              <a:t>Discovery tool</a:t>
            </a:r>
          </a:p>
          <a:p>
            <a:pPr marL="553720" lvl="2"/>
            <a:r>
              <a:rPr lang="en-US" dirty="0" smtClean="0"/>
              <a:t>Usage monitoring tool</a:t>
            </a:r>
          </a:p>
          <a:p>
            <a:pPr marL="553720" lvl="2"/>
            <a:r>
              <a:rPr lang="en-US" dirty="0" smtClean="0"/>
              <a:t>Software Asset Repository tool</a:t>
            </a:r>
          </a:p>
          <a:p>
            <a:pPr marL="553720" lvl="2"/>
            <a:r>
              <a:rPr lang="en-US" dirty="0" smtClean="0"/>
              <a:t>Software Deployment tool</a:t>
            </a:r>
          </a:p>
          <a:p>
            <a:pPr marL="553720" lvl="2"/>
            <a:endParaRPr lang="en-US" dirty="0" smtClean="0"/>
          </a:p>
          <a:p>
            <a:pPr marL="553720" lvl="2"/>
            <a:endParaRPr lang="en-US" dirty="0" smtClean="0"/>
          </a:p>
          <a:p>
            <a:pPr marL="553720" lvl="2"/>
            <a:endParaRPr lang="en-US" dirty="0"/>
          </a:p>
          <a:p>
            <a:pPr marL="274320"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600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Elements 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of SLM Solution</a:t>
            </a:r>
            <a:b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5152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38400"/>
            <a:ext cx="7408333" cy="3687763"/>
          </a:xfrm>
        </p:spPr>
        <p:txBody>
          <a:bodyPr>
            <a:normAutofit lnSpcReduction="10000"/>
          </a:bodyPr>
          <a:lstStyle/>
          <a:p>
            <a:pPr marL="553720" lvl="2"/>
            <a:r>
              <a:rPr lang="en-US" dirty="0" smtClean="0"/>
              <a:t>License lifecycle support</a:t>
            </a:r>
          </a:p>
          <a:p>
            <a:pPr marL="553720" lvl="2"/>
            <a:r>
              <a:rPr lang="en-US" dirty="0" smtClean="0"/>
              <a:t>Contract management</a:t>
            </a:r>
          </a:p>
          <a:p>
            <a:pPr marL="553720" lvl="2"/>
            <a:r>
              <a:rPr lang="en-US" dirty="0" smtClean="0"/>
              <a:t>Discovered vs. authorized reconciliation</a:t>
            </a:r>
          </a:p>
          <a:p>
            <a:pPr marL="553720" lvl="2"/>
            <a:r>
              <a:rPr lang="en-US" dirty="0" smtClean="0"/>
              <a:t>Proactive management of license</a:t>
            </a:r>
          </a:p>
          <a:p>
            <a:pPr marL="553720" lvl="2"/>
            <a:r>
              <a:rPr lang="en-US" dirty="0" smtClean="0"/>
              <a:t>Inventory management</a:t>
            </a:r>
          </a:p>
          <a:p>
            <a:pPr marL="553720" lvl="2"/>
            <a:r>
              <a:rPr lang="en-US" dirty="0" smtClean="0"/>
              <a:t>Cost tracking</a:t>
            </a:r>
          </a:p>
          <a:p>
            <a:pPr marL="553720" lvl="2"/>
            <a:r>
              <a:rPr lang="en-US" dirty="0" smtClean="0"/>
              <a:t>Request management and self service</a:t>
            </a:r>
          </a:p>
          <a:p>
            <a:pPr marL="553720" lvl="2"/>
            <a:r>
              <a:rPr lang="en-US" dirty="0" smtClean="0"/>
              <a:t>Purchasing</a:t>
            </a:r>
          </a:p>
          <a:p>
            <a:pPr marL="553720" lvl="2"/>
            <a:r>
              <a:rPr lang="en-US" dirty="0" smtClean="0"/>
              <a:t>Reporting solution</a:t>
            </a:r>
          </a:p>
          <a:p>
            <a:pPr marL="553720" lvl="2"/>
            <a:r>
              <a:rPr lang="en-US" dirty="0" smtClean="0"/>
              <a:t>Integration with other systems</a:t>
            </a:r>
          </a:p>
          <a:p>
            <a:pPr marL="553720" lvl="2"/>
            <a:endParaRPr lang="en-US" dirty="0" smtClean="0"/>
          </a:p>
          <a:p>
            <a:pPr marL="553720" lvl="2"/>
            <a:endParaRPr lang="en-US" dirty="0"/>
          </a:p>
          <a:p>
            <a:pPr marL="274320"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200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200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Effective 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Software Asset Repository</a:t>
            </a:r>
            <a:b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2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1606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38400"/>
            <a:ext cx="7408333" cy="3687763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US" dirty="0" smtClean="0"/>
              <a:t>Effective IT Asset Management</a:t>
            </a:r>
          </a:p>
          <a:p>
            <a:pPr marL="342900" lvl="1" indent="-342900"/>
            <a:r>
              <a:rPr lang="en-US" dirty="0" smtClean="0"/>
              <a:t>License Maintenance</a:t>
            </a:r>
          </a:p>
          <a:p>
            <a:pPr marL="342900" lvl="1" indent="-342900"/>
            <a:r>
              <a:rPr lang="en-US" dirty="0" smtClean="0"/>
              <a:t>Compliance/Reputational/Legal Risk</a:t>
            </a:r>
          </a:p>
          <a:p>
            <a:pPr marL="342900" lvl="1" indent="-342900"/>
            <a:r>
              <a:rPr lang="en-US" dirty="0" smtClean="0"/>
              <a:t>Do-it-early Than Later (expiration and renew)</a:t>
            </a:r>
            <a:endParaRPr lang="en-US" dirty="0"/>
          </a:p>
          <a:p>
            <a:pPr marL="0" lvl="1" indent="0">
              <a:buNone/>
            </a:pPr>
            <a:endParaRPr lang="en-US" dirty="0" smtClean="0"/>
          </a:p>
          <a:p>
            <a:pPr marL="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2900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900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SLM 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Audit </a:t>
            </a:r>
            <a:r>
              <a:rPr lang="en-US" sz="3600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Concerns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0098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261</Words>
  <Application>Microsoft Office PowerPoint</Application>
  <PresentationFormat>On-screen Show (4:3)</PresentationFormat>
  <Paragraphs>98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Waveform</vt:lpstr>
      <vt:lpstr>Document</vt:lpstr>
      <vt:lpstr>IT Service Delivery And Support Week Five</vt:lpstr>
      <vt:lpstr> Software License Management </vt:lpstr>
      <vt:lpstr> Potential Benefits </vt:lpstr>
      <vt:lpstr> Challenges </vt:lpstr>
      <vt:lpstr> Steps to SLM </vt:lpstr>
      <vt:lpstr> Steps to SLM (Cont.) </vt:lpstr>
      <vt:lpstr> Elements of SLM Solution </vt:lpstr>
      <vt:lpstr> Effective Software Asset Repository </vt:lpstr>
      <vt:lpstr> SLM Audit Concerns </vt:lpstr>
      <vt:lpstr> Recommendations </vt:lpstr>
      <vt:lpstr>Audit Program</vt:lpstr>
    </vt:vector>
  </TitlesOfParts>
  <Company>Federal Reserve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Services Delivery And Support Week Nine</dc:title>
  <dc:creator>c1lxy01</dc:creator>
  <cp:lastModifiedBy>Yao, Liang</cp:lastModifiedBy>
  <cp:revision>16</cp:revision>
  <dcterms:created xsi:type="dcterms:W3CDTF">2012-10-19T17:07:07Z</dcterms:created>
  <dcterms:modified xsi:type="dcterms:W3CDTF">2014-03-17T19:05:14Z</dcterms:modified>
</cp:coreProperties>
</file>