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65" r:id="rId3"/>
    <p:sldId id="311" r:id="rId4"/>
    <p:sldId id="312" r:id="rId5"/>
    <p:sldId id="304" r:id="rId6"/>
    <p:sldId id="315" r:id="rId7"/>
    <p:sldId id="305" r:id="rId8"/>
    <p:sldId id="309" r:id="rId9"/>
    <p:sldId id="306" r:id="rId10"/>
    <p:sldId id="314" r:id="rId11"/>
    <p:sldId id="308" r:id="rId12"/>
    <p:sldId id="310" r:id="rId13"/>
    <p:sldId id="313" r:id="rId14"/>
    <p:sldId id="316"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92785" autoAdjust="0"/>
  </p:normalViewPr>
  <p:slideViewPr>
    <p:cSldViewPr>
      <p:cViewPr>
        <p:scale>
          <a:sx n="106" d="100"/>
          <a:sy n="106" d="100"/>
        </p:scale>
        <p:origin x="-90" y="-72"/>
      </p:cViewPr>
      <p:guideLst>
        <p:guide orient="horz" pos="2160"/>
        <p:guide pos="3840"/>
        <p:guide pos="6816"/>
        <p:guide pos="816"/>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EEFED-5DEF-4CB0-9D87-DD3E22CEB522}" type="doc">
      <dgm:prSet loTypeId="urn:microsoft.com/office/officeart/2005/8/layout/cycle6" loCatId="cycle" qsTypeId="urn:microsoft.com/office/officeart/2005/8/quickstyle/simple1" qsCatId="simple" csTypeId="urn:microsoft.com/office/officeart/2005/8/colors/accent3_3" csCatId="accent3" phldr="1"/>
      <dgm:spPr/>
      <dgm:t>
        <a:bodyPr/>
        <a:lstStyle/>
        <a:p>
          <a:endParaRPr lang="en-US"/>
        </a:p>
      </dgm:t>
    </dgm:pt>
    <dgm:pt modelId="{BBF4ED73-C8A3-465F-83E8-20AD3A7DC560}">
      <dgm:prSet phldrT="[Text]" custT="1"/>
      <dgm:spPr/>
      <dgm:t>
        <a:bodyPr/>
        <a:lstStyle/>
        <a:p>
          <a:r>
            <a:rPr lang="en-US" sz="16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Security &amp; privacy</a:t>
          </a:r>
          <a:r>
            <a:rPr lang="en-US" sz="1600" b="0"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B92B2A7-CF72-4666-8271-08CC0A927ADD}" type="parTrans" cxnId="{35B338F5-890E-44AD-B530-594B086C3471}">
      <dgm:prSet/>
      <dgm:spPr/>
      <dgm:t>
        <a:bodyPr/>
        <a:lstStyle/>
        <a:p>
          <a:endParaRPr lang="en-US"/>
        </a:p>
      </dgm:t>
    </dgm:pt>
    <dgm:pt modelId="{AEC0CEBE-4409-4D61-91D7-3E141065F248}" type="sibTrans" cxnId="{35B338F5-890E-44AD-B530-594B086C3471}">
      <dgm:prSet/>
      <dgm:spPr/>
      <dgm:t>
        <a:bodyPr/>
        <a:lstStyle/>
        <a:p>
          <a:endParaRPr lang="en-US"/>
        </a:p>
      </dgm:t>
    </dgm:pt>
    <dgm:pt modelId="{32518DD5-7944-4180-A242-E5712C3A2553}">
      <dgm:prSet phldrT="[Text]" custT="1"/>
      <dgm:spPr/>
      <dgm:t>
        <a:bodyPr/>
        <a:lstStyle/>
        <a:p>
          <a:r>
            <a:rPr lang="en-US" sz="16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Lack of Total Control</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7CABA89-945E-422C-8B43-D98D0B3FB000}" type="parTrans" cxnId="{6BD4B359-F089-462C-B424-44C2859EA10E}">
      <dgm:prSet/>
      <dgm:spPr/>
      <dgm:t>
        <a:bodyPr/>
        <a:lstStyle/>
        <a:p>
          <a:endParaRPr lang="en-US"/>
        </a:p>
      </dgm:t>
    </dgm:pt>
    <dgm:pt modelId="{FB9AB1C1-B496-4B57-BA0C-9CFD358058DC}" type="sibTrans" cxnId="{6BD4B359-F089-462C-B424-44C2859EA10E}">
      <dgm:prSet/>
      <dgm:spPr/>
      <dgm:t>
        <a:bodyPr/>
        <a:lstStyle/>
        <a:p>
          <a:endParaRPr lang="en-US"/>
        </a:p>
      </dgm:t>
    </dgm:pt>
    <dgm:pt modelId="{3100AA28-4190-421D-AA8A-CE8607A277ED}">
      <dgm:prSet phldrT="[Text]" custT="1"/>
      <dgm:spPr/>
      <dgm:t>
        <a:bodyPr/>
        <a:lstStyle/>
        <a:p>
          <a:r>
            <a:rPr lang="en-US" sz="16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Legal liability e.g. stolen personal info/ Litigation/ </a:t>
          </a:r>
          <a:r>
            <a:rPr lang="en-US" sz="1600" b="1" i="0" u="none" dirty="0" err="1" smtClean="0">
              <a:latin typeface="Arial Unicode MS" panose="020B0604020202020204" pitchFamily="34" charset="-128"/>
              <a:ea typeface="Arial Unicode MS" panose="020B0604020202020204" pitchFamily="34" charset="-128"/>
              <a:cs typeface="Arial Unicode MS" panose="020B0604020202020204" pitchFamily="34" charset="-128"/>
            </a:rPr>
            <a:t>DDoS</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E4147FC-D148-441F-A3F0-6E03973517B4}" type="parTrans" cxnId="{1C7082E6-8B76-41AA-B5C5-0023CC5AC386}">
      <dgm:prSet/>
      <dgm:spPr/>
      <dgm:t>
        <a:bodyPr/>
        <a:lstStyle/>
        <a:p>
          <a:endParaRPr lang="en-US"/>
        </a:p>
      </dgm:t>
    </dgm:pt>
    <dgm:pt modelId="{5EE13564-96EE-4F60-9922-426655CA6AA5}" type="sibTrans" cxnId="{1C7082E6-8B76-41AA-B5C5-0023CC5AC386}">
      <dgm:prSet/>
      <dgm:spPr/>
      <dgm:t>
        <a:bodyPr/>
        <a:lstStyle/>
        <a:p>
          <a:endParaRPr lang="en-US"/>
        </a:p>
      </dgm:t>
    </dgm:pt>
    <dgm:pt modelId="{1AAD9832-1EEE-4286-99D0-53D9C3932499}">
      <dgm:prSet phldrT="[Text]" custT="1"/>
      <dgm:spPr/>
      <dgm:t>
        <a:bodyPr/>
        <a:lstStyle/>
        <a:p>
          <a:r>
            <a:rPr lang="en-US" sz="16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Stuck with a supplier/vendor</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2083672-5C9D-4B29-ABFA-A05841C28840}" type="parTrans" cxnId="{88CC2D1F-EFCB-4DB9-9D46-C56087A2DE61}">
      <dgm:prSet/>
      <dgm:spPr/>
      <dgm:t>
        <a:bodyPr/>
        <a:lstStyle/>
        <a:p>
          <a:endParaRPr lang="en-US"/>
        </a:p>
      </dgm:t>
    </dgm:pt>
    <dgm:pt modelId="{59F3BE52-698D-4DD5-AD57-5DD71FD59B90}" type="sibTrans" cxnId="{88CC2D1F-EFCB-4DB9-9D46-C56087A2DE61}">
      <dgm:prSet/>
      <dgm:spPr/>
      <dgm:t>
        <a:bodyPr/>
        <a:lstStyle/>
        <a:p>
          <a:endParaRPr lang="en-US"/>
        </a:p>
      </dgm:t>
    </dgm:pt>
    <dgm:pt modelId="{59ABC618-A244-44AC-9FB2-8E216F71FB75}">
      <dgm:prSet phldrT="[Text]" custT="1"/>
      <dgm:spPr/>
      <dgm:t>
        <a:bodyPr/>
        <a:lstStyle/>
        <a:p>
          <a:r>
            <a:rPr lang="en-US" sz="16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Cyber attack</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B6FC814-3869-4072-A53E-CF5997395E66}" type="parTrans" cxnId="{43F36FDA-1980-40DE-AE0F-86DBFA4EC97E}">
      <dgm:prSet/>
      <dgm:spPr/>
      <dgm:t>
        <a:bodyPr/>
        <a:lstStyle/>
        <a:p>
          <a:endParaRPr lang="en-US"/>
        </a:p>
      </dgm:t>
    </dgm:pt>
    <dgm:pt modelId="{29D09BFC-06A1-4AD5-884E-22464B641E50}" type="sibTrans" cxnId="{43F36FDA-1980-40DE-AE0F-86DBFA4EC97E}">
      <dgm:prSet/>
      <dgm:spPr/>
      <dgm:t>
        <a:bodyPr/>
        <a:lstStyle/>
        <a:p>
          <a:endParaRPr lang="en-US"/>
        </a:p>
      </dgm:t>
    </dgm:pt>
    <dgm:pt modelId="{481438BE-42FC-4DB3-A611-748CC7177C38}" type="pres">
      <dgm:prSet presAssocID="{E67EEFED-5DEF-4CB0-9D87-DD3E22CEB522}" presName="cycle" presStyleCnt="0">
        <dgm:presLayoutVars>
          <dgm:dir/>
          <dgm:resizeHandles val="exact"/>
        </dgm:presLayoutVars>
      </dgm:prSet>
      <dgm:spPr/>
      <dgm:t>
        <a:bodyPr/>
        <a:lstStyle/>
        <a:p>
          <a:endParaRPr lang="en-US"/>
        </a:p>
      </dgm:t>
    </dgm:pt>
    <dgm:pt modelId="{11F134EE-02F7-4CB7-802F-BD34C7D04D0F}" type="pres">
      <dgm:prSet presAssocID="{BBF4ED73-C8A3-465F-83E8-20AD3A7DC560}" presName="node" presStyleLbl="node1" presStyleIdx="0" presStyleCnt="5">
        <dgm:presLayoutVars>
          <dgm:bulletEnabled val="1"/>
        </dgm:presLayoutVars>
      </dgm:prSet>
      <dgm:spPr/>
      <dgm:t>
        <a:bodyPr/>
        <a:lstStyle/>
        <a:p>
          <a:endParaRPr lang="en-US"/>
        </a:p>
      </dgm:t>
    </dgm:pt>
    <dgm:pt modelId="{F1C9F6A7-FDE2-4274-AA20-D054A5B1F067}" type="pres">
      <dgm:prSet presAssocID="{BBF4ED73-C8A3-465F-83E8-20AD3A7DC560}" presName="spNode" presStyleCnt="0"/>
      <dgm:spPr/>
      <dgm:t>
        <a:bodyPr/>
        <a:lstStyle/>
        <a:p>
          <a:endParaRPr lang="en-US"/>
        </a:p>
      </dgm:t>
    </dgm:pt>
    <dgm:pt modelId="{0E15C15C-2984-418F-B890-E005C6DF3774}" type="pres">
      <dgm:prSet presAssocID="{AEC0CEBE-4409-4D61-91D7-3E141065F248}" presName="sibTrans" presStyleLbl="sibTrans1D1" presStyleIdx="0" presStyleCnt="5"/>
      <dgm:spPr/>
      <dgm:t>
        <a:bodyPr/>
        <a:lstStyle/>
        <a:p>
          <a:endParaRPr lang="en-US"/>
        </a:p>
      </dgm:t>
    </dgm:pt>
    <dgm:pt modelId="{39F54232-D977-4CEE-A4D4-E8570961660D}" type="pres">
      <dgm:prSet presAssocID="{32518DD5-7944-4180-A242-E5712C3A2553}" presName="node" presStyleLbl="node1" presStyleIdx="1" presStyleCnt="5">
        <dgm:presLayoutVars>
          <dgm:bulletEnabled val="1"/>
        </dgm:presLayoutVars>
      </dgm:prSet>
      <dgm:spPr/>
      <dgm:t>
        <a:bodyPr/>
        <a:lstStyle/>
        <a:p>
          <a:endParaRPr lang="en-US"/>
        </a:p>
      </dgm:t>
    </dgm:pt>
    <dgm:pt modelId="{4C2F5519-477F-4FFA-89D7-F6BB02652CBE}" type="pres">
      <dgm:prSet presAssocID="{32518DD5-7944-4180-A242-E5712C3A2553}" presName="spNode" presStyleCnt="0"/>
      <dgm:spPr/>
      <dgm:t>
        <a:bodyPr/>
        <a:lstStyle/>
        <a:p>
          <a:endParaRPr lang="en-US"/>
        </a:p>
      </dgm:t>
    </dgm:pt>
    <dgm:pt modelId="{9817D4BC-3A35-4D85-93CF-83512E20EF0C}" type="pres">
      <dgm:prSet presAssocID="{FB9AB1C1-B496-4B57-BA0C-9CFD358058DC}" presName="sibTrans" presStyleLbl="sibTrans1D1" presStyleIdx="1" presStyleCnt="5"/>
      <dgm:spPr/>
      <dgm:t>
        <a:bodyPr/>
        <a:lstStyle/>
        <a:p>
          <a:endParaRPr lang="en-US"/>
        </a:p>
      </dgm:t>
    </dgm:pt>
    <dgm:pt modelId="{262B72E2-DFB5-42C2-A5D0-B7558E3597D2}" type="pres">
      <dgm:prSet presAssocID="{3100AA28-4190-421D-AA8A-CE8607A277ED}" presName="node" presStyleLbl="node1" presStyleIdx="2" presStyleCnt="5">
        <dgm:presLayoutVars>
          <dgm:bulletEnabled val="1"/>
        </dgm:presLayoutVars>
      </dgm:prSet>
      <dgm:spPr/>
      <dgm:t>
        <a:bodyPr/>
        <a:lstStyle/>
        <a:p>
          <a:endParaRPr lang="en-US"/>
        </a:p>
      </dgm:t>
    </dgm:pt>
    <dgm:pt modelId="{C8A1054F-27A5-424F-93EE-9281E9F5210F}" type="pres">
      <dgm:prSet presAssocID="{3100AA28-4190-421D-AA8A-CE8607A277ED}" presName="spNode" presStyleCnt="0"/>
      <dgm:spPr/>
      <dgm:t>
        <a:bodyPr/>
        <a:lstStyle/>
        <a:p>
          <a:endParaRPr lang="en-US"/>
        </a:p>
      </dgm:t>
    </dgm:pt>
    <dgm:pt modelId="{DBD51FFA-412B-401A-BDFF-4674B830302E}" type="pres">
      <dgm:prSet presAssocID="{5EE13564-96EE-4F60-9922-426655CA6AA5}" presName="sibTrans" presStyleLbl="sibTrans1D1" presStyleIdx="2" presStyleCnt="5"/>
      <dgm:spPr/>
      <dgm:t>
        <a:bodyPr/>
        <a:lstStyle/>
        <a:p>
          <a:endParaRPr lang="en-US"/>
        </a:p>
      </dgm:t>
    </dgm:pt>
    <dgm:pt modelId="{77ED7E76-48AC-4F93-BA7E-2E805E8696CE}" type="pres">
      <dgm:prSet presAssocID="{59ABC618-A244-44AC-9FB2-8E216F71FB75}" presName="node" presStyleLbl="node1" presStyleIdx="3" presStyleCnt="5">
        <dgm:presLayoutVars>
          <dgm:bulletEnabled val="1"/>
        </dgm:presLayoutVars>
      </dgm:prSet>
      <dgm:spPr/>
      <dgm:t>
        <a:bodyPr/>
        <a:lstStyle/>
        <a:p>
          <a:endParaRPr lang="en-US"/>
        </a:p>
      </dgm:t>
    </dgm:pt>
    <dgm:pt modelId="{01726094-E85E-41C2-AAA4-55521D0D4E83}" type="pres">
      <dgm:prSet presAssocID="{59ABC618-A244-44AC-9FB2-8E216F71FB75}" presName="spNode" presStyleCnt="0"/>
      <dgm:spPr/>
      <dgm:t>
        <a:bodyPr/>
        <a:lstStyle/>
        <a:p>
          <a:endParaRPr lang="en-US"/>
        </a:p>
      </dgm:t>
    </dgm:pt>
    <dgm:pt modelId="{CFD216C9-B116-4C1E-ABF6-FAC75DD09DEE}" type="pres">
      <dgm:prSet presAssocID="{29D09BFC-06A1-4AD5-884E-22464B641E50}" presName="sibTrans" presStyleLbl="sibTrans1D1" presStyleIdx="3" presStyleCnt="5"/>
      <dgm:spPr/>
      <dgm:t>
        <a:bodyPr/>
        <a:lstStyle/>
        <a:p>
          <a:endParaRPr lang="en-US"/>
        </a:p>
      </dgm:t>
    </dgm:pt>
    <dgm:pt modelId="{272F342E-A52A-4EA7-A71B-04B64F55B5F9}" type="pres">
      <dgm:prSet presAssocID="{1AAD9832-1EEE-4286-99D0-53D9C3932499}" presName="node" presStyleLbl="node1" presStyleIdx="4" presStyleCnt="5">
        <dgm:presLayoutVars>
          <dgm:bulletEnabled val="1"/>
        </dgm:presLayoutVars>
      </dgm:prSet>
      <dgm:spPr/>
      <dgm:t>
        <a:bodyPr/>
        <a:lstStyle/>
        <a:p>
          <a:endParaRPr lang="en-US"/>
        </a:p>
      </dgm:t>
    </dgm:pt>
    <dgm:pt modelId="{3AE0175C-C00A-4741-8337-94AC4665D582}" type="pres">
      <dgm:prSet presAssocID="{1AAD9832-1EEE-4286-99D0-53D9C3932499}" presName="spNode" presStyleCnt="0"/>
      <dgm:spPr/>
      <dgm:t>
        <a:bodyPr/>
        <a:lstStyle/>
        <a:p>
          <a:endParaRPr lang="en-US"/>
        </a:p>
      </dgm:t>
    </dgm:pt>
    <dgm:pt modelId="{C70A1ECE-3919-4050-9E28-699A1EB58B1B}" type="pres">
      <dgm:prSet presAssocID="{59F3BE52-698D-4DD5-AD57-5DD71FD59B90}" presName="sibTrans" presStyleLbl="sibTrans1D1" presStyleIdx="4" presStyleCnt="5"/>
      <dgm:spPr/>
      <dgm:t>
        <a:bodyPr/>
        <a:lstStyle/>
        <a:p>
          <a:endParaRPr lang="en-US"/>
        </a:p>
      </dgm:t>
    </dgm:pt>
  </dgm:ptLst>
  <dgm:cxnLst>
    <dgm:cxn modelId="{43F36FDA-1980-40DE-AE0F-86DBFA4EC97E}" srcId="{E67EEFED-5DEF-4CB0-9D87-DD3E22CEB522}" destId="{59ABC618-A244-44AC-9FB2-8E216F71FB75}" srcOrd="3" destOrd="0" parTransId="{8B6FC814-3869-4072-A53E-CF5997395E66}" sibTransId="{29D09BFC-06A1-4AD5-884E-22464B641E50}"/>
    <dgm:cxn modelId="{7D7D332D-BF6D-41E6-B245-FAA422CEF9EB}" type="presOf" srcId="{BBF4ED73-C8A3-465F-83E8-20AD3A7DC560}" destId="{11F134EE-02F7-4CB7-802F-BD34C7D04D0F}" srcOrd="0" destOrd="0" presId="urn:microsoft.com/office/officeart/2005/8/layout/cycle6"/>
    <dgm:cxn modelId="{88CC2D1F-EFCB-4DB9-9D46-C56087A2DE61}" srcId="{E67EEFED-5DEF-4CB0-9D87-DD3E22CEB522}" destId="{1AAD9832-1EEE-4286-99D0-53D9C3932499}" srcOrd="4" destOrd="0" parTransId="{82083672-5C9D-4B29-ABFA-A05841C28840}" sibTransId="{59F3BE52-698D-4DD5-AD57-5DD71FD59B90}"/>
    <dgm:cxn modelId="{C6C064D5-B660-47A2-9E74-1C69DB171117}" type="presOf" srcId="{1AAD9832-1EEE-4286-99D0-53D9C3932499}" destId="{272F342E-A52A-4EA7-A71B-04B64F55B5F9}" srcOrd="0" destOrd="0" presId="urn:microsoft.com/office/officeart/2005/8/layout/cycle6"/>
    <dgm:cxn modelId="{E3430C2C-DD9C-46AB-8268-22646FFE66A0}" type="presOf" srcId="{59F3BE52-698D-4DD5-AD57-5DD71FD59B90}" destId="{C70A1ECE-3919-4050-9E28-699A1EB58B1B}" srcOrd="0" destOrd="0" presId="urn:microsoft.com/office/officeart/2005/8/layout/cycle6"/>
    <dgm:cxn modelId="{1C7082E6-8B76-41AA-B5C5-0023CC5AC386}" srcId="{E67EEFED-5DEF-4CB0-9D87-DD3E22CEB522}" destId="{3100AA28-4190-421D-AA8A-CE8607A277ED}" srcOrd="2" destOrd="0" parTransId="{EE4147FC-D148-441F-A3F0-6E03973517B4}" sibTransId="{5EE13564-96EE-4F60-9922-426655CA6AA5}"/>
    <dgm:cxn modelId="{36BD6F31-5968-4DC0-847B-27F8E0BEF61F}" type="presOf" srcId="{29D09BFC-06A1-4AD5-884E-22464B641E50}" destId="{CFD216C9-B116-4C1E-ABF6-FAC75DD09DEE}" srcOrd="0" destOrd="0" presId="urn:microsoft.com/office/officeart/2005/8/layout/cycle6"/>
    <dgm:cxn modelId="{6BD4B359-F089-462C-B424-44C2859EA10E}" srcId="{E67EEFED-5DEF-4CB0-9D87-DD3E22CEB522}" destId="{32518DD5-7944-4180-A242-E5712C3A2553}" srcOrd="1" destOrd="0" parTransId="{07CABA89-945E-422C-8B43-D98D0B3FB000}" sibTransId="{FB9AB1C1-B496-4B57-BA0C-9CFD358058DC}"/>
    <dgm:cxn modelId="{0DE72791-0C9E-4746-9209-7897C2D2B06C}" type="presOf" srcId="{FB9AB1C1-B496-4B57-BA0C-9CFD358058DC}" destId="{9817D4BC-3A35-4D85-93CF-83512E20EF0C}" srcOrd="0" destOrd="0" presId="urn:microsoft.com/office/officeart/2005/8/layout/cycle6"/>
    <dgm:cxn modelId="{EB51353C-A9A4-46EF-B012-C7C4499EBD18}" type="presOf" srcId="{3100AA28-4190-421D-AA8A-CE8607A277ED}" destId="{262B72E2-DFB5-42C2-A5D0-B7558E3597D2}" srcOrd="0" destOrd="0" presId="urn:microsoft.com/office/officeart/2005/8/layout/cycle6"/>
    <dgm:cxn modelId="{BFB71A6B-56DB-4313-B905-97534530425A}" type="presOf" srcId="{59ABC618-A244-44AC-9FB2-8E216F71FB75}" destId="{77ED7E76-48AC-4F93-BA7E-2E805E8696CE}" srcOrd="0" destOrd="0" presId="urn:microsoft.com/office/officeart/2005/8/layout/cycle6"/>
    <dgm:cxn modelId="{67E7F72A-AF80-4C22-A5B2-515EF333EFC3}" type="presOf" srcId="{E67EEFED-5DEF-4CB0-9D87-DD3E22CEB522}" destId="{481438BE-42FC-4DB3-A611-748CC7177C38}" srcOrd="0" destOrd="0" presId="urn:microsoft.com/office/officeart/2005/8/layout/cycle6"/>
    <dgm:cxn modelId="{ED857934-705B-4148-A0A6-18E8C707699E}" type="presOf" srcId="{32518DD5-7944-4180-A242-E5712C3A2553}" destId="{39F54232-D977-4CEE-A4D4-E8570961660D}" srcOrd="0" destOrd="0" presId="urn:microsoft.com/office/officeart/2005/8/layout/cycle6"/>
    <dgm:cxn modelId="{35B338F5-890E-44AD-B530-594B086C3471}" srcId="{E67EEFED-5DEF-4CB0-9D87-DD3E22CEB522}" destId="{BBF4ED73-C8A3-465F-83E8-20AD3A7DC560}" srcOrd="0" destOrd="0" parTransId="{AB92B2A7-CF72-4666-8271-08CC0A927ADD}" sibTransId="{AEC0CEBE-4409-4D61-91D7-3E141065F248}"/>
    <dgm:cxn modelId="{A136567D-D14F-458E-BD25-352E0FFDFA12}" type="presOf" srcId="{AEC0CEBE-4409-4D61-91D7-3E141065F248}" destId="{0E15C15C-2984-418F-B890-E005C6DF3774}" srcOrd="0" destOrd="0" presId="urn:microsoft.com/office/officeart/2005/8/layout/cycle6"/>
    <dgm:cxn modelId="{A60914D5-E984-4AAB-9679-57BC37F0999A}" type="presOf" srcId="{5EE13564-96EE-4F60-9922-426655CA6AA5}" destId="{DBD51FFA-412B-401A-BDFF-4674B830302E}" srcOrd="0" destOrd="0" presId="urn:microsoft.com/office/officeart/2005/8/layout/cycle6"/>
    <dgm:cxn modelId="{83625D5F-4EB9-459E-8559-D526112E13F2}" type="presParOf" srcId="{481438BE-42FC-4DB3-A611-748CC7177C38}" destId="{11F134EE-02F7-4CB7-802F-BD34C7D04D0F}" srcOrd="0" destOrd="0" presId="urn:microsoft.com/office/officeart/2005/8/layout/cycle6"/>
    <dgm:cxn modelId="{98926622-A3C2-4DE3-843E-7299F3EDE715}" type="presParOf" srcId="{481438BE-42FC-4DB3-A611-748CC7177C38}" destId="{F1C9F6A7-FDE2-4274-AA20-D054A5B1F067}" srcOrd="1" destOrd="0" presId="urn:microsoft.com/office/officeart/2005/8/layout/cycle6"/>
    <dgm:cxn modelId="{D1AC8F80-85D1-4146-A833-B9D74007984F}" type="presParOf" srcId="{481438BE-42FC-4DB3-A611-748CC7177C38}" destId="{0E15C15C-2984-418F-B890-E005C6DF3774}" srcOrd="2" destOrd="0" presId="urn:microsoft.com/office/officeart/2005/8/layout/cycle6"/>
    <dgm:cxn modelId="{0BBE6AA8-F04C-4991-A088-94C0721E35CE}" type="presParOf" srcId="{481438BE-42FC-4DB3-A611-748CC7177C38}" destId="{39F54232-D977-4CEE-A4D4-E8570961660D}" srcOrd="3" destOrd="0" presId="urn:microsoft.com/office/officeart/2005/8/layout/cycle6"/>
    <dgm:cxn modelId="{07E4345C-5EF3-423C-9286-BAF597790EB2}" type="presParOf" srcId="{481438BE-42FC-4DB3-A611-748CC7177C38}" destId="{4C2F5519-477F-4FFA-89D7-F6BB02652CBE}" srcOrd="4" destOrd="0" presId="urn:microsoft.com/office/officeart/2005/8/layout/cycle6"/>
    <dgm:cxn modelId="{8E1EFC8A-2EA1-4745-A076-763BD83D1F8F}" type="presParOf" srcId="{481438BE-42FC-4DB3-A611-748CC7177C38}" destId="{9817D4BC-3A35-4D85-93CF-83512E20EF0C}" srcOrd="5" destOrd="0" presId="urn:microsoft.com/office/officeart/2005/8/layout/cycle6"/>
    <dgm:cxn modelId="{FCB52B5A-4175-4EE3-893A-1BFA87BBE8B4}" type="presParOf" srcId="{481438BE-42FC-4DB3-A611-748CC7177C38}" destId="{262B72E2-DFB5-42C2-A5D0-B7558E3597D2}" srcOrd="6" destOrd="0" presId="urn:microsoft.com/office/officeart/2005/8/layout/cycle6"/>
    <dgm:cxn modelId="{F6A6E200-6753-487E-9744-77192156F514}" type="presParOf" srcId="{481438BE-42FC-4DB3-A611-748CC7177C38}" destId="{C8A1054F-27A5-424F-93EE-9281E9F5210F}" srcOrd="7" destOrd="0" presId="urn:microsoft.com/office/officeart/2005/8/layout/cycle6"/>
    <dgm:cxn modelId="{39BE290B-CC9F-4B98-8BCB-5D8013DF60CD}" type="presParOf" srcId="{481438BE-42FC-4DB3-A611-748CC7177C38}" destId="{DBD51FFA-412B-401A-BDFF-4674B830302E}" srcOrd="8" destOrd="0" presId="urn:microsoft.com/office/officeart/2005/8/layout/cycle6"/>
    <dgm:cxn modelId="{60C73847-EB35-4EF0-BAE6-5BC0EC743670}" type="presParOf" srcId="{481438BE-42FC-4DB3-A611-748CC7177C38}" destId="{77ED7E76-48AC-4F93-BA7E-2E805E8696CE}" srcOrd="9" destOrd="0" presId="urn:microsoft.com/office/officeart/2005/8/layout/cycle6"/>
    <dgm:cxn modelId="{5BA7DCF1-DD6A-4239-ACE0-55A2ACDCA7BC}" type="presParOf" srcId="{481438BE-42FC-4DB3-A611-748CC7177C38}" destId="{01726094-E85E-41C2-AAA4-55521D0D4E83}" srcOrd="10" destOrd="0" presId="urn:microsoft.com/office/officeart/2005/8/layout/cycle6"/>
    <dgm:cxn modelId="{B5DD710B-AB15-4AB8-96CF-19B1394BB2E3}" type="presParOf" srcId="{481438BE-42FC-4DB3-A611-748CC7177C38}" destId="{CFD216C9-B116-4C1E-ABF6-FAC75DD09DEE}" srcOrd="11" destOrd="0" presId="urn:microsoft.com/office/officeart/2005/8/layout/cycle6"/>
    <dgm:cxn modelId="{A049054D-CE5E-496B-B334-2D45A71C70A7}" type="presParOf" srcId="{481438BE-42FC-4DB3-A611-748CC7177C38}" destId="{272F342E-A52A-4EA7-A71B-04B64F55B5F9}" srcOrd="12" destOrd="0" presId="urn:microsoft.com/office/officeart/2005/8/layout/cycle6"/>
    <dgm:cxn modelId="{95D98744-0760-4022-B7D1-C468E23946CA}" type="presParOf" srcId="{481438BE-42FC-4DB3-A611-748CC7177C38}" destId="{3AE0175C-C00A-4741-8337-94AC4665D582}" srcOrd="13" destOrd="0" presId="urn:microsoft.com/office/officeart/2005/8/layout/cycle6"/>
    <dgm:cxn modelId="{77A6C1CD-F155-4CB6-9A26-E5575688D914}" type="presParOf" srcId="{481438BE-42FC-4DB3-A611-748CC7177C38}" destId="{C70A1ECE-3919-4050-9E28-699A1EB58B1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929C3-512B-4265-A9C1-981F2447F53E}"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n-US"/>
        </a:p>
      </dgm:t>
    </dgm:pt>
    <dgm:pt modelId="{B4DD7668-9603-469E-B540-7ABE2E6A4E95}">
      <dgm:prSet phldrT="[Text]"/>
      <dgm:spPr/>
      <dgm:t>
        <a:bodyPr/>
        <a:lstStyle/>
        <a:p>
          <a:r>
            <a:rPr lang="en-US" dirty="0" smtClean="0">
              <a:latin typeface="Arial Rounded MT "/>
            </a:rPr>
            <a:t>Risk response</a:t>
          </a:r>
          <a:endParaRPr lang="en-US" dirty="0">
            <a:latin typeface="Arial Rounded MT "/>
          </a:endParaRPr>
        </a:p>
      </dgm:t>
    </dgm:pt>
    <dgm:pt modelId="{15F17CCB-3679-40E1-8094-341568D2D76F}" type="parTrans" cxnId="{29BCDCB3-4B91-4E0B-A435-7C8D6211FFF9}">
      <dgm:prSet/>
      <dgm:spPr/>
      <dgm:t>
        <a:bodyPr/>
        <a:lstStyle/>
        <a:p>
          <a:endParaRPr lang="en-US"/>
        </a:p>
      </dgm:t>
    </dgm:pt>
    <dgm:pt modelId="{EDE6D5BB-412D-4155-93FF-E1A1243C2FDC}" type="sibTrans" cxnId="{29BCDCB3-4B91-4E0B-A435-7C8D6211FFF9}">
      <dgm:prSet/>
      <dgm:spPr/>
      <dgm:t>
        <a:bodyPr/>
        <a:lstStyle/>
        <a:p>
          <a:endParaRPr lang="en-US"/>
        </a:p>
      </dgm:t>
    </dgm:pt>
    <dgm:pt modelId="{EA9BA30A-26C9-4DE9-8D87-3D018A47BF7E}">
      <dgm:prSet phldrT="[Text]" custT="1"/>
      <dgm:spPr/>
      <dgm:t>
        <a:bodyPr/>
        <a:lstStyle/>
        <a:p>
          <a:r>
            <a:rPr lang="en-US" sz="1800" dirty="0" smtClean="0">
              <a:latin typeface="Arial Rounded MT "/>
            </a:rPr>
            <a:t>With most cloud management, enterprises rely on third-party controls; this reduces management’s ability to mitigate the risks directly</a:t>
          </a:r>
          <a:endParaRPr lang="en-US" sz="1800" dirty="0">
            <a:latin typeface="Arial Rounded MT "/>
          </a:endParaRPr>
        </a:p>
      </dgm:t>
    </dgm:pt>
    <dgm:pt modelId="{EC49F23B-A9CB-4590-A795-79F381390507}" type="parTrans" cxnId="{29A493FD-C1B3-45AB-9A89-9EEEFE6370EC}">
      <dgm:prSet/>
      <dgm:spPr/>
      <dgm:t>
        <a:bodyPr/>
        <a:lstStyle/>
        <a:p>
          <a:endParaRPr lang="en-US"/>
        </a:p>
      </dgm:t>
    </dgm:pt>
    <dgm:pt modelId="{4226D25A-4CB3-4EEC-A7A9-CF60989F1399}" type="sibTrans" cxnId="{29A493FD-C1B3-45AB-9A89-9EEEFE6370EC}">
      <dgm:prSet/>
      <dgm:spPr/>
      <dgm:t>
        <a:bodyPr/>
        <a:lstStyle/>
        <a:p>
          <a:endParaRPr lang="en-US"/>
        </a:p>
      </dgm:t>
    </dgm:pt>
    <dgm:pt modelId="{2FA74A7C-16D1-4FFD-B925-C8908F7C94EB}">
      <dgm:prSet phldrT="[Text]"/>
      <dgm:spPr/>
      <dgm:t>
        <a:bodyPr/>
        <a:lstStyle/>
        <a:p>
          <a:r>
            <a:rPr lang="en-US" dirty="0" smtClean="0">
              <a:latin typeface="Arial Rounded MT "/>
            </a:rPr>
            <a:t>Control activities</a:t>
          </a:r>
          <a:endParaRPr lang="en-US" dirty="0">
            <a:latin typeface="Arial Rounded MT "/>
          </a:endParaRPr>
        </a:p>
      </dgm:t>
    </dgm:pt>
    <dgm:pt modelId="{C7307C60-6C8E-46A2-81FC-6A8962024FEC}" type="parTrans" cxnId="{7A655F34-9970-4E8B-AEE7-402AAD788927}">
      <dgm:prSet/>
      <dgm:spPr/>
      <dgm:t>
        <a:bodyPr/>
        <a:lstStyle/>
        <a:p>
          <a:endParaRPr lang="en-US"/>
        </a:p>
      </dgm:t>
    </dgm:pt>
    <dgm:pt modelId="{4AD8EB91-1D26-4DDA-8311-7F3A3ACE1E12}" type="sibTrans" cxnId="{7A655F34-9970-4E8B-AEE7-402AAD788927}">
      <dgm:prSet/>
      <dgm:spPr/>
      <dgm:t>
        <a:bodyPr/>
        <a:lstStyle/>
        <a:p>
          <a:endParaRPr lang="en-US"/>
        </a:p>
      </dgm:t>
    </dgm:pt>
    <dgm:pt modelId="{83BF7C10-938B-4353-AC86-BF1DE807DFD7}">
      <dgm:prSet phldrT="[Text]" custT="1"/>
      <dgm:spPr/>
      <dgm:t>
        <a:bodyPr/>
        <a:lstStyle/>
        <a:p>
          <a:r>
            <a:rPr lang="en-US" sz="1800" dirty="0" smtClean="0">
              <a:latin typeface="Arial Rounded MT "/>
            </a:rPr>
            <a:t>Policies and procedures should be established and implemented to help ensure the risk responses are effectively carried out</a:t>
          </a:r>
          <a:endParaRPr lang="en-US" sz="1800" dirty="0">
            <a:latin typeface="Arial Rounded MT "/>
          </a:endParaRPr>
        </a:p>
      </dgm:t>
    </dgm:pt>
    <dgm:pt modelId="{F5B68598-C102-4E2F-ADF8-D8D83D211A64}" type="parTrans" cxnId="{D7B2442B-353C-4C86-A1EA-F136163A44C1}">
      <dgm:prSet/>
      <dgm:spPr/>
      <dgm:t>
        <a:bodyPr/>
        <a:lstStyle/>
        <a:p>
          <a:endParaRPr lang="en-US"/>
        </a:p>
      </dgm:t>
    </dgm:pt>
    <dgm:pt modelId="{C5EAF45C-6EEC-42D7-84B6-4F5593E49269}" type="sibTrans" cxnId="{D7B2442B-353C-4C86-A1EA-F136163A44C1}">
      <dgm:prSet/>
      <dgm:spPr/>
      <dgm:t>
        <a:bodyPr/>
        <a:lstStyle/>
        <a:p>
          <a:endParaRPr lang="en-US"/>
        </a:p>
      </dgm:t>
    </dgm:pt>
    <dgm:pt modelId="{9D23F4BF-3F02-4923-ACA7-D5BD68684D76}">
      <dgm:prSet phldrT="[Text]"/>
      <dgm:spPr/>
      <dgm:t>
        <a:bodyPr/>
        <a:lstStyle/>
        <a:p>
          <a:r>
            <a:rPr lang="en-US" dirty="0" smtClean="0">
              <a:latin typeface="Arial Rounded MT "/>
            </a:rPr>
            <a:t>Information and communication</a:t>
          </a:r>
          <a:endParaRPr lang="en-US" dirty="0">
            <a:latin typeface="Arial Rounded MT "/>
          </a:endParaRPr>
        </a:p>
      </dgm:t>
    </dgm:pt>
    <dgm:pt modelId="{B2710FC8-C7EA-4F3B-B27D-09BDF522A1EC}" type="parTrans" cxnId="{384C093E-12DB-4478-A546-03574D397A1D}">
      <dgm:prSet/>
      <dgm:spPr/>
      <dgm:t>
        <a:bodyPr/>
        <a:lstStyle/>
        <a:p>
          <a:endParaRPr lang="en-US"/>
        </a:p>
      </dgm:t>
    </dgm:pt>
    <dgm:pt modelId="{526DC36E-AF12-4264-83C2-157DFE3D130B}" type="sibTrans" cxnId="{384C093E-12DB-4478-A546-03574D397A1D}">
      <dgm:prSet/>
      <dgm:spPr/>
      <dgm:t>
        <a:bodyPr/>
        <a:lstStyle/>
        <a:p>
          <a:endParaRPr lang="en-US"/>
        </a:p>
      </dgm:t>
    </dgm:pt>
    <dgm:pt modelId="{56EE4C4D-4569-47DD-B3A7-47E3A044D131}">
      <dgm:prSet phldrT="[Text]" custT="1"/>
      <dgm:spPr/>
      <dgm:t>
        <a:bodyPr/>
        <a:lstStyle/>
        <a:p>
          <a:r>
            <a:rPr lang="en-US" sz="1800" dirty="0" smtClean="0">
              <a:latin typeface="Arial Rounded MT "/>
            </a:rPr>
            <a:t>With cloud computing, an additional or different information process needs to be required by management </a:t>
          </a:r>
          <a:endParaRPr lang="en-US" sz="1800" dirty="0">
            <a:latin typeface="Arial Rounded MT "/>
          </a:endParaRPr>
        </a:p>
      </dgm:t>
    </dgm:pt>
    <dgm:pt modelId="{A6EFB4AA-C236-4862-98D6-F60ADC76EC92}" type="parTrans" cxnId="{DF7DF116-6DA9-4224-963B-C9ED3AC4D204}">
      <dgm:prSet/>
      <dgm:spPr/>
      <dgm:t>
        <a:bodyPr/>
        <a:lstStyle/>
        <a:p>
          <a:endParaRPr lang="en-US"/>
        </a:p>
      </dgm:t>
    </dgm:pt>
    <dgm:pt modelId="{B480C209-D01D-4937-9AEF-2FCDA1A38972}" type="sibTrans" cxnId="{DF7DF116-6DA9-4224-963B-C9ED3AC4D204}">
      <dgm:prSet/>
      <dgm:spPr/>
      <dgm:t>
        <a:bodyPr/>
        <a:lstStyle/>
        <a:p>
          <a:endParaRPr lang="en-US"/>
        </a:p>
      </dgm:t>
    </dgm:pt>
    <dgm:pt modelId="{9EC4F106-272C-423B-8FA1-D052F5358797}">
      <dgm:prSet/>
      <dgm:spPr/>
      <dgm:t>
        <a:bodyPr/>
        <a:lstStyle/>
        <a:p>
          <a:r>
            <a:rPr lang="en-US" dirty="0" smtClean="0">
              <a:latin typeface="Arial Rounded MT "/>
            </a:rPr>
            <a:t>Monitoring</a:t>
          </a:r>
          <a:endParaRPr lang="en-US" dirty="0">
            <a:latin typeface="Arial Rounded MT "/>
          </a:endParaRPr>
        </a:p>
      </dgm:t>
    </dgm:pt>
    <dgm:pt modelId="{751BCF2C-74B6-4F4B-8FD0-8EBDC86BE8A6}" type="parTrans" cxnId="{ED8FFE02-28B7-421D-A879-40B984D3BBA7}">
      <dgm:prSet/>
      <dgm:spPr/>
      <dgm:t>
        <a:bodyPr/>
        <a:lstStyle/>
        <a:p>
          <a:endParaRPr lang="en-US"/>
        </a:p>
      </dgm:t>
    </dgm:pt>
    <dgm:pt modelId="{B11BFF64-680A-4807-94B5-392255431A69}" type="sibTrans" cxnId="{ED8FFE02-28B7-421D-A879-40B984D3BBA7}">
      <dgm:prSet/>
      <dgm:spPr/>
      <dgm:t>
        <a:bodyPr/>
        <a:lstStyle/>
        <a:p>
          <a:endParaRPr lang="en-US"/>
        </a:p>
      </dgm:t>
    </dgm:pt>
    <dgm:pt modelId="{40A98B5E-9ADF-4D06-98A7-DEDB292A5494}" type="pres">
      <dgm:prSet presAssocID="{3D6929C3-512B-4265-A9C1-981F2447F53E}" presName="Name0" presStyleCnt="0">
        <dgm:presLayoutVars>
          <dgm:dir/>
          <dgm:animLvl val="lvl"/>
          <dgm:resizeHandles val="exact"/>
        </dgm:presLayoutVars>
      </dgm:prSet>
      <dgm:spPr/>
      <dgm:t>
        <a:bodyPr/>
        <a:lstStyle/>
        <a:p>
          <a:endParaRPr lang="en-US"/>
        </a:p>
      </dgm:t>
    </dgm:pt>
    <dgm:pt modelId="{CBE95867-6CDD-449C-BC5D-59B5D1BFDFA6}" type="pres">
      <dgm:prSet presAssocID="{B4DD7668-9603-469E-B540-7ABE2E6A4E95}" presName="linNode" presStyleCnt="0"/>
      <dgm:spPr/>
    </dgm:pt>
    <dgm:pt modelId="{16AFF71E-CDA5-490F-BA8E-83EC20E1D700}" type="pres">
      <dgm:prSet presAssocID="{B4DD7668-9603-469E-B540-7ABE2E6A4E95}" presName="parentText" presStyleLbl="node1" presStyleIdx="0" presStyleCnt="4" custLinFactNeighborY="-208">
        <dgm:presLayoutVars>
          <dgm:chMax val="1"/>
          <dgm:bulletEnabled val="1"/>
        </dgm:presLayoutVars>
      </dgm:prSet>
      <dgm:spPr/>
      <dgm:t>
        <a:bodyPr/>
        <a:lstStyle/>
        <a:p>
          <a:endParaRPr lang="en-US"/>
        </a:p>
      </dgm:t>
    </dgm:pt>
    <dgm:pt modelId="{A5A791ED-64F5-437D-8342-19E9C647FA1B}" type="pres">
      <dgm:prSet presAssocID="{B4DD7668-9603-469E-B540-7ABE2E6A4E95}" presName="descendantText" presStyleLbl="alignAccFollowNode1" presStyleIdx="0" presStyleCnt="3">
        <dgm:presLayoutVars>
          <dgm:bulletEnabled val="1"/>
        </dgm:presLayoutVars>
      </dgm:prSet>
      <dgm:spPr/>
      <dgm:t>
        <a:bodyPr/>
        <a:lstStyle/>
        <a:p>
          <a:endParaRPr lang="en-US"/>
        </a:p>
      </dgm:t>
    </dgm:pt>
    <dgm:pt modelId="{B4C7D9BD-EE8B-417A-91F5-D5CCFE7E79EA}" type="pres">
      <dgm:prSet presAssocID="{EDE6D5BB-412D-4155-93FF-E1A1243C2FDC}" presName="sp" presStyleCnt="0"/>
      <dgm:spPr/>
    </dgm:pt>
    <dgm:pt modelId="{68532F0C-6A34-472C-A002-AAF3DF8EE404}" type="pres">
      <dgm:prSet presAssocID="{2FA74A7C-16D1-4FFD-B925-C8908F7C94EB}" presName="linNode" presStyleCnt="0"/>
      <dgm:spPr/>
    </dgm:pt>
    <dgm:pt modelId="{ABF7B95C-437B-4787-9498-1CE7B627597D}" type="pres">
      <dgm:prSet presAssocID="{2FA74A7C-16D1-4FFD-B925-C8908F7C94EB}" presName="parentText" presStyleLbl="node1" presStyleIdx="1" presStyleCnt="4" custLinFactNeighborX="-1093" custLinFactNeighborY="-1354">
        <dgm:presLayoutVars>
          <dgm:chMax val="1"/>
          <dgm:bulletEnabled val="1"/>
        </dgm:presLayoutVars>
      </dgm:prSet>
      <dgm:spPr/>
      <dgm:t>
        <a:bodyPr/>
        <a:lstStyle/>
        <a:p>
          <a:endParaRPr lang="en-US"/>
        </a:p>
      </dgm:t>
    </dgm:pt>
    <dgm:pt modelId="{B2C64F29-90B0-4D0E-9557-7D20E7700D7A}" type="pres">
      <dgm:prSet presAssocID="{2FA74A7C-16D1-4FFD-B925-C8908F7C94EB}" presName="descendantText" presStyleLbl="alignAccFollowNode1" presStyleIdx="1" presStyleCnt="3">
        <dgm:presLayoutVars>
          <dgm:bulletEnabled val="1"/>
        </dgm:presLayoutVars>
      </dgm:prSet>
      <dgm:spPr/>
      <dgm:t>
        <a:bodyPr/>
        <a:lstStyle/>
        <a:p>
          <a:endParaRPr lang="en-US"/>
        </a:p>
      </dgm:t>
    </dgm:pt>
    <dgm:pt modelId="{EF734D60-D894-4F39-B0BB-0F9515BB3937}" type="pres">
      <dgm:prSet presAssocID="{4AD8EB91-1D26-4DDA-8311-7F3A3ACE1E12}" presName="sp" presStyleCnt="0"/>
      <dgm:spPr/>
    </dgm:pt>
    <dgm:pt modelId="{88C4926D-7D28-4441-B97C-2295ADE02C34}" type="pres">
      <dgm:prSet presAssocID="{9D23F4BF-3F02-4923-ACA7-D5BD68684D76}" presName="linNode" presStyleCnt="0"/>
      <dgm:spPr/>
    </dgm:pt>
    <dgm:pt modelId="{87F97C8E-414D-4409-AE8A-E619CEE65110}" type="pres">
      <dgm:prSet presAssocID="{9D23F4BF-3F02-4923-ACA7-D5BD68684D76}" presName="parentText" presStyleLbl="node1" presStyleIdx="2" presStyleCnt="4">
        <dgm:presLayoutVars>
          <dgm:chMax val="1"/>
          <dgm:bulletEnabled val="1"/>
        </dgm:presLayoutVars>
      </dgm:prSet>
      <dgm:spPr/>
      <dgm:t>
        <a:bodyPr/>
        <a:lstStyle/>
        <a:p>
          <a:endParaRPr lang="en-US"/>
        </a:p>
      </dgm:t>
    </dgm:pt>
    <dgm:pt modelId="{2E5007E7-4B4D-48A5-93AF-E009FCC40B18}" type="pres">
      <dgm:prSet presAssocID="{9D23F4BF-3F02-4923-ACA7-D5BD68684D76}" presName="descendantText" presStyleLbl="alignAccFollowNode1" presStyleIdx="2" presStyleCnt="3" custLinFactNeighborX="-932" custLinFactNeighborY="4347">
        <dgm:presLayoutVars>
          <dgm:bulletEnabled val="1"/>
        </dgm:presLayoutVars>
      </dgm:prSet>
      <dgm:spPr/>
      <dgm:t>
        <a:bodyPr/>
        <a:lstStyle/>
        <a:p>
          <a:endParaRPr lang="en-US"/>
        </a:p>
      </dgm:t>
    </dgm:pt>
    <dgm:pt modelId="{31094BB2-D986-4CC8-B565-A3835CF7A3AC}" type="pres">
      <dgm:prSet presAssocID="{526DC36E-AF12-4264-83C2-157DFE3D130B}" presName="sp" presStyleCnt="0"/>
      <dgm:spPr/>
    </dgm:pt>
    <dgm:pt modelId="{C2A2F07E-AA5E-495B-8EAD-F1878C188255}" type="pres">
      <dgm:prSet presAssocID="{9EC4F106-272C-423B-8FA1-D052F5358797}" presName="linNode" presStyleCnt="0"/>
      <dgm:spPr/>
    </dgm:pt>
    <dgm:pt modelId="{A524371B-1104-498B-B054-054A35434E41}" type="pres">
      <dgm:prSet presAssocID="{9EC4F106-272C-423B-8FA1-D052F5358797}" presName="parentText" presStyleLbl="node1" presStyleIdx="3" presStyleCnt="4" custLinFactNeighborX="-932" custLinFactNeighborY="4210">
        <dgm:presLayoutVars>
          <dgm:chMax val="1"/>
          <dgm:bulletEnabled val="1"/>
        </dgm:presLayoutVars>
      </dgm:prSet>
      <dgm:spPr/>
      <dgm:t>
        <a:bodyPr/>
        <a:lstStyle/>
        <a:p>
          <a:endParaRPr lang="en-US"/>
        </a:p>
      </dgm:t>
    </dgm:pt>
  </dgm:ptLst>
  <dgm:cxnLst>
    <dgm:cxn modelId="{9CEA1C6E-D953-4C03-942F-21D4F510717E}" type="presOf" srcId="{3D6929C3-512B-4265-A9C1-981F2447F53E}" destId="{40A98B5E-9ADF-4D06-98A7-DEDB292A5494}" srcOrd="0" destOrd="0" presId="urn:microsoft.com/office/officeart/2005/8/layout/vList5"/>
    <dgm:cxn modelId="{4ED91A45-C396-4A81-8962-BCA31EBA5627}" type="presOf" srcId="{B4DD7668-9603-469E-B540-7ABE2E6A4E95}" destId="{16AFF71E-CDA5-490F-BA8E-83EC20E1D700}" srcOrd="0" destOrd="0" presId="urn:microsoft.com/office/officeart/2005/8/layout/vList5"/>
    <dgm:cxn modelId="{D87C67F2-AD96-4A49-B084-F12988C8B4CB}" type="presOf" srcId="{9D23F4BF-3F02-4923-ACA7-D5BD68684D76}" destId="{87F97C8E-414D-4409-AE8A-E619CEE65110}" srcOrd="0" destOrd="0" presId="urn:microsoft.com/office/officeart/2005/8/layout/vList5"/>
    <dgm:cxn modelId="{D7B2442B-353C-4C86-A1EA-F136163A44C1}" srcId="{2FA74A7C-16D1-4FFD-B925-C8908F7C94EB}" destId="{83BF7C10-938B-4353-AC86-BF1DE807DFD7}" srcOrd="0" destOrd="0" parTransId="{F5B68598-C102-4E2F-ADF8-D8D83D211A64}" sibTransId="{C5EAF45C-6EEC-42D7-84B6-4F5593E49269}"/>
    <dgm:cxn modelId="{ED8FFE02-28B7-421D-A879-40B984D3BBA7}" srcId="{3D6929C3-512B-4265-A9C1-981F2447F53E}" destId="{9EC4F106-272C-423B-8FA1-D052F5358797}" srcOrd="3" destOrd="0" parTransId="{751BCF2C-74B6-4F4B-8FD0-8EBDC86BE8A6}" sibTransId="{B11BFF64-680A-4807-94B5-392255431A69}"/>
    <dgm:cxn modelId="{DF7DF116-6DA9-4224-963B-C9ED3AC4D204}" srcId="{9D23F4BF-3F02-4923-ACA7-D5BD68684D76}" destId="{56EE4C4D-4569-47DD-B3A7-47E3A044D131}" srcOrd="0" destOrd="0" parTransId="{A6EFB4AA-C236-4862-98D6-F60ADC76EC92}" sibTransId="{B480C209-D01D-4937-9AEF-2FCDA1A38972}"/>
    <dgm:cxn modelId="{7A655F34-9970-4E8B-AEE7-402AAD788927}" srcId="{3D6929C3-512B-4265-A9C1-981F2447F53E}" destId="{2FA74A7C-16D1-4FFD-B925-C8908F7C94EB}" srcOrd="1" destOrd="0" parTransId="{C7307C60-6C8E-46A2-81FC-6A8962024FEC}" sibTransId="{4AD8EB91-1D26-4DDA-8311-7F3A3ACE1E12}"/>
    <dgm:cxn modelId="{BE827C70-F9B2-428D-888B-8E83B5FC6F19}" type="presOf" srcId="{83BF7C10-938B-4353-AC86-BF1DE807DFD7}" destId="{B2C64F29-90B0-4D0E-9557-7D20E7700D7A}" srcOrd="0" destOrd="0" presId="urn:microsoft.com/office/officeart/2005/8/layout/vList5"/>
    <dgm:cxn modelId="{29A493FD-C1B3-45AB-9A89-9EEEFE6370EC}" srcId="{B4DD7668-9603-469E-B540-7ABE2E6A4E95}" destId="{EA9BA30A-26C9-4DE9-8D87-3D018A47BF7E}" srcOrd="0" destOrd="0" parTransId="{EC49F23B-A9CB-4590-A795-79F381390507}" sibTransId="{4226D25A-4CB3-4EEC-A7A9-CF60989F1399}"/>
    <dgm:cxn modelId="{384C093E-12DB-4478-A546-03574D397A1D}" srcId="{3D6929C3-512B-4265-A9C1-981F2447F53E}" destId="{9D23F4BF-3F02-4923-ACA7-D5BD68684D76}" srcOrd="2" destOrd="0" parTransId="{B2710FC8-C7EA-4F3B-B27D-09BDF522A1EC}" sibTransId="{526DC36E-AF12-4264-83C2-157DFE3D130B}"/>
    <dgm:cxn modelId="{477237A7-902F-439C-B15B-2EB61CAA4E13}" type="presOf" srcId="{EA9BA30A-26C9-4DE9-8D87-3D018A47BF7E}" destId="{A5A791ED-64F5-437D-8342-19E9C647FA1B}" srcOrd="0" destOrd="0" presId="urn:microsoft.com/office/officeart/2005/8/layout/vList5"/>
    <dgm:cxn modelId="{29BCDCB3-4B91-4E0B-A435-7C8D6211FFF9}" srcId="{3D6929C3-512B-4265-A9C1-981F2447F53E}" destId="{B4DD7668-9603-469E-B540-7ABE2E6A4E95}" srcOrd="0" destOrd="0" parTransId="{15F17CCB-3679-40E1-8094-341568D2D76F}" sibTransId="{EDE6D5BB-412D-4155-93FF-E1A1243C2FDC}"/>
    <dgm:cxn modelId="{94EAB731-3983-4A1E-913A-D82506625640}" type="presOf" srcId="{9EC4F106-272C-423B-8FA1-D052F5358797}" destId="{A524371B-1104-498B-B054-054A35434E41}" srcOrd="0" destOrd="0" presId="urn:microsoft.com/office/officeart/2005/8/layout/vList5"/>
    <dgm:cxn modelId="{6184E693-51F6-47FA-92E0-99D0382F782F}" type="presOf" srcId="{56EE4C4D-4569-47DD-B3A7-47E3A044D131}" destId="{2E5007E7-4B4D-48A5-93AF-E009FCC40B18}" srcOrd="0" destOrd="0" presId="urn:microsoft.com/office/officeart/2005/8/layout/vList5"/>
    <dgm:cxn modelId="{49EEA98D-0BC6-49D2-9075-FBB57FAC8E41}" type="presOf" srcId="{2FA74A7C-16D1-4FFD-B925-C8908F7C94EB}" destId="{ABF7B95C-437B-4787-9498-1CE7B627597D}" srcOrd="0" destOrd="0" presId="urn:microsoft.com/office/officeart/2005/8/layout/vList5"/>
    <dgm:cxn modelId="{016C41CD-05C6-428B-BC6B-2DF03C1035E7}" type="presParOf" srcId="{40A98B5E-9ADF-4D06-98A7-DEDB292A5494}" destId="{CBE95867-6CDD-449C-BC5D-59B5D1BFDFA6}" srcOrd="0" destOrd="0" presId="urn:microsoft.com/office/officeart/2005/8/layout/vList5"/>
    <dgm:cxn modelId="{DACE4E03-B654-4C5F-BC62-2806174485D0}" type="presParOf" srcId="{CBE95867-6CDD-449C-BC5D-59B5D1BFDFA6}" destId="{16AFF71E-CDA5-490F-BA8E-83EC20E1D700}" srcOrd="0" destOrd="0" presId="urn:microsoft.com/office/officeart/2005/8/layout/vList5"/>
    <dgm:cxn modelId="{32C1E3AD-2579-490E-9B7D-030F100E1583}" type="presParOf" srcId="{CBE95867-6CDD-449C-BC5D-59B5D1BFDFA6}" destId="{A5A791ED-64F5-437D-8342-19E9C647FA1B}" srcOrd="1" destOrd="0" presId="urn:microsoft.com/office/officeart/2005/8/layout/vList5"/>
    <dgm:cxn modelId="{D13C3246-D0CC-4BE6-A69F-B24C6A986FD9}" type="presParOf" srcId="{40A98B5E-9ADF-4D06-98A7-DEDB292A5494}" destId="{B4C7D9BD-EE8B-417A-91F5-D5CCFE7E79EA}" srcOrd="1" destOrd="0" presId="urn:microsoft.com/office/officeart/2005/8/layout/vList5"/>
    <dgm:cxn modelId="{D1DE6784-BC0C-4A08-A89B-EA66AB39D725}" type="presParOf" srcId="{40A98B5E-9ADF-4D06-98A7-DEDB292A5494}" destId="{68532F0C-6A34-472C-A002-AAF3DF8EE404}" srcOrd="2" destOrd="0" presId="urn:microsoft.com/office/officeart/2005/8/layout/vList5"/>
    <dgm:cxn modelId="{E62C384C-48AF-438B-9921-6B4F1C64C20F}" type="presParOf" srcId="{68532F0C-6A34-472C-A002-AAF3DF8EE404}" destId="{ABF7B95C-437B-4787-9498-1CE7B627597D}" srcOrd="0" destOrd="0" presId="urn:microsoft.com/office/officeart/2005/8/layout/vList5"/>
    <dgm:cxn modelId="{B63482C3-9463-41C4-B8F0-281A2F9F7D86}" type="presParOf" srcId="{68532F0C-6A34-472C-A002-AAF3DF8EE404}" destId="{B2C64F29-90B0-4D0E-9557-7D20E7700D7A}" srcOrd="1" destOrd="0" presId="urn:microsoft.com/office/officeart/2005/8/layout/vList5"/>
    <dgm:cxn modelId="{6F0FEFD5-666A-42FE-9B0F-D30CA24BB70D}" type="presParOf" srcId="{40A98B5E-9ADF-4D06-98A7-DEDB292A5494}" destId="{EF734D60-D894-4F39-B0BB-0F9515BB3937}" srcOrd="3" destOrd="0" presId="urn:microsoft.com/office/officeart/2005/8/layout/vList5"/>
    <dgm:cxn modelId="{55CEE8DB-F502-4CB2-8DCA-504B7929F14D}" type="presParOf" srcId="{40A98B5E-9ADF-4D06-98A7-DEDB292A5494}" destId="{88C4926D-7D28-4441-B97C-2295ADE02C34}" srcOrd="4" destOrd="0" presId="urn:microsoft.com/office/officeart/2005/8/layout/vList5"/>
    <dgm:cxn modelId="{8AD459D9-0C00-4C9C-954B-ED785238754B}" type="presParOf" srcId="{88C4926D-7D28-4441-B97C-2295ADE02C34}" destId="{87F97C8E-414D-4409-AE8A-E619CEE65110}" srcOrd="0" destOrd="0" presId="urn:microsoft.com/office/officeart/2005/8/layout/vList5"/>
    <dgm:cxn modelId="{414451BC-4600-479E-8099-72B723A0A035}" type="presParOf" srcId="{88C4926D-7D28-4441-B97C-2295ADE02C34}" destId="{2E5007E7-4B4D-48A5-93AF-E009FCC40B18}" srcOrd="1" destOrd="0" presId="urn:microsoft.com/office/officeart/2005/8/layout/vList5"/>
    <dgm:cxn modelId="{19F8EB93-EA77-4237-A145-466EB0D4CE0F}" type="presParOf" srcId="{40A98B5E-9ADF-4D06-98A7-DEDB292A5494}" destId="{31094BB2-D986-4CC8-B565-A3835CF7A3AC}" srcOrd="5" destOrd="0" presId="urn:microsoft.com/office/officeart/2005/8/layout/vList5"/>
    <dgm:cxn modelId="{7EDF5E94-68AB-4A3C-ABB2-45332C54BAC6}" type="presParOf" srcId="{40A98B5E-9ADF-4D06-98A7-DEDB292A5494}" destId="{C2A2F07E-AA5E-495B-8EAD-F1878C188255}" srcOrd="6" destOrd="0" presId="urn:microsoft.com/office/officeart/2005/8/layout/vList5"/>
    <dgm:cxn modelId="{0C2FE12A-C59A-4753-9305-62F83C6C25DB}" type="presParOf" srcId="{C2A2F07E-AA5E-495B-8EAD-F1878C188255}" destId="{A524371B-1104-498B-B054-054A35434E4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134EE-02F7-4CB7-802F-BD34C7D04D0F}">
      <dsp:nvSpPr>
        <dsp:cNvPr id="0" name=""/>
        <dsp:cNvSpPr/>
      </dsp:nvSpPr>
      <dsp:spPr>
        <a:xfrm>
          <a:off x="3722191" y="455"/>
          <a:ext cx="1852017" cy="1203811"/>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u="none"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Security &amp; privacy</a:t>
          </a:r>
          <a:r>
            <a:rPr lang="en-US" sz="1600" b="0" i="0" u="none"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3780956" y="59220"/>
        <a:ext cx="1734487" cy="1086281"/>
      </dsp:txXfrm>
    </dsp:sp>
    <dsp:sp modelId="{0E15C15C-2984-418F-B890-E005C6DF3774}">
      <dsp:nvSpPr>
        <dsp:cNvPr id="0" name=""/>
        <dsp:cNvSpPr/>
      </dsp:nvSpPr>
      <dsp:spPr>
        <a:xfrm>
          <a:off x="2241329" y="602360"/>
          <a:ext cx="4813741" cy="4813741"/>
        </a:xfrm>
        <a:custGeom>
          <a:avLst/>
          <a:gdLst/>
          <a:ahLst/>
          <a:cxnLst/>
          <a:rect l="0" t="0" r="0" b="0"/>
          <a:pathLst>
            <a:path>
              <a:moveTo>
                <a:pt x="3345624" y="190619"/>
              </a:moveTo>
              <a:arcTo wR="2406870" hR="2406870" stAng="17577385" swAng="1963275"/>
            </a:path>
          </a:pathLst>
        </a:custGeom>
        <a:noFill/>
        <a:ln w="6350" cap="flat" cmpd="sng" algn="ctr">
          <a:solidFill>
            <a:schemeClr val="accent3">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F54232-D977-4CEE-A4D4-E8570961660D}">
      <dsp:nvSpPr>
        <dsp:cNvPr id="0" name=""/>
        <dsp:cNvSpPr/>
      </dsp:nvSpPr>
      <dsp:spPr>
        <a:xfrm>
          <a:off x="6011261" y="1663562"/>
          <a:ext cx="1852017" cy="1203811"/>
        </a:xfrm>
        <a:prstGeom prst="roundRect">
          <a:avLst/>
        </a:prstGeom>
        <a:solidFill>
          <a:schemeClr val="accent3">
            <a:shade val="80000"/>
            <a:hueOff val="198024"/>
            <a:satOff val="-14054"/>
            <a:lumOff val="92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u="none"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Lack of Total Control</a:t>
          </a:r>
          <a:endPar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6070026" y="1722327"/>
        <a:ext cx="1734487" cy="1086281"/>
      </dsp:txXfrm>
    </dsp:sp>
    <dsp:sp modelId="{9817D4BC-3A35-4D85-93CF-83512E20EF0C}">
      <dsp:nvSpPr>
        <dsp:cNvPr id="0" name=""/>
        <dsp:cNvSpPr/>
      </dsp:nvSpPr>
      <dsp:spPr>
        <a:xfrm>
          <a:off x="2241329" y="602360"/>
          <a:ext cx="4813741" cy="4813741"/>
        </a:xfrm>
        <a:custGeom>
          <a:avLst/>
          <a:gdLst/>
          <a:ahLst/>
          <a:cxnLst/>
          <a:rect l="0" t="0" r="0" b="0"/>
          <a:pathLst>
            <a:path>
              <a:moveTo>
                <a:pt x="4810416" y="2280406"/>
              </a:moveTo>
              <a:arcTo wR="2406870" hR="2406870" stAng="21419287" swAng="2197638"/>
            </a:path>
          </a:pathLst>
        </a:custGeom>
        <a:noFill/>
        <a:ln w="6350" cap="flat" cmpd="sng" algn="ctr">
          <a:solidFill>
            <a:schemeClr val="accent3">
              <a:shade val="90000"/>
              <a:hueOff val="199493"/>
              <a:satOff val="-14054"/>
              <a:lumOff val="8786"/>
              <a:alphaOff val="0"/>
            </a:schemeClr>
          </a:solidFill>
          <a:prstDash val="solid"/>
        </a:ln>
        <a:effectLst/>
      </dsp:spPr>
      <dsp:style>
        <a:lnRef idx="1">
          <a:scrgbClr r="0" g="0" b="0"/>
        </a:lnRef>
        <a:fillRef idx="0">
          <a:scrgbClr r="0" g="0" b="0"/>
        </a:fillRef>
        <a:effectRef idx="0">
          <a:scrgbClr r="0" g="0" b="0"/>
        </a:effectRef>
        <a:fontRef idx="minor"/>
      </dsp:style>
    </dsp:sp>
    <dsp:sp modelId="{262B72E2-DFB5-42C2-A5D0-B7558E3597D2}">
      <dsp:nvSpPr>
        <dsp:cNvPr id="0" name=""/>
        <dsp:cNvSpPr/>
      </dsp:nvSpPr>
      <dsp:spPr>
        <a:xfrm>
          <a:off x="5136914" y="4354525"/>
          <a:ext cx="1852017" cy="1203811"/>
        </a:xfrm>
        <a:prstGeom prst="roundRect">
          <a:avLst/>
        </a:prstGeom>
        <a:solidFill>
          <a:schemeClr val="accent3">
            <a:shade val="80000"/>
            <a:hueOff val="396048"/>
            <a:satOff val="-28108"/>
            <a:lumOff val="184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u="none"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Legal liability e.g. stolen personal info/ Litigation/ </a:t>
          </a:r>
          <a:r>
            <a:rPr lang="en-US" sz="1600" b="1" i="0" u="none" kern="1200" dirty="0" err="1" smtClean="0">
              <a:latin typeface="Arial Unicode MS" panose="020B0604020202020204" pitchFamily="34" charset="-128"/>
              <a:ea typeface="Arial Unicode MS" panose="020B0604020202020204" pitchFamily="34" charset="-128"/>
              <a:cs typeface="Arial Unicode MS" panose="020B0604020202020204" pitchFamily="34" charset="-128"/>
            </a:rPr>
            <a:t>DDoS</a:t>
          </a:r>
          <a:endPar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195679" y="4413290"/>
        <a:ext cx="1734487" cy="1086281"/>
      </dsp:txXfrm>
    </dsp:sp>
    <dsp:sp modelId="{DBD51FFA-412B-401A-BDFF-4674B830302E}">
      <dsp:nvSpPr>
        <dsp:cNvPr id="0" name=""/>
        <dsp:cNvSpPr/>
      </dsp:nvSpPr>
      <dsp:spPr>
        <a:xfrm>
          <a:off x="2241329" y="602360"/>
          <a:ext cx="4813741" cy="4813741"/>
        </a:xfrm>
        <a:custGeom>
          <a:avLst/>
          <a:gdLst/>
          <a:ahLst/>
          <a:cxnLst/>
          <a:rect l="0" t="0" r="0" b="0"/>
          <a:pathLst>
            <a:path>
              <a:moveTo>
                <a:pt x="2886010" y="4765567"/>
              </a:moveTo>
              <a:arcTo wR="2406870" hR="2406870" stAng="4711039" swAng="1377922"/>
            </a:path>
          </a:pathLst>
        </a:custGeom>
        <a:noFill/>
        <a:ln w="6350" cap="flat" cmpd="sng" algn="ctr">
          <a:solidFill>
            <a:schemeClr val="accent3">
              <a:shade val="90000"/>
              <a:hueOff val="398986"/>
              <a:satOff val="-28108"/>
              <a:lumOff val="17572"/>
              <a:alphaOff val="0"/>
            </a:schemeClr>
          </a:solidFill>
          <a:prstDash val="solid"/>
        </a:ln>
        <a:effectLst/>
      </dsp:spPr>
      <dsp:style>
        <a:lnRef idx="1">
          <a:scrgbClr r="0" g="0" b="0"/>
        </a:lnRef>
        <a:fillRef idx="0">
          <a:scrgbClr r="0" g="0" b="0"/>
        </a:fillRef>
        <a:effectRef idx="0">
          <a:scrgbClr r="0" g="0" b="0"/>
        </a:effectRef>
        <a:fontRef idx="minor"/>
      </dsp:style>
    </dsp:sp>
    <dsp:sp modelId="{77ED7E76-48AC-4F93-BA7E-2E805E8696CE}">
      <dsp:nvSpPr>
        <dsp:cNvPr id="0" name=""/>
        <dsp:cNvSpPr/>
      </dsp:nvSpPr>
      <dsp:spPr>
        <a:xfrm>
          <a:off x="2307468" y="4354525"/>
          <a:ext cx="1852017" cy="1203811"/>
        </a:xfrm>
        <a:prstGeom prst="roundRect">
          <a:avLst/>
        </a:prstGeom>
        <a:solidFill>
          <a:schemeClr val="accent3">
            <a:shade val="80000"/>
            <a:hueOff val="594073"/>
            <a:satOff val="-42161"/>
            <a:lumOff val="27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u="none"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Cyber attack</a:t>
          </a:r>
          <a:endPar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366233" y="4413290"/>
        <a:ext cx="1734487" cy="1086281"/>
      </dsp:txXfrm>
    </dsp:sp>
    <dsp:sp modelId="{CFD216C9-B116-4C1E-ABF6-FAC75DD09DEE}">
      <dsp:nvSpPr>
        <dsp:cNvPr id="0" name=""/>
        <dsp:cNvSpPr/>
      </dsp:nvSpPr>
      <dsp:spPr>
        <a:xfrm>
          <a:off x="2241329" y="602360"/>
          <a:ext cx="4813741" cy="4813741"/>
        </a:xfrm>
        <a:custGeom>
          <a:avLst/>
          <a:gdLst/>
          <a:ahLst/>
          <a:cxnLst/>
          <a:rect l="0" t="0" r="0" b="0"/>
          <a:pathLst>
            <a:path>
              <a:moveTo>
                <a:pt x="402495" y="3739352"/>
              </a:moveTo>
              <a:arcTo wR="2406870" hR="2406870" stAng="8783075" swAng="2197638"/>
            </a:path>
          </a:pathLst>
        </a:custGeom>
        <a:noFill/>
        <a:ln w="6350" cap="flat" cmpd="sng" algn="ctr">
          <a:solidFill>
            <a:schemeClr val="accent3">
              <a:shade val="90000"/>
              <a:hueOff val="598479"/>
              <a:satOff val="-42161"/>
              <a:lumOff val="26358"/>
              <a:alphaOff val="0"/>
            </a:schemeClr>
          </a:solidFill>
          <a:prstDash val="solid"/>
        </a:ln>
        <a:effectLst/>
      </dsp:spPr>
      <dsp:style>
        <a:lnRef idx="1">
          <a:scrgbClr r="0" g="0" b="0"/>
        </a:lnRef>
        <a:fillRef idx="0">
          <a:scrgbClr r="0" g="0" b="0"/>
        </a:fillRef>
        <a:effectRef idx="0">
          <a:scrgbClr r="0" g="0" b="0"/>
        </a:effectRef>
        <a:fontRef idx="minor"/>
      </dsp:style>
    </dsp:sp>
    <dsp:sp modelId="{272F342E-A52A-4EA7-A71B-04B64F55B5F9}">
      <dsp:nvSpPr>
        <dsp:cNvPr id="0" name=""/>
        <dsp:cNvSpPr/>
      </dsp:nvSpPr>
      <dsp:spPr>
        <a:xfrm>
          <a:off x="1433121" y="1663562"/>
          <a:ext cx="1852017" cy="1203811"/>
        </a:xfrm>
        <a:prstGeom prst="roundRect">
          <a:avLst/>
        </a:prstGeom>
        <a:solidFill>
          <a:schemeClr val="accent3">
            <a:shade val="80000"/>
            <a:hueOff val="792097"/>
            <a:satOff val="-56215"/>
            <a:lumOff val="369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u="none"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Stuck with a supplier/vendor</a:t>
          </a:r>
          <a:endParaRPr lang="en-US" sz="16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1491886" y="1722327"/>
        <a:ext cx="1734487" cy="1086281"/>
      </dsp:txXfrm>
    </dsp:sp>
    <dsp:sp modelId="{C70A1ECE-3919-4050-9E28-699A1EB58B1B}">
      <dsp:nvSpPr>
        <dsp:cNvPr id="0" name=""/>
        <dsp:cNvSpPr/>
      </dsp:nvSpPr>
      <dsp:spPr>
        <a:xfrm>
          <a:off x="2241329" y="602360"/>
          <a:ext cx="4813741" cy="4813741"/>
        </a:xfrm>
        <a:custGeom>
          <a:avLst/>
          <a:gdLst/>
          <a:ahLst/>
          <a:cxnLst/>
          <a:rect l="0" t="0" r="0" b="0"/>
          <a:pathLst>
            <a:path>
              <a:moveTo>
                <a:pt x="419087" y="1049761"/>
              </a:moveTo>
              <a:arcTo wR="2406870" hR="2406870" stAng="12859340" swAng="1963275"/>
            </a:path>
          </a:pathLst>
        </a:custGeom>
        <a:noFill/>
        <a:ln w="6350" cap="flat" cmpd="sng" algn="ctr">
          <a:solidFill>
            <a:schemeClr val="accent3">
              <a:shade val="90000"/>
              <a:hueOff val="797972"/>
              <a:satOff val="-56215"/>
              <a:lumOff val="3514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791ED-64F5-437D-8342-19E9C647FA1B}">
      <dsp:nvSpPr>
        <dsp:cNvPr id="0" name=""/>
        <dsp:cNvSpPr/>
      </dsp:nvSpPr>
      <dsp:spPr>
        <a:xfrm rot="5400000">
          <a:off x="7028152" y="-3008009"/>
          <a:ext cx="763071" cy="69738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Rounded MT "/>
            </a:rPr>
            <a:t>With most cloud management, enterprises rely on third-party controls; this reduces management’s ability to mitigate the risks directly</a:t>
          </a:r>
          <a:endParaRPr lang="en-US" sz="1800" kern="1200" dirty="0">
            <a:latin typeface="Arial Rounded MT "/>
          </a:endParaRPr>
        </a:p>
      </dsp:txBody>
      <dsp:txXfrm rot="-5400000">
        <a:off x="3922776" y="134617"/>
        <a:ext cx="6936574" cy="688571"/>
      </dsp:txXfrm>
    </dsp:sp>
    <dsp:sp modelId="{16AFF71E-CDA5-490F-BA8E-83EC20E1D700}">
      <dsp:nvSpPr>
        <dsp:cNvPr id="0" name=""/>
        <dsp:cNvSpPr/>
      </dsp:nvSpPr>
      <dsp:spPr>
        <a:xfrm>
          <a:off x="0" y="0"/>
          <a:ext cx="3922776" cy="953839"/>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Arial Rounded MT "/>
            </a:rPr>
            <a:t>Risk response</a:t>
          </a:r>
          <a:endParaRPr lang="en-US" sz="2800" kern="1200" dirty="0">
            <a:latin typeface="Arial Rounded MT "/>
          </a:endParaRPr>
        </a:p>
      </dsp:txBody>
      <dsp:txXfrm>
        <a:off x="46563" y="46563"/>
        <a:ext cx="3829650" cy="860713"/>
      </dsp:txXfrm>
    </dsp:sp>
    <dsp:sp modelId="{B2C64F29-90B0-4D0E-9557-7D20E7700D7A}">
      <dsp:nvSpPr>
        <dsp:cNvPr id="0" name=""/>
        <dsp:cNvSpPr/>
      </dsp:nvSpPr>
      <dsp:spPr>
        <a:xfrm rot="5400000">
          <a:off x="7028152" y="-2006477"/>
          <a:ext cx="763071" cy="69738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Rounded MT "/>
            </a:rPr>
            <a:t>Policies and procedures should be established and implemented to help ensure the risk responses are effectively carried out</a:t>
          </a:r>
          <a:endParaRPr lang="en-US" sz="1800" kern="1200" dirty="0">
            <a:latin typeface="Arial Rounded MT "/>
          </a:endParaRPr>
        </a:p>
      </dsp:txBody>
      <dsp:txXfrm rot="-5400000">
        <a:off x="3922776" y="1136149"/>
        <a:ext cx="6936574" cy="688571"/>
      </dsp:txXfrm>
    </dsp:sp>
    <dsp:sp modelId="{ABF7B95C-437B-4787-9498-1CE7B627597D}">
      <dsp:nvSpPr>
        <dsp:cNvPr id="0" name=""/>
        <dsp:cNvSpPr/>
      </dsp:nvSpPr>
      <dsp:spPr>
        <a:xfrm>
          <a:off x="0" y="990599"/>
          <a:ext cx="3922776" cy="953839"/>
        </a:xfrm>
        <a:prstGeom prst="roundRect">
          <a:avLst/>
        </a:prstGeom>
        <a:solidFill>
          <a:schemeClr val="accent3">
            <a:shade val="80000"/>
            <a:hueOff val="264032"/>
            <a:satOff val="-18738"/>
            <a:lumOff val="123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Arial Rounded MT "/>
            </a:rPr>
            <a:t>Control activities</a:t>
          </a:r>
          <a:endParaRPr lang="en-US" sz="2800" kern="1200" dirty="0">
            <a:latin typeface="Arial Rounded MT "/>
          </a:endParaRPr>
        </a:p>
      </dsp:txBody>
      <dsp:txXfrm>
        <a:off x="46563" y="1037162"/>
        <a:ext cx="3829650" cy="860713"/>
      </dsp:txXfrm>
    </dsp:sp>
    <dsp:sp modelId="{2E5007E7-4B4D-48A5-93AF-E009FCC40B18}">
      <dsp:nvSpPr>
        <dsp:cNvPr id="0" name=""/>
        <dsp:cNvSpPr/>
      </dsp:nvSpPr>
      <dsp:spPr>
        <a:xfrm rot="5400000">
          <a:off x="6991591" y="-971775"/>
          <a:ext cx="763071" cy="69738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Rounded MT "/>
            </a:rPr>
            <a:t>With cloud computing, an additional or different information process needs to be required by management </a:t>
          </a:r>
          <a:endParaRPr lang="en-US" sz="1800" kern="1200" dirty="0">
            <a:latin typeface="Arial Rounded MT "/>
          </a:endParaRPr>
        </a:p>
      </dsp:txBody>
      <dsp:txXfrm rot="-5400000">
        <a:off x="3886215" y="2170851"/>
        <a:ext cx="6936574" cy="688571"/>
      </dsp:txXfrm>
    </dsp:sp>
    <dsp:sp modelId="{87F97C8E-414D-4409-AE8A-E619CEE65110}">
      <dsp:nvSpPr>
        <dsp:cNvPr id="0" name=""/>
        <dsp:cNvSpPr/>
      </dsp:nvSpPr>
      <dsp:spPr>
        <a:xfrm>
          <a:off x="0" y="2005045"/>
          <a:ext cx="3922776" cy="953839"/>
        </a:xfrm>
        <a:prstGeom prst="roundRect">
          <a:avLst/>
        </a:prstGeom>
        <a:solidFill>
          <a:schemeClr val="accent3">
            <a:shade val="80000"/>
            <a:hueOff val="528065"/>
            <a:satOff val="-37477"/>
            <a:lumOff val="246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Arial Rounded MT "/>
            </a:rPr>
            <a:t>Information and communication</a:t>
          </a:r>
          <a:endParaRPr lang="en-US" sz="2800" kern="1200" dirty="0">
            <a:latin typeface="Arial Rounded MT "/>
          </a:endParaRPr>
        </a:p>
      </dsp:txBody>
      <dsp:txXfrm>
        <a:off x="46563" y="2051608"/>
        <a:ext cx="3829650" cy="860713"/>
      </dsp:txXfrm>
    </dsp:sp>
    <dsp:sp modelId="{A524371B-1104-498B-B054-054A35434E41}">
      <dsp:nvSpPr>
        <dsp:cNvPr id="0" name=""/>
        <dsp:cNvSpPr/>
      </dsp:nvSpPr>
      <dsp:spPr>
        <a:xfrm>
          <a:off x="0" y="3008560"/>
          <a:ext cx="3922776" cy="953839"/>
        </a:xfrm>
        <a:prstGeom prst="roundRect">
          <a:avLst/>
        </a:prstGeom>
        <a:solidFill>
          <a:schemeClr val="accent3">
            <a:shade val="80000"/>
            <a:hueOff val="792097"/>
            <a:satOff val="-56215"/>
            <a:lumOff val="369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Arial Rounded MT "/>
            </a:rPr>
            <a:t>Monitoring</a:t>
          </a:r>
          <a:endParaRPr lang="en-US" sz="2800" kern="1200" dirty="0">
            <a:latin typeface="Arial Rounded MT "/>
          </a:endParaRPr>
        </a:p>
      </dsp:txBody>
      <dsp:txXfrm>
        <a:off x="46563" y="3055123"/>
        <a:ext cx="3829650" cy="86071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4/28/2014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4/28/2014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mrisk.com/sites/default/files/presentations/Compliance%20In%20The%20Cloud.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usinessnewsdaily.com/5215-dangers-cloud-computing.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40236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the simplest terms, cloud computing means storing and accessing data and programs over the Internet instead of your computer's hard drive. The cloud is just a metaphor for the Internet. </a:t>
            </a:r>
            <a:r>
              <a:rPr lang="en-US" dirty="0" smtClean="0"/>
              <a:t>http://www.pcmag.com/article2/0,2817,2372163,00.asp</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Cloud computing is a type of computing that relies on sharing computing resources rather than having local servers or personal devices to handle applications.  </a:t>
            </a:r>
            <a:endParaRPr lang="en-US" dirty="0" smtClean="0"/>
          </a:p>
          <a:p>
            <a:r>
              <a:rPr lang="en-US" dirty="0" smtClean="0"/>
              <a:t>http://www.webopedia.com/TERM/C/cloud_computing.html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169236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https://developers.google.com/appengine/training/intro/whatiscc - picture</a:t>
            </a:r>
          </a:p>
          <a:p>
            <a:r>
              <a:rPr lang="en-US" dirty="0" smtClean="0"/>
              <a:t>http://webobjects.cdw.com/webobjects/media/pdf/Sun_CloudComputing.pdf</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85161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PCIDSS- Set of regulations that are responsible for ensuring that companies are handling users’ credit card data in a secure and responsible manner.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Insurance Portability and Accountability Act-</a:t>
            </a:r>
            <a:r>
              <a:rPr lang="en-US" baseline="0" dirty="0" smtClean="0"/>
              <a:t> </a:t>
            </a:r>
            <a:r>
              <a:rPr lang="en-US" dirty="0" smtClean="0"/>
              <a:t>Strict rules set in place in the healthcare field in order to protect patient privacy</a:t>
            </a:r>
            <a:r>
              <a:rPr lang="en-US" baseline="0" dirty="0" smtClean="0"/>
              <a:t>. Pertain to how medical information is collected, handled, protected, used, and disclosed.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Federal Risk and Authorization Management Program- Authorization, not certification, NIST-based, has Standardized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Gramm-Leach-Bliley Act- Security and confidentiality of customer records and information Protect against any anticipated threats or hazards to the security or integrity Protect against unauthorized access which could result in harm or inconvenience to any customer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3"/>
              </a:rPr>
              <a:t>http://www.emrisk.com/sites/default/files/presentations/Compliance%20In%20The%20Cloud.pdf</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139883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Instead of buying expensive equipment and programs, you can buy a subscription which is using/buying only what you need.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Most small/medium businesses don’t have servers with the capacity to send large documents.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cloud offers endless space increasing the potential for collaborations. </a:t>
            </a:r>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283791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290199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http://icsa.cs.up.ac.za/issa/2011/Proceedings/Full/13_Paper.pdf</a:t>
            </a:r>
          </a:p>
          <a:p>
            <a:r>
              <a:rPr lang="en-US" dirty="0" smtClean="0"/>
              <a:t>http://www.coso.org/documents/Cloud%20Computing%20Thought%20Paper.pdf</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428407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http://icsa.cs.up.ac.za/issa/2011/Proceedings/Full/13_Paper.pdf</a:t>
            </a:r>
          </a:p>
          <a:p>
            <a:r>
              <a:rPr lang="en-US" dirty="0" smtClean="0"/>
              <a:t>http://www.coso.org/documents/Cloud%20Computing%20Thought%20Paper.pdf</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258759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a:t>
            </a:r>
            <a:r>
              <a:rPr lang="en-US" baseline="0" dirty="0" smtClean="0"/>
              <a:t> </a:t>
            </a:r>
            <a:r>
              <a:rPr lang="en-US" sz="12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3"/>
              </a:rPr>
              <a:t>http://www.youtube.com/watch?v=tAUuY0Yld0E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3054274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3872F7F9-993B-4BE8-B1D9-218E6377D56C}" type="datetime1">
              <a:rPr lang="en-US" smtClean="0"/>
              <a:t>4/28/2014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1EAF5-4079-47A5-8774-BFD41CFB33A9}" type="datetime1">
              <a:rPr lang="en-US" smtClean="0"/>
              <a:t>4/28/2014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DEC862-BE3F-4913-B65B-DC0A7E0EA26A}" type="datetime1">
              <a:rPr lang="en-US" smtClean="0"/>
              <a:t>4/28/2014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EB4CD90-709D-47AD-8B11-9D64FC03BFAE}" type="datetime1">
              <a:rPr lang="en-US" smtClean="0"/>
              <a:t>4/28/2014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50AF16A-6453-4816-AE47-11796547443C}" type="datetime1">
              <a:rPr lang="en-US" smtClean="0"/>
              <a:t>4/28/2014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E75E9-6D2A-4E16-A00B-0F351787B24A}" type="datetime1">
              <a:rPr lang="en-US" smtClean="0"/>
              <a:t>4/28/2014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A619674-847B-4B0A-9AC8-B5FB8EF4698A}" type="datetime1">
              <a:rPr lang="en-US" smtClean="0"/>
              <a:t>4/28/2014</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EB0F09F-264D-40C1-9C34-8CFD6E7E70D9}" type="datetime1">
              <a:rPr lang="en-US" smtClean="0"/>
              <a:t>4/28/2014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CE91E37-2C8F-4591-A5B5-EC005DCA4E2F}" type="datetime1">
              <a:rPr lang="en-US" smtClean="0"/>
              <a:t>4/28/2014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B321E48-9B85-4763-B218-FF32B4B5A281}" type="datetime1">
              <a:rPr lang="en-US" smtClean="0"/>
              <a:t>4/28/2014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C35114D-3976-406C-8598-75B87EE69D49}" type="datetime1">
              <a:rPr lang="en-US" smtClean="0"/>
              <a:t>4/28/2014</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B07B8-060E-43F6-A766-1CB9FD1D963B}" type="datetime1">
              <a:rPr lang="en-US" smtClean="0"/>
              <a:t>4/28/2014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1378A1C1-6EE6-4F4C-9685-81993866BF46}" type="datetime1">
              <a:rPr lang="en-US" smtClean="0"/>
              <a:t>4/28/2014</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usinessnewsdaily.com/5215-dangers-cloud-computing.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pwc.com/us/en/issues/cloud-computing/risks.jhtml" TargetMode="External"/><Relationship Id="rId7" Type="http://schemas.openxmlformats.org/officeDocument/2006/relationships/hyperlink" Target="http://www.emrisk.com/sites/default/files/presentations/Compliance%20In%20The%20Cloud.pdf" TargetMode="External"/><Relationship Id="rId2" Type="http://schemas.openxmlformats.org/officeDocument/2006/relationships/hyperlink" Target="http://www.businessnewsdaily.com/5215-dangers-cloud-computing.html" TargetMode="External"/><Relationship Id="rId1" Type="http://schemas.openxmlformats.org/officeDocument/2006/relationships/slideLayout" Target="../slideLayouts/slideLayout2.xml"/><Relationship Id="rId6" Type="http://schemas.openxmlformats.org/officeDocument/2006/relationships/hyperlink" Target="http://ebizresults.com/what-is-the-cloud/" TargetMode="External"/><Relationship Id="rId5" Type="http://schemas.openxmlformats.org/officeDocument/2006/relationships/hyperlink" Target="http://www.coso.org/documents/Cloud%20Computing%20Thought%20Paper.pdf" TargetMode="External"/><Relationship Id="rId4" Type="http://schemas.openxmlformats.org/officeDocument/2006/relationships/hyperlink" Target="http://icsa.cs.up.ac.za/issa/2011/Proceedings/Full/13_Paper.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876800"/>
            <a:ext cx="9144002" cy="990600"/>
          </a:xfrm>
        </p:spPr>
        <p:txBody>
          <a:bodyPr anchor="t">
            <a:normAutofit/>
          </a:bodyPr>
          <a:lstStyle/>
          <a:p>
            <a:r>
              <a:rPr lang="en-US" sz="5400" b="1" dirty="0" smtClean="0">
                <a:latin typeface="Arial Rounded MT Bold" panose="020F0704030504030204" pitchFamily="34" charset="0"/>
              </a:rPr>
              <a:t>Cloud Computing</a:t>
            </a:r>
            <a:endParaRPr lang="en-US" sz="5400" b="1" dirty="0">
              <a:latin typeface="Arial Rounded MT Bold" panose="020F0704030504030204" pitchFamily="34" charset="0"/>
            </a:endParaRPr>
          </a:p>
        </p:txBody>
      </p:sp>
      <p:sp>
        <p:nvSpPr>
          <p:cNvPr id="4" name="Subtitle 3"/>
          <p:cNvSpPr>
            <a:spLocks noGrp="1"/>
          </p:cNvSpPr>
          <p:nvPr>
            <p:ph type="subTitle" idx="1"/>
          </p:nvPr>
        </p:nvSpPr>
        <p:spPr>
          <a:xfrm>
            <a:off x="1522413" y="5791200"/>
            <a:ext cx="9145588" cy="914400"/>
          </a:xfrm>
        </p:spPr>
        <p:txBody>
          <a:bodyPr anchor="t" anchorCtr="0">
            <a:normAutofit/>
          </a:bodyPr>
          <a:lstStyle/>
          <a:p>
            <a:endParaRPr lang="en-US" dirty="0" smtClean="0"/>
          </a:p>
          <a:p>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MIS5205 TERM PAPER</a:t>
            </a:r>
            <a:endParaRPr lang="en-US"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err="1" smtClean="0">
                <a:latin typeface="Arial Unicode MS" panose="020B0604020202020204" pitchFamily="34" charset="-128"/>
                <a:ea typeface="Arial Unicode MS" panose="020B0604020202020204" pitchFamily="34" charset="-128"/>
                <a:cs typeface="Arial Unicode MS" panose="020B0604020202020204" pitchFamily="34" charset="-128"/>
              </a:rPr>
              <a:t>Xiaoyue</a:t>
            </a: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Jiu, </a:t>
            </a:r>
            <a:r>
              <a:rPr lang="en-US" b="1" dirty="0" err="1" smtClean="0">
                <a:latin typeface="Arial Unicode MS" panose="020B0604020202020204" pitchFamily="34" charset="-128"/>
                <a:ea typeface="Arial Unicode MS" panose="020B0604020202020204" pitchFamily="34" charset="-128"/>
                <a:cs typeface="Arial Unicode MS" panose="020B0604020202020204" pitchFamily="34" charset="-128"/>
              </a:rPr>
              <a:t>Fola</a:t>
            </a: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Oyediran, Eboni </a:t>
            </a:r>
            <a:r>
              <a:rPr lang="en-US" b="1" dirty="0" err="1" smtClean="0">
                <a:latin typeface="Arial Unicode MS" panose="020B0604020202020204" pitchFamily="34" charset="-128"/>
                <a:ea typeface="Arial Unicode MS" panose="020B0604020202020204" pitchFamily="34" charset="-128"/>
                <a:cs typeface="Arial Unicode MS" panose="020B0604020202020204" pitchFamily="34" charset="-128"/>
              </a:rPr>
              <a:t>Strawder</a:t>
            </a: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 Group 10</a:t>
            </a:r>
            <a:endParaRPr lang="en-US"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828040"/>
          </a:xfrm>
        </p:spPr>
        <p:txBody>
          <a:bodyPr anchor="t"/>
          <a:lstStyle/>
          <a:p>
            <a:pPr algn="ctr"/>
            <a:r>
              <a:rPr lang="en-US" b="1" dirty="0">
                <a:latin typeface="Arial Rounded MT Bold" panose="020F0704030504030204" pitchFamily="34" charset="0"/>
              </a:rPr>
              <a:t>Risk Assessment and Controls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1339845"/>
              </p:ext>
            </p:extLst>
          </p:nvPr>
        </p:nvGraphicFramePr>
        <p:xfrm>
          <a:off x="1066800" y="1295400"/>
          <a:ext cx="10287000" cy="4855144"/>
        </p:xfrm>
        <a:graphic>
          <a:graphicData uri="http://schemas.openxmlformats.org/drawingml/2006/table">
            <a:tbl>
              <a:tblPr firstRow="1" bandRow="1">
                <a:tableStyleId>{F5AB1C69-6EDB-4FF4-983F-18BD219EF322}</a:tableStyleId>
              </a:tblPr>
              <a:tblGrid>
                <a:gridCol w="3273600"/>
                <a:gridCol w="7013400"/>
              </a:tblGrid>
              <a:tr h="740344">
                <a:tc>
                  <a:txBody>
                    <a:bodyPr/>
                    <a:lstStyle/>
                    <a:p>
                      <a:pPr algn="ct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Risk</a:t>
                      </a:r>
                      <a:endParaRPr lang="en-US"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nchor="ctr"/>
                </a:tc>
                <a:tc>
                  <a:txBody>
                    <a:bodyPr/>
                    <a:lstStyle/>
                    <a:p>
                      <a:pPr algn="ct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Mitigating</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Control</a:t>
                      </a:r>
                      <a:endParaRPr lang="en-US" b="1"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nchor="ctr"/>
                </a:tc>
              </a:tr>
              <a:tr h="740344">
                <a:tc>
                  <a:txBody>
                    <a:bodyPr/>
                    <a:lstStyle/>
                    <a:p>
                      <a:pPr algn="l"/>
                      <a:r>
                        <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Security and privacy </a:t>
                      </a:r>
                      <a:endPar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nchor="ctr"/>
                </a:tc>
                <a:tc>
                  <a:txBody>
                    <a:bodyPr/>
                    <a:lstStyle/>
                    <a:p>
                      <a:pPr marL="0" indent="0" algn="l">
                        <a:buFont typeface="Arial" panose="020B0604020202020204" pitchFamily="34" charset="0"/>
                        <a:buNone/>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Data classification process and privacy controls</a:t>
                      </a:r>
                    </a:p>
                    <a:p>
                      <a:pPr marL="285750" indent="-285750" algn="l">
                        <a:buFont typeface="Arial" panose="020B0604020202020204" pitchFamily="34" charset="0"/>
                        <a:buChar cha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Ensure that the purpose, ownership and sensitivity of this type of data are communicated and understood throughout the organization</a:t>
                      </a:r>
                    </a:p>
                    <a:p>
                      <a:pPr marL="285750" indent="-285750" algn="l">
                        <a:buFont typeface="Arial" panose="020B0604020202020204" pitchFamily="34" charset="0"/>
                        <a:buChar cha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Enhance</a:t>
                      </a:r>
                      <a:r>
                        <a:rPr lang="en-US" sz="1800"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the </a:t>
                      </a: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effectiveness of data privacy controls</a:t>
                      </a:r>
                    </a:p>
                  </a:txBody>
                  <a:tcPr anchor="ctr"/>
                </a:tc>
              </a:tr>
              <a:tr h="740344">
                <a:tc>
                  <a:txBody>
                    <a:bodyPr/>
                    <a:lstStyle/>
                    <a:p>
                      <a:pPr algn="l"/>
                      <a:r>
                        <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Cloud service providers</a:t>
                      </a:r>
                      <a:endPar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nchor="ctr"/>
                </a:tc>
                <a:tc>
                  <a:txBody>
                    <a:bodyPr/>
                    <a:lstStyle/>
                    <a:p>
                      <a:pPr algn="l"/>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Building strong relationship with CSPs and determining appropriate controls </a:t>
                      </a:r>
                    </a:p>
                    <a:p>
                      <a:pPr marL="285750" indent="-285750" algn="l">
                        <a:buFont typeface="Arial" panose="020B0604020202020204" pitchFamily="34" charset="0"/>
                        <a:buChar cha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Obtain copies of the service provider SAS 70 or the SSAE 16 audit reports to confirm CSPs’ controls</a:t>
                      </a:r>
                    </a:p>
                    <a:p>
                      <a:pPr marL="285750" indent="-285750" algn="l">
                        <a:buFont typeface="Arial" panose="020B0604020202020204" pitchFamily="34" charset="0"/>
                        <a:buChar cha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Perform due diligence on the selected service provider </a:t>
                      </a:r>
                      <a:endPar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nchor="ctr"/>
                </a:tc>
              </a:tr>
              <a:tr h="674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Governance, management and control</a:t>
                      </a:r>
                    </a:p>
                    <a:p>
                      <a:pPr algn="l"/>
                      <a:endPar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Management oversight and monitoring controls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Board and senior management should have a precise understanding of the controls and determine the specific monitoring activities should implement</a:t>
                      </a:r>
                    </a:p>
                  </a:txBody>
                  <a:tcPr anchor="ctr"/>
                </a:tc>
              </a:tr>
            </a:tbl>
          </a:graphicData>
        </a:graphic>
      </p:graphicFrame>
      <p:sp>
        <p:nvSpPr>
          <p:cNvPr id="3" name="Slide Number Placeholder 2"/>
          <p:cNvSpPr>
            <a:spLocks noGrp="1"/>
          </p:cNvSpPr>
          <p:nvPr>
            <p:ph type="sldNum" sz="quarter" idx="12"/>
          </p:nvPr>
        </p:nvSpPr>
        <p:spPr/>
        <p:txBody>
          <a:bodyPr/>
          <a:lstStyle/>
          <a:p>
            <a:fld id="{CA8D9AD5-F248-4919-864A-CFD76CC027D6}" type="slidenum">
              <a:rPr lang="en-US" smtClean="0"/>
              <a:t>10</a:t>
            </a:fld>
            <a:endParaRPr lang="en-US"/>
          </a:p>
        </p:txBody>
      </p:sp>
    </p:spTree>
    <p:extLst>
      <p:ext uri="{BB962C8B-B14F-4D97-AF65-F5344CB8AC3E}">
        <p14:creationId xmlns:p14="http://schemas.microsoft.com/office/powerpoint/2010/main" val="2730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828040"/>
          </a:xfrm>
        </p:spPr>
        <p:txBody>
          <a:bodyPr anchor="t"/>
          <a:lstStyle/>
          <a:p>
            <a:pPr algn="ctr"/>
            <a:r>
              <a:rPr lang="en-US" b="1" dirty="0">
                <a:latin typeface="Arial Rounded MT Bold" panose="020F0704030504030204" pitchFamily="34" charset="0"/>
              </a:rPr>
              <a:t>Risk Assessment and Controls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1215781"/>
              </p:ext>
            </p:extLst>
          </p:nvPr>
        </p:nvGraphicFramePr>
        <p:xfrm>
          <a:off x="1219200" y="1600200"/>
          <a:ext cx="10240962" cy="3840480"/>
        </p:xfrm>
        <a:graphic>
          <a:graphicData uri="http://schemas.openxmlformats.org/drawingml/2006/table">
            <a:tbl>
              <a:tblPr firstRow="1" bandRow="1">
                <a:tableStyleId>{F5AB1C69-6EDB-4FF4-983F-18BD219EF322}</a:tableStyleId>
              </a:tblPr>
              <a:tblGrid>
                <a:gridCol w="3230562"/>
                <a:gridCol w="7010400"/>
              </a:tblGrid>
              <a:tr h="6127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Risk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Mitigating</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Control</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370840">
                <a:tc>
                  <a:txBody>
                    <a:bodyPr/>
                    <a:lstStyle/>
                    <a:p>
                      <a:pPr algn="l"/>
                      <a:endPar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l"/>
                      <a:endPar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Noncompliance with regulations</a:t>
                      </a:r>
                      <a:endPar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Monitoring and auditing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Third party audits should be performed on a regular basis to monitor the CSP’s compliance to agreed terms or procedures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 compliance verification program will help organization enumerate all compliance requirements and validate the CSP’s compliance with the requirements</a:t>
                      </a:r>
                    </a:p>
                  </a:txBody>
                  <a:tcPr/>
                </a:tc>
              </a:tr>
              <a:tr h="370840">
                <a:tc>
                  <a:txBody>
                    <a:bodyPr/>
                    <a:lstStyle/>
                    <a:p>
                      <a:pPr algn="l"/>
                      <a:endPar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800" b="1"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Cyber-attacks</a:t>
                      </a:r>
                      <a:endParaRPr lang="en-US"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Incident management</a:t>
                      </a:r>
                    </a:p>
                    <a:p>
                      <a:pPr marL="285750" indent="-285750">
                        <a:buFont typeface="Arial" panose="020B0604020202020204" pitchFamily="34" charset="0"/>
                        <a:buChar cha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Deploy encryption over data hosed on cloud infrastructure</a:t>
                      </a:r>
                    </a:p>
                    <a:p>
                      <a:pPr marL="285750" indent="-285750">
                        <a:buFont typeface="Arial" panose="020B0604020202020204" pitchFamily="34" charset="0"/>
                        <a:buChar char="•"/>
                      </a:pP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Maintain and implement</a:t>
                      </a:r>
                      <a:r>
                        <a:rPr lang="en-US" sz="1800" kern="1200" baseline="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kern="1200" dirty="0" smtClean="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BCP/DRP to prevent data loss or service disruption</a:t>
                      </a:r>
                    </a:p>
                  </a:txBody>
                  <a:tcPr/>
                </a:tc>
              </a:tr>
            </a:tbl>
          </a:graphicData>
        </a:graphic>
      </p:graphicFrame>
      <p:sp>
        <p:nvSpPr>
          <p:cNvPr id="7" name="Slide Number Placeholder 6"/>
          <p:cNvSpPr>
            <a:spLocks noGrp="1"/>
          </p:cNvSpPr>
          <p:nvPr>
            <p:ph type="sldNum" sz="quarter" idx="12"/>
          </p:nvPr>
        </p:nvSpPr>
        <p:spPr/>
        <p:txBody>
          <a:bodyPr/>
          <a:lstStyle/>
          <a:p>
            <a:fld id="{CA8D9AD5-F248-4919-864A-CFD76CC027D6}" type="slidenum">
              <a:rPr lang="en-US" smtClean="0"/>
              <a:t>11</a:t>
            </a:fld>
            <a:endParaRPr lang="en-US"/>
          </a:p>
        </p:txBody>
      </p:sp>
    </p:spTree>
    <p:extLst>
      <p:ext uri="{BB962C8B-B14F-4D97-AF65-F5344CB8AC3E}">
        <p14:creationId xmlns:p14="http://schemas.microsoft.com/office/powerpoint/2010/main" val="413819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904240"/>
          </a:xfrm>
        </p:spPr>
        <p:txBody>
          <a:bodyPr anchor="t"/>
          <a:lstStyle/>
          <a:p>
            <a:pPr algn="ctr"/>
            <a:r>
              <a:rPr lang="en-US" b="1" dirty="0">
                <a:latin typeface="Arial Rounded MT Bold" panose="020F0704030504030204" pitchFamily="34" charset="0"/>
              </a:rPr>
              <a:t>Residual risks</a:t>
            </a:r>
          </a:p>
        </p:txBody>
      </p:sp>
      <p:sp>
        <p:nvSpPr>
          <p:cNvPr id="3" name="Content Placeholder 2"/>
          <p:cNvSpPr>
            <a:spLocks noGrp="1"/>
          </p:cNvSpPr>
          <p:nvPr>
            <p:ph idx="1"/>
          </p:nvPr>
        </p:nvSpPr>
        <p:spPr>
          <a:xfrm>
            <a:off x="1219200" y="1600200"/>
            <a:ext cx="9509760" cy="4724400"/>
          </a:xfrm>
        </p:spPr>
        <p:txBody>
          <a:bodyPr>
            <a:normAutofit/>
          </a:bodyPr>
          <a:lstStyle/>
          <a:p>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Bandwidth</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Network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bandwidth is the most important component of the model without which the model is an illiquid asset.</a:t>
            </a:r>
          </a:p>
          <a:p>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Lack of standardization</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 provider could have the latest security features, but due to the general lack of standardization, there are no clear-cut guidelines unifying cloud providers. </a:t>
            </a:r>
          </a:p>
          <a:p>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Insider threats</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Once an employee gains or gives others access to your cloud, everything from customer data to confidential information and intellectual property are up for grabs. </a:t>
            </a:r>
          </a:p>
          <a:p>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Government Intrusion</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government entities and technology companies in the U.S. and elsewhere may be inspecting your data as it is transmitted or where it resides in the Internet, including within clouds. </a:t>
            </a:r>
          </a:p>
          <a:p>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There’s ALWAYS a risk</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The biggest risk when it comes to cloud computing is that you never know what is up ahead. Hackers are always trying to break in and as technology advances, so do the risks that come with adopting them</a:t>
            </a:r>
          </a:p>
        </p:txBody>
      </p:sp>
      <p:sp>
        <p:nvSpPr>
          <p:cNvPr id="4" name="Slide Number Placeholder 3"/>
          <p:cNvSpPr>
            <a:spLocks noGrp="1"/>
          </p:cNvSpPr>
          <p:nvPr>
            <p:ph type="sldNum" sz="quarter" idx="12"/>
          </p:nvPr>
        </p:nvSpPr>
        <p:spPr/>
        <p:txBody>
          <a:bodyPr/>
          <a:lstStyle/>
          <a:p>
            <a:fld id="{CA8D9AD5-F248-4919-864A-CFD76CC027D6}" type="slidenum">
              <a:rPr lang="en-US" smtClean="0"/>
              <a:t>12</a:t>
            </a:fld>
            <a:endParaRPr lang="en-US"/>
          </a:p>
        </p:txBody>
      </p:sp>
    </p:spTree>
    <p:extLst>
      <p:ext uri="{BB962C8B-B14F-4D97-AF65-F5344CB8AC3E}">
        <p14:creationId xmlns:p14="http://schemas.microsoft.com/office/powerpoint/2010/main" val="222960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95400" y="1219200"/>
            <a:ext cx="9448800" cy="1371600"/>
          </a:xfrm>
        </p:spPr>
        <p:txBody>
          <a:bodyPr anchor="b">
            <a:normAutofit fontScale="90000"/>
          </a:bodyPr>
          <a:lstStyle/>
          <a:p>
            <a:r>
              <a:rPr lang="en-US" b="1" dirty="0" smtClean="0">
                <a:latin typeface="Arial Rounded MT Bold" panose="020F0704030504030204" pitchFamily="34" charset="0"/>
              </a:rPr>
              <a:t>Thank you</a:t>
            </a:r>
            <a:br>
              <a:rPr lang="en-US" b="1" dirty="0" smtClean="0">
                <a:latin typeface="Arial Rounded MT Bold" panose="020F0704030504030204" pitchFamily="34" charset="0"/>
              </a:rPr>
            </a:br>
            <a:r>
              <a:rPr lang="en-US" dirty="0" smtClean="0"/>
              <a:t> </a:t>
            </a:r>
            <a:endParaRPr lang="en-US" dirty="0"/>
          </a:p>
        </p:txBody>
      </p:sp>
      <p:sp>
        <p:nvSpPr>
          <p:cNvPr id="9" name="Text Placeholder 8"/>
          <p:cNvSpPr>
            <a:spLocks noGrp="1"/>
          </p:cNvSpPr>
          <p:nvPr>
            <p:ph type="body" idx="1"/>
          </p:nvPr>
        </p:nvSpPr>
        <p:spPr>
          <a:xfrm>
            <a:off x="1752600" y="2667000"/>
            <a:ext cx="9144000" cy="3505200"/>
          </a:xfrm>
        </p:spPr>
        <p:txBody>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http://www.youtube.com/watch?v=tAUuY0Yld0E  </a:t>
            </a:r>
          </a:p>
          <a:p>
            <a:r>
              <a:rPr lang="en-US" dirty="0" smtClean="0"/>
              <a:t> </a:t>
            </a:r>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13</a:t>
            </a:fld>
            <a:endParaRPr lang="en-US"/>
          </a:p>
        </p:txBody>
      </p:sp>
    </p:spTree>
    <p:extLst>
      <p:ext uri="{BB962C8B-B14F-4D97-AF65-F5344CB8AC3E}">
        <p14:creationId xmlns:p14="http://schemas.microsoft.com/office/powerpoint/2010/main" val="26650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599440"/>
          </a:xfrm>
        </p:spPr>
        <p:txBody>
          <a:bodyPr anchor="t"/>
          <a:lstStyle/>
          <a:p>
            <a:pPr algn="ctr"/>
            <a:r>
              <a:rPr lang="en-US" b="1" dirty="0" smtClean="0">
                <a:latin typeface="Arial Rounded MT Bold" panose="020F0704030504030204" pitchFamily="34" charset="0"/>
              </a:rPr>
              <a:t>References </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381000" y="1219200"/>
            <a:ext cx="11430000" cy="5334000"/>
          </a:xfrm>
        </p:spPr>
        <p:txBody>
          <a:bodyPr/>
          <a:lstStyle/>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http://</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www.youtube.com/watch?v=tAUuY0Yld0E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2"/>
            </a:endParaRP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http</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://webobjects.cdw.com/webobjects/media/pdf/Sun_CloudComputing.pdf</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endParaRP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http</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www.businessnewsdaily.com/5215-dangers-cloud-computing.html</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sz="1800" u="sng" dirty="0">
                <a:latin typeface="Arial Unicode MS" panose="020B0604020202020204" pitchFamily="34" charset="-128"/>
                <a:ea typeface="Arial Unicode MS" panose="020B0604020202020204" pitchFamily="34" charset="-128"/>
                <a:cs typeface="Arial Unicode MS" panose="020B0604020202020204" pitchFamily="34" charset="-128"/>
                <a:hlinkClick r:id="rId3"/>
              </a:rPr>
              <a:t>http://www.pwc.com/us/en/issues/cloud-computing/risks.jhtml</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4"/>
              </a:rPr>
              <a:t>http://www.us-cert.gov/sites/default/files/publications/using-cloud-apps-for-business.pdf</a:t>
            </a: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4"/>
              </a:rPr>
              <a:t>http</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4"/>
              </a:rPr>
              <a:t>://</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4"/>
              </a:rPr>
              <a:t>icsa.cs.up.ac.za/issa/2011/Proceedings/Full/13_Paper.pdf</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5"/>
              </a:rPr>
              <a:t>http://</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5"/>
              </a:rPr>
              <a:t>www.coso.org/documents/Cloud%20Computing%20Thought%20Paper.pdf</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6"/>
              </a:rPr>
              <a:t>http://ebizresults.com/what-is-the-cloud</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6"/>
              </a:rPr>
              <a:t>/</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sz="1800" dirty="0">
                <a:latin typeface="Arial Unicode MS" panose="020B0604020202020204" pitchFamily="34" charset="-128"/>
                <a:ea typeface="Arial Unicode MS" panose="020B0604020202020204" pitchFamily="34" charset="-128"/>
                <a:cs typeface="Arial Unicode MS" panose="020B0604020202020204" pitchFamily="34" charset="-128"/>
                <a:hlinkClick r:id="rId7"/>
              </a:rPr>
              <a:t>http://</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7"/>
              </a:rPr>
              <a:t>www.emrisk.com/sites/default/files/presentations/Compliance%20In%20The%20Cloud.pdf</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p>
          <a:p>
            <a:pPr marL="45720" indent="0">
              <a:buNone/>
            </a:pPr>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340441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0" y="228600"/>
            <a:ext cx="4038600" cy="700087"/>
          </a:xfrm>
        </p:spPr>
        <p:txBody>
          <a:bodyPr anchor="t">
            <a:normAutofit/>
          </a:bodyPr>
          <a:lstStyle/>
          <a:p>
            <a:r>
              <a:rPr lang="en-US" b="1" dirty="0" smtClean="0">
                <a:latin typeface="Arial Rounded MT Bold" panose="020F0704030504030204" pitchFamily="34" charset="0"/>
              </a:rPr>
              <a:t>Cloud </a:t>
            </a:r>
            <a:r>
              <a:rPr lang="en-US" b="1" dirty="0">
                <a:latin typeface="Arial Rounded MT Bold" panose="020F0704030504030204" pitchFamily="34" charset="0"/>
              </a:rPr>
              <a:t>Computing </a:t>
            </a:r>
          </a:p>
        </p:txBody>
      </p:sp>
      <p:sp>
        <p:nvSpPr>
          <p:cNvPr id="4" name="Text Placeholder 3"/>
          <p:cNvSpPr>
            <a:spLocks noGrp="1"/>
          </p:cNvSpPr>
          <p:nvPr>
            <p:ph type="body" sz="half" idx="2"/>
          </p:nvPr>
        </p:nvSpPr>
        <p:spPr>
          <a:xfrm>
            <a:off x="7525789" y="891375"/>
            <a:ext cx="4572000" cy="5859608"/>
          </a:xfrm>
        </p:spPr>
        <p:txBody>
          <a:bodyPr>
            <a:noAutofit/>
          </a:bodyPr>
          <a:lstStyle/>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What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is the cloud? In general, the cloud is the concept of remotely hosted IT services, termed cloud apps</a:t>
            </a:r>
            <a:r>
              <a:rPr lang="en-US" sz="18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provided by a supplier. These suppliers are called cloud providers.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Typical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cloud apps offered by cloud providers include email, calendar, documents, online storage, sales, customer service, and more.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Example of many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cloud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providers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include companies such as Amazon, Google, 37signals, Intuit, Microsoft, and Box. A selection of the top cloud apps in the market today include Cloud Drive, Google Apps for Business, Skype, SalesForce, Basecamp, Quickbase, and Box Business. </a:t>
            </a:r>
          </a:p>
          <a:p>
            <a:endParaRPr lang="en-US" sz="2000" dirty="0"/>
          </a:p>
        </p:txBody>
      </p:sp>
      <p:pic>
        <p:nvPicPr>
          <p:cNvPr id="2052" name="Picture 4" descr="http://www.itdonut.co.uk/sites/default/files/cloudcomputing_501x276_0.p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0619" r="206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A8D9AD5-F248-4919-864A-CFD76CC027D6}" type="slidenum">
              <a:rPr lang="en-US" smtClean="0"/>
              <a:t>2</a:t>
            </a:fld>
            <a:endParaRPr lang="en-US"/>
          </a:p>
        </p:txBody>
      </p:sp>
    </p:spTree>
    <p:extLst>
      <p:ext uri="{BB962C8B-B14F-4D97-AF65-F5344CB8AC3E}">
        <p14:creationId xmlns:p14="http://schemas.microsoft.com/office/powerpoint/2010/main" val="20479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46466"/>
            <a:ext cx="9509760" cy="828040"/>
          </a:xfrm>
        </p:spPr>
        <p:txBody>
          <a:bodyPr anchor="t"/>
          <a:lstStyle/>
          <a:p>
            <a:r>
              <a:rPr lang="en-US" b="1" dirty="0">
                <a:latin typeface="Arial Rounded MT Bold" panose="020F0704030504030204" pitchFamily="34" charset="0"/>
              </a:rPr>
              <a:t>Architectural Layers of Cloud Computing </a:t>
            </a:r>
          </a:p>
        </p:txBody>
      </p:sp>
      <p:sp>
        <p:nvSpPr>
          <p:cNvPr id="3" name="Content Placeholder 2"/>
          <p:cNvSpPr>
            <a:spLocks noGrp="1"/>
          </p:cNvSpPr>
          <p:nvPr>
            <p:ph sz="half" idx="1"/>
          </p:nvPr>
        </p:nvSpPr>
        <p:spPr>
          <a:xfrm>
            <a:off x="228600" y="957072"/>
            <a:ext cx="5486400" cy="5763768"/>
          </a:xfrm>
        </p:spPr>
        <p:txBody>
          <a:bodyPr>
            <a:normAutofit lnSpcReduction="10000"/>
          </a:bodyPr>
          <a:lstStyle/>
          <a:p>
            <a:pPr marL="45720" indent="0">
              <a:buNone/>
            </a:pP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In practice, cloud service providers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offer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services that can be grouped into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these 3 categories</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Software as a service (</a:t>
            </a:r>
            <a:r>
              <a:rPr lang="en-US"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SaaS)</a:t>
            </a:r>
          </a:p>
          <a:p>
            <a:pPr marL="45720" indent="0">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SaaS features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a complete application offered as a service on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demand</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 single instance of the software runs on the cloud and services multiple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end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users or client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organizations.</a:t>
            </a:r>
          </a:p>
          <a:p>
            <a:r>
              <a:rPr lang="en-US"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Platform </a:t>
            </a:r>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as a service (</a:t>
            </a:r>
            <a:r>
              <a:rPr lang="en-US"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PaaS)</a:t>
            </a:r>
          </a:p>
          <a:p>
            <a:pPr marL="45720" indent="0">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PaaS encapsulates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a layer of software and provides it as a service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that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can be used to build higher-level services. PaaS offerings can provide for every phase of software development and testing,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or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they can be specialized around a particular area such as content management.</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Infrastructure as a service (IaaS)</a:t>
            </a:r>
          </a:p>
          <a:p>
            <a:pPr marL="45720" indent="0">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IaaS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delivers basic storage and compute capabilities as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standardized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services over the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network.</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p:txBody>
          <a:bodyPr/>
          <a:lstStyle/>
          <a:p>
            <a:fld id="{A0ECE5F2-81AA-4605-B028-6FBA391056AF}" type="slidenum">
              <a:rPr lang="en-US" smtClean="0"/>
              <a:t>3</a:t>
            </a:fld>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0200" y="966585"/>
            <a:ext cx="6685282" cy="5029928"/>
          </a:xfrm>
        </p:spPr>
      </p:pic>
    </p:spTree>
    <p:extLst>
      <p:ext uri="{BB962C8B-B14F-4D97-AF65-F5344CB8AC3E}">
        <p14:creationId xmlns:p14="http://schemas.microsoft.com/office/powerpoint/2010/main" val="256995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756" y="327245"/>
            <a:ext cx="9509760" cy="751840"/>
          </a:xfrm>
        </p:spPr>
        <p:txBody>
          <a:bodyPr anchor="t"/>
          <a:lstStyle/>
          <a:p>
            <a:pPr algn="ctr"/>
            <a:r>
              <a:rPr lang="en-US" b="1" dirty="0" smtClean="0">
                <a:latin typeface="Arial Rounded MT Bold" panose="020F0704030504030204" pitchFamily="34" charset="0"/>
              </a:rPr>
              <a:t>Regulatory Compliance in the Cloud </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152400" y="1496568"/>
            <a:ext cx="6553200" cy="5105400"/>
          </a:xfrm>
        </p:spPr>
        <p:txBody>
          <a:bodyPr>
            <a:normAutofit/>
          </a:bodyPr>
          <a:lstStyle/>
          <a:p>
            <a:r>
              <a:rPr lang="en-US" sz="1800" b="1" dirty="0">
                <a:latin typeface="Arial Unicode MS" panose="020B0604020202020204" pitchFamily="34" charset="-128"/>
                <a:ea typeface="Arial Unicode MS" panose="020B0604020202020204" pitchFamily="34" charset="-128"/>
                <a:cs typeface="Arial Unicode MS" panose="020B0604020202020204" pitchFamily="34" charset="-128"/>
              </a:rPr>
              <a:t>PCI </a:t>
            </a:r>
            <a:r>
              <a:rPr lang="en-US"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DSS</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Not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all cloud providers are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equal</a:t>
            </a:r>
          </a:p>
          <a:p>
            <a:r>
              <a:rPr lang="en-US"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HIPAA</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Compliance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is a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two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way street. Burden falls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on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you and the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cloud computing provider</a:t>
            </a:r>
          </a:p>
          <a:p>
            <a:r>
              <a:rPr lang="en-US" sz="18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FedRAMP</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Needed for any cloud service provider that intends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to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provide cloud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computing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services to Federal government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agencies. Contractors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to hire third-party assessment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organizations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that will verify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whether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they meet the basic security requirements</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GLBA</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Requires that financial institutions establish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appropriate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standards for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protecting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the security and confidentiality of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their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customers' non-public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personal information</a:t>
            </a:r>
          </a:p>
        </p:txBody>
      </p:sp>
      <p:sp>
        <p:nvSpPr>
          <p:cNvPr id="4" name="Slide Number Placeholder 3"/>
          <p:cNvSpPr>
            <a:spLocks noGrp="1"/>
          </p:cNvSpPr>
          <p:nvPr>
            <p:ph type="sldNum" sz="quarter" idx="12"/>
          </p:nvPr>
        </p:nvSpPr>
        <p:spPr/>
        <p:txBody>
          <a:bodyPr/>
          <a:lstStyle/>
          <a:p>
            <a:fld id="{CA8D9AD5-F248-4919-864A-CFD76CC027D6}"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743200"/>
            <a:ext cx="5074985" cy="3522256"/>
          </a:xfrm>
          <a:prstGeom prst="rect">
            <a:avLst/>
          </a:prstGeom>
        </p:spPr>
      </p:pic>
    </p:spTree>
    <p:extLst>
      <p:ext uri="{BB962C8B-B14F-4D97-AF65-F5344CB8AC3E}">
        <p14:creationId xmlns:p14="http://schemas.microsoft.com/office/powerpoint/2010/main" val="73258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9509760" cy="904240"/>
          </a:xfrm>
        </p:spPr>
        <p:txBody>
          <a:bodyPr anchor="t"/>
          <a:lstStyle/>
          <a:p>
            <a:pPr algn="ctr"/>
            <a:r>
              <a:rPr lang="en-US" b="1" dirty="0" smtClean="0">
                <a:latin typeface="Arial Rounded MT Bold" panose="020F0704030504030204" pitchFamily="34" charset="0"/>
              </a:rPr>
              <a:t>Business Benefits</a:t>
            </a:r>
            <a:endParaRPr lang="en-US" b="1" dirty="0">
              <a:latin typeface="Arial Rounded MT Bold" panose="020F0704030504030204" pitchFamily="34" charset="0"/>
            </a:endParaRPr>
          </a:p>
        </p:txBody>
      </p:sp>
      <p:sp>
        <p:nvSpPr>
          <p:cNvPr id="3" name="Content Placeholder 2"/>
          <p:cNvSpPr>
            <a:spLocks noGrp="1"/>
          </p:cNvSpPr>
          <p:nvPr>
            <p:ph sz="half" idx="1"/>
          </p:nvPr>
        </p:nvSpPr>
        <p:spPr>
          <a:xfrm>
            <a:off x="411480" y="1309532"/>
            <a:ext cx="5715000" cy="5257800"/>
          </a:xfrm>
        </p:spPr>
        <p:txBody>
          <a:bodyPr>
            <a:normAutofit/>
          </a:bodyPr>
          <a:lstStyle/>
          <a:p>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Reduced Cost</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Minimizes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IT requirements, reduces physical storage space, eliminates in-house maintenance and saves money on expensive hardware and licensing.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Updated:</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Automatically updated software</a:t>
            </a:r>
          </a:p>
          <a:p>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Backup Security:</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Reduces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the risk of losing files and data because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of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natural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disasters,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human error, hackers and viruses by backing up your data off-site.</a:t>
            </a:r>
          </a:p>
          <a:p>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Collaboration: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Saving and accessing files on the cloud means everyone can work from the same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document.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Saves time:</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Increases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response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time,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reduces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travel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time and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enhances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out-of-office work time.</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400" y="1447800"/>
            <a:ext cx="5837012" cy="4634068"/>
          </a:xfrm>
        </p:spPr>
      </p:pic>
      <p:sp>
        <p:nvSpPr>
          <p:cNvPr id="5" name="Slide Number Placeholder 4"/>
          <p:cNvSpPr>
            <a:spLocks noGrp="1"/>
          </p:cNvSpPr>
          <p:nvPr>
            <p:ph type="sldNum" sz="quarter" idx="12"/>
          </p:nvPr>
        </p:nvSpPr>
        <p:spPr/>
        <p:txBody>
          <a:bodyPr/>
          <a:lstStyle/>
          <a:p>
            <a:fld id="{CA8D9AD5-F248-4919-864A-CFD76CC027D6}" type="slidenum">
              <a:rPr lang="en-US" smtClean="0"/>
              <a:t>5</a:t>
            </a:fld>
            <a:endParaRPr lang="en-US"/>
          </a:p>
        </p:txBody>
      </p:sp>
    </p:spTree>
    <p:extLst>
      <p:ext uri="{BB962C8B-B14F-4D97-AF65-F5344CB8AC3E}">
        <p14:creationId xmlns:p14="http://schemas.microsoft.com/office/powerpoint/2010/main" val="30157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81000"/>
            <a:ext cx="9144000" cy="838200"/>
          </a:xfrm>
        </p:spPr>
        <p:txBody>
          <a:bodyPr anchor="t">
            <a:normAutofit/>
          </a:bodyPr>
          <a:lstStyle/>
          <a:p>
            <a:r>
              <a:rPr lang="en-US" sz="3400" b="1" dirty="0">
                <a:latin typeface="Arial Rounded MT Bold" panose="020F0704030504030204" pitchFamily="34" charset="0"/>
              </a:rPr>
              <a:t>Keys Risks of Cloud Computing</a:t>
            </a:r>
          </a:p>
        </p:txBody>
      </p:sp>
      <p:sp>
        <p:nvSpPr>
          <p:cNvPr id="2" name="Slide Number Placeholder 1"/>
          <p:cNvSpPr>
            <a:spLocks noGrp="1"/>
          </p:cNvSpPr>
          <p:nvPr>
            <p:ph type="sldNum" sz="quarter" idx="12"/>
          </p:nvPr>
        </p:nvSpPr>
        <p:spPr/>
        <p:txBody>
          <a:bodyPr/>
          <a:lstStyle/>
          <a:p>
            <a:fld id="{CA8D9AD5-F248-4919-864A-CFD76CC027D6}" type="slidenum">
              <a:rPr lang="en-US" smtClean="0"/>
              <a:pPr/>
              <a:t>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43000"/>
            <a:ext cx="7542753" cy="5334000"/>
          </a:xfrm>
          <a:prstGeom prst="rect">
            <a:avLst/>
          </a:prstGeom>
        </p:spPr>
      </p:pic>
    </p:spTree>
    <p:extLst>
      <p:ext uri="{BB962C8B-B14F-4D97-AF65-F5344CB8AC3E}">
        <p14:creationId xmlns:p14="http://schemas.microsoft.com/office/powerpoint/2010/main" val="26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9509760" cy="762000"/>
          </a:xfrm>
        </p:spPr>
        <p:txBody>
          <a:bodyPr anchor="t">
            <a:normAutofit/>
          </a:bodyPr>
          <a:lstStyle/>
          <a:p>
            <a:pPr algn="ctr"/>
            <a:r>
              <a:rPr lang="en-US" b="1" dirty="0">
                <a:latin typeface="Arial Rounded MT Bold" panose="020F0704030504030204" pitchFamily="34" charset="0"/>
              </a:rPr>
              <a:t>Keys </a:t>
            </a:r>
            <a:r>
              <a:rPr lang="en-US" b="1" dirty="0" smtClean="0">
                <a:latin typeface="Arial Rounded MT Bold" panose="020F0704030504030204" pitchFamily="34" charset="0"/>
              </a:rPr>
              <a:t>Risks based on</a:t>
            </a:r>
            <a:r>
              <a:rPr lang="en-US" b="1" dirty="0">
                <a:latin typeface="Arial Rounded MT Bold" panose="020F0704030504030204" pitchFamily="34" charset="0"/>
              </a:rPr>
              <a:t> </a:t>
            </a:r>
            <a:r>
              <a:rPr lang="en-US" b="1" dirty="0" smtClean="0">
                <a:latin typeface="Arial Rounded MT Bold" panose="020F0704030504030204" pitchFamily="34" charset="0"/>
              </a:rPr>
              <a:t>C.I.A</a:t>
            </a:r>
            <a:endParaRPr lang="en-US" b="1"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US" smtClean="0"/>
              <a:t>7</a:t>
            </a:fld>
            <a:endParaRPr lang="en-US"/>
          </a:p>
        </p:txBody>
      </p:sp>
      <p:graphicFrame>
        <p:nvGraphicFramePr>
          <p:cNvPr id="11" name="Diagram 10"/>
          <p:cNvGraphicFramePr/>
          <p:nvPr>
            <p:extLst>
              <p:ext uri="{D42A27DB-BD31-4B8C-83A1-F6EECF244321}">
                <p14:modId xmlns:p14="http://schemas.microsoft.com/office/powerpoint/2010/main" val="685972672"/>
              </p:ext>
            </p:extLst>
          </p:nvPr>
        </p:nvGraphicFramePr>
        <p:xfrm>
          <a:off x="1447800" y="914400"/>
          <a:ext cx="9296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59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828040"/>
          </a:xfrm>
        </p:spPr>
        <p:txBody>
          <a:bodyPr anchor="t"/>
          <a:lstStyle/>
          <a:p>
            <a:pPr algn="ctr"/>
            <a:r>
              <a:rPr lang="en-US" b="1" dirty="0">
                <a:latin typeface="Arial Rounded MT Bold" panose="020F0704030504030204" pitchFamily="34" charset="0"/>
              </a:rPr>
              <a:t>Risk Assessment and Controls </a:t>
            </a:r>
          </a:p>
        </p:txBody>
      </p:sp>
      <p:sp>
        <p:nvSpPr>
          <p:cNvPr id="4" name="Content Placeholder 3"/>
          <p:cNvSpPr>
            <a:spLocks noGrp="1"/>
          </p:cNvSpPr>
          <p:nvPr>
            <p:ph sz="half" idx="2"/>
          </p:nvPr>
        </p:nvSpPr>
        <p:spPr>
          <a:xfrm>
            <a:off x="5562600" y="1489502"/>
            <a:ext cx="6019800" cy="4876800"/>
          </a:xfrm>
        </p:spPr>
        <p:txBody>
          <a:bodyPr>
            <a:normAutofit/>
          </a:bodyPr>
          <a:lstStyle/>
          <a:p>
            <a:pPr marL="45720" indent="0">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COSO ERM framework should be applied since it helps align the risk appetite of an enterprise with its control strategy</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Internal Environment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tone of the organization</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Objective setting</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Management needs to evaluate how cloud computing aligns with the organization’s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objectives</a:t>
            </a:r>
          </a:p>
          <a:p>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Event identification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With the use of cloud computing, management needs to consider external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and internal environment factors</a:t>
            </a:r>
          </a:p>
          <a:p>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Risk assessment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Management should evaluate risks associated with its cloud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strategy</a:t>
            </a:r>
          </a:p>
          <a:p>
            <a:endParaRPr lang="en-US" sz="1800" dirty="0"/>
          </a:p>
        </p:txBody>
      </p:sp>
      <p:pic>
        <p:nvPicPr>
          <p:cNvPr id="1026" name="Picture 2" descr="http://www.ariscommunity.com/system/files/editor/image/COSO%20ERM%20cube.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4114800" cy="414639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0ECE5F2-81AA-4605-B028-6FBA391056AF}" type="slidenum">
              <a:rPr lang="en-US" smtClean="0"/>
              <a:t>8</a:t>
            </a:fld>
            <a:endParaRPr lang="en-US"/>
          </a:p>
        </p:txBody>
      </p:sp>
    </p:spTree>
    <p:extLst>
      <p:ext uri="{BB962C8B-B14F-4D97-AF65-F5344CB8AC3E}">
        <p14:creationId xmlns:p14="http://schemas.microsoft.com/office/powerpoint/2010/main" val="102797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751840"/>
          </a:xfrm>
        </p:spPr>
        <p:txBody>
          <a:bodyPr anchor="t"/>
          <a:lstStyle/>
          <a:p>
            <a:pPr algn="ctr"/>
            <a:r>
              <a:rPr lang="en-US" b="1" dirty="0">
                <a:latin typeface="Arial Rounded MT Bold" panose="020F0704030504030204" pitchFamily="34" charset="0"/>
              </a:rPr>
              <a:t>Risk Assessment and Controls </a:t>
            </a:r>
          </a:p>
        </p:txBody>
      </p:sp>
      <p:grpSp>
        <p:nvGrpSpPr>
          <p:cNvPr id="4" name="Group 3"/>
          <p:cNvGrpSpPr/>
          <p:nvPr/>
        </p:nvGrpSpPr>
        <p:grpSpPr>
          <a:xfrm>
            <a:off x="2225840" y="3505200"/>
            <a:ext cx="7740319" cy="1119187"/>
            <a:chOff x="2087915" y="2462212"/>
            <a:chExt cx="7740319" cy="1119187"/>
          </a:xfrm>
        </p:grpSpPr>
        <p:sp>
          <p:nvSpPr>
            <p:cNvPr id="5" name="Rectangle 4"/>
            <p:cNvSpPr/>
            <p:nvPr/>
          </p:nvSpPr>
          <p:spPr>
            <a:xfrm>
              <a:off x="2087915" y="2462212"/>
              <a:ext cx="7740319" cy="11191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5"/>
            <p:cNvSpPr/>
            <p:nvPr/>
          </p:nvSpPr>
          <p:spPr>
            <a:xfrm>
              <a:off x="2087915" y="2462212"/>
              <a:ext cx="7740319" cy="11191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endParaRPr lang="en-US" sz="5100" kern="1200" dirty="0"/>
            </a:p>
          </p:txBody>
        </p:sp>
      </p:grpSp>
      <p:graphicFrame>
        <p:nvGraphicFramePr>
          <p:cNvPr id="7" name="Diagram 6"/>
          <p:cNvGraphicFramePr/>
          <p:nvPr>
            <p:extLst>
              <p:ext uri="{D42A27DB-BD31-4B8C-83A1-F6EECF244321}">
                <p14:modId xmlns:p14="http://schemas.microsoft.com/office/powerpoint/2010/main" val="348111698"/>
              </p:ext>
            </p:extLst>
          </p:nvPr>
        </p:nvGraphicFramePr>
        <p:xfrm>
          <a:off x="990600" y="2209800"/>
          <a:ext cx="10896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sz="quarter" idx="12"/>
          </p:nvPr>
        </p:nvSpPr>
        <p:spPr/>
        <p:txBody>
          <a:bodyPr/>
          <a:lstStyle/>
          <a:p>
            <a:fld id="{CA8D9AD5-F248-4919-864A-CFD76CC027D6}" type="slidenum">
              <a:rPr lang="en-US" smtClean="0"/>
              <a:t>9</a:t>
            </a:fld>
            <a:endParaRPr lang="en-US"/>
          </a:p>
        </p:txBody>
      </p:sp>
      <p:pic>
        <p:nvPicPr>
          <p:cNvPr id="13" name="Picture 12"/>
          <p:cNvPicPr>
            <a:picLocks noChangeAspect="1"/>
          </p:cNvPicPr>
          <p:nvPr/>
        </p:nvPicPr>
        <p:blipFill>
          <a:blip r:embed="rId8"/>
          <a:stretch>
            <a:fillRect/>
          </a:stretch>
        </p:blipFill>
        <p:spPr>
          <a:xfrm>
            <a:off x="4978523" y="5281509"/>
            <a:ext cx="6934200" cy="775111"/>
          </a:xfrm>
          <a:prstGeom prst="rect">
            <a:avLst/>
          </a:prstGeom>
        </p:spPr>
      </p:pic>
      <p:sp>
        <p:nvSpPr>
          <p:cNvPr id="15" name="TextBox 14"/>
          <p:cNvSpPr txBox="1"/>
          <p:nvPr/>
        </p:nvSpPr>
        <p:spPr>
          <a:xfrm>
            <a:off x="4978523" y="5186517"/>
            <a:ext cx="6934200" cy="923330"/>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Arial Rounded MT "/>
              </a:rPr>
              <a:t>To properly manage risks and implement controls, the entire ERM process should be monitored to make needed modifications</a:t>
            </a:r>
          </a:p>
        </p:txBody>
      </p:sp>
    </p:spTree>
    <p:extLst>
      <p:ext uri="{BB962C8B-B14F-4D97-AF65-F5344CB8AC3E}">
        <p14:creationId xmlns:p14="http://schemas.microsoft.com/office/powerpoint/2010/main" val="314374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149403-D037-43A9-A21D-FD77B99076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project plan presentation (widescreen)</Template>
  <TotalTime>0</TotalTime>
  <Words>1127</Words>
  <Application>Microsoft Office PowerPoint</Application>
  <PresentationFormat>Custom</PresentationFormat>
  <Paragraphs>144</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Banded Design Blue 16x9</vt:lpstr>
      <vt:lpstr>Cloud Computing</vt:lpstr>
      <vt:lpstr>Cloud Computing </vt:lpstr>
      <vt:lpstr>Architectural Layers of Cloud Computing </vt:lpstr>
      <vt:lpstr>Regulatory Compliance in the Cloud </vt:lpstr>
      <vt:lpstr>Business Benefits</vt:lpstr>
      <vt:lpstr>Keys Risks of Cloud Computing</vt:lpstr>
      <vt:lpstr>Keys Risks based on C.I.A</vt:lpstr>
      <vt:lpstr>Risk Assessment and Controls </vt:lpstr>
      <vt:lpstr>Risk Assessment and Controls </vt:lpstr>
      <vt:lpstr>Risk Assessment and Controls </vt:lpstr>
      <vt:lpstr>Risk Assessment and Controls </vt:lpstr>
      <vt:lpstr>Residual risks</vt:lpstr>
      <vt:lpstr>Thank you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2014-04-25T17:13:34Z</dcterms:created>
  <dcterms:modified xsi:type="dcterms:W3CDTF">2014-04-28T20:55:02Z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ies>
</file>