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6" r:id="rId6"/>
    <p:sldId id="268" r:id="rId7"/>
    <p:sldId id="258" r:id="rId8"/>
    <p:sldId id="257" r:id="rId9"/>
    <p:sldId id="269" r:id="rId10"/>
    <p:sldId id="270" r:id="rId11"/>
    <p:sldId id="271" r:id="rId12"/>
    <p:sldId id="259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Connelly" initials="B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77A1124-A549-4781-AEA2-20E2CA8D1815}">
  <a:tblStyle styleId="{977A1124-A549-4781-AEA2-20E2CA8D1815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01C86DE-4BEC-4EB8-B010-8F9D906A0690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-228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4-22T20:24:33.428" idx="1">
    <p:pos x="5313" y="2537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6950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686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baseline="30000" dirty="0"/>
          </a:p>
        </p:txBody>
      </p:sp>
    </p:spTree>
    <p:extLst>
      <p:ext uri="{BB962C8B-B14F-4D97-AF65-F5344CB8AC3E}">
        <p14:creationId xmlns:p14="http://schemas.microsoft.com/office/powerpoint/2010/main" val="112084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69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762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Biometric factors  are not secrets as passwords or tokens are which could be spoofed</a:t>
            </a:r>
          </a:p>
          <a:p>
            <a:pPr marL="4762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Biometric factors cannot be revoked or changed</a:t>
            </a:r>
          </a:p>
          <a:p>
            <a:pPr marL="4762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System compatibility issues</a:t>
            </a:r>
          </a:p>
          <a:p>
            <a:pPr marL="4762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Costs</a:t>
            </a:r>
          </a:p>
          <a:p>
            <a:pPr marL="4762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False Positives and False Negatives</a:t>
            </a:r>
          </a:p>
          <a:p>
            <a:endParaRPr lang="en-US" sz="1100" dirty="0" smtClean="0"/>
          </a:p>
          <a:p>
            <a:pPr marL="476250" indent="-285750">
              <a:buFont typeface="Wingdings" panose="05000000000000000000" pitchFamily="2" charset="2"/>
              <a:buChar char="v"/>
            </a:pPr>
            <a:r>
              <a:rPr lang="en-US" sz="1100" dirty="0" smtClean="0"/>
              <a:t>Office of Biometric Identity Management Identification Services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3535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479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782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21D778-B565-4D7E-94D7-64010A445B6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4/28/2014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LXZ6yUsn0v8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Biometric</a:t>
            </a:r>
            <a:br>
              <a:rPr lang="en" dirty="0"/>
            </a:br>
            <a:r>
              <a:rPr lang="en" dirty="0"/>
              <a:t>Authentication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279005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 algn="r" rtl="0">
              <a:buNone/>
            </a:pPr>
            <a:r>
              <a:rPr lang="en" sz="2400"/>
              <a:t>Andrea Blanco</a:t>
            </a:r>
          </a:p>
          <a:p>
            <a:pPr marL="457200" lvl="0" indent="0" algn="r" rtl="0">
              <a:buNone/>
            </a:pPr>
            <a:r>
              <a:rPr lang="en" sz="2400"/>
              <a:t>Binglin Li</a:t>
            </a:r>
          </a:p>
          <a:p>
            <a:pPr marL="457200" indent="0" algn="r">
              <a:buNone/>
            </a:pPr>
            <a:r>
              <a:rPr lang="en" sz="2400"/>
              <a:t>Brian Connelly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Risks and Controls (Cont…)</a:t>
            </a:r>
          </a:p>
        </p:txBody>
      </p:sp>
      <p:graphicFrame>
        <p:nvGraphicFramePr>
          <p:cNvPr id="60" name="Shape 60"/>
          <p:cNvGraphicFramePr/>
          <p:nvPr/>
        </p:nvGraphicFramePr>
        <p:xfrm>
          <a:off x="524000" y="1171050"/>
          <a:ext cx="7667500" cy="5059650"/>
        </p:xfrm>
        <a:graphic>
          <a:graphicData uri="http://schemas.openxmlformats.org/drawingml/2006/table">
            <a:tbl>
              <a:tblPr>
                <a:noFill/>
                <a:tableStyleId>{901C86DE-4BEC-4EB8-B010-8F9D906A0690}</a:tableStyleId>
              </a:tblPr>
              <a:tblGrid>
                <a:gridCol w="2142900"/>
                <a:gridCol w="2643675"/>
                <a:gridCol w="2880925"/>
              </a:tblGrid>
              <a:tr h="360250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Controls</a:t>
                      </a:r>
                    </a:p>
                  </a:txBody>
                  <a:tcPr marL="91425" marR="91425" marT="91425" marB="91425"/>
                </a:tc>
              </a:tr>
              <a:tr h="7569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Noise and Power Loss Risks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fluctuation or flooding of a biometric sensor with noise data 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Well-implemented security policy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</a:tr>
              <a:tr h="7313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Enrollment, administration, and system use risk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Poor enrollment, system administration and system use procedures increase the risk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 designed and implement security policy and procedures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</a:tr>
              <a:tr h="7313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Residual Characteristic Risk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Residual biometric of a previous user is sufficient to allow access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assessment and interactive authentication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</a:tr>
              <a:tr h="8720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Similar Template – Similar Characteristics Risk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fraudulent user who has similar characteristics to a legit user can deceive the system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assessment and calibration review 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563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/>
              <a:t>Residual Risks</a:t>
            </a:r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76250" indent="-285750">
              <a:buFont typeface="Arial" panose="020B0604020202020204" pitchFamily="34" charset="0"/>
              <a:buChar char="•"/>
            </a:pPr>
            <a:r>
              <a:rPr lang="en-US" sz="1400" dirty="0"/>
              <a:t>Criminals may use the information stored on advanced </a:t>
            </a:r>
            <a:r>
              <a:rPr lang="en-US" sz="1400" dirty="0" smtClean="0"/>
              <a:t>systems to commit </a:t>
            </a:r>
            <a:r>
              <a:rPr lang="en-US" sz="1400" dirty="0"/>
              <a:t>crimes and compromise the safety and security of </a:t>
            </a:r>
            <a:r>
              <a:rPr lang="en-US" sz="1400" dirty="0" smtClean="0"/>
              <a:t> individuals. </a:t>
            </a:r>
          </a:p>
          <a:p>
            <a:pPr marL="4762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Countries </a:t>
            </a:r>
            <a:r>
              <a:rPr lang="en-US" sz="1400" dirty="0"/>
              <a:t>may opt to share the information gathered </a:t>
            </a:r>
            <a:r>
              <a:rPr lang="en-US" sz="1400" dirty="0" smtClean="0"/>
              <a:t>on individual personal identification details</a:t>
            </a:r>
          </a:p>
          <a:p>
            <a:pPr marL="4762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Violation of </a:t>
            </a:r>
            <a:r>
              <a:rPr lang="en-US" sz="1400" dirty="0"/>
              <a:t>privacy, safety and constitutional laws of certain countries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6995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/>
              <a:t>Example Risk Video</a:t>
            </a:r>
            <a:endParaRPr dirty="0"/>
          </a:p>
        </p:txBody>
      </p:sp>
      <p:pic>
        <p:nvPicPr>
          <p:cNvPr id="2" name="LXZ6yUsn0v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7631" y="1288283"/>
            <a:ext cx="6426486" cy="361489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 smtClean="0"/>
              <a:t>What is Biometric Authentication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Biometrics</a:t>
            </a:r>
            <a:r>
              <a:rPr lang="en-US" dirty="0" smtClean="0"/>
              <a:t> </a:t>
            </a:r>
            <a:r>
              <a:rPr lang="en-US" b="1" dirty="0" smtClean="0"/>
              <a:t>Authentication</a:t>
            </a:r>
            <a:r>
              <a:rPr lang="en-US" dirty="0" smtClean="0"/>
              <a:t> is associated with utilization of distinctive physiological characteristics for identifying individuals.</a:t>
            </a:r>
          </a:p>
          <a:p>
            <a:endParaRPr lang="en-US" dirty="0" smtClean="0"/>
          </a:p>
          <a:p>
            <a:r>
              <a:rPr lang="en-US" b="1" dirty="0" smtClean="0"/>
              <a:t>Biometrics Authentication </a:t>
            </a:r>
            <a:r>
              <a:rPr lang="en-US" dirty="0" smtClean="0"/>
              <a:t>can be used in almost any application that requires the accurate identification of an individual. This ranges from computers where a fingerprint scan on the mouse can verify the identity of a user to nuclear power plants where various biometrics are used to restrict access to the critical systems.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Biometric Authentication</a:t>
            </a:r>
            <a:endParaRPr lang="en-US" dirty="0"/>
          </a:p>
        </p:txBody>
      </p:sp>
      <p:pic>
        <p:nvPicPr>
          <p:cNvPr id="5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359" y="1124712"/>
            <a:ext cx="5135563" cy="3826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How does Biometric Authentication work</a:t>
            </a:r>
            <a:endParaRPr lang="en-US" sz="3400" dirty="0"/>
          </a:p>
        </p:txBody>
      </p:sp>
      <p:pic>
        <p:nvPicPr>
          <p:cNvPr id="191490" name="Picture 2" descr="http://www.globalsecurity.org/security/systems/images/biometric-intr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02" y="1289304"/>
            <a:ext cx="8310080" cy="3209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044702"/>
            <a:ext cx="8229600" cy="3725680"/>
          </a:xfrm>
        </p:spPr>
        <p:txBody>
          <a:bodyPr/>
          <a:lstStyle/>
          <a:p>
            <a:r>
              <a:rPr lang="en-US" dirty="0" smtClean="0"/>
              <a:t>Example of Fingerprint Enrollment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How does Biometric Authentication work</a:t>
            </a:r>
            <a:endParaRPr lang="en-US" sz="3400" dirty="0"/>
          </a:p>
        </p:txBody>
      </p:sp>
      <p:pic>
        <p:nvPicPr>
          <p:cNvPr id="192514" name="Picture 2" descr="http://www.griaulebiometrics.com/images/fi/image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1825434"/>
            <a:ext cx="8861425" cy="311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044702"/>
            <a:ext cx="8229600" cy="3725680"/>
          </a:xfrm>
        </p:spPr>
        <p:txBody>
          <a:bodyPr/>
          <a:lstStyle/>
          <a:p>
            <a:r>
              <a:rPr lang="en-US" dirty="0" smtClean="0"/>
              <a:t>Example of Fingerprint Verification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How does Biometric Authentication work</a:t>
            </a:r>
            <a:endParaRPr lang="en-US" sz="3400" dirty="0"/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379" y="1617599"/>
            <a:ext cx="6469063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33910" y="199698"/>
            <a:ext cx="3084786" cy="68500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/>
              <a:t>Advantages</a:t>
            </a:r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33910" y="826883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600" dirty="0" smtClean="0"/>
              <a:t>No need </a:t>
            </a:r>
            <a:r>
              <a:rPr lang="en-US" sz="1600" dirty="0"/>
              <a:t>to </a:t>
            </a:r>
            <a:r>
              <a:rPr lang="en-US" sz="1600" dirty="0" smtClean="0"/>
              <a:t>remember: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pecial access codes 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Required password</a:t>
            </a:r>
          </a:p>
          <a:p>
            <a:pPr marL="190500" indent="0"/>
            <a:r>
              <a:rPr lang="en-US" sz="1600" dirty="0" smtClean="0"/>
              <a:t>No need to carry: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Physical access cards 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Personal Identification such as driver licenses </a:t>
            </a:r>
          </a:p>
          <a:p>
            <a:pPr marL="190500" indent="0"/>
            <a:r>
              <a:rPr lang="en-US" sz="1600" dirty="0" smtClean="0"/>
              <a:t>Creates more difficulty in counterfeiting personal identification details due the fact that biometrics are not easily lost</a:t>
            </a:r>
            <a:r>
              <a:rPr lang="en-US" sz="1600" dirty="0"/>
              <a:t>, stolen, hacked, duplicated, or shared. Biometrics </a:t>
            </a:r>
            <a:r>
              <a:rPr lang="en-US" sz="1600" dirty="0" smtClean="0"/>
              <a:t>amplify </a:t>
            </a:r>
            <a:r>
              <a:rPr lang="en-US" sz="1600" dirty="0"/>
              <a:t>existing security </a:t>
            </a:r>
            <a:r>
              <a:rPr lang="en-US" sz="1600" dirty="0" smtClean="0"/>
              <a:t>techniques </a:t>
            </a:r>
            <a:r>
              <a:rPr lang="en-US" sz="1600" dirty="0"/>
              <a:t>like </a:t>
            </a:r>
            <a:r>
              <a:rPr lang="en-US" sz="1600" dirty="0" smtClean="0"/>
              <a:t>password requirements.</a:t>
            </a:r>
          </a:p>
          <a:p>
            <a:pPr marL="476250" indent="-285750">
              <a:buFont typeface="Wingdings" panose="05000000000000000000" pitchFamily="2" charset="2"/>
              <a:buChar char="v"/>
            </a:pPr>
            <a:r>
              <a:rPr lang="en-US" sz="1600" dirty="0"/>
              <a:t>Office of Biometric Identity Management Identification Services</a:t>
            </a:r>
          </a:p>
          <a:p>
            <a:pPr marL="190500" indent="0"/>
            <a:endParaRPr lang="en-US" sz="1600" dirty="0" smtClean="0"/>
          </a:p>
          <a:p>
            <a:pPr marL="190500" indent="0"/>
            <a:endParaRPr lang="en-US" sz="1600" dirty="0"/>
          </a:p>
          <a:p>
            <a:pPr marL="190500" indent="0"/>
            <a:r>
              <a:rPr lang="en-US" sz="1600" dirty="0" smtClean="0"/>
              <a:t>“</a:t>
            </a:r>
            <a:r>
              <a:rPr lang="en-US" sz="1400" i="1" dirty="0" smtClean="0"/>
              <a:t>To </a:t>
            </a:r>
            <a:r>
              <a:rPr lang="en-US" sz="1400" i="1" dirty="0"/>
              <a:t>authenticate, users have to supply a password ("something they know") as well as information from a second factor – typically "something they have," such as a one-time password generator token</a:t>
            </a:r>
            <a:r>
              <a:rPr lang="en-US" sz="1600" dirty="0" smtClean="0"/>
              <a:t>.” </a:t>
            </a:r>
            <a:r>
              <a:rPr lang="en-US" sz="1600" baseline="30000" dirty="0" smtClean="0"/>
              <a:t>1</a:t>
            </a:r>
            <a:endParaRPr sz="1600" dirty="0"/>
          </a:p>
        </p:txBody>
      </p:sp>
      <p:sp>
        <p:nvSpPr>
          <p:cNvPr id="2" name="Rectangle 1"/>
          <p:cNvSpPr/>
          <p:nvPr/>
        </p:nvSpPr>
        <p:spPr>
          <a:xfrm>
            <a:off x="4448710" y="4907538"/>
            <a:ext cx="4613764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1 http://www.esecurityplanet.com/trends/biometric-authentication-how-it-works.html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3200" dirty="0" smtClean="0"/>
              <a:t>Biometrics Strengths and Considerations</a:t>
            </a:r>
            <a:endParaRPr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97" y="1063379"/>
            <a:ext cx="7546015" cy="412625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524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Risks and Controls</a:t>
            </a:r>
          </a:p>
        </p:txBody>
      </p:sp>
      <p:graphicFrame>
        <p:nvGraphicFramePr>
          <p:cNvPr id="54" name="Shape 54"/>
          <p:cNvGraphicFramePr/>
          <p:nvPr/>
        </p:nvGraphicFramePr>
        <p:xfrm>
          <a:off x="533562" y="992275"/>
          <a:ext cx="7674000" cy="3931770"/>
        </p:xfrm>
        <a:graphic>
          <a:graphicData uri="http://schemas.openxmlformats.org/drawingml/2006/table">
            <a:tbl>
              <a:tblPr>
                <a:noFill/>
                <a:tableStyleId>{977A1124-A549-4781-AEA2-20E2CA8D1815}</a:tableStyleId>
              </a:tblPr>
              <a:tblGrid>
                <a:gridCol w="1943850"/>
                <a:gridCol w="2903450"/>
                <a:gridCol w="2826700"/>
              </a:tblGrid>
              <a:tr h="3648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Controls</a:t>
                      </a:r>
                    </a:p>
                  </a:txBody>
                  <a:tcPr marL="91425" marR="91425" marT="91425" marB="91425"/>
                </a:tc>
              </a:tr>
              <a:tr h="79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Spoofing and Mimicry Attacks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Artificial finger </a:t>
                      </a:r>
                      <a:r>
                        <a:rPr lang="en" sz="15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made with silicon</a:t>
                      </a:r>
                      <a:r>
                        <a:rPr lang="en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pictures and speech synthesis tools can deceive the sensor. 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Interactive authentication and/or vitality detection</a:t>
                      </a:r>
                    </a:p>
                  </a:txBody>
                  <a:tcPr marL="91425" marR="91425" marT="91425" marB="91425"/>
                </a:tc>
              </a:tr>
              <a:tr h="79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Server Side – Fake Template Risks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server-based architecture,an impostor can insert a template under someone else’s name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 security policy, encryption, preventive and detective controls</a:t>
                      </a:r>
                    </a:p>
                  </a:txBody>
                  <a:tcPr marL="91425" marR="91425" marT="91425" marB="91425"/>
                </a:tc>
              </a:tr>
              <a:tr h="79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Communication Links Risks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could be captured from the communication channel and used another time to gain access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System integration and/or rejection of identical signals </a:t>
                      </a:r>
                    </a:p>
                  </a:txBody>
                  <a:tcPr marL="91425" marR="91425" marT="91425" marB="91425"/>
                </a:tc>
              </a:tr>
              <a:tr h="797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Component Alteration Risks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Trojan Horse can act as a manipulator of each component’s output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 security policy, system integration into one hardware security module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0207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</TotalTime>
  <Words>517</Words>
  <Application>Microsoft Office PowerPoint</Application>
  <PresentationFormat>On-screen Show (16:9)</PresentationFormat>
  <Paragraphs>70</Paragraphs>
  <Slides>12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Biometric Authentication</vt:lpstr>
      <vt:lpstr>What is Biometric Authentication</vt:lpstr>
      <vt:lpstr>Types of Biometric Authentication</vt:lpstr>
      <vt:lpstr>How does Biometric Authentication work</vt:lpstr>
      <vt:lpstr>How does Biometric Authentication work</vt:lpstr>
      <vt:lpstr>How does Biometric Authentication work</vt:lpstr>
      <vt:lpstr>Advantages</vt:lpstr>
      <vt:lpstr>Biometrics Strengths and Considerations</vt:lpstr>
      <vt:lpstr>Risks and Controls</vt:lpstr>
      <vt:lpstr>Risks and Controls (Cont…)</vt:lpstr>
      <vt:lpstr>Residual Risks</vt:lpstr>
      <vt:lpstr>Example Risk 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Biometric Authentication</dc:title>
  <dc:creator>Brian Connelly</dc:creator>
  <cp:lastModifiedBy>Yao, Liang</cp:lastModifiedBy>
  <cp:revision>14</cp:revision>
  <dcterms:modified xsi:type="dcterms:W3CDTF">2014-04-28T20:48:02Z</dcterms:modified>
</cp:coreProperties>
</file>