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A580F83-8608-4FE0-BB48-B0E38C7E429A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5CC1268-C13C-4F5D-B426-FF08B9ED76B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Frameworks, Standards and Regulations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 Auditing and Cyber Security</a:t>
            </a:r>
          </a:p>
          <a:p>
            <a:r>
              <a:rPr lang="en-US" dirty="0"/>
              <a:t>Spring 2014</a:t>
            </a:r>
          </a:p>
          <a:p>
            <a:r>
              <a:rPr lang="en-US" dirty="0"/>
              <a:t>	Instructor: Liang Yao (MBA, MS, CIA, CISA, CISSP)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2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published in April 1996</a:t>
            </a:r>
          </a:p>
          <a:p>
            <a:r>
              <a:rPr lang="en-US" dirty="0" smtClean="0"/>
              <a:t>Control Objective Domains</a:t>
            </a:r>
          </a:p>
          <a:p>
            <a:pPr lvl="1"/>
            <a:r>
              <a:rPr lang="en-US" dirty="0" smtClean="0"/>
              <a:t>Plan and organize</a:t>
            </a:r>
          </a:p>
          <a:p>
            <a:pPr lvl="1"/>
            <a:r>
              <a:rPr lang="en-US" dirty="0" smtClean="0"/>
              <a:t>Acquisition and implementation</a:t>
            </a:r>
          </a:p>
          <a:p>
            <a:pPr lvl="1"/>
            <a:r>
              <a:rPr lang="en-US" dirty="0" smtClean="0"/>
              <a:t>Delivery and support</a:t>
            </a:r>
          </a:p>
          <a:p>
            <a:pPr lvl="1"/>
            <a:r>
              <a:rPr lang="en-US" dirty="0" smtClean="0"/>
              <a:t>Monitor and evaluation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51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Seven Qualities of Information</a:t>
            </a:r>
          </a:p>
          <a:p>
            <a:pPr lvl="1"/>
            <a:r>
              <a:rPr lang="en-US" dirty="0" smtClean="0"/>
              <a:t>Effectiveness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Compliance</a:t>
            </a:r>
          </a:p>
          <a:p>
            <a:pPr lvl="1"/>
            <a:r>
              <a:rPr lang="en-US" dirty="0" smtClean="0"/>
              <a:t>Reliability</a:t>
            </a:r>
          </a:p>
          <a:p>
            <a:r>
              <a:rPr lang="en-US" dirty="0" smtClean="0"/>
              <a:t>Control Objectives and Control Activities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454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Standards for good practice of IT controls</a:t>
            </a:r>
          </a:p>
          <a:p>
            <a:r>
              <a:rPr lang="en-US" dirty="0" smtClean="0"/>
              <a:t>Technology platform independent</a:t>
            </a:r>
          </a:p>
          <a:p>
            <a:r>
              <a:rPr lang="en-US" dirty="0" smtClean="0"/>
              <a:t>Management and process owner-oriented</a:t>
            </a:r>
          </a:p>
          <a:p>
            <a:r>
              <a:rPr lang="en-US" dirty="0" smtClean="0"/>
              <a:t>A de facto standard for IT governance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744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Complexity of IT environment</a:t>
            </a:r>
          </a:p>
          <a:p>
            <a:r>
              <a:rPr lang="en-US" dirty="0" smtClean="0"/>
              <a:t>Fragmented or poorly performing IT infrastructure</a:t>
            </a:r>
          </a:p>
          <a:p>
            <a:r>
              <a:rPr lang="en-US" dirty="0" smtClean="0"/>
              <a:t>Enterprise vs. ad hoc solution</a:t>
            </a:r>
          </a:p>
          <a:p>
            <a:r>
              <a:rPr lang="en-US" dirty="0" smtClean="0"/>
              <a:t>IT cost</a:t>
            </a:r>
          </a:p>
          <a:p>
            <a:r>
              <a:rPr lang="en-US" dirty="0" smtClean="0"/>
              <a:t>Reactive vs. proactive IT management</a:t>
            </a:r>
          </a:p>
          <a:p>
            <a:r>
              <a:rPr lang="en-US" dirty="0" smtClean="0"/>
              <a:t>Communication gaps between IT and Business management</a:t>
            </a:r>
          </a:p>
          <a:p>
            <a:r>
              <a:rPr lang="en-US" dirty="0" smtClean="0"/>
              <a:t>IT’s role in business strategies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Governance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2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Compliance with Laws and Regulations</a:t>
            </a:r>
          </a:p>
          <a:p>
            <a:r>
              <a:rPr lang="en-US" dirty="0" smtClean="0"/>
              <a:t>Scarcity of skilled staff</a:t>
            </a:r>
          </a:p>
          <a:p>
            <a:r>
              <a:rPr lang="en-US" dirty="0" smtClean="0"/>
              <a:t>Application ownership</a:t>
            </a:r>
          </a:p>
          <a:p>
            <a:r>
              <a:rPr lang="en-US" dirty="0" smtClean="0"/>
              <a:t>Competing IT resources/priorities among business units</a:t>
            </a:r>
          </a:p>
          <a:p>
            <a:r>
              <a:rPr lang="en-US" dirty="0" smtClean="0"/>
              <a:t>Flexibility and nimbleness</a:t>
            </a:r>
          </a:p>
          <a:p>
            <a:r>
              <a:rPr lang="en-US" dirty="0" smtClean="0"/>
              <a:t>Risk exposure</a:t>
            </a:r>
          </a:p>
          <a:p>
            <a:r>
              <a:rPr lang="en-US" dirty="0" smtClean="0"/>
              <a:t>External environment change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Governance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57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Developed by the U.K government in mid 80s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300" dirty="0"/>
              <a:t>P</a:t>
            </a:r>
            <a:r>
              <a:rPr lang="en-US" sz="3300" dirty="0" smtClean="0"/>
              <a:t>rovides best practices describing </a:t>
            </a:r>
            <a:r>
              <a:rPr lang="en-US" sz="3300" b="1" dirty="0" smtClean="0"/>
              <a:t>how</a:t>
            </a:r>
            <a:r>
              <a:rPr lang="en-US" sz="3300" dirty="0" smtClean="0"/>
              <a:t> to plan, design and implement effective service management capabilities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300" dirty="0" smtClean="0"/>
              <a:t>Ref. to Week 1 class information slides for more details about ITIL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73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International Organization for Standards (ISO)</a:t>
            </a:r>
          </a:p>
          <a:p>
            <a:r>
              <a:rPr lang="en-US" dirty="0" smtClean="0"/>
              <a:t>ISO 27001, 17799, BS 7799 – Information Security Practice</a:t>
            </a:r>
          </a:p>
          <a:p>
            <a:r>
              <a:rPr lang="en-US" dirty="0" smtClean="0"/>
              <a:t>1333 security controls in 11 areas</a:t>
            </a:r>
          </a:p>
          <a:p>
            <a:pPr lvl="1"/>
            <a:r>
              <a:rPr lang="en-US" dirty="0" smtClean="0"/>
              <a:t>Security policy</a:t>
            </a:r>
          </a:p>
          <a:p>
            <a:pPr lvl="1"/>
            <a:r>
              <a:rPr lang="en-US" dirty="0" smtClean="0"/>
              <a:t>Information security </a:t>
            </a:r>
            <a:r>
              <a:rPr lang="en-US" dirty="0"/>
              <a:t>o</a:t>
            </a:r>
            <a:r>
              <a:rPr lang="en-US" dirty="0" smtClean="0"/>
              <a:t>rganization</a:t>
            </a:r>
          </a:p>
          <a:p>
            <a:pPr lvl="1"/>
            <a:r>
              <a:rPr lang="en-US" dirty="0" smtClean="0"/>
              <a:t>Asset management</a:t>
            </a:r>
          </a:p>
          <a:p>
            <a:pPr lvl="1"/>
            <a:r>
              <a:rPr lang="en-US" dirty="0" smtClean="0"/>
              <a:t>Human resource </a:t>
            </a:r>
            <a:r>
              <a:rPr lang="en-US" dirty="0"/>
              <a:t>s</a:t>
            </a:r>
            <a:r>
              <a:rPr lang="en-US" dirty="0" smtClean="0"/>
              <a:t>ecurity</a:t>
            </a:r>
          </a:p>
          <a:p>
            <a:pPr lvl="1"/>
            <a:r>
              <a:rPr lang="en-US" dirty="0" smtClean="0"/>
              <a:t>Physical and environment security</a:t>
            </a:r>
          </a:p>
          <a:p>
            <a:pPr lvl="1"/>
            <a:r>
              <a:rPr lang="en-US" dirty="0" smtClean="0"/>
              <a:t>Communication and operations management</a:t>
            </a:r>
          </a:p>
          <a:p>
            <a:pPr lvl="1"/>
            <a:r>
              <a:rPr lang="en-US" dirty="0" smtClean="0"/>
              <a:t>Access control</a:t>
            </a:r>
          </a:p>
          <a:p>
            <a:pPr lvl="1"/>
            <a:r>
              <a:rPr lang="en-US" dirty="0" smtClean="0"/>
              <a:t>Information system acquisition, development and maintenance</a:t>
            </a:r>
          </a:p>
          <a:p>
            <a:pPr lvl="1"/>
            <a:r>
              <a:rPr lang="en-US" dirty="0" smtClean="0"/>
              <a:t>Security incident management</a:t>
            </a:r>
          </a:p>
          <a:p>
            <a:pPr lvl="1"/>
            <a:r>
              <a:rPr lang="en-US" dirty="0" smtClean="0"/>
              <a:t>BCP</a:t>
            </a:r>
          </a:p>
          <a:p>
            <a:pPr lvl="1"/>
            <a:r>
              <a:rPr lang="en-US" dirty="0" smtClean="0"/>
              <a:t>Compliance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 27001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68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Sarbanes-Oxley Act of 2002</a:t>
            </a:r>
          </a:p>
          <a:p>
            <a:r>
              <a:rPr lang="en-US" dirty="0" smtClean="0"/>
              <a:t>The Gramm-Leach-Bliley Act</a:t>
            </a:r>
          </a:p>
          <a:p>
            <a:r>
              <a:rPr lang="en-US" dirty="0" smtClean="0"/>
              <a:t>State level privacy regulations, e.g. California SB 1386</a:t>
            </a:r>
          </a:p>
          <a:p>
            <a:r>
              <a:rPr lang="en-US" dirty="0" smtClean="0"/>
              <a:t>The Health Insurance Portability and Accountability Act of 1996</a:t>
            </a:r>
          </a:p>
          <a:p>
            <a:r>
              <a:rPr lang="en-US" dirty="0" smtClean="0"/>
              <a:t>EU Commission and Basel II</a:t>
            </a:r>
          </a:p>
          <a:p>
            <a:r>
              <a:rPr lang="en-US" dirty="0" smtClean="0"/>
              <a:t>Payment Card Industry Data Security Standard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75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Impact on IT Audit</a:t>
            </a:r>
          </a:p>
          <a:p>
            <a:r>
              <a:rPr lang="en-US" dirty="0" smtClean="0"/>
              <a:t>IIA and ISACA Guidelines for establishing IT control and audit processes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79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Response from the corporate scandals:</a:t>
            </a:r>
          </a:p>
          <a:p>
            <a:pPr lvl="1"/>
            <a:r>
              <a:rPr lang="en-US" dirty="0" smtClean="0"/>
              <a:t>Enron/Arthur Anderson</a:t>
            </a:r>
          </a:p>
          <a:p>
            <a:pPr lvl="1"/>
            <a:r>
              <a:rPr lang="en-US" dirty="0" smtClean="0"/>
              <a:t>Tyco, </a:t>
            </a:r>
            <a:r>
              <a:rPr lang="en-US" dirty="0" err="1" smtClean="0"/>
              <a:t>Adephia</a:t>
            </a:r>
            <a:r>
              <a:rPr lang="en-US" dirty="0" smtClean="0"/>
              <a:t>, </a:t>
            </a:r>
            <a:r>
              <a:rPr lang="en-US" dirty="0" err="1" smtClean="0"/>
              <a:t>Worldcom</a:t>
            </a:r>
            <a:r>
              <a:rPr lang="en-US" dirty="0" smtClean="0"/>
              <a:t>, HealthSouth…</a:t>
            </a:r>
          </a:p>
          <a:p>
            <a:r>
              <a:rPr lang="en-US" dirty="0" smtClean="0"/>
              <a:t>Focus on Internal Control Over Financial Reporting</a:t>
            </a:r>
          </a:p>
          <a:p>
            <a:r>
              <a:rPr lang="en-US" dirty="0" smtClean="0"/>
              <a:t>Impact on Public Corporations</a:t>
            </a:r>
          </a:p>
          <a:p>
            <a:pPr lvl="1"/>
            <a:r>
              <a:rPr lang="en-US" dirty="0" smtClean="0"/>
              <a:t>Executives to attest to the adequacy and effectiveness of ICOFR</a:t>
            </a:r>
          </a:p>
          <a:p>
            <a:pPr lvl="1"/>
            <a:r>
              <a:rPr lang="en-US" dirty="0" smtClean="0"/>
              <a:t>Controls must be audited externally</a:t>
            </a:r>
          </a:p>
          <a:p>
            <a:pPr lvl="1"/>
            <a:r>
              <a:rPr lang="en-US" dirty="0" smtClean="0"/>
              <a:t>CEOs &amp; CFOs are held accountable for (reports generated by systems and applications)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62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Committee of Sponsoring Organization(COSO)</a:t>
            </a:r>
          </a:p>
          <a:p>
            <a:r>
              <a:rPr lang="en-US" dirty="0" smtClean="0"/>
              <a:t>Control Objectives for Information and Related Technology (COBIT)</a:t>
            </a:r>
          </a:p>
          <a:p>
            <a:r>
              <a:rPr lang="en-US" dirty="0" smtClean="0"/>
              <a:t>IT Infrastructure Library (ITIL)</a:t>
            </a:r>
          </a:p>
          <a:p>
            <a:r>
              <a:rPr lang="en-US" dirty="0" smtClean="0"/>
              <a:t>ISO 27001</a:t>
            </a:r>
          </a:p>
          <a:p>
            <a:r>
              <a:rPr lang="en-US" dirty="0" smtClean="0"/>
              <a:t>National Security Agency INFOSEC Assessment Methodology</a:t>
            </a:r>
          </a:p>
          <a:p>
            <a:r>
              <a:rPr lang="en-US" dirty="0" smtClean="0"/>
              <a:t>Frameworks and standard trends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Frameworks and Standards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64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Section 101</a:t>
            </a:r>
          </a:p>
          <a:p>
            <a:pPr lvl="1"/>
            <a:r>
              <a:rPr lang="en-US" dirty="0" smtClean="0"/>
              <a:t>Establishing of PCAOB as the governance agency to regulate accounting firms such as Big 4</a:t>
            </a:r>
          </a:p>
          <a:p>
            <a:r>
              <a:rPr lang="en-US" dirty="0" smtClean="0"/>
              <a:t>Section 302</a:t>
            </a:r>
          </a:p>
          <a:p>
            <a:pPr lvl="1"/>
            <a:r>
              <a:rPr lang="en-US" dirty="0" smtClean="0"/>
              <a:t>CEOs &amp; CFOs are responsible for all internal controls </a:t>
            </a:r>
          </a:p>
          <a:p>
            <a:r>
              <a:rPr lang="en-US" dirty="0" smtClean="0"/>
              <a:t>Section 404</a:t>
            </a:r>
          </a:p>
          <a:p>
            <a:pPr lvl="1"/>
            <a:r>
              <a:rPr lang="en-US" dirty="0" smtClean="0"/>
              <a:t>Attestation that IA are in place, documented and effective</a:t>
            </a:r>
          </a:p>
          <a:p>
            <a:r>
              <a:rPr lang="en-US" dirty="0" smtClean="0"/>
              <a:t>Section 409</a:t>
            </a:r>
          </a:p>
          <a:p>
            <a:pPr lvl="1"/>
            <a:r>
              <a:rPr lang="en-US" dirty="0" smtClean="0"/>
              <a:t>Disclosure for significant changes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SOX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132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IT specific controls required for SOX compliance</a:t>
            </a:r>
          </a:p>
          <a:p>
            <a:pPr lvl="1"/>
            <a:r>
              <a:rPr lang="en-US" dirty="0" smtClean="0"/>
              <a:t>Access control</a:t>
            </a:r>
          </a:p>
          <a:p>
            <a:pPr lvl="2"/>
            <a:r>
              <a:rPr lang="en-US" dirty="0" smtClean="0"/>
              <a:t>Authentication and authorization</a:t>
            </a:r>
          </a:p>
          <a:p>
            <a:pPr lvl="2"/>
            <a:r>
              <a:rPr lang="en-US" dirty="0" smtClean="0"/>
              <a:t>Physical and Logical access</a:t>
            </a:r>
          </a:p>
          <a:p>
            <a:pPr lvl="2"/>
            <a:r>
              <a:rPr lang="en-US" dirty="0" smtClean="0"/>
              <a:t>Re-certification, etc.</a:t>
            </a:r>
          </a:p>
          <a:p>
            <a:pPr lvl="1"/>
            <a:r>
              <a:rPr lang="en-US" dirty="0" smtClean="0"/>
              <a:t>Change control</a:t>
            </a:r>
          </a:p>
          <a:p>
            <a:pPr lvl="2"/>
            <a:r>
              <a:rPr lang="en-US" dirty="0" smtClean="0"/>
              <a:t>Request/review/approval</a:t>
            </a:r>
          </a:p>
          <a:p>
            <a:pPr lvl="2"/>
            <a:r>
              <a:rPr lang="en-US" dirty="0" smtClean="0"/>
              <a:t>Back-out plan/schedule</a:t>
            </a:r>
          </a:p>
          <a:p>
            <a:pPr lvl="1"/>
            <a:r>
              <a:rPr lang="en-US" dirty="0" smtClean="0"/>
              <a:t>Data management</a:t>
            </a:r>
          </a:p>
          <a:p>
            <a:pPr lvl="2"/>
            <a:r>
              <a:rPr lang="en-US" dirty="0" smtClean="0"/>
              <a:t>Data transfer</a:t>
            </a:r>
          </a:p>
          <a:p>
            <a:pPr lvl="2"/>
            <a:r>
              <a:rPr lang="en-US" dirty="0" smtClean="0"/>
              <a:t>Database structure</a:t>
            </a:r>
          </a:p>
          <a:p>
            <a:pPr lvl="2"/>
            <a:r>
              <a:rPr lang="en-US" dirty="0" smtClean="0"/>
              <a:t>Data element consistency</a:t>
            </a:r>
          </a:p>
          <a:p>
            <a:pPr lvl="2"/>
            <a:r>
              <a:rPr lang="en-US" dirty="0" smtClean="0"/>
              <a:t>Physical control of data</a:t>
            </a:r>
          </a:p>
          <a:p>
            <a:pPr lvl="2"/>
            <a:r>
              <a:rPr lang="en-US" dirty="0" smtClean="0"/>
              <a:t>Data backup</a:t>
            </a:r>
          </a:p>
          <a:p>
            <a:pPr lvl="1"/>
            <a:r>
              <a:rPr lang="en-US" dirty="0" smtClean="0"/>
              <a:t>IT operations</a:t>
            </a:r>
          </a:p>
          <a:p>
            <a:pPr lvl="1"/>
            <a:r>
              <a:rPr lang="en-US" dirty="0" smtClean="0"/>
              <a:t>Network operations</a:t>
            </a:r>
          </a:p>
          <a:p>
            <a:pPr lvl="1"/>
            <a:r>
              <a:rPr lang="en-US" dirty="0" smtClean="0"/>
              <a:t>Asset management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22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Financial Institutions</a:t>
            </a:r>
          </a:p>
          <a:p>
            <a:r>
              <a:rPr lang="en-US" dirty="0" smtClean="0"/>
              <a:t>How FIs’ customer information may be shared</a:t>
            </a:r>
          </a:p>
          <a:p>
            <a:r>
              <a:rPr lang="en-US" dirty="0" smtClean="0"/>
              <a:t>Customer </a:t>
            </a:r>
            <a:r>
              <a:rPr lang="en-US" dirty="0"/>
              <a:t>p</a:t>
            </a:r>
            <a:r>
              <a:rPr lang="en-US" dirty="0" smtClean="0"/>
              <a:t>rivacy provisions</a:t>
            </a:r>
          </a:p>
          <a:p>
            <a:r>
              <a:rPr lang="en-US" dirty="0" smtClean="0"/>
              <a:t>Opt-out requirement </a:t>
            </a:r>
          </a:p>
          <a:p>
            <a:r>
              <a:rPr lang="en-US" dirty="0" smtClean="0"/>
              <a:t>Section 501B</a:t>
            </a:r>
          </a:p>
          <a:p>
            <a:pPr lvl="1"/>
            <a:r>
              <a:rPr lang="en-US" dirty="0" smtClean="0"/>
              <a:t>Ensuring the confidentiality of customer information</a:t>
            </a:r>
          </a:p>
          <a:p>
            <a:pPr lvl="1"/>
            <a:r>
              <a:rPr lang="en-US" dirty="0" smtClean="0"/>
              <a:t>Protecting against anticipate threats to customer records</a:t>
            </a:r>
          </a:p>
          <a:p>
            <a:pPr lvl="1"/>
            <a:r>
              <a:rPr lang="en-US" dirty="0" smtClean="0"/>
              <a:t>Protecting against unauthorized access to customer information that could result in substantial impact to the customer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261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Interagency Guidance</a:t>
            </a:r>
          </a:p>
          <a:p>
            <a:pPr lvl="1"/>
            <a:r>
              <a:rPr lang="en-US" dirty="0" smtClean="0"/>
              <a:t>Office of Currency Comptroller (OCC)</a:t>
            </a:r>
          </a:p>
          <a:p>
            <a:pPr lvl="1"/>
            <a:r>
              <a:rPr lang="en-US" dirty="0" smtClean="0"/>
              <a:t>Federal Reserve (FRB)</a:t>
            </a:r>
          </a:p>
          <a:p>
            <a:pPr lvl="1"/>
            <a:r>
              <a:rPr lang="en-US" dirty="0" smtClean="0"/>
              <a:t>Federal Deposit Insurance Corporation (FDIC)</a:t>
            </a:r>
          </a:p>
          <a:p>
            <a:r>
              <a:rPr lang="en-US" dirty="0" smtClean="0"/>
              <a:t>Control Requirements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144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Written Information Security Program</a:t>
            </a:r>
          </a:p>
          <a:p>
            <a:r>
              <a:rPr lang="en-US" dirty="0" smtClean="0"/>
              <a:t>Risk Assessment and Management</a:t>
            </a:r>
          </a:p>
          <a:p>
            <a:r>
              <a:rPr lang="en-US" dirty="0" smtClean="0"/>
              <a:t>Access Control for Customer Information Systems</a:t>
            </a:r>
          </a:p>
          <a:p>
            <a:r>
              <a:rPr lang="en-US" dirty="0" smtClean="0"/>
              <a:t>Physical Access Control for areas containing customer information</a:t>
            </a:r>
          </a:p>
          <a:p>
            <a:r>
              <a:rPr lang="en-US" dirty="0" smtClean="0"/>
              <a:t>Encryption (data at rest, data in transition, data in use)</a:t>
            </a:r>
          </a:p>
          <a:p>
            <a:r>
              <a:rPr lang="en-US" dirty="0" smtClean="0"/>
              <a:t>Change control</a:t>
            </a:r>
          </a:p>
          <a:p>
            <a:r>
              <a:rPr lang="en-US" dirty="0" smtClean="0"/>
              <a:t>Dual control/SOD/employee back ground check</a:t>
            </a:r>
          </a:p>
          <a:p>
            <a:r>
              <a:rPr lang="en-US" dirty="0" smtClean="0"/>
              <a:t>Security Monitoring </a:t>
            </a:r>
          </a:p>
          <a:p>
            <a:r>
              <a:rPr lang="en-US" dirty="0" smtClean="0"/>
              <a:t>Incident response and notification</a:t>
            </a:r>
          </a:p>
          <a:p>
            <a:r>
              <a:rPr lang="en-US" dirty="0" smtClean="0"/>
              <a:t>Disposal customer information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411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California SB 1386 – the most visible state laws dealing with breaches of security that cause private information to be breached: disclosure</a:t>
            </a:r>
          </a:p>
          <a:p>
            <a:r>
              <a:rPr lang="en-US" dirty="0" smtClean="0"/>
              <a:t>EU Directive on the Protection of Personal Data</a:t>
            </a:r>
          </a:p>
          <a:p>
            <a:r>
              <a:rPr lang="en-US" dirty="0" smtClean="0"/>
              <a:t>Canada PIPEDA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Privacy Regulations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847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Passed in 1996 by Congress</a:t>
            </a:r>
          </a:p>
          <a:p>
            <a:r>
              <a:rPr lang="en-US" dirty="0" smtClean="0"/>
              <a:t>IT relevant – prescribe a standard methodology for security; standardize the format for health-related information</a:t>
            </a:r>
          </a:p>
          <a:p>
            <a:r>
              <a:rPr lang="en-US" dirty="0" smtClean="0"/>
              <a:t>HIPAA Privacy and Security Rules</a:t>
            </a:r>
          </a:p>
          <a:p>
            <a:pPr lvl="1"/>
            <a:r>
              <a:rPr lang="en-US" dirty="0" smtClean="0"/>
              <a:t>HIPAA Privacy Rules</a:t>
            </a:r>
          </a:p>
          <a:p>
            <a:pPr lvl="1"/>
            <a:r>
              <a:rPr lang="en-US" dirty="0" smtClean="0"/>
              <a:t>HIPAA Security Rules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182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HIPAA Privacy Rules</a:t>
            </a:r>
          </a:p>
          <a:p>
            <a:pPr lvl="2"/>
            <a:r>
              <a:rPr lang="en-US" dirty="0" smtClean="0"/>
              <a:t>Administration controls designed to protect patient information</a:t>
            </a:r>
          </a:p>
          <a:p>
            <a:pPr lvl="2"/>
            <a:r>
              <a:rPr lang="en-US" dirty="0" smtClean="0"/>
              <a:t>Effective April 2003</a:t>
            </a:r>
          </a:p>
          <a:p>
            <a:pPr lvl="1"/>
            <a:r>
              <a:rPr lang="en-US" dirty="0" smtClean="0"/>
              <a:t>HIPAA Security Rules</a:t>
            </a:r>
          </a:p>
          <a:p>
            <a:pPr lvl="2"/>
            <a:r>
              <a:rPr lang="en-US" dirty="0" smtClean="0"/>
              <a:t>Technical controls: network perimeter protection, encryption, and workstation security</a:t>
            </a:r>
          </a:p>
          <a:p>
            <a:pPr lvl="2"/>
            <a:r>
              <a:rPr lang="en-US" dirty="0" smtClean="0"/>
              <a:t>Ref. to page 432, Table 17-1 HIPAA Rule Requirements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8152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 Card Industry Data Security Standard</a:t>
            </a:r>
          </a:p>
          <a:p>
            <a:r>
              <a:rPr lang="en-US" dirty="0" smtClean="0"/>
              <a:t>Not a law</a:t>
            </a:r>
          </a:p>
          <a:p>
            <a:r>
              <a:rPr lang="en-US" dirty="0" smtClean="0"/>
              <a:t>Mandatory compliance for participants in the card payment-processing industry</a:t>
            </a:r>
          </a:p>
          <a:p>
            <a:r>
              <a:rPr lang="en-US" dirty="0" smtClean="0"/>
              <a:t>Not only adopt, but also validate the compliance of the standard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PCI Data Security Standard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190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Level 1/High Risk Merchant</a:t>
            </a:r>
          </a:p>
          <a:p>
            <a:pPr lvl="1"/>
            <a:r>
              <a:rPr lang="en-US" dirty="0" smtClean="0"/>
              <a:t>Quarterly internal and external scan</a:t>
            </a:r>
          </a:p>
          <a:p>
            <a:pPr lvl="1"/>
            <a:r>
              <a:rPr lang="en-US" dirty="0" smtClean="0"/>
              <a:t>Independent validation of compliance by a QSA</a:t>
            </a:r>
          </a:p>
          <a:p>
            <a:pPr lvl="1"/>
            <a:r>
              <a:rPr lang="en-US" dirty="0" smtClean="0"/>
              <a:t>ROC</a:t>
            </a:r>
          </a:p>
          <a:p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Self-evaluation (SAQ)</a:t>
            </a:r>
          </a:p>
          <a:p>
            <a:r>
              <a:rPr lang="en-US" dirty="0" smtClean="0"/>
              <a:t>Common Adopted data security standards and practices</a:t>
            </a:r>
          </a:p>
          <a:p>
            <a:r>
              <a:rPr lang="en-US" dirty="0"/>
              <a:t>Not a </a:t>
            </a:r>
            <a:r>
              <a:rPr lang="en-US" dirty="0" smtClean="0"/>
              <a:t>panacea – Recent Target Data Breach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PCI Data Security Standard </a:t>
            </a:r>
          </a:p>
        </p:txBody>
      </p:sp>
    </p:spTree>
    <p:extLst>
      <p:ext uri="{BB962C8B-B14F-4D97-AF65-F5344CB8AC3E}">
        <p14:creationId xmlns:p14="http://schemas.microsoft.com/office/powerpoint/2010/main" val="335146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Initiated in 1985</a:t>
            </a:r>
          </a:p>
          <a:p>
            <a:r>
              <a:rPr lang="en-US" dirty="0" smtClean="0"/>
              <a:t>Internal control and framework formed in 1992</a:t>
            </a:r>
          </a:p>
          <a:p>
            <a:r>
              <a:rPr lang="en-US" dirty="0" smtClean="0"/>
              <a:t>AICPA/AAA/FEI/IIA/IMA</a:t>
            </a:r>
          </a:p>
          <a:p>
            <a:r>
              <a:rPr lang="en-US" dirty="0" smtClean="0"/>
              <a:t>Key Categories:</a:t>
            </a:r>
          </a:p>
          <a:p>
            <a:pPr lvl="1"/>
            <a:r>
              <a:rPr lang="en-US" dirty="0" smtClean="0"/>
              <a:t>Effectiveness and efficiency of operations</a:t>
            </a:r>
          </a:p>
          <a:p>
            <a:pPr lvl="1"/>
            <a:r>
              <a:rPr lang="en-US" dirty="0" smtClean="0"/>
              <a:t>Reliability of financial reporting</a:t>
            </a:r>
          </a:p>
          <a:p>
            <a:pPr lvl="1"/>
            <a:r>
              <a:rPr lang="en-US" dirty="0" smtClean="0"/>
              <a:t>Compliance with applicable laws and regulations</a:t>
            </a:r>
          </a:p>
          <a:p>
            <a:r>
              <a:rPr lang="en-US" dirty="0" smtClean="0"/>
              <a:t>The only framework for IC used by SEC, PCAOB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COSO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49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control is a process</a:t>
            </a:r>
          </a:p>
          <a:p>
            <a:r>
              <a:rPr lang="en-US" dirty="0" smtClean="0"/>
              <a:t>Internal control is affected by people</a:t>
            </a:r>
          </a:p>
          <a:p>
            <a:r>
              <a:rPr lang="en-US" dirty="0" smtClean="0"/>
              <a:t>Internal control can only provide “reasonable assurance”</a:t>
            </a:r>
          </a:p>
          <a:p>
            <a:r>
              <a:rPr lang="en-US" dirty="0" smtClean="0"/>
              <a:t>Internal control is geared to the achievement of objectives in one or more separate by overlapping categories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Control Key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7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94" y="2757488"/>
            <a:ext cx="5086350" cy="32861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COSO Cube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11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Environment – Tone from the top</a:t>
            </a:r>
          </a:p>
          <a:p>
            <a:r>
              <a:rPr lang="en-US" dirty="0" smtClean="0"/>
              <a:t>Risk Assessment – Identification and Analysis Risks</a:t>
            </a:r>
          </a:p>
          <a:p>
            <a:r>
              <a:rPr lang="en-US" dirty="0" smtClean="0"/>
              <a:t>Control Activities – Policies and procedures </a:t>
            </a:r>
          </a:p>
          <a:p>
            <a:r>
              <a:rPr lang="en-US" dirty="0" smtClean="0"/>
              <a:t>Information and Communication – Enable managers and staff to carry out responsibilities</a:t>
            </a:r>
          </a:p>
          <a:p>
            <a:r>
              <a:rPr lang="en-US" dirty="0" smtClean="0"/>
              <a:t>Monitoring – Assess the quality of the performance</a:t>
            </a:r>
          </a:p>
          <a:p>
            <a:r>
              <a:rPr lang="en-US" dirty="0" smtClean="0"/>
              <a:t>Each components are NOT isolated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COSO Cube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021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Internal Environment </a:t>
            </a:r>
          </a:p>
          <a:p>
            <a:r>
              <a:rPr lang="en-US" dirty="0" smtClean="0"/>
              <a:t>Objective Setting</a:t>
            </a:r>
          </a:p>
          <a:p>
            <a:r>
              <a:rPr lang="en-US" dirty="0" smtClean="0"/>
              <a:t>Event Identification</a:t>
            </a:r>
          </a:p>
          <a:p>
            <a:r>
              <a:rPr lang="en-US" dirty="0" smtClean="0"/>
              <a:t>Risk Assessment</a:t>
            </a:r>
          </a:p>
          <a:p>
            <a:r>
              <a:rPr lang="en-US" dirty="0" smtClean="0"/>
              <a:t>Risk Response </a:t>
            </a:r>
          </a:p>
          <a:p>
            <a:r>
              <a:rPr lang="en-US" dirty="0" smtClean="0"/>
              <a:t>Control Activities</a:t>
            </a:r>
          </a:p>
          <a:p>
            <a:r>
              <a:rPr lang="en-US" dirty="0" smtClean="0"/>
              <a:t>Information and Communication</a:t>
            </a:r>
          </a:p>
          <a:p>
            <a:r>
              <a:rPr lang="en-US" dirty="0" smtClean="0"/>
              <a:t>Monitoring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68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160" y="2674938"/>
            <a:ext cx="4555617" cy="34512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9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General Computer Controls</a:t>
            </a:r>
          </a:p>
          <a:p>
            <a:pPr lvl="1"/>
            <a:r>
              <a:rPr lang="en-US" dirty="0" smtClean="0"/>
              <a:t>IT Governance and Management</a:t>
            </a:r>
          </a:p>
          <a:p>
            <a:pPr lvl="1"/>
            <a:r>
              <a:rPr lang="en-US" dirty="0" smtClean="0"/>
              <a:t>IT Infrastructure</a:t>
            </a:r>
          </a:p>
          <a:p>
            <a:pPr lvl="1"/>
            <a:r>
              <a:rPr lang="en-US" dirty="0" smtClean="0"/>
              <a:t>Security Management</a:t>
            </a:r>
          </a:p>
          <a:p>
            <a:pPr lvl="1"/>
            <a:r>
              <a:rPr lang="en-US" dirty="0" smtClean="0"/>
              <a:t>HW and SW Acquisition and </a:t>
            </a:r>
            <a:r>
              <a:rPr lang="en-US" dirty="0"/>
              <a:t>D</a:t>
            </a:r>
            <a:r>
              <a:rPr lang="en-US" dirty="0" smtClean="0"/>
              <a:t>evelopment</a:t>
            </a:r>
          </a:p>
          <a:p>
            <a:pPr lvl="1"/>
            <a:r>
              <a:rPr lang="en-US" dirty="0" smtClean="0"/>
              <a:t>Services Delivery and Support,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Application Controls</a:t>
            </a:r>
          </a:p>
          <a:p>
            <a:pPr lvl="1"/>
            <a:r>
              <a:rPr lang="en-US" dirty="0" smtClean="0"/>
              <a:t>SDLC</a:t>
            </a:r>
          </a:p>
          <a:p>
            <a:pPr lvl="1"/>
            <a:r>
              <a:rPr lang="en-US" dirty="0" smtClean="0"/>
              <a:t>SOD</a:t>
            </a:r>
          </a:p>
          <a:p>
            <a:pPr lvl="1"/>
            <a:r>
              <a:rPr lang="en-US" dirty="0" smtClean="0"/>
              <a:t>Access Control, etc.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COSO’s Effect on IT Controls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75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194</TotalTime>
  <Words>969</Words>
  <Application>Microsoft Office PowerPoint</Application>
  <PresentationFormat>On-screen Show (4:3)</PresentationFormat>
  <Paragraphs>215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Waveform</vt:lpstr>
      <vt:lpstr>Frameworks, Standards and Regulations</vt:lpstr>
      <vt:lpstr>Frameworks and Standards </vt:lpstr>
      <vt:lpstr>COSO </vt:lpstr>
      <vt:lpstr>Internal Control Key Concepts</vt:lpstr>
      <vt:lpstr>COSO Cube</vt:lpstr>
      <vt:lpstr>COSO Cube</vt:lpstr>
      <vt:lpstr>ERM</vt:lpstr>
      <vt:lpstr>ERM</vt:lpstr>
      <vt:lpstr>COSO’s Effect on IT Controls</vt:lpstr>
      <vt:lpstr>COBIT</vt:lpstr>
      <vt:lpstr>COBIT</vt:lpstr>
      <vt:lpstr>COBIT</vt:lpstr>
      <vt:lpstr>IT Governance </vt:lpstr>
      <vt:lpstr>IT Governance </vt:lpstr>
      <vt:lpstr>ITIL</vt:lpstr>
      <vt:lpstr>ISO 27001</vt:lpstr>
      <vt:lpstr>Regulations </vt:lpstr>
      <vt:lpstr>Regulations</vt:lpstr>
      <vt:lpstr>SOX</vt:lpstr>
      <vt:lpstr>SOX </vt:lpstr>
      <vt:lpstr>SOX</vt:lpstr>
      <vt:lpstr>GLBA</vt:lpstr>
      <vt:lpstr>GLBA</vt:lpstr>
      <vt:lpstr>GLBA</vt:lpstr>
      <vt:lpstr>Other Privacy Regulations</vt:lpstr>
      <vt:lpstr>HIPAA</vt:lpstr>
      <vt:lpstr>HIPAA</vt:lpstr>
      <vt:lpstr>PCI Data Security Standard </vt:lpstr>
      <vt:lpstr>PCI Data Security Standard 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Frameworks, Standards and Regulations</dc:title>
  <dc:creator>Yao, Liang</dc:creator>
  <cp:lastModifiedBy>Yao, Liang</cp:lastModifiedBy>
  <cp:revision>15</cp:revision>
  <dcterms:created xsi:type="dcterms:W3CDTF">2014-04-04T17:01:00Z</dcterms:created>
  <dcterms:modified xsi:type="dcterms:W3CDTF">2014-04-04T23:08:52Z</dcterms:modified>
</cp:coreProperties>
</file>