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8"/>
  </p:notesMasterIdLst>
  <p:sldIdLst>
    <p:sldId id="256" r:id="rId2"/>
    <p:sldId id="386" r:id="rId3"/>
    <p:sldId id="353" r:id="rId4"/>
    <p:sldId id="387" r:id="rId5"/>
    <p:sldId id="388" r:id="rId6"/>
    <p:sldId id="389" r:id="rId7"/>
    <p:sldId id="390" r:id="rId8"/>
    <p:sldId id="354" r:id="rId9"/>
    <p:sldId id="355" r:id="rId10"/>
    <p:sldId id="357" r:id="rId11"/>
    <p:sldId id="356" r:id="rId12"/>
    <p:sldId id="391" r:id="rId13"/>
    <p:sldId id="358" r:id="rId14"/>
    <p:sldId id="359" r:id="rId15"/>
    <p:sldId id="360" r:id="rId16"/>
    <p:sldId id="362" r:id="rId17"/>
    <p:sldId id="392" r:id="rId18"/>
    <p:sldId id="361" r:id="rId19"/>
    <p:sldId id="363" r:id="rId20"/>
    <p:sldId id="364" r:id="rId21"/>
    <p:sldId id="365" r:id="rId22"/>
    <p:sldId id="366" r:id="rId23"/>
    <p:sldId id="367" r:id="rId24"/>
    <p:sldId id="368" r:id="rId25"/>
    <p:sldId id="369" r:id="rId26"/>
    <p:sldId id="370" r:id="rId27"/>
    <p:sldId id="371" r:id="rId28"/>
    <p:sldId id="393" r:id="rId29"/>
    <p:sldId id="394" r:id="rId30"/>
    <p:sldId id="372" r:id="rId31"/>
    <p:sldId id="373" r:id="rId32"/>
    <p:sldId id="374" r:id="rId33"/>
    <p:sldId id="376" r:id="rId34"/>
    <p:sldId id="375" r:id="rId35"/>
    <p:sldId id="377" r:id="rId36"/>
    <p:sldId id="384" r:id="rId37"/>
    <p:sldId id="395" r:id="rId38"/>
    <p:sldId id="379" r:id="rId39"/>
    <p:sldId id="378" r:id="rId40"/>
    <p:sldId id="396" r:id="rId41"/>
    <p:sldId id="385" r:id="rId42"/>
    <p:sldId id="381" r:id="rId43"/>
    <p:sldId id="382" r:id="rId44"/>
    <p:sldId id="383" r:id="rId45"/>
    <p:sldId id="397" r:id="rId46"/>
    <p:sldId id="398"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1lxy01"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78821" autoAdjust="0"/>
  </p:normalViewPr>
  <p:slideViewPr>
    <p:cSldViewPr>
      <p:cViewPr varScale="1">
        <p:scale>
          <a:sx n="45" d="100"/>
          <a:sy n="45" d="100"/>
        </p:scale>
        <p:origin x="-63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2ED645-DEEB-4076-8001-1857B286633B}" type="datetimeFigureOut">
              <a:rPr lang="en-US" smtClean="0"/>
              <a:t>4/4/2014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F054C7-729A-49FC-8810-AED4189DAE19}" type="slidenum">
              <a:rPr lang="en-US" smtClean="0"/>
              <a:t>‹#›</a:t>
            </a:fld>
            <a:endParaRPr lang="en-US"/>
          </a:p>
        </p:txBody>
      </p:sp>
    </p:spTree>
    <p:extLst>
      <p:ext uri="{BB962C8B-B14F-4D97-AF65-F5344CB8AC3E}">
        <p14:creationId xmlns:p14="http://schemas.microsoft.com/office/powerpoint/2010/main" val="3961905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11</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12</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13</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14</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15</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16</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17</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18</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19</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20</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21</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22</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23</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24</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25</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26</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27</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28</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29</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30</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4</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31</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32</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33</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34</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35</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36</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37</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38</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39</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40</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5</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41</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42</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43</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44</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45</a:t>
            </a:fld>
            <a:endParaRPr lang="en-US"/>
          </a:p>
        </p:txBody>
      </p:sp>
    </p:spTree>
    <p:extLst>
      <p:ext uri="{BB962C8B-B14F-4D97-AF65-F5344CB8AC3E}">
        <p14:creationId xmlns:p14="http://schemas.microsoft.com/office/powerpoint/2010/main" val="11881845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F054C7-729A-49FC-8810-AED4189DAE19}" type="slidenum">
              <a:rPr lang="en-US" smtClean="0"/>
              <a:t>46</a:t>
            </a:fld>
            <a:endParaRPr lang="en-US"/>
          </a:p>
        </p:txBody>
      </p:sp>
    </p:spTree>
    <p:extLst>
      <p:ext uri="{BB962C8B-B14F-4D97-AF65-F5344CB8AC3E}">
        <p14:creationId xmlns:p14="http://schemas.microsoft.com/office/powerpoint/2010/main" val="1774433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6</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7</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8</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9</a:t>
            </a:fld>
            <a:endParaRPr lang="en-US"/>
          </a:p>
        </p:txBody>
      </p:sp>
    </p:spTree>
    <p:extLst>
      <p:ext uri="{BB962C8B-B14F-4D97-AF65-F5344CB8AC3E}">
        <p14:creationId xmlns:p14="http://schemas.microsoft.com/office/powerpoint/2010/main" val="3594279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EF054C7-729A-49FC-8810-AED4189DAE19}" type="slidenum">
              <a:rPr lang="en-US" smtClean="0"/>
              <a:t>10</a:t>
            </a:fld>
            <a:endParaRPr lang="en-US"/>
          </a:p>
        </p:txBody>
      </p:sp>
    </p:spTree>
    <p:extLst>
      <p:ext uri="{BB962C8B-B14F-4D97-AF65-F5344CB8AC3E}">
        <p14:creationId xmlns:p14="http://schemas.microsoft.com/office/powerpoint/2010/main" val="359427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3535E7-E49D-4ABE-AEAB-933CC7D943F7}" type="datetime1">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0EF85-1453-41CB-BB1F-81F282292F0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4B3521-8736-41D5-9BD8-DF9CBDF7FFAC}" type="datetime1">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0EF85-1453-41CB-BB1F-81F282292F0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A28627C-C21E-459D-B420-613253BC780F}" type="datetime1">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0EF85-1453-41CB-BB1F-81F282292F0A}"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02683-C193-475B-A81B-414CFEC1FFE1}" type="datetime1">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0EF85-1453-41CB-BB1F-81F282292F0A}"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6651E1-73A3-4318-B985-25B23D9F0E89}" type="datetime1">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0EF85-1453-41CB-BB1F-81F282292F0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2768BB4-49CE-4891-8CB4-4A294EBEE637}" type="datetime1">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30EF85-1453-41CB-BB1F-81F282292F0A}"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C9AAB5-66B8-4560-96CE-63F5D727A4FE}" type="datetime1">
              <a:rPr lang="en-US" smtClean="0"/>
              <a:t>4/4/2014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30EF85-1453-41CB-BB1F-81F282292F0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366BFE-78C1-4982-BFCA-60E7F93A214B}" type="datetime1">
              <a:rPr lang="en-US" smtClean="0"/>
              <a:t>4/4/2014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30EF85-1453-41CB-BB1F-81F282292F0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14D7F9D-F7F7-4F4C-B759-9CC52A9D4C01}" type="datetime1">
              <a:rPr lang="en-US" smtClean="0"/>
              <a:t>4/4/2014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30EF85-1453-41CB-BB1F-81F282292F0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13D6447-500C-4956-84E3-DF71E6A9A805}" type="datetime1">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30EF85-1453-41CB-BB1F-81F282292F0A}"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9C681D-9285-4C2E-A850-56CF0B4E5163}" type="datetime1">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30EF85-1453-41CB-BB1F-81F282292F0A}"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653FF82-DE38-4D68-A6BF-3A676F5B3A3D}" type="datetime1">
              <a:rPr lang="en-US" smtClean="0"/>
              <a:t>4/4/2014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730EF85-1453-41CB-BB1F-81F282292F0A}"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rn.com/news/security/240003644/yahoo-investigates-leak-of-400-000-passwords.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rn.com/news/security/240006974/report-government-exposed-94-million-personal-records-over-3-year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IT Service Delivery And Support</a:t>
            </a:r>
            <a:br>
              <a:rPr lang="en-US" dirty="0" smtClean="0"/>
            </a:br>
            <a:r>
              <a:rPr lang="en-US" dirty="0" smtClean="0"/>
              <a:t>Week Ten</a:t>
            </a:r>
            <a:endParaRPr lang="en-US" dirty="0"/>
          </a:p>
        </p:txBody>
      </p:sp>
      <p:sp>
        <p:nvSpPr>
          <p:cNvPr id="3" name="Subtitle 2"/>
          <p:cNvSpPr>
            <a:spLocks noGrp="1"/>
          </p:cNvSpPr>
          <p:nvPr>
            <p:ph type="subTitle" idx="1"/>
          </p:nvPr>
        </p:nvSpPr>
        <p:spPr>
          <a:xfrm>
            <a:off x="1371600" y="3886200"/>
            <a:ext cx="6400800" cy="1447800"/>
          </a:xfrm>
        </p:spPr>
        <p:txBody>
          <a:bodyPr>
            <a:normAutofit/>
          </a:bodyPr>
          <a:lstStyle/>
          <a:p>
            <a:r>
              <a:rPr lang="en-US" dirty="0" smtClean="0"/>
              <a:t>IT Auditing and Cyber Security</a:t>
            </a:r>
          </a:p>
          <a:p>
            <a:r>
              <a:rPr lang="en-US" dirty="0" smtClean="0"/>
              <a:t>Spring 2014</a:t>
            </a:r>
          </a:p>
          <a:p>
            <a:r>
              <a:rPr lang="en-US" dirty="0" smtClean="0"/>
              <a:t>	Instructor: Liang Yao (MBA MS CIA CISA CISSP)</a:t>
            </a:r>
            <a:endParaRPr lang="en-US" dirty="0"/>
          </a:p>
        </p:txBody>
      </p:sp>
      <p:sp>
        <p:nvSpPr>
          <p:cNvPr id="4" name="Slide Number Placeholder 3"/>
          <p:cNvSpPr>
            <a:spLocks noGrp="1"/>
          </p:cNvSpPr>
          <p:nvPr>
            <p:ph type="sldNum" sz="quarter" idx="12"/>
          </p:nvPr>
        </p:nvSpPr>
        <p:spPr/>
        <p:txBody>
          <a:bodyPr/>
          <a:lstStyle/>
          <a:p>
            <a:fld id="{3730EF85-1453-41CB-BB1F-81F282292F0A}" type="slidenum">
              <a:rPr lang="en-US" smtClean="0"/>
              <a:t>1</a:t>
            </a:fld>
            <a:endParaRPr lang="en-US"/>
          </a:p>
        </p:txBody>
      </p:sp>
    </p:spTree>
    <p:extLst>
      <p:ext uri="{BB962C8B-B14F-4D97-AF65-F5344CB8AC3E}">
        <p14:creationId xmlns:p14="http://schemas.microsoft.com/office/powerpoint/2010/main" val="4227497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marL="0" lvl="1" indent="0" algn="ctr"/>
            <a:r>
              <a:rPr lang="en-US" sz="4400" kern="1200" dirty="0" smtClean="0">
                <a:solidFill>
                  <a:srgbClr val="FFFFFF"/>
                </a:solidFill>
                <a:latin typeface="+mj-lt"/>
                <a:ea typeface="+mj-ea"/>
                <a:cs typeface="+mj-cs"/>
              </a:rPr>
              <a:t/>
            </a:r>
            <a:br>
              <a:rPr lang="en-US" sz="4400" kern="1200" dirty="0" smtClean="0">
                <a:solidFill>
                  <a:srgbClr val="FFFFFF"/>
                </a:solidFill>
                <a:latin typeface="+mj-lt"/>
                <a:ea typeface="+mj-ea"/>
                <a:cs typeface="+mj-cs"/>
              </a:rPr>
            </a:br>
            <a:r>
              <a:rPr lang="en-US" sz="4400" kern="1200" dirty="0">
                <a:solidFill>
                  <a:srgbClr val="FFFFFF"/>
                </a:solidFill>
                <a:latin typeface="+mj-lt"/>
                <a:ea typeface="+mj-ea"/>
                <a:cs typeface="+mj-cs"/>
              </a:rPr>
              <a:t/>
            </a:r>
            <a:br>
              <a:rPr lang="en-US" sz="4400" kern="1200" dirty="0">
                <a:solidFill>
                  <a:srgbClr val="FFFFFF"/>
                </a:solidFill>
                <a:latin typeface="+mj-lt"/>
                <a:ea typeface="+mj-ea"/>
                <a:cs typeface="+mj-cs"/>
              </a:rPr>
            </a:br>
            <a:r>
              <a:rPr lang="en-US" sz="4000" kern="1200" dirty="0">
                <a:solidFill>
                  <a:srgbClr val="FFFFFF"/>
                </a:solidFill>
                <a:latin typeface="+mj-lt"/>
                <a:ea typeface="+mj-ea"/>
                <a:cs typeface="+mj-cs"/>
              </a:rPr>
              <a:t>Information Security Processes</a:t>
            </a:r>
            <a:r>
              <a:rPr lang="en-US" sz="4400" kern="1200" dirty="0">
                <a:solidFill>
                  <a:srgbClr val="FFFFFF"/>
                </a:solidFill>
                <a:latin typeface="+mj-lt"/>
                <a:ea typeface="+mj-ea"/>
                <a:cs typeface="+mj-cs"/>
              </a:rPr>
              <a:t/>
            </a:r>
            <a:br>
              <a:rPr lang="en-US" sz="4400" kern="1200" dirty="0">
                <a:solidFill>
                  <a:srgbClr val="FFFFFF"/>
                </a:solidFill>
                <a:latin typeface="+mj-lt"/>
                <a:ea typeface="+mj-ea"/>
                <a:cs typeface="+mj-cs"/>
              </a:rPr>
            </a:br>
            <a:r>
              <a:rPr lang="en-US" sz="4400" kern="1200" dirty="0">
                <a:solidFill>
                  <a:srgbClr val="FFFFFF"/>
                </a:solidFill>
                <a:latin typeface="+mj-lt"/>
                <a:ea typeface="+mj-ea"/>
                <a:cs typeface="+mj-cs"/>
              </a:rPr>
              <a:t/>
            </a:r>
            <a:br>
              <a:rPr lang="en-US" sz="4400" kern="1200" dirty="0">
                <a:solidFill>
                  <a:srgbClr val="FFFFFF"/>
                </a:solidFill>
                <a:latin typeface="+mj-lt"/>
                <a:ea typeface="+mj-ea"/>
                <a:cs typeface="+mj-cs"/>
              </a:rPr>
            </a:br>
            <a:endParaRPr lang="en-US" sz="44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10</a:t>
            </a:fld>
            <a:endParaRPr lang="en-US"/>
          </a:p>
        </p:txBody>
      </p:sp>
      <p:sp>
        <p:nvSpPr>
          <p:cNvPr id="5" name="Content Placeholder 4"/>
          <p:cNvSpPr>
            <a:spLocks noGrp="1"/>
          </p:cNvSpPr>
          <p:nvPr>
            <p:ph idx="1"/>
          </p:nvPr>
        </p:nvSpPr>
        <p:spPr>
          <a:xfrm>
            <a:off x="872067" y="1905000"/>
            <a:ext cx="7408333" cy="4221163"/>
          </a:xfrm>
        </p:spPr>
        <p:txBody>
          <a:bodyPr>
            <a:noAutofit/>
          </a:bodyPr>
          <a:lstStyle/>
          <a:p>
            <a:r>
              <a:rPr lang="en-US" sz="1900" u="sng" dirty="0" smtClean="0"/>
              <a:t>Information </a:t>
            </a:r>
            <a:r>
              <a:rPr lang="en-US" sz="1900" u="sng" dirty="0"/>
              <a:t>Security Risk Assessment</a:t>
            </a:r>
            <a:r>
              <a:rPr lang="en-US" sz="1900" dirty="0"/>
              <a:t>-A process to identify and assess </a:t>
            </a:r>
            <a:r>
              <a:rPr lang="en-US" sz="1900" dirty="0" smtClean="0"/>
              <a:t>threats, vulnerabilities</a:t>
            </a:r>
            <a:r>
              <a:rPr lang="en-US" sz="1900" dirty="0"/>
              <a:t>, attacks, probabilities of occurrence, and outcomes.</a:t>
            </a:r>
          </a:p>
          <a:p>
            <a:r>
              <a:rPr lang="en-US" sz="1900" u="sng" dirty="0" smtClean="0"/>
              <a:t>Information </a:t>
            </a:r>
            <a:r>
              <a:rPr lang="en-US" sz="1900" u="sng" dirty="0"/>
              <a:t>Security Strategy</a:t>
            </a:r>
            <a:r>
              <a:rPr lang="en-US" sz="1900" dirty="0"/>
              <a:t>-A plan to mitigate risk that integrates </a:t>
            </a:r>
            <a:r>
              <a:rPr lang="en-US" sz="1900" dirty="0" smtClean="0"/>
              <a:t>technology, policies</a:t>
            </a:r>
            <a:r>
              <a:rPr lang="en-US" sz="1900" dirty="0"/>
              <a:t>, procedures, and training. The plan should be reviewed and approved </a:t>
            </a:r>
            <a:r>
              <a:rPr lang="en-US" sz="1900" dirty="0" smtClean="0"/>
              <a:t>by the </a:t>
            </a:r>
            <a:r>
              <a:rPr lang="en-US" sz="1900" dirty="0"/>
              <a:t>board of directors.</a:t>
            </a:r>
          </a:p>
          <a:p>
            <a:r>
              <a:rPr lang="en-US" sz="1900" u="sng" dirty="0" smtClean="0"/>
              <a:t>Security </a:t>
            </a:r>
            <a:r>
              <a:rPr lang="en-US" sz="1900" u="sng" dirty="0"/>
              <a:t>Controls Implementation</a:t>
            </a:r>
            <a:r>
              <a:rPr lang="en-US" sz="1900" dirty="0"/>
              <a:t>-The acquisition and operation of technology, </a:t>
            </a:r>
            <a:r>
              <a:rPr lang="en-US" sz="1900" dirty="0" smtClean="0"/>
              <a:t>the specific </a:t>
            </a:r>
            <a:r>
              <a:rPr lang="en-US" sz="1900" dirty="0"/>
              <a:t>assignment of duties and responsibilities to managers and staff, </a:t>
            </a:r>
            <a:r>
              <a:rPr lang="en-US" sz="1900" dirty="0" smtClean="0"/>
              <a:t>the deployment </a:t>
            </a:r>
            <a:r>
              <a:rPr lang="en-US" sz="1900" dirty="0"/>
              <a:t>of risk-appropriate controls, and the assurance that management </a:t>
            </a:r>
            <a:r>
              <a:rPr lang="en-US" sz="1900" dirty="0" smtClean="0"/>
              <a:t>and staff </a:t>
            </a:r>
            <a:r>
              <a:rPr lang="en-US" sz="1900" dirty="0"/>
              <a:t>understand their responsibilities and have the knowledge, skills, and </a:t>
            </a:r>
            <a:r>
              <a:rPr lang="en-US" sz="1900" dirty="0" smtClean="0"/>
              <a:t>motivation necessary </a:t>
            </a:r>
            <a:r>
              <a:rPr lang="en-US" sz="1900" dirty="0"/>
              <a:t>to fulfill their duties</a:t>
            </a:r>
            <a:r>
              <a:rPr lang="en-US" sz="1900" dirty="0" smtClean="0"/>
              <a:t>.</a:t>
            </a:r>
            <a:endParaRPr lang="en-US" sz="1900" dirty="0"/>
          </a:p>
        </p:txBody>
      </p:sp>
    </p:spTree>
    <p:extLst>
      <p:ext uri="{BB962C8B-B14F-4D97-AF65-F5344CB8AC3E}">
        <p14:creationId xmlns:p14="http://schemas.microsoft.com/office/powerpoint/2010/main" val="2976323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ctr" rtl="0">
              <a:spcBef>
                <a:spcPct val="0"/>
              </a:spcBef>
            </a:pPr>
            <a:r>
              <a:rPr lang="en-US" sz="4400" kern="1200" dirty="0" smtClean="0">
                <a:solidFill>
                  <a:srgbClr val="FFFFFF"/>
                </a:solidFill>
                <a:latin typeface="+mj-lt"/>
                <a:ea typeface="+mj-ea"/>
                <a:cs typeface="+mj-cs"/>
              </a:rPr>
              <a:t/>
            </a:r>
            <a:br>
              <a:rPr lang="en-US" sz="4400" kern="1200" dirty="0" smtClean="0">
                <a:solidFill>
                  <a:srgbClr val="FFFFFF"/>
                </a:solidFill>
                <a:latin typeface="+mj-lt"/>
                <a:ea typeface="+mj-ea"/>
                <a:cs typeface="+mj-cs"/>
              </a:rPr>
            </a:br>
            <a:r>
              <a:rPr lang="en-US" sz="4400" kern="1200" dirty="0" smtClean="0">
                <a:solidFill>
                  <a:srgbClr val="FFFFFF"/>
                </a:solidFill>
                <a:latin typeface="+mj-lt"/>
                <a:ea typeface="+mj-ea"/>
                <a:cs typeface="+mj-cs"/>
              </a:rPr>
              <a:t>Information </a:t>
            </a:r>
            <a:r>
              <a:rPr lang="en-US" sz="4400" kern="1200" dirty="0">
                <a:solidFill>
                  <a:srgbClr val="FFFFFF"/>
                </a:solidFill>
                <a:latin typeface="+mj-lt"/>
                <a:ea typeface="+mj-ea"/>
                <a:cs typeface="+mj-cs"/>
              </a:rPr>
              <a:t>Security Processes (Cont.)</a:t>
            </a:r>
            <a:br>
              <a:rPr lang="en-US" sz="4400" kern="1200" dirty="0">
                <a:solidFill>
                  <a:srgbClr val="FFFFFF"/>
                </a:solidFill>
                <a:latin typeface="+mj-lt"/>
                <a:ea typeface="+mj-ea"/>
                <a:cs typeface="+mj-cs"/>
              </a:rPr>
            </a:br>
            <a:endParaRPr lang="en-US" sz="44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11</a:t>
            </a:fld>
            <a:endParaRPr lang="en-US"/>
          </a:p>
        </p:txBody>
      </p:sp>
      <p:sp>
        <p:nvSpPr>
          <p:cNvPr id="5" name="Content Placeholder 4"/>
          <p:cNvSpPr>
            <a:spLocks noGrp="1"/>
          </p:cNvSpPr>
          <p:nvPr>
            <p:ph idx="1"/>
          </p:nvPr>
        </p:nvSpPr>
        <p:spPr>
          <a:xfrm>
            <a:off x="872067" y="1676400"/>
            <a:ext cx="7408333" cy="4449763"/>
          </a:xfrm>
        </p:spPr>
        <p:txBody>
          <a:bodyPr>
            <a:noAutofit/>
          </a:bodyPr>
          <a:lstStyle/>
          <a:p>
            <a:r>
              <a:rPr lang="en-US" sz="1800" u="sng" dirty="0" smtClean="0"/>
              <a:t>Security </a:t>
            </a:r>
            <a:r>
              <a:rPr lang="en-US" sz="1800" u="sng" dirty="0"/>
              <a:t>Monitoring</a:t>
            </a:r>
            <a:r>
              <a:rPr lang="en-US" sz="1800" dirty="0"/>
              <a:t>-The use of various methodologies to gain assurance that </a:t>
            </a:r>
            <a:r>
              <a:rPr lang="en-US" sz="1800" dirty="0" smtClean="0"/>
              <a:t>risks are </a:t>
            </a:r>
            <a:r>
              <a:rPr lang="en-US" sz="1800" dirty="0"/>
              <a:t>appropriately assessed and mitigated. These methodologies should verify </a:t>
            </a:r>
            <a:r>
              <a:rPr lang="en-US" sz="1800" dirty="0" smtClean="0"/>
              <a:t>that significant </a:t>
            </a:r>
            <a:r>
              <a:rPr lang="en-US" sz="1800" dirty="0"/>
              <a:t>controls are effective and performing as intended.</a:t>
            </a:r>
          </a:p>
          <a:p>
            <a:r>
              <a:rPr lang="en-US" sz="1800" u="sng" dirty="0" smtClean="0"/>
              <a:t>Security </a:t>
            </a:r>
            <a:r>
              <a:rPr lang="en-US" sz="1800" u="sng" dirty="0"/>
              <a:t>Process Monitoring and Updating</a:t>
            </a:r>
            <a:r>
              <a:rPr lang="en-US" sz="1800" dirty="0"/>
              <a:t>-The process of continuously </a:t>
            </a:r>
            <a:r>
              <a:rPr lang="en-US" sz="1800" dirty="0" smtClean="0"/>
              <a:t>gathering and </a:t>
            </a:r>
            <a:r>
              <a:rPr lang="en-US" sz="1800" dirty="0"/>
              <a:t>analyzing information regarding new threats and vulnerabilities, actual </a:t>
            </a:r>
            <a:r>
              <a:rPr lang="en-US" sz="1800" dirty="0" smtClean="0"/>
              <a:t>attacks on </a:t>
            </a:r>
            <a:r>
              <a:rPr lang="en-US" sz="1800" dirty="0"/>
              <a:t>the institution or others combined with the effectiveness of the existing </a:t>
            </a:r>
            <a:r>
              <a:rPr lang="en-US" sz="1800" dirty="0" smtClean="0"/>
              <a:t>security controls</a:t>
            </a:r>
            <a:r>
              <a:rPr lang="en-US" sz="1800" dirty="0"/>
              <a:t>. This information is used to update the risk assessment, strategy, </a:t>
            </a:r>
            <a:r>
              <a:rPr lang="en-US" sz="1800" dirty="0" smtClean="0"/>
              <a:t>and controls</a:t>
            </a:r>
            <a:r>
              <a:rPr lang="en-US" sz="1800" dirty="0"/>
              <a:t>. Monitoring and updating makes the process continuous instead of a </a:t>
            </a:r>
            <a:r>
              <a:rPr lang="en-US" sz="1800" dirty="0" smtClean="0"/>
              <a:t>onetime event</a:t>
            </a:r>
            <a:r>
              <a:rPr lang="en-US" sz="1800" dirty="0"/>
              <a:t>.</a:t>
            </a:r>
          </a:p>
          <a:p>
            <a:r>
              <a:rPr lang="en-US" sz="1800" u="sng" dirty="0"/>
              <a:t>Security risk variable</a:t>
            </a:r>
            <a:r>
              <a:rPr lang="en-US" sz="1800" dirty="0"/>
              <a:t>s include threats, vulnerabilities, attack techniques, </a:t>
            </a:r>
            <a:r>
              <a:rPr lang="en-US" sz="1800" dirty="0" smtClean="0"/>
              <a:t>the expected </a:t>
            </a:r>
            <a:r>
              <a:rPr lang="en-US" sz="1800" dirty="0"/>
              <a:t>frequency of attacks, financial institution operations and technology, </a:t>
            </a:r>
            <a:r>
              <a:rPr lang="en-US" sz="1800" dirty="0" smtClean="0"/>
              <a:t>and the </a:t>
            </a:r>
            <a:r>
              <a:rPr lang="en-US" sz="1800" dirty="0"/>
              <a:t>financial institution's defensive posture. All of these variables </a:t>
            </a:r>
            <a:r>
              <a:rPr lang="en-US" sz="1800" dirty="0" smtClean="0"/>
              <a:t>change constantly</a:t>
            </a:r>
            <a:r>
              <a:rPr lang="en-US" sz="1800" dirty="0"/>
              <a:t>. Therefore, an institution's management of the risks requires an </a:t>
            </a:r>
            <a:r>
              <a:rPr lang="en-US" sz="1800" dirty="0" smtClean="0"/>
              <a:t>ongoing process</a:t>
            </a:r>
            <a:r>
              <a:rPr lang="en-US" sz="1800" dirty="0"/>
              <a:t>.</a:t>
            </a:r>
          </a:p>
        </p:txBody>
      </p:sp>
    </p:spTree>
    <p:extLst>
      <p:ext uri="{BB962C8B-B14F-4D97-AF65-F5344CB8AC3E}">
        <p14:creationId xmlns:p14="http://schemas.microsoft.com/office/powerpoint/2010/main" val="2878308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ctr" rtl="0">
              <a:spcBef>
                <a:spcPct val="0"/>
              </a:spcBef>
            </a:pPr>
            <a:r>
              <a:rPr lang="en-US" sz="4000" kern="1200" dirty="0">
                <a:solidFill>
                  <a:srgbClr val="FFFFFF"/>
                </a:solidFill>
                <a:latin typeface="+mj-lt"/>
                <a:ea typeface="+mj-ea"/>
                <a:cs typeface="+mj-cs"/>
              </a:rPr>
              <a:t>Governance</a:t>
            </a: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12</a:t>
            </a:fld>
            <a:endParaRPr lang="en-US"/>
          </a:p>
        </p:txBody>
      </p:sp>
      <p:sp>
        <p:nvSpPr>
          <p:cNvPr id="5" name="Content Placeholder 4"/>
          <p:cNvSpPr>
            <a:spLocks noGrp="1"/>
          </p:cNvSpPr>
          <p:nvPr>
            <p:ph idx="1"/>
          </p:nvPr>
        </p:nvSpPr>
        <p:spPr>
          <a:xfrm>
            <a:off x="838200" y="1676400"/>
            <a:ext cx="7408333" cy="4343400"/>
          </a:xfrm>
        </p:spPr>
        <p:txBody>
          <a:bodyPr>
            <a:noAutofit/>
          </a:bodyPr>
          <a:lstStyle/>
          <a:p>
            <a:pPr marL="285750" lvl="1" indent="-285750"/>
            <a:r>
              <a:rPr lang="en-US" sz="1800" u="sng" dirty="0" smtClean="0"/>
              <a:t>Management Structure</a:t>
            </a:r>
          </a:p>
          <a:p>
            <a:pPr marL="301943" lvl="1" indent="0">
              <a:buNone/>
            </a:pPr>
            <a:r>
              <a:rPr lang="en-US" sz="1800" dirty="0" smtClean="0"/>
              <a:t>“Information </a:t>
            </a:r>
            <a:r>
              <a:rPr lang="en-US" sz="1800" dirty="0"/>
              <a:t>security is a significant business risk that demand engagement of the </a:t>
            </a:r>
            <a:r>
              <a:rPr lang="en-US" sz="1800" dirty="0" smtClean="0"/>
              <a:t>Board of </a:t>
            </a:r>
            <a:r>
              <a:rPr lang="en-US" sz="1800" dirty="0"/>
              <a:t>Directors and senior business management. It is the responsibility of everyone </a:t>
            </a:r>
            <a:r>
              <a:rPr lang="en-US" sz="1800" dirty="0" smtClean="0"/>
              <a:t>who has </a:t>
            </a:r>
            <a:r>
              <a:rPr lang="en-US" sz="1800" dirty="0"/>
              <a:t>the opportunity to control or report the institution's data. Information security </a:t>
            </a:r>
            <a:r>
              <a:rPr lang="en-US" sz="1800" dirty="0" smtClean="0"/>
              <a:t>should be </a:t>
            </a:r>
            <a:r>
              <a:rPr lang="en-US" sz="1800" dirty="0"/>
              <a:t>supported throughout the institution, including the board of directors, </a:t>
            </a:r>
            <a:r>
              <a:rPr lang="en-US" sz="1800" dirty="0" smtClean="0"/>
              <a:t>senior management</a:t>
            </a:r>
            <a:r>
              <a:rPr lang="en-US" sz="1800" dirty="0"/>
              <a:t>, information security officers, employees, auditors, service providers, </a:t>
            </a:r>
            <a:r>
              <a:rPr lang="en-US" sz="1800" dirty="0" smtClean="0"/>
              <a:t>and contractors</a:t>
            </a:r>
            <a:r>
              <a:rPr lang="en-US" sz="1800" dirty="0"/>
              <a:t>. Each role has different responsibilities for information security and </a:t>
            </a:r>
            <a:r>
              <a:rPr lang="en-US" sz="1800" dirty="0" smtClean="0"/>
              <a:t>each individual </a:t>
            </a:r>
            <a:r>
              <a:rPr lang="en-US" sz="1800" dirty="0"/>
              <a:t>should be accountable for his or her actions. Accountability requires </a:t>
            </a:r>
            <a:r>
              <a:rPr lang="en-US" sz="1800" dirty="0" smtClean="0"/>
              <a:t>clear lines </a:t>
            </a:r>
            <a:r>
              <a:rPr lang="en-US" sz="1800" dirty="0"/>
              <a:t>of reporting, clear communication of expectations, and the delegation and </a:t>
            </a:r>
            <a:r>
              <a:rPr lang="en-US" sz="1800" dirty="0" smtClean="0"/>
              <a:t>judicious use </a:t>
            </a:r>
            <a:r>
              <a:rPr lang="en-US" sz="1800" dirty="0"/>
              <a:t>of appropriate authority to bring about appropriate compliance with the </a:t>
            </a:r>
            <a:r>
              <a:rPr lang="en-US" sz="1800" dirty="0" smtClean="0"/>
              <a:t>institution's policies</a:t>
            </a:r>
            <a:r>
              <a:rPr lang="en-US" sz="1800" dirty="0"/>
              <a:t>, standards, and procedures</a:t>
            </a:r>
            <a:r>
              <a:rPr lang="en-US" sz="1800" dirty="0" smtClean="0"/>
              <a:t>.” FFIEC IT Examination Handbook</a:t>
            </a:r>
          </a:p>
        </p:txBody>
      </p:sp>
    </p:spTree>
    <p:extLst>
      <p:ext uri="{BB962C8B-B14F-4D97-AF65-F5344CB8AC3E}">
        <p14:creationId xmlns:p14="http://schemas.microsoft.com/office/powerpoint/2010/main" val="120051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ctr" rtl="0">
              <a:spcBef>
                <a:spcPct val="0"/>
              </a:spcBef>
            </a:pPr>
            <a:r>
              <a:rPr lang="en-US" sz="4000" kern="1200" dirty="0">
                <a:solidFill>
                  <a:srgbClr val="FFFFFF"/>
                </a:solidFill>
                <a:latin typeface="+mj-lt"/>
                <a:ea typeface="+mj-ea"/>
                <a:cs typeface="+mj-cs"/>
              </a:rPr>
              <a:t>Governance</a:t>
            </a: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13</a:t>
            </a:fld>
            <a:endParaRPr lang="en-US"/>
          </a:p>
        </p:txBody>
      </p:sp>
      <p:sp>
        <p:nvSpPr>
          <p:cNvPr id="5" name="Content Placeholder 4"/>
          <p:cNvSpPr>
            <a:spLocks noGrp="1"/>
          </p:cNvSpPr>
          <p:nvPr>
            <p:ph idx="1"/>
          </p:nvPr>
        </p:nvSpPr>
        <p:spPr>
          <a:xfrm>
            <a:off x="838200" y="1676400"/>
            <a:ext cx="7408333" cy="4343400"/>
          </a:xfrm>
        </p:spPr>
        <p:txBody>
          <a:bodyPr>
            <a:noAutofit/>
          </a:bodyPr>
          <a:lstStyle/>
          <a:p>
            <a:pPr marL="285750" lvl="1" indent="-285750"/>
            <a:r>
              <a:rPr lang="en-US" sz="3200" b="1" dirty="0" smtClean="0"/>
              <a:t>Responsibility </a:t>
            </a:r>
            <a:r>
              <a:rPr lang="en-US" sz="3200" b="1" dirty="0"/>
              <a:t>and </a:t>
            </a:r>
            <a:r>
              <a:rPr lang="en-US" sz="3200" b="1" dirty="0" smtClean="0"/>
              <a:t>Accountability</a:t>
            </a:r>
          </a:p>
          <a:p>
            <a:pPr marL="565150" lvl="2" indent="-285750"/>
            <a:r>
              <a:rPr lang="en-US" sz="3200" dirty="0" smtClean="0"/>
              <a:t>Board </a:t>
            </a:r>
          </a:p>
          <a:p>
            <a:pPr marL="565150" lvl="2" indent="-285750"/>
            <a:r>
              <a:rPr lang="en-US" sz="3200" dirty="0" smtClean="0"/>
              <a:t>Executive Management</a:t>
            </a:r>
          </a:p>
          <a:p>
            <a:pPr marL="565150" lvl="2" indent="-285750"/>
            <a:r>
              <a:rPr lang="en-US" sz="3200" dirty="0" smtClean="0"/>
              <a:t>Staff and Line-of-Business Managers</a:t>
            </a:r>
          </a:p>
          <a:p>
            <a:pPr marL="565150" lvl="2" indent="-285750"/>
            <a:r>
              <a:rPr lang="en-US" sz="3200" dirty="0" smtClean="0"/>
              <a:t>Internal Auditors</a:t>
            </a:r>
          </a:p>
          <a:p>
            <a:pPr marL="565150" lvl="2" indent="-285750"/>
            <a:endParaRPr lang="en-US" sz="1600" dirty="0"/>
          </a:p>
        </p:txBody>
      </p:sp>
    </p:spTree>
    <p:extLst>
      <p:ext uri="{BB962C8B-B14F-4D97-AF65-F5344CB8AC3E}">
        <p14:creationId xmlns:p14="http://schemas.microsoft.com/office/powerpoint/2010/main" val="13760519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dirty="0"/>
              <a:t>Governance (Cont.)</a:t>
            </a:r>
          </a:p>
        </p:txBody>
      </p:sp>
      <p:sp>
        <p:nvSpPr>
          <p:cNvPr id="4" name="Slide Number Placeholder 3"/>
          <p:cNvSpPr>
            <a:spLocks noGrp="1"/>
          </p:cNvSpPr>
          <p:nvPr>
            <p:ph type="sldNum" sz="quarter" idx="12"/>
          </p:nvPr>
        </p:nvSpPr>
        <p:spPr/>
        <p:txBody>
          <a:bodyPr/>
          <a:lstStyle/>
          <a:p>
            <a:fld id="{3730EF85-1453-41CB-BB1F-81F282292F0A}" type="slidenum">
              <a:rPr lang="en-US" smtClean="0"/>
              <a:t>14</a:t>
            </a:fld>
            <a:endParaRPr lang="en-US"/>
          </a:p>
        </p:txBody>
      </p:sp>
      <p:sp>
        <p:nvSpPr>
          <p:cNvPr id="5" name="Content Placeholder 4"/>
          <p:cNvSpPr>
            <a:spLocks noGrp="1"/>
          </p:cNvSpPr>
          <p:nvPr>
            <p:ph idx="1"/>
          </p:nvPr>
        </p:nvSpPr>
        <p:spPr>
          <a:xfrm>
            <a:off x="872067" y="1981200"/>
            <a:ext cx="7408333" cy="4144963"/>
          </a:xfrm>
        </p:spPr>
        <p:txBody>
          <a:bodyPr>
            <a:noAutofit/>
          </a:bodyPr>
          <a:lstStyle/>
          <a:p>
            <a:pPr marL="565150" lvl="2" indent="-285750"/>
            <a:r>
              <a:rPr lang="en-US" sz="3200" dirty="0" smtClean="0"/>
              <a:t>Board </a:t>
            </a:r>
            <a:endParaRPr lang="en-US" sz="3200" dirty="0"/>
          </a:p>
          <a:p>
            <a:pPr marL="852487" lvl="3" indent="-285750"/>
            <a:r>
              <a:rPr lang="en-US" sz="3000" dirty="0"/>
              <a:t>Central oversight and coordination,</a:t>
            </a:r>
          </a:p>
          <a:p>
            <a:pPr marL="852487" lvl="3" indent="-285750"/>
            <a:r>
              <a:rPr lang="en-US" sz="3000" dirty="0"/>
              <a:t>Assignment of responsibility,</a:t>
            </a:r>
          </a:p>
          <a:p>
            <a:pPr marL="852487" lvl="3" indent="-285750"/>
            <a:r>
              <a:rPr lang="en-US" sz="3000" dirty="0"/>
              <a:t>Risk assessment and measurement,</a:t>
            </a:r>
          </a:p>
          <a:p>
            <a:pPr marL="852487" lvl="3" indent="-285750"/>
            <a:r>
              <a:rPr lang="en-US" sz="3000" dirty="0"/>
              <a:t>Monitoring and testing,</a:t>
            </a:r>
          </a:p>
          <a:p>
            <a:pPr marL="852487" lvl="3" indent="-285750"/>
            <a:r>
              <a:rPr lang="en-US" sz="3000" dirty="0"/>
              <a:t>Reporting, and</a:t>
            </a:r>
          </a:p>
          <a:p>
            <a:pPr marL="852487" lvl="3" indent="-285750"/>
            <a:r>
              <a:rPr lang="en-US" sz="3000" dirty="0"/>
              <a:t>Acceptable residual risk.</a:t>
            </a:r>
          </a:p>
          <a:p>
            <a:pPr marL="279400" lvl="2" indent="0">
              <a:buNone/>
            </a:pPr>
            <a:endParaRPr lang="en-US" sz="1800" dirty="0"/>
          </a:p>
        </p:txBody>
      </p:sp>
    </p:spTree>
    <p:extLst>
      <p:ext uri="{BB962C8B-B14F-4D97-AF65-F5344CB8AC3E}">
        <p14:creationId xmlns:p14="http://schemas.microsoft.com/office/powerpoint/2010/main" val="2419758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ctr" rtl="0">
              <a:spcBef>
                <a:spcPct val="0"/>
              </a:spcBef>
            </a:pPr>
            <a:r>
              <a:rPr lang="en-US" sz="4000" kern="1200" dirty="0" smtClean="0">
                <a:solidFill>
                  <a:srgbClr val="FFFFFF"/>
                </a:solidFill>
                <a:latin typeface="+mj-lt"/>
                <a:ea typeface="+mj-ea"/>
                <a:cs typeface="+mj-cs"/>
              </a:rPr>
              <a:t/>
            </a:r>
            <a:br>
              <a:rPr lang="en-US" sz="4000" kern="1200" dirty="0" smtClean="0">
                <a:solidFill>
                  <a:srgbClr val="FFFFFF"/>
                </a:solidFill>
                <a:latin typeface="+mj-lt"/>
                <a:ea typeface="+mj-ea"/>
                <a:cs typeface="+mj-cs"/>
              </a:rPr>
            </a:br>
            <a:r>
              <a:rPr lang="en-US" sz="4000" kern="1200" dirty="0" smtClean="0">
                <a:solidFill>
                  <a:srgbClr val="FFFFFF"/>
                </a:solidFill>
                <a:latin typeface="+mj-lt"/>
                <a:ea typeface="+mj-ea"/>
                <a:cs typeface="+mj-cs"/>
              </a:rPr>
              <a:t>Governance </a:t>
            </a:r>
            <a:r>
              <a:rPr lang="en-US" sz="4000" kern="1200" dirty="0">
                <a:solidFill>
                  <a:srgbClr val="FFFFFF"/>
                </a:solidFill>
                <a:latin typeface="+mj-lt"/>
                <a:ea typeface="+mj-ea"/>
                <a:cs typeface="+mj-cs"/>
              </a:rPr>
              <a:t>(Cont.)</a:t>
            </a: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15</a:t>
            </a:fld>
            <a:endParaRPr lang="en-US"/>
          </a:p>
        </p:txBody>
      </p:sp>
      <p:sp>
        <p:nvSpPr>
          <p:cNvPr id="5" name="Content Placeholder 4"/>
          <p:cNvSpPr>
            <a:spLocks noGrp="1"/>
          </p:cNvSpPr>
          <p:nvPr>
            <p:ph idx="1"/>
          </p:nvPr>
        </p:nvSpPr>
        <p:spPr>
          <a:xfrm>
            <a:off x="872067" y="1981200"/>
            <a:ext cx="7408333" cy="4144963"/>
          </a:xfrm>
        </p:spPr>
        <p:txBody>
          <a:bodyPr>
            <a:noAutofit/>
          </a:bodyPr>
          <a:lstStyle/>
          <a:p>
            <a:pPr marL="565150" lvl="2" indent="-285750"/>
            <a:r>
              <a:rPr lang="en-US" sz="3200" dirty="0"/>
              <a:t>Senior Management (security)</a:t>
            </a:r>
          </a:p>
          <a:p>
            <a:pPr marL="852487" lvl="3" indent="-285750"/>
            <a:r>
              <a:rPr lang="en-US" dirty="0"/>
              <a:t>Clearly support all aspects of the information security program;</a:t>
            </a:r>
          </a:p>
          <a:p>
            <a:pPr marL="852487" lvl="3" indent="-285750"/>
            <a:r>
              <a:rPr lang="en-US" dirty="0"/>
              <a:t>Implement the information security program as approved by the board of directors; Establish appropriate policies, procedures, and controls; Participate in assessing the effect of security issues on the financial institution and its business lines and processes;</a:t>
            </a:r>
          </a:p>
          <a:p>
            <a:pPr marL="852487" lvl="3" indent="-285750"/>
            <a:r>
              <a:rPr lang="en-US" dirty="0"/>
              <a:t>Delineate clear lines of responsibility and accountability for information security risk management decisions;</a:t>
            </a:r>
          </a:p>
          <a:p>
            <a:pPr marL="852487" lvl="3" indent="-285750"/>
            <a:r>
              <a:rPr lang="en-US" dirty="0"/>
              <a:t>Define risk measurement definitions and criteria;</a:t>
            </a:r>
          </a:p>
          <a:p>
            <a:pPr marL="852487" lvl="3" indent="-285750"/>
            <a:r>
              <a:rPr lang="en-US" dirty="0"/>
              <a:t>Establish acceptable levels of information security risks; and</a:t>
            </a:r>
          </a:p>
          <a:p>
            <a:pPr marL="852487" lvl="3" indent="-285750"/>
            <a:r>
              <a:rPr lang="en-US" dirty="0"/>
              <a:t>Oversee risk mitigation activities.</a:t>
            </a:r>
          </a:p>
        </p:txBody>
      </p:sp>
    </p:spTree>
    <p:extLst>
      <p:ext uri="{BB962C8B-B14F-4D97-AF65-F5344CB8AC3E}">
        <p14:creationId xmlns:p14="http://schemas.microsoft.com/office/powerpoint/2010/main" val="3724788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sz="4000" kern="1200" dirty="0" smtClean="0">
                <a:solidFill>
                  <a:srgbClr val="FFFFFF"/>
                </a:solidFill>
                <a:latin typeface="+mj-lt"/>
                <a:ea typeface="+mj-ea"/>
                <a:cs typeface="+mj-cs"/>
              </a:rPr>
              <a:t/>
            </a:r>
            <a:br>
              <a:rPr lang="en-US" sz="4000" kern="1200" dirty="0" smtClean="0">
                <a:solidFill>
                  <a:srgbClr val="FFFFFF"/>
                </a:solidFill>
                <a:latin typeface="+mj-lt"/>
                <a:ea typeface="+mj-ea"/>
                <a:cs typeface="+mj-cs"/>
              </a:rPr>
            </a:br>
            <a:r>
              <a:rPr lang="en-US" sz="4000" kern="1200" dirty="0" smtClean="0">
                <a:solidFill>
                  <a:srgbClr val="FFFFFF"/>
                </a:solidFill>
                <a:latin typeface="+mj-lt"/>
                <a:ea typeface="+mj-ea"/>
                <a:cs typeface="+mj-cs"/>
              </a:rPr>
              <a:t>Governance </a:t>
            </a:r>
            <a:r>
              <a:rPr lang="en-US" sz="4000" kern="1200" dirty="0">
                <a:solidFill>
                  <a:srgbClr val="FFFFFF"/>
                </a:solidFill>
                <a:latin typeface="+mj-lt"/>
                <a:ea typeface="+mj-ea"/>
                <a:cs typeface="+mj-cs"/>
              </a:rPr>
              <a:t>(Cont.)</a:t>
            </a:r>
            <a:r>
              <a:rPr lang="en-US" sz="2400" b="1" dirty="0"/>
              <a:t/>
            </a:r>
            <a:br>
              <a:rPr lang="en-US" sz="2400" b="1" dirty="0"/>
            </a:br>
            <a:r>
              <a:rPr lang="en-US" dirty="0"/>
              <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16</a:t>
            </a:fld>
            <a:endParaRPr lang="en-US"/>
          </a:p>
        </p:txBody>
      </p:sp>
      <p:sp>
        <p:nvSpPr>
          <p:cNvPr id="5" name="Content Placeholder 4"/>
          <p:cNvSpPr>
            <a:spLocks noGrp="1"/>
          </p:cNvSpPr>
          <p:nvPr>
            <p:ph idx="1"/>
          </p:nvPr>
        </p:nvSpPr>
        <p:spPr>
          <a:xfrm>
            <a:off x="872067" y="1752600"/>
            <a:ext cx="7408333" cy="4373563"/>
          </a:xfrm>
        </p:spPr>
        <p:txBody>
          <a:bodyPr>
            <a:noAutofit/>
          </a:bodyPr>
          <a:lstStyle/>
          <a:p>
            <a:pPr marL="565150" lvl="2" indent="-285750"/>
            <a:r>
              <a:rPr lang="en-US" sz="3200" dirty="0"/>
              <a:t>Senior Management (Integrity)</a:t>
            </a:r>
          </a:p>
          <a:p>
            <a:pPr lvl="2"/>
            <a:r>
              <a:rPr lang="en-US" sz="1800" dirty="0"/>
              <a:t>Ensure the security process is governed by organizational policies and practices </a:t>
            </a:r>
            <a:r>
              <a:rPr lang="en-US" sz="1800" dirty="0" smtClean="0"/>
              <a:t>that are </a:t>
            </a:r>
            <a:r>
              <a:rPr lang="en-US" sz="1800" dirty="0"/>
              <a:t>consistently applied</a:t>
            </a:r>
            <a:r>
              <a:rPr lang="en-US" sz="1800" dirty="0" smtClean="0"/>
              <a:t>,</a:t>
            </a:r>
          </a:p>
          <a:p>
            <a:pPr lvl="2"/>
            <a:r>
              <a:rPr lang="en-US" sz="1800" dirty="0" smtClean="0"/>
              <a:t>Require </a:t>
            </a:r>
            <a:r>
              <a:rPr lang="en-US" sz="1800" dirty="0"/>
              <a:t>that data with similar criticality and sensitivity characteristics be </a:t>
            </a:r>
            <a:r>
              <a:rPr lang="en-US" sz="1800" dirty="0" smtClean="0"/>
              <a:t>protected consistently </a:t>
            </a:r>
            <a:r>
              <a:rPr lang="en-US" sz="1800" dirty="0"/>
              <a:t>regardless of where in the organization it resides,</a:t>
            </a:r>
          </a:p>
          <a:p>
            <a:pPr lvl="2"/>
            <a:r>
              <a:rPr lang="en-US" sz="1800" dirty="0" smtClean="0"/>
              <a:t>Enforce </a:t>
            </a:r>
            <a:r>
              <a:rPr lang="en-US" sz="1800" dirty="0"/>
              <a:t>compliance with the security program in a balanced and consistent </a:t>
            </a:r>
            <a:r>
              <a:rPr lang="en-US" sz="1800" dirty="0" smtClean="0"/>
              <a:t>manner across </a:t>
            </a:r>
            <a:r>
              <a:rPr lang="en-US" sz="1800" dirty="0"/>
              <a:t>the organization</a:t>
            </a:r>
            <a:r>
              <a:rPr lang="en-US" sz="1800" dirty="0" smtClean="0"/>
              <a:t>,</a:t>
            </a:r>
          </a:p>
          <a:p>
            <a:pPr lvl="2"/>
            <a:r>
              <a:rPr lang="en-US" sz="1800" dirty="0" smtClean="0"/>
              <a:t>Coordinate </a:t>
            </a:r>
            <a:r>
              <a:rPr lang="en-US" sz="1800" dirty="0"/>
              <a:t>information security with physical security, and</a:t>
            </a:r>
          </a:p>
          <a:p>
            <a:pPr lvl="2"/>
            <a:r>
              <a:rPr lang="en-US" sz="1800" dirty="0" smtClean="0"/>
              <a:t>Ensure </a:t>
            </a:r>
            <a:r>
              <a:rPr lang="en-US" sz="1800" dirty="0"/>
              <a:t>an effective information security awareness program has been </a:t>
            </a:r>
            <a:r>
              <a:rPr lang="en-US" sz="1800" dirty="0" smtClean="0"/>
              <a:t>implemented Information </a:t>
            </a:r>
            <a:r>
              <a:rPr lang="en-US" sz="1800" dirty="0"/>
              <a:t>Security </a:t>
            </a:r>
            <a:r>
              <a:rPr lang="en-US" sz="1800" dirty="0" smtClean="0"/>
              <a:t>Booklet throughout </a:t>
            </a:r>
            <a:r>
              <a:rPr lang="en-US" sz="1800" dirty="0"/>
              <a:t>the organization.</a:t>
            </a:r>
            <a:endParaRPr lang="en-US" sz="1800" dirty="0" smtClean="0"/>
          </a:p>
        </p:txBody>
      </p:sp>
    </p:spTree>
    <p:extLst>
      <p:ext uri="{BB962C8B-B14F-4D97-AF65-F5344CB8AC3E}">
        <p14:creationId xmlns:p14="http://schemas.microsoft.com/office/powerpoint/2010/main" val="689467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sz="4000" kern="1200" dirty="0" smtClean="0">
                <a:solidFill>
                  <a:srgbClr val="FFFFFF"/>
                </a:solidFill>
                <a:latin typeface="+mj-lt"/>
                <a:ea typeface="+mj-ea"/>
                <a:cs typeface="+mj-cs"/>
              </a:rPr>
              <a:t/>
            </a:r>
            <a:br>
              <a:rPr lang="en-US" sz="4000" kern="1200" dirty="0" smtClean="0">
                <a:solidFill>
                  <a:srgbClr val="FFFFFF"/>
                </a:solidFill>
                <a:latin typeface="+mj-lt"/>
                <a:ea typeface="+mj-ea"/>
                <a:cs typeface="+mj-cs"/>
              </a:rPr>
            </a:br>
            <a:r>
              <a:rPr lang="en-US" sz="4000" kern="1200" dirty="0" smtClean="0">
                <a:solidFill>
                  <a:srgbClr val="FFFFFF"/>
                </a:solidFill>
                <a:latin typeface="+mj-lt"/>
                <a:ea typeface="+mj-ea"/>
                <a:cs typeface="+mj-cs"/>
              </a:rPr>
              <a:t>Governance </a:t>
            </a:r>
            <a:r>
              <a:rPr lang="en-US" sz="4000" kern="1200" dirty="0">
                <a:solidFill>
                  <a:srgbClr val="FFFFFF"/>
                </a:solidFill>
                <a:latin typeface="+mj-lt"/>
                <a:ea typeface="+mj-ea"/>
                <a:cs typeface="+mj-cs"/>
              </a:rPr>
              <a:t>(Cont.)</a:t>
            </a:r>
            <a:r>
              <a:rPr lang="en-US" sz="2400" b="1" dirty="0"/>
              <a:t/>
            </a:r>
            <a:br>
              <a:rPr lang="en-US" sz="2400" b="1" dirty="0"/>
            </a:br>
            <a:r>
              <a:rPr lang="en-US" dirty="0"/>
              <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17</a:t>
            </a:fld>
            <a:endParaRPr lang="en-US"/>
          </a:p>
        </p:txBody>
      </p:sp>
      <p:sp>
        <p:nvSpPr>
          <p:cNvPr id="5" name="Content Placeholder 4"/>
          <p:cNvSpPr>
            <a:spLocks noGrp="1"/>
          </p:cNvSpPr>
          <p:nvPr>
            <p:ph idx="1"/>
          </p:nvPr>
        </p:nvSpPr>
        <p:spPr>
          <a:xfrm>
            <a:off x="872067" y="1752600"/>
            <a:ext cx="7408333" cy="4373563"/>
          </a:xfrm>
        </p:spPr>
        <p:txBody>
          <a:bodyPr>
            <a:noAutofit/>
          </a:bodyPr>
          <a:lstStyle/>
          <a:p>
            <a:pPr marL="565150" lvl="2" indent="-285750"/>
            <a:r>
              <a:rPr lang="en-US" sz="2400" dirty="0" smtClean="0"/>
              <a:t>Staff &amp; Line Managers</a:t>
            </a:r>
          </a:p>
          <a:p>
            <a:pPr marL="852487" lvl="3" indent="-285750"/>
            <a:r>
              <a:rPr lang="en-US" sz="2000" dirty="0" smtClean="0"/>
              <a:t>Contribute to design and implementation of IT activities</a:t>
            </a:r>
          </a:p>
          <a:p>
            <a:pPr marL="852487" lvl="3" indent="-285750"/>
            <a:r>
              <a:rPr lang="en-US" sz="2000" dirty="0" smtClean="0"/>
              <a:t>Review and monitor security controls</a:t>
            </a:r>
          </a:p>
          <a:p>
            <a:pPr marL="852487" lvl="3" indent="-285750"/>
            <a:r>
              <a:rPr lang="en-US" sz="2000" dirty="0" smtClean="0"/>
              <a:t>Define security requirements</a:t>
            </a:r>
          </a:p>
          <a:p>
            <a:pPr marL="565150" lvl="2" indent="-285750"/>
            <a:r>
              <a:rPr lang="en-US" sz="2400" dirty="0"/>
              <a:t>Internal Auditors</a:t>
            </a:r>
          </a:p>
          <a:p>
            <a:pPr marL="852487" lvl="3" indent="-285750"/>
            <a:r>
              <a:rPr lang="en-US" sz="2000" dirty="0" smtClean="0"/>
              <a:t>Assess information control environments, including understanding, adoption and effectiveness</a:t>
            </a:r>
          </a:p>
          <a:p>
            <a:pPr marL="852487" lvl="3" indent="-285750"/>
            <a:r>
              <a:rPr lang="en-US" sz="2000" dirty="0" smtClean="0"/>
              <a:t>Validate IS efforts and compare current practices to industry standards</a:t>
            </a:r>
          </a:p>
          <a:p>
            <a:pPr marL="852487" lvl="3" indent="-285750"/>
            <a:r>
              <a:rPr lang="en-US" sz="2000" dirty="0" smtClean="0"/>
              <a:t>Recommend improvement</a:t>
            </a:r>
          </a:p>
          <a:p>
            <a:pPr marL="279400" lvl="2" indent="0">
              <a:buNone/>
            </a:pPr>
            <a:endParaRPr lang="en-US" dirty="0" smtClean="0"/>
          </a:p>
        </p:txBody>
      </p:sp>
    </p:spTree>
    <p:extLst>
      <p:ext uri="{BB962C8B-B14F-4D97-AF65-F5344CB8AC3E}">
        <p14:creationId xmlns:p14="http://schemas.microsoft.com/office/powerpoint/2010/main" val="1544461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3600" dirty="0" smtClean="0"/>
              <a:t/>
            </a:r>
            <a:br>
              <a:rPr lang="en-US" sz="3600" dirty="0" smtClean="0"/>
            </a:br>
            <a:r>
              <a:rPr lang="en-US" sz="4000" dirty="0"/>
              <a:t>Information Security Risk Assessment</a:t>
            </a:r>
            <a:br>
              <a:rPr lang="en-US" sz="4000" dirty="0"/>
            </a:br>
            <a:endParaRPr lang="en-US" sz="4000" dirty="0"/>
          </a:p>
        </p:txBody>
      </p:sp>
      <p:sp>
        <p:nvSpPr>
          <p:cNvPr id="4" name="Slide Number Placeholder 3"/>
          <p:cNvSpPr>
            <a:spLocks noGrp="1"/>
          </p:cNvSpPr>
          <p:nvPr>
            <p:ph type="sldNum" sz="quarter" idx="12"/>
          </p:nvPr>
        </p:nvSpPr>
        <p:spPr/>
        <p:txBody>
          <a:bodyPr/>
          <a:lstStyle/>
          <a:p>
            <a:fld id="{3730EF85-1453-41CB-BB1F-81F282292F0A}" type="slidenum">
              <a:rPr lang="en-US" smtClean="0"/>
              <a:t>18</a:t>
            </a:fld>
            <a:endParaRPr lang="en-US"/>
          </a:p>
        </p:txBody>
      </p:sp>
      <p:sp>
        <p:nvSpPr>
          <p:cNvPr id="5" name="Content Placeholder 4"/>
          <p:cNvSpPr>
            <a:spLocks noGrp="1"/>
          </p:cNvSpPr>
          <p:nvPr>
            <p:ph idx="1"/>
          </p:nvPr>
        </p:nvSpPr>
        <p:spPr>
          <a:xfrm>
            <a:off x="872067" y="1981200"/>
            <a:ext cx="7408333" cy="4144963"/>
          </a:xfrm>
        </p:spPr>
        <p:txBody>
          <a:bodyPr>
            <a:noAutofit/>
          </a:bodyPr>
          <a:lstStyle/>
          <a:p>
            <a:pPr marL="0" indent="-301943">
              <a:buNone/>
            </a:pPr>
            <a:r>
              <a:rPr lang="en-US" sz="2800" dirty="0"/>
              <a:t>Key Steps</a:t>
            </a:r>
          </a:p>
          <a:p>
            <a:pPr marL="40957" indent="-342900"/>
            <a:r>
              <a:rPr lang="en-US" sz="2000" dirty="0"/>
              <a:t>Gather Necessary </a:t>
            </a:r>
            <a:r>
              <a:rPr lang="en-US" sz="2000" dirty="0" smtClean="0"/>
              <a:t>Information</a:t>
            </a:r>
          </a:p>
          <a:p>
            <a:pPr marL="40957" indent="-342900"/>
            <a:r>
              <a:rPr lang="en-US" sz="2000" dirty="0"/>
              <a:t>Identification of Information and Information </a:t>
            </a:r>
            <a:r>
              <a:rPr lang="en-US" sz="2000" dirty="0" smtClean="0"/>
              <a:t>Systems</a:t>
            </a:r>
          </a:p>
          <a:p>
            <a:pPr marL="40957" indent="-342900"/>
            <a:r>
              <a:rPr lang="en-US" sz="2000" dirty="0"/>
              <a:t>Analyze the </a:t>
            </a:r>
            <a:r>
              <a:rPr lang="en-US" sz="2000" dirty="0" smtClean="0"/>
              <a:t>Information</a:t>
            </a:r>
          </a:p>
          <a:p>
            <a:pPr marL="622300" lvl="2" indent="-342900"/>
            <a:r>
              <a:rPr lang="en-US" sz="1600" dirty="0"/>
              <a:t>Classify and Rank Sensitive Data, Systems, and </a:t>
            </a:r>
            <a:r>
              <a:rPr lang="en-US" sz="1600" dirty="0" smtClean="0"/>
              <a:t>Applications</a:t>
            </a:r>
          </a:p>
          <a:p>
            <a:pPr marL="622300" lvl="2" indent="-342900"/>
            <a:r>
              <a:rPr lang="en-US" sz="1600" dirty="0"/>
              <a:t>Assess Threats and </a:t>
            </a:r>
            <a:r>
              <a:rPr lang="en-US" sz="1600" dirty="0" smtClean="0"/>
              <a:t>Vulnerabilities</a:t>
            </a:r>
          </a:p>
          <a:p>
            <a:pPr marL="622300" lvl="2" indent="-342900"/>
            <a:r>
              <a:rPr lang="en-US" sz="1600" dirty="0"/>
              <a:t>Evaluate Control </a:t>
            </a:r>
            <a:r>
              <a:rPr lang="en-US" sz="1600" dirty="0" smtClean="0"/>
              <a:t>Effectiveness</a:t>
            </a:r>
          </a:p>
          <a:p>
            <a:pPr marL="342900" lvl="1" indent="-342900"/>
            <a:r>
              <a:rPr lang="en-US" sz="1800" dirty="0"/>
              <a:t>Assign Risk Ratings</a:t>
            </a:r>
            <a:endParaRPr lang="en-US" sz="1800" dirty="0" smtClean="0"/>
          </a:p>
          <a:p>
            <a:pPr marL="0" indent="-301943">
              <a:buNone/>
            </a:pPr>
            <a:endParaRPr lang="en-US" sz="2000" b="1" dirty="0" smtClean="0"/>
          </a:p>
          <a:p>
            <a:pPr marL="0" lvl="1" indent="0" algn="ctr">
              <a:buNone/>
            </a:pPr>
            <a:endParaRPr lang="en-US" sz="1800" dirty="0"/>
          </a:p>
        </p:txBody>
      </p:sp>
    </p:spTree>
    <p:extLst>
      <p:ext uri="{BB962C8B-B14F-4D97-AF65-F5344CB8AC3E}">
        <p14:creationId xmlns:p14="http://schemas.microsoft.com/office/powerpoint/2010/main" val="4091630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3200" dirty="0" smtClean="0"/>
              <a:t/>
            </a:r>
            <a:br>
              <a:rPr lang="en-US" sz="3200" dirty="0" smtClean="0"/>
            </a:br>
            <a:r>
              <a:rPr lang="en-US" sz="4000" dirty="0"/>
              <a:t>Information Security Risk Assessment</a:t>
            </a:r>
            <a:br>
              <a:rPr lang="en-US" sz="4000" dirty="0"/>
            </a:br>
            <a:endParaRPr lang="en-US" sz="4000" dirty="0"/>
          </a:p>
        </p:txBody>
      </p:sp>
      <p:sp>
        <p:nvSpPr>
          <p:cNvPr id="4" name="Slide Number Placeholder 3"/>
          <p:cNvSpPr>
            <a:spLocks noGrp="1"/>
          </p:cNvSpPr>
          <p:nvPr>
            <p:ph type="sldNum" sz="quarter" idx="12"/>
          </p:nvPr>
        </p:nvSpPr>
        <p:spPr/>
        <p:txBody>
          <a:bodyPr/>
          <a:lstStyle/>
          <a:p>
            <a:fld id="{3730EF85-1453-41CB-BB1F-81F282292F0A}" type="slidenum">
              <a:rPr lang="en-US" smtClean="0"/>
              <a:t>19</a:t>
            </a:fld>
            <a:endParaRPr lang="en-US"/>
          </a:p>
        </p:txBody>
      </p:sp>
      <p:sp>
        <p:nvSpPr>
          <p:cNvPr id="5" name="Content Placeholder 4"/>
          <p:cNvSpPr>
            <a:spLocks noGrp="1"/>
          </p:cNvSpPr>
          <p:nvPr>
            <p:ph idx="1"/>
          </p:nvPr>
        </p:nvSpPr>
        <p:spPr>
          <a:xfrm>
            <a:off x="872067" y="1981200"/>
            <a:ext cx="7408333" cy="4144963"/>
          </a:xfrm>
        </p:spPr>
        <p:txBody>
          <a:bodyPr>
            <a:noAutofit/>
          </a:bodyPr>
          <a:lstStyle/>
          <a:p>
            <a:pPr marL="0" indent="-301943">
              <a:buNone/>
            </a:pPr>
            <a:r>
              <a:rPr lang="en-US" sz="2800" dirty="0" smtClean="0"/>
              <a:t>Key </a:t>
            </a:r>
            <a:r>
              <a:rPr lang="en-US" sz="2800" dirty="0"/>
              <a:t>Risk Assessment </a:t>
            </a:r>
            <a:r>
              <a:rPr lang="en-US" sz="2800" dirty="0" smtClean="0"/>
              <a:t>Practices</a:t>
            </a:r>
          </a:p>
          <a:p>
            <a:r>
              <a:rPr lang="en-US" sz="2000" dirty="0"/>
              <a:t>Multidisciplinary and Knowledge Based </a:t>
            </a:r>
            <a:r>
              <a:rPr lang="en-US" sz="2000" dirty="0" smtClean="0"/>
              <a:t>Approach</a:t>
            </a:r>
          </a:p>
          <a:p>
            <a:r>
              <a:rPr lang="en-US" sz="2000" dirty="0" smtClean="0"/>
              <a:t>Systematic </a:t>
            </a:r>
            <a:r>
              <a:rPr lang="en-US" sz="2000" dirty="0"/>
              <a:t>and Central </a:t>
            </a:r>
            <a:r>
              <a:rPr lang="en-US" sz="2000" dirty="0" smtClean="0"/>
              <a:t>Control</a:t>
            </a:r>
          </a:p>
          <a:p>
            <a:r>
              <a:rPr lang="en-US" sz="2000" dirty="0" smtClean="0"/>
              <a:t>Integrated Process</a:t>
            </a:r>
            <a:endParaRPr lang="en-US" sz="2000" dirty="0"/>
          </a:p>
          <a:p>
            <a:r>
              <a:rPr lang="en-US" sz="2000" dirty="0" smtClean="0"/>
              <a:t>Accountable Activities</a:t>
            </a:r>
            <a:endParaRPr lang="en-US" sz="2000" dirty="0"/>
          </a:p>
          <a:p>
            <a:r>
              <a:rPr lang="en-US" sz="2000" dirty="0" smtClean="0"/>
              <a:t>Documentation</a:t>
            </a:r>
            <a:endParaRPr lang="en-US" sz="2000" dirty="0"/>
          </a:p>
          <a:p>
            <a:r>
              <a:rPr lang="en-US" sz="2000" dirty="0" smtClean="0"/>
              <a:t>Enhanced Knowledge</a:t>
            </a:r>
            <a:endParaRPr lang="en-US" sz="2000" dirty="0"/>
          </a:p>
          <a:p>
            <a:r>
              <a:rPr lang="en-US" sz="2000" dirty="0" smtClean="0"/>
              <a:t>Regular Updates</a:t>
            </a:r>
            <a:endParaRPr lang="en-US" sz="2000" b="1" dirty="0" smtClean="0"/>
          </a:p>
          <a:p>
            <a:pPr marL="0" lvl="1" indent="0" algn="ctr">
              <a:buNone/>
            </a:pPr>
            <a:endParaRPr lang="en-US" sz="1800" dirty="0"/>
          </a:p>
        </p:txBody>
      </p:sp>
    </p:spTree>
    <p:extLst>
      <p:ext uri="{BB962C8B-B14F-4D97-AF65-F5344CB8AC3E}">
        <p14:creationId xmlns:p14="http://schemas.microsoft.com/office/powerpoint/2010/main" val="107052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IT Service </a:t>
            </a:r>
            <a:r>
              <a:rPr lang="en-US" dirty="0"/>
              <a:t>Delivery and Support</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2</a:t>
            </a:fld>
            <a:endParaRPr lang="en-US"/>
          </a:p>
        </p:txBody>
      </p:sp>
      <p:sp>
        <p:nvSpPr>
          <p:cNvPr id="5" name="Content Placeholder 4"/>
          <p:cNvSpPr>
            <a:spLocks noGrp="1"/>
          </p:cNvSpPr>
          <p:nvPr>
            <p:ph idx="1"/>
          </p:nvPr>
        </p:nvSpPr>
        <p:spPr>
          <a:xfrm>
            <a:off x="914400" y="1981200"/>
            <a:ext cx="7408333" cy="3450696"/>
          </a:xfrm>
        </p:spPr>
        <p:txBody>
          <a:bodyPr>
            <a:normAutofit lnSpcReduction="10000"/>
          </a:bodyPr>
          <a:lstStyle/>
          <a:p>
            <a:r>
              <a:rPr lang="en-US" dirty="0" smtClean="0"/>
              <a:t>Information Security</a:t>
            </a:r>
          </a:p>
          <a:p>
            <a:pPr lvl="1"/>
            <a:r>
              <a:rPr lang="en-US" b="1" dirty="0" smtClean="0"/>
              <a:t>Recent Security Incidents</a:t>
            </a:r>
          </a:p>
          <a:p>
            <a:pPr lvl="1"/>
            <a:r>
              <a:rPr lang="en-US" b="1" dirty="0" smtClean="0"/>
              <a:t>Security Objectives</a:t>
            </a:r>
          </a:p>
          <a:p>
            <a:pPr lvl="1"/>
            <a:r>
              <a:rPr lang="en-US" b="1" dirty="0"/>
              <a:t>Security </a:t>
            </a:r>
            <a:r>
              <a:rPr lang="en-US" b="1" dirty="0" smtClean="0"/>
              <a:t>Process</a:t>
            </a:r>
          </a:p>
          <a:p>
            <a:pPr lvl="1"/>
            <a:r>
              <a:rPr lang="en-US" b="1" dirty="0" smtClean="0"/>
              <a:t>Governance</a:t>
            </a:r>
          </a:p>
          <a:p>
            <a:pPr lvl="1"/>
            <a:r>
              <a:rPr lang="en-US" b="1" dirty="0"/>
              <a:t>Information Security Risk </a:t>
            </a:r>
            <a:r>
              <a:rPr lang="en-US" b="1" dirty="0" smtClean="0"/>
              <a:t>Assessment</a:t>
            </a:r>
          </a:p>
          <a:p>
            <a:pPr lvl="1"/>
            <a:r>
              <a:rPr lang="en-US" b="1" dirty="0"/>
              <a:t>Information Security </a:t>
            </a:r>
            <a:r>
              <a:rPr lang="en-US" b="1" dirty="0" smtClean="0"/>
              <a:t>Strategy</a:t>
            </a:r>
          </a:p>
          <a:p>
            <a:pPr lvl="1"/>
            <a:r>
              <a:rPr lang="en-US" b="1" dirty="0"/>
              <a:t>Security Controls </a:t>
            </a:r>
            <a:r>
              <a:rPr lang="en-US" b="1" dirty="0" smtClean="0"/>
              <a:t>Implementation</a:t>
            </a:r>
          </a:p>
          <a:p>
            <a:pPr lvl="1"/>
            <a:r>
              <a:rPr lang="en-US" b="1" dirty="0" smtClean="0"/>
              <a:t>Security Monitoring</a:t>
            </a:r>
          </a:p>
          <a:p>
            <a:pPr lvl="1"/>
            <a:endParaRPr lang="en-US" b="1" dirty="0" smtClean="0"/>
          </a:p>
          <a:p>
            <a:pPr lvl="1"/>
            <a:endParaRPr lang="en-US" b="1" dirty="0" smtClean="0"/>
          </a:p>
          <a:p>
            <a:pPr lvl="1"/>
            <a:endParaRPr lang="en-US" b="1" dirty="0" smtClean="0"/>
          </a:p>
          <a:p>
            <a:pPr lvl="1"/>
            <a:endParaRPr lang="en-US" dirty="0" smtClean="0"/>
          </a:p>
        </p:txBody>
      </p:sp>
    </p:spTree>
    <p:extLst>
      <p:ext uri="{BB962C8B-B14F-4D97-AF65-F5344CB8AC3E}">
        <p14:creationId xmlns:p14="http://schemas.microsoft.com/office/powerpoint/2010/main" val="2800438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sz="3600" kern="1200" dirty="0" smtClean="0">
                <a:solidFill>
                  <a:srgbClr val="FFFFFF"/>
                </a:solidFill>
                <a:latin typeface="+mj-lt"/>
                <a:ea typeface="+mj-ea"/>
                <a:cs typeface="+mj-cs"/>
              </a:rPr>
              <a:t/>
            </a:r>
            <a:br>
              <a:rPr lang="en-US" sz="3600" kern="1200" dirty="0" smtClean="0">
                <a:solidFill>
                  <a:srgbClr val="FFFFFF"/>
                </a:solidFill>
                <a:latin typeface="+mj-lt"/>
                <a:ea typeface="+mj-ea"/>
                <a:cs typeface="+mj-cs"/>
              </a:rPr>
            </a:br>
            <a:r>
              <a:rPr lang="en-US" sz="3600" kern="1200" dirty="0" smtClean="0">
                <a:solidFill>
                  <a:srgbClr val="FFFFFF"/>
                </a:solidFill>
                <a:latin typeface="+mj-lt"/>
                <a:ea typeface="+mj-ea"/>
                <a:cs typeface="+mj-cs"/>
              </a:rPr>
              <a:t>Information </a:t>
            </a:r>
            <a:r>
              <a:rPr lang="en-US" sz="3600" kern="1200" dirty="0">
                <a:solidFill>
                  <a:srgbClr val="FFFFFF"/>
                </a:solidFill>
                <a:latin typeface="+mj-lt"/>
                <a:ea typeface="+mj-ea"/>
                <a:cs typeface="+mj-cs"/>
              </a:rPr>
              <a:t>Security Strategy</a:t>
            </a:r>
            <a:br>
              <a:rPr lang="en-US" sz="3600" kern="1200" dirty="0">
                <a:solidFill>
                  <a:srgbClr val="FFFFFF"/>
                </a:solidFill>
                <a:latin typeface="+mj-lt"/>
                <a:ea typeface="+mj-ea"/>
                <a:cs typeface="+mj-cs"/>
              </a:rPr>
            </a:br>
            <a:endParaRPr lang="en-US" sz="36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20</a:t>
            </a:fld>
            <a:endParaRPr lang="en-US"/>
          </a:p>
        </p:txBody>
      </p:sp>
      <p:sp>
        <p:nvSpPr>
          <p:cNvPr id="5" name="Content Placeholder 4"/>
          <p:cNvSpPr>
            <a:spLocks noGrp="1"/>
          </p:cNvSpPr>
          <p:nvPr>
            <p:ph idx="1"/>
          </p:nvPr>
        </p:nvSpPr>
        <p:spPr>
          <a:xfrm>
            <a:off x="872067" y="1981200"/>
            <a:ext cx="7408333" cy="4144963"/>
          </a:xfrm>
        </p:spPr>
        <p:txBody>
          <a:bodyPr>
            <a:noAutofit/>
          </a:bodyPr>
          <a:lstStyle/>
          <a:p>
            <a:pPr marL="0" lvl="1" indent="-301943">
              <a:buNone/>
            </a:pPr>
            <a:r>
              <a:rPr lang="en-US" sz="2800" dirty="0"/>
              <a:t>Architecture Considerations</a:t>
            </a:r>
          </a:p>
          <a:p>
            <a:r>
              <a:rPr lang="en-US" sz="1800" dirty="0" smtClean="0"/>
              <a:t>Control </a:t>
            </a:r>
            <a:r>
              <a:rPr lang="en-US" sz="1800" dirty="0"/>
              <a:t>Objectives for Information and Related Technology (</a:t>
            </a:r>
            <a:r>
              <a:rPr lang="en-US" sz="1800" dirty="0" err="1"/>
              <a:t>CobiT</a:t>
            </a:r>
            <a:r>
              <a:rPr lang="en-US" sz="1800" dirty="0"/>
              <a:t>) - provides </a:t>
            </a:r>
            <a:r>
              <a:rPr lang="en-US" sz="1800" dirty="0" smtClean="0"/>
              <a:t>a broad </a:t>
            </a:r>
            <a:r>
              <a:rPr lang="en-US" sz="1800" dirty="0"/>
              <a:t>and deep framework for controls.</a:t>
            </a:r>
          </a:p>
          <a:p>
            <a:r>
              <a:rPr lang="en-US" sz="1800" dirty="0" smtClean="0"/>
              <a:t>IT </a:t>
            </a:r>
            <a:r>
              <a:rPr lang="en-US" sz="1800" dirty="0"/>
              <a:t>Infrastructure Library (ITIL) - provides a list of recognized practices for IT </a:t>
            </a:r>
            <a:r>
              <a:rPr lang="en-US" sz="1800" dirty="0" smtClean="0"/>
              <a:t>service management</a:t>
            </a:r>
            <a:r>
              <a:rPr lang="en-US" sz="1800" dirty="0"/>
              <a:t>.</a:t>
            </a:r>
          </a:p>
          <a:p>
            <a:r>
              <a:rPr lang="en-US" sz="1800" dirty="0" smtClean="0"/>
              <a:t>ISO </a:t>
            </a:r>
            <a:r>
              <a:rPr lang="en-US" sz="1800" dirty="0"/>
              <a:t>17799 - provides a library of possible controls that can be included in </a:t>
            </a:r>
            <a:r>
              <a:rPr lang="en-US" sz="1800" dirty="0" smtClean="0"/>
              <a:t>an architecture </a:t>
            </a:r>
            <a:r>
              <a:rPr lang="en-US" sz="1800" dirty="0"/>
              <a:t>and guidance in control selection.</a:t>
            </a:r>
          </a:p>
          <a:p>
            <a:r>
              <a:rPr lang="en-US" sz="1800" dirty="0" smtClean="0"/>
              <a:t>BITS </a:t>
            </a:r>
            <a:r>
              <a:rPr lang="en-US" sz="1800" dirty="0"/>
              <a:t>(Bank Information Technology Secretariat) and other industry publications </a:t>
            </a:r>
            <a:r>
              <a:rPr lang="en-US" sz="1800" dirty="0" smtClean="0"/>
              <a:t>for discrete </a:t>
            </a:r>
            <a:r>
              <a:rPr lang="en-US" sz="1800" dirty="0"/>
              <a:t>controls, such as vendor management.</a:t>
            </a:r>
          </a:p>
        </p:txBody>
      </p:sp>
    </p:spTree>
    <p:extLst>
      <p:ext uri="{BB962C8B-B14F-4D97-AF65-F5344CB8AC3E}">
        <p14:creationId xmlns:p14="http://schemas.microsoft.com/office/powerpoint/2010/main" val="25434912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sz="2900" kern="1200" dirty="0" smtClean="0">
                <a:solidFill>
                  <a:srgbClr val="FFFFFF"/>
                </a:solidFill>
                <a:latin typeface="+mj-lt"/>
                <a:ea typeface="+mj-ea"/>
                <a:cs typeface="+mj-cs"/>
              </a:rPr>
              <a:t/>
            </a:r>
            <a:br>
              <a:rPr lang="en-US" sz="2900" kern="1200" dirty="0" smtClean="0">
                <a:solidFill>
                  <a:srgbClr val="FFFFFF"/>
                </a:solidFill>
                <a:latin typeface="+mj-lt"/>
                <a:ea typeface="+mj-ea"/>
                <a:cs typeface="+mj-cs"/>
              </a:rPr>
            </a:br>
            <a:r>
              <a:rPr lang="en-US" sz="2900" kern="1200" dirty="0" smtClean="0">
                <a:solidFill>
                  <a:srgbClr val="FFFFFF"/>
                </a:solidFill>
                <a:latin typeface="+mj-lt"/>
                <a:ea typeface="+mj-ea"/>
                <a:cs typeface="+mj-cs"/>
              </a:rPr>
              <a:t/>
            </a:r>
            <a:br>
              <a:rPr lang="en-US" sz="2900" kern="1200" dirty="0" smtClean="0">
                <a:solidFill>
                  <a:srgbClr val="FFFFFF"/>
                </a:solidFill>
                <a:latin typeface="+mj-lt"/>
                <a:ea typeface="+mj-ea"/>
                <a:cs typeface="+mj-cs"/>
              </a:rPr>
            </a:br>
            <a:r>
              <a:rPr lang="en-US" sz="3600" kern="1200" dirty="0" smtClean="0">
                <a:solidFill>
                  <a:srgbClr val="FFFFFF"/>
                </a:solidFill>
                <a:latin typeface="+mj-lt"/>
                <a:ea typeface="+mj-ea"/>
                <a:cs typeface="+mj-cs"/>
              </a:rPr>
              <a:t>Information </a:t>
            </a:r>
            <a:r>
              <a:rPr lang="en-US" sz="3600" kern="1200" dirty="0">
                <a:solidFill>
                  <a:srgbClr val="FFFFFF"/>
                </a:solidFill>
                <a:latin typeface="+mj-lt"/>
                <a:ea typeface="+mj-ea"/>
                <a:cs typeface="+mj-cs"/>
              </a:rPr>
              <a:t>Security Strategy</a:t>
            </a:r>
            <a:br>
              <a:rPr lang="en-US" sz="3600" kern="1200" dirty="0">
                <a:solidFill>
                  <a:srgbClr val="FFFFFF"/>
                </a:solidFill>
                <a:latin typeface="+mj-lt"/>
                <a:ea typeface="+mj-ea"/>
                <a:cs typeface="+mj-cs"/>
              </a:rPr>
            </a:br>
            <a:r>
              <a:rPr lang="en-US" sz="3600" kern="1200" dirty="0">
                <a:solidFill>
                  <a:srgbClr val="FFFFFF"/>
                </a:solidFill>
                <a:latin typeface="+mj-lt"/>
                <a:ea typeface="+mj-ea"/>
                <a:cs typeface="+mj-cs"/>
              </a:rPr>
              <a:t/>
            </a:r>
            <a:br>
              <a:rPr lang="en-US" sz="3600" kern="1200" dirty="0">
                <a:solidFill>
                  <a:srgbClr val="FFFFFF"/>
                </a:solidFill>
                <a:latin typeface="+mj-lt"/>
                <a:ea typeface="+mj-ea"/>
                <a:cs typeface="+mj-cs"/>
              </a:rPr>
            </a:br>
            <a:endParaRPr lang="en-US" sz="36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21</a:t>
            </a:fld>
            <a:endParaRPr lang="en-US"/>
          </a:p>
        </p:txBody>
      </p:sp>
      <p:sp>
        <p:nvSpPr>
          <p:cNvPr id="5" name="Content Placeholder 4"/>
          <p:cNvSpPr>
            <a:spLocks noGrp="1"/>
          </p:cNvSpPr>
          <p:nvPr>
            <p:ph idx="1"/>
          </p:nvPr>
        </p:nvSpPr>
        <p:spPr>
          <a:xfrm>
            <a:off x="872067" y="1981200"/>
            <a:ext cx="7408333" cy="4144963"/>
          </a:xfrm>
        </p:spPr>
        <p:txBody>
          <a:bodyPr>
            <a:noAutofit/>
          </a:bodyPr>
          <a:lstStyle/>
          <a:p>
            <a:pPr marL="0" lvl="1" indent="-301943">
              <a:buNone/>
            </a:pPr>
            <a:r>
              <a:rPr lang="en-US" sz="2800" dirty="0" smtClean="0"/>
              <a:t>IS Policies </a:t>
            </a:r>
            <a:r>
              <a:rPr lang="en-US" sz="2800" dirty="0"/>
              <a:t>and Procedures</a:t>
            </a:r>
          </a:p>
          <a:p>
            <a:r>
              <a:rPr lang="en-US" sz="1800" dirty="0"/>
              <a:t>Implementing through ordinary means, such as system administration </a:t>
            </a:r>
            <a:r>
              <a:rPr lang="en-US" sz="1800" dirty="0" smtClean="0"/>
              <a:t>procedures and </a:t>
            </a:r>
            <a:r>
              <a:rPr lang="en-US" sz="1800" dirty="0"/>
              <a:t>acceptable-use policies;</a:t>
            </a:r>
          </a:p>
          <a:p>
            <a:r>
              <a:rPr lang="en-US" sz="1800" dirty="0" smtClean="0"/>
              <a:t>Enforcing </a:t>
            </a:r>
            <a:r>
              <a:rPr lang="en-US" sz="1800" dirty="0"/>
              <a:t>policy through security tools and sanctions;</a:t>
            </a:r>
          </a:p>
          <a:p>
            <a:r>
              <a:rPr lang="en-US" sz="1800" dirty="0" smtClean="0"/>
              <a:t>Delineating </a:t>
            </a:r>
            <a:r>
              <a:rPr lang="en-US" sz="1800" dirty="0"/>
              <a:t>the areas of responsibility for users, administrators, and managers;</a:t>
            </a:r>
          </a:p>
          <a:p>
            <a:r>
              <a:rPr lang="en-US" sz="1800" dirty="0" smtClean="0"/>
              <a:t>Communicating </a:t>
            </a:r>
            <a:r>
              <a:rPr lang="en-US" sz="1800" dirty="0"/>
              <a:t>in a clear, understandable manner to all concerned;</a:t>
            </a:r>
          </a:p>
          <a:p>
            <a:r>
              <a:rPr lang="en-US" sz="1800" dirty="0" smtClean="0"/>
              <a:t>Obtaining </a:t>
            </a:r>
            <a:r>
              <a:rPr lang="en-US" sz="1800" dirty="0"/>
              <a:t>employee certification that they have read and understood the policy;</a:t>
            </a:r>
          </a:p>
          <a:p>
            <a:r>
              <a:rPr lang="en-US" sz="1800" dirty="0" smtClean="0"/>
              <a:t>Providing </a:t>
            </a:r>
            <a:r>
              <a:rPr lang="en-US" sz="1800" dirty="0"/>
              <a:t>flexibility to address changes in the environment; and</a:t>
            </a:r>
          </a:p>
          <a:p>
            <a:r>
              <a:rPr lang="en-US" sz="1800" dirty="0" smtClean="0"/>
              <a:t>Conducting </a:t>
            </a:r>
            <a:r>
              <a:rPr lang="en-US" sz="1800" dirty="0"/>
              <a:t>annually a review and approval by the board of directors.</a:t>
            </a:r>
            <a:endParaRPr lang="en-US" sz="1800" b="1" dirty="0" smtClean="0"/>
          </a:p>
        </p:txBody>
      </p:sp>
    </p:spTree>
    <p:extLst>
      <p:ext uri="{BB962C8B-B14F-4D97-AF65-F5344CB8AC3E}">
        <p14:creationId xmlns:p14="http://schemas.microsoft.com/office/powerpoint/2010/main" val="11993052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sz="3200" kern="1200" dirty="0" smtClean="0">
                <a:solidFill>
                  <a:srgbClr val="FFFFFF"/>
                </a:solidFill>
                <a:latin typeface="+mj-lt"/>
                <a:ea typeface="+mj-ea"/>
                <a:cs typeface="+mj-cs"/>
              </a:rPr>
              <a:t/>
            </a:r>
            <a:br>
              <a:rPr lang="en-US" sz="3200" kern="1200" dirty="0" smtClean="0">
                <a:solidFill>
                  <a:srgbClr val="FFFFFF"/>
                </a:solidFill>
                <a:latin typeface="+mj-lt"/>
                <a:ea typeface="+mj-ea"/>
                <a:cs typeface="+mj-cs"/>
              </a:rPr>
            </a:br>
            <a:r>
              <a:rPr lang="en-US" sz="3600" kern="1200" dirty="0">
                <a:solidFill>
                  <a:srgbClr val="FFFFFF"/>
                </a:solidFill>
                <a:latin typeface="+mj-lt"/>
                <a:ea typeface="+mj-ea"/>
                <a:cs typeface="+mj-cs"/>
              </a:rPr>
              <a:t>Information Security Strategy</a:t>
            </a:r>
            <a:br>
              <a:rPr lang="en-US" sz="3600" kern="1200" dirty="0">
                <a:solidFill>
                  <a:srgbClr val="FFFFFF"/>
                </a:solidFill>
                <a:latin typeface="+mj-lt"/>
                <a:ea typeface="+mj-ea"/>
                <a:cs typeface="+mj-cs"/>
              </a:rPr>
            </a:br>
            <a:endParaRPr lang="en-US" sz="36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22</a:t>
            </a:fld>
            <a:endParaRPr lang="en-US"/>
          </a:p>
        </p:txBody>
      </p:sp>
      <p:sp>
        <p:nvSpPr>
          <p:cNvPr id="5" name="Content Placeholder 4"/>
          <p:cNvSpPr>
            <a:spLocks noGrp="1"/>
          </p:cNvSpPr>
          <p:nvPr>
            <p:ph idx="1"/>
          </p:nvPr>
        </p:nvSpPr>
        <p:spPr>
          <a:xfrm>
            <a:off x="872067" y="1981200"/>
            <a:ext cx="7408333" cy="4144963"/>
          </a:xfrm>
        </p:spPr>
        <p:txBody>
          <a:bodyPr>
            <a:noAutofit/>
          </a:bodyPr>
          <a:lstStyle/>
          <a:p>
            <a:pPr marL="0" lvl="1" indent="0">
              <a:buNone/>
            </a:pPr>
            <a:endParaRPr lang="en-US" sz="2400" b="1" dirty="0" smtClean="0"/>
          </a:p>
          <a:p>
            <a:pPr marL="857250" lvl="1" indent="-857250"/>
            <a:r>
              <a:rPr lang="en-US" sz="3600" b="1" dirty="0" smtClean="0"/>
              <a:t>Technology Design</a:t>
            </a:r>
          </a:p>
          <a:p>
            <a:pPr marL="857250" lvl="1" indent="-857250"/>
            <a:r>
              <a:rPr lang="en-US" sz="3600" b="1" dirty="0"/>
              <a:t>Outsourced Security Services</a:t>
            </a:r>
            <a:endParaRPr lang="en-US" sz="3600" b="1" dirty="0" smtClean="0"/>
          </a:p>
        </p:txBody>
      </p:sp>
    </p:spTree>
    <p:extLst>
      <p:ext uri="{BB962C8B-B14F-4D97-AF65-F5344CB8AC3E}">
        <p14:creationId xmlns:p14="http://schemas.microsoft.com/office/powerpoint/2010/main" val="18598635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sz="3600" kern="1200" dirty="0" smtClean="0">
                <a:solidFill>
                  <a:srgbClr val="FFFFFF"/>
                </a:solidFill>
                <a:latin typeface="+mj-lt"/>
                <a:ea typeface="+mj-ea"/>
                <a:cs typeface="+mj-cs"/>
              </a:rPr>
              <a:t/>
            </a:r>
            <a:br>
              <a:rPr lang="en-US" sz="3600" kern="1200" dirty="0" smtClean="0">
                <a:solidFill>
                  <a:srgbClr val="FFFFFF"/>
                </a:solidFill>
                <a:latin typeface="+mj-lt"/>
                <a:ea typeface="+mj-ea"/>
                <a:cs typeface="+mj-cs"/>
              </a:rPr>
            </a:br>
            <a:r>
              <a:rPr lang="en-US" sz="3600" kern="1200" dirty="0" smtClean="0">
                <a:solidFill>
                  <a:srgbClr val="FFFFFF"/>
                </a:solidFill>
                <a:latin typeface="+mj-lt"/>
                <a:ea typeface="+mj-ea"/>
                <a:cs typeface="+mj-cs"/>
              </a:rPr>
              <a:t>Security </a:t>
            </a:r>
            <a:r>
              <a:rPr lang="en-US" sz="3600" kern="1200" dirty="0">
                <a:solidFill>
                  <a:srgbClr val="FFFFFF"/>
                </a:solidFill>
                <a:latin typeface="+mj-lt"/>
                <a:ea typeface="+mj-ea"/>
                <a:cs typeface="+mj-cs"/>
              </a:rPr>
              <a:t>Controls Implementation </a:t>
            </a:r>
            <a:r>
              <a:rPr lang="en-US" sz="2400" b="1" dirty="0"/>
              <a:t/>
            </a:r>
            <a:br>
              <a:rPr lang="en-US" sz="2400" b="1" dirty="0"/>
            </a:br>
            <a:r>
              <a:rPr lang="en-US" dirty="0"/>
              <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23</a:t>
            </a:fld>
            <a:endParaRPr lang="en-US"/>
          </a:p>
        </p:txBody>
      </p:sp>
      <p:sp>
        <p:nvSpPr>
          <p:cNvPr id="5" name="Content Placeholder 4"/>
          <p:cNvSpPr>
            <a:spLocks noGrp="1"/>
          </p:cNvSpPr>
          <p:nvPr>
            <p:ph idx="1"/>
          </p:nvPr>
        </p:nvSpPr>
        <p:spPr>
          <a:xfrm>
            <a:off x="872067" y="1676400"/>
            <a:ext cx="7408333" cy="4648200"/>
          </a:xfrm>
        </p:spPr>
        <p:txBody>
          <a:bodyPr>
            <a:noAutofit/>
          </a:bodyPr>
          <a:lstStyle/>
          <a:p>
            <a:pPr marL="0" lvl="1" indent="-301943">
              <a:buNone/>
            </a:pPr>
            <a:r>
              <a:rPr lang="en-US" sz="2800" dirty="0"/>
              <a:t>Access Control</a:t>
            </a:r>
          </a:p>
          <a:p>
            <a:pPr marL="1172527" lvl="4" indent="-285750"/>
            <a:r>
              <a:rPr lang="en-US" sz="1800" dirty="0" smtClean="0"/>
              <a:t>Access </a:t>
            </a:r>
            <a:r>
              <a:rPr lang="en-US" sz="1800" dirty="0"/>
              <a:t>Rights Administration</a:t>
            </a:r>
          </a:p>
          <a:p>
            <a:pPr marL="1172527" lvl="4" indent="-285750"/>
            <a:r>
              <a:rPr lang="en-US" sz="1800" dirty="0" smtClean="0"/>
              <a:t>Authentication</a:t>
            </a:r>
            <a:endParaRPr lang="en-US" sz="1800" dirty="0"/>
          </a:p>
          <a:p>
            <a:pPr marL="1172527" lvl="4" indent="-285750"/>
            <a:r>
              <a:rPr lang="en-US" sz="1800" dirty="0"/>
              <a:t>Shared Secret Systems</a:t>
            </a:r>
          </a:p>
          <a:p>
            <a:pPr marL="1172527" lvl="4" indent="-285750"/>
            <a:r>
              <a:rPr lang="en-US" sz="1800" dirty="0"/>
              <a:t>Token </a:t>
            </a:r>
            <a:r>
              <a:rPr lang="en-US" sz="1800" dirty="0" smtClean="0"/>
              <a:t>Systems</a:t>
            </a:r>
          </a:p>
          <a:p>
            <a:pPr marL="1172527" lvl="4" indent="-285750"/>
            <a:r>
              <a:rPr lang="en-US" sz="1800" dirty="0" smtClean="0"/>
              <a:t>Public </a:t>
            </a:r>
            <a:r>
              <a:rPr lang="en-US" sz="1800" dirty="0"/>
              <a:t>Key </a:t>
            </a:r>
            <a:r>
              <a:rPr lang="en-US" sz="1800" dirty="0" smtClean="0"/>
              <a:t>Infrastructure</a:t>
            </a:r>
          </a:p>
          <a:p>
            <a:pPr marL="1172527" lvl="4" indent="-285750"/>
            <a:r>
              <a:rPr lang="en-US" sz="1800" dirty="0" smtClean="0"/>
              <a:t>Encryption</a:t>
            </a:r>
          </a:p>
          <a:p>
            <a:pPr marL="1492567" lvl="5" indent="-285750"/>
            <a:r>
              <a:rPr lang="en-US" dirty="0"/>
              <a:t>Biometrics</a:t>
            </a:r>
          </a:p>
          <a:p>
            <a:pPr marL="1172527" lvl="4" indent="-285750"/>
            <a:r>
              <a:rPr lang="en-US" sz="1800" dirty="0" smtClean="0"/>
              <a:t>Authenticator Reissuance</a:t>
            </a:r>
          </a:p>
          <a:p>
            <a:pPr marL="1172527" lvl="4" indent="-285750"/>
            <a:r>
              <a:rPr lang="en-US" sz="1800" dirty="0"/>
              <a:t>Behavioral </a:t>
            </a:r>
            <a:r>
              <a:rPr lang="en-US" sz="1800" dirty="0" smtClean="0"/>
              <a:t>Authentication</a:t>
            </a:r>
          </a:p>
          <a:p>
            <a:pPr marL="1172527" lvl="4" indent="-285750"/>
            <a:r>
              <a:rPr lang="en-US" sz="1800" dirty="0"/>
              <a:t>Device </a:t>
            </a:r>
            <a:r>
              <a:rPr lang="en-US" sz="1800" dirty="0" smtClean="0"/>
              <a:t>Authentication</a:t>
            </a:r>
          </a:p>
          <a:p>
            <a:pPr marL="1172527" lvl="4" indent="-285750"/>
            <a:r>
              <a:rPr lang="en-US" sz="1800" dirty="0"/>
              <a:t>Mutual </a:t>
            </a:r>
            <a:r>
              <a:rPr lang="en-US" sz="1800" dirty="0" smtClean="0"/>
              <a:t>Authentication</a:t>
            </a:r>
          </a:p>
          <a:p>
            <a:pPr marL="1172527" lvl="4" indent="-285750"/>
            <a:r>
              <a:rPr lang="en-US" sz="1800" dirty="0"/>
              <a:t>Authentication for Single Sign-On Protocols</a:t>
            </a:r>
          </a:p>
        </p:txBody>
      </p:sp>
    </p:spTree>
    <p:extLst>
      <p:ext uri="{BB962C8B-B14F-4D97-AF65-F5344CB8AC3E}">
        <p14:creationId xmlns:p14="http://schemas.microsoft.com/office/powerpoint/2010/main" val="3578386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sz="3200" kern="1200" dirty="0" smtClean="0">
                <a:solidFill>
                  <a:srgbClr val="FFFFFF"/>
                </a:solidFill>
                <a:latin typeface="+mj-lt"/>
                <a:ea typeface="+mj-ea"/>
                <a:cs typeface="+mj-cs"/>
              </a:rPr>
              <a:t/>
            </a:r>
            <a:br>
              <a:rPr lang="en-US" sz="3200" kern="1200" dirty="0" smtClean="0">
                <a:solidFill>
                  <a:srgbClr val="FFFFFF"/>
                </a:solidFill>
                <a:latin typeface="+mj-lt"/>
                <a:ea typeface="+mj-ea"/>
                <a:cs typeface="+mj-cs"/>
              </a:rPr>
            </a:br>
            <a:r>
              <a:rPr lang="en-US" sz="3200" kern="1200" dirty="0" smtClean="0">
                <a:solidFill>
                  <a:srgbClr val="FFFFFF"/>
                </a:solidFill>
                <a:latin typeface="+mj-lt"/>
                <a:ea typeface="+mj-ea"/>
                <a:cs typeface="+mj-cs"/>
              </a:rPr>
              <a:t>Security </a:t>
            </a:r>
            <a:r>
              <a:rPr lang="en-US" sz="3200" kern="1200" dirty="0">
                <a:solidFill>
                  <a:srgbClr val="FFFFFF"/>
                </a:solidFill>
                <a:latin typeface="+mj-lt"/>
                <a:ea typeface="+mj-ea"/>
                <a:cs typeface="+mj-cs"/>
              </a:rPr>
              <a:t>Controls Implementation </a:t>
            </a:r>
            <a:br>
              <a:rPr lang="en-US" sz="3200" kern="1200" dirty="0">
                <a:solidFill>
                  <a:srgbClr val="FFFFFF"/>
                </a:solidFill>
                <a:latin typeface="+mj-lt"/>
                <a:ea typeface="+mj-ea"/>
                <a:cs typeface="+mj-cs"/>
              </a:rPr>
            </a:br>
            <a:endParaRPr lang="en-US" sz="32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24</a:t>
            </a:fld>
            <a:endParaRPr lang="en-US"/>
          </a:p>
        </p:txBody>
      </p:sp>
      <p:sp>
        <p:nvSpPr>
          <p:cNvPr id="5" name="Content Placeholder 4"/>
          <p:cNvSpPr>
            <a:spLocks noGrp="1"/>
          </p:cNvSpPr>
          <p:nvPr>
            <p:ph idx="1"/>
          </p:nvPr>
        </p:nvSpPr>
        <p:spPr>
          <a:xfrm>
            <a:off x="872067" y="1905000"/>
            <a:ext cx="7408333" cy="4419600"/>
          </a:xfrm>
        </p:spPr>
        <p:txBody>
          <a:bodyPr>
            <a:noAutofit/>
          </a:bodyPr>
          <a:lstStyle/>
          <a:p>
            <a:pPr marL="0" lvl="1" indent="-301943">
              <a:buNone/>
            </a:pPr>
            <a:r>
              <a:rPr lang="en-US" sz="2800" dirty="0"/>
              <a:t>Examples of Common Authentication Weaknesses, Attacks, and Offsetting Controls:</a:t>
            </a:r>
          </a:p>
          <a:p>
            <a:pPr lvl="1"/>
            <a:r>
              <a:rPr lang="en-US" dirty="0" smtClean="0"/>
              <a:t>Dictionary </a:t>
            </a:r>
            <a:r>
              <a:rPr lang="en-US" dirty="0"/>
              <a:t>and brute </a:t>
            </a:r>
            <a:r>
              <a:rPr lang="en-US" dirty="0" smtClean="0"/>
              <a:t>force</a:t>
            </a:r>
          </a:p>
          <a:p>
            <a:pPr lvl="1"/>
            <a:r>
              <a:rPr lang="en-US" dirty="0"/>
              <a:t>W</a:t>
            </a:r>
            <a:r>
              <a:rPr lang="en-US" dirty="0" smtClean="0"/>
              <a:t>arehouse </a:t>
            </a:r>
            <a:r>
              <a:rPr lang="en-US" dirty="0"/>
              <a:t>attacks, </a:t>
            </a:r>
            <a:r>
              <a:rPr lang="en-US" dirty="0" smtClean="0"/>
              <a:t>(</a:t>
            </a:r>
            <a:r>
              <a:rPr lang="en-US" dirty="0"/>
              <a:t>compromise an entire authentication </a:t>
            </a:r>
            <a:r>
              <a:rPr lang="en-US" dirty="0" smtClean="0"/>
              <a:t>mechanism)</a:t>
            </a:r>
          </a:p>
          <a:p>
            <a:pPr lvl="1"/>
            <a:r>
              <a:rPr lang="en-US" dirty="0"/>
              <a:t>S</a:t>
            </a:r>
            <a:r>
              <a:rPr lang="en-US" dirty="0" smtClean="0"/>
              <a:t>ocial engineering</a:t>
            </a:r>
            <a:r>
              <a:rPr lang="en-US" dirty="0"/>
              <a:t>, </a:t>
            </a:r>
            <a:endParaRPr lang="en-US" dirty="0" smtClean="0"/>
          </a:p>
          <a:p>
            <a:pPr lvl="1"/>
            <a:r>
              <a:rPr lang="en-US" dirty="0"/>
              <a:t>C</a:t>
            </a:r>
            <a:r>
              <a:rPr lang="en-US" dirty="0" smtClean="0"/>
              <a:t>lient attacks (password, PKI key, </a:t>
            </a:r>
            <a:r>
              <a:rPr lang="en-US" dirty="0" err="1" smtClean="0"/>
              <a:t>etc</a:t>
            </a:r>
            <a:r>
              <a:rPr lang="en-US" dirty="0" smtClean="0"/>
              <a:t>), </a:t>
            </a:r>
          </a:p>
          <a:p>
            <a:pPr lvl="1"/>
            <a:r>
              <a:rPr lang="en-US" dirty="0"/>
              <a:t>R</a:t>
            </a:r>
            <a:r>
              <a:rPr lang="en-US" dirty="0" smtClean="0"/>
              <a:t>eplay </a:t>
            </a:r>
            <a:r>
              <a:rPr lang="en-US" dirty="0"/>
              <a:t>attacks, </a:t>
            </a:r>
            <a:endParaRPr lang="en-US" dirty="0" smtClean="0"/>
          </a:p>
          <a:p>
            <a:pPr lvl="1"/>
            <a:r>
              <a:rPr lang="en-US" dirty="0" smtClean="0"/>
              <a:t>Man-in-the-middle </a:t>
            </a:r>
            <a:r>
              <a:rPr lang="en-US" dirty="0"/>
              <a:t>attacks, and </a:t>
            </a:r>
            <a:endParaRPr lang="en-US" dirty="0" smtClean="0"/>
          </a:p>
          <a:p>
            <a:pPr lvl="1"/>
            <a:r>
              <a:rPr lang="en-US" dirty="0" smtClean="0"/>
              <a:t>Hijacking.</a:t>
            </a:r>
          </a:p>
          <a:p>
            <a:endParaRPr lang="en-US" sz="3600" dirty="0" smtClean="0"/>
          </a:p>
          <a:p>
            <a:pPr marL="0" lvl="1" indent="0">
              <a:buNone/>
            </a:pPr>
            <a:endParaRPr lang="en-US" sz="1800" b="1" dirty="0" smtClean="0"/>
          </a:p>
        </p:txBody>
      </p:sp>
    </p:spTree>
    <p:extLst>
      <p:ext uri="{BB962C8B-B14F-4D97-AF65-F5344CB8AC3E}">
        <p14:creationId xmlns:p14="http://schemas.microsoft.com/office/powerpoint/2010/main" val="514531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ctr" rtl="0">
              <a:spcBef>
                <a:spcPct val="0"/>
              </a:spcBef>
            </a:pPr>
            <a:r>
              <a:rPr lang="en-US" sz="2600" kern="1200" dirty="0" smtClean="0">
                <a:solidFill>
                  <a:srgbClr val="FFFFFF"/>
                </a:solidFill>
                <a:latin typeface="+mj-lt"/>
                <a:ea typeface="+mj-ea"/>
                <a:cs typeface="+mj-cs"/>
              </a:rPr>
              <a:t/>
            </a:r>
            <a:br>
              <a:rPr lang="en-US" sz="2600" kern="1200" dirty="0" smtClean="0">
                <a:solidFill>
                  <a:srgbClr val="FFFFFF"/>
                </a:solidFill>
                <a:latin typeface="+mj-lt"/>
                <a:ea typeface="+mj-ea"/>
                <a:cs typeface="+mj-cs"/>
              </a:rPr>
            </a:br>
            <a:r>
              <a:rPr lang="en-US" sz="2600" kern="1200" dirty="0" smtClean="0">
                <a:solidFill>
                  <a:srgbClr val="FFFFFF"/>
                </a:solidFill>
                <a:latin typeface="+mj-lt"/>
                <a:ea typeface="+mj-ea"/>
                <a:cs typeface="+mj-cs"/>
              </a:rPr>
              <a:t/>
            </a:r>
            <a:br>
              <a:rPr lang="en-US" sz="2600" kern="1200" dirty="0" smtClean="0">
                <a:solidFill>
                  <a:srgbClr val="FFFFFF"/>
                </a:solidFill>
                <a:latin typeface="+mj-lt"/>
                <a:ea typeface="+mj-ea"/>
                <a:cs typeface="+mj-cs"/>
              </a:rPr>
            </a:br>
            <a:r>
              <a:rPr lang="en-US" sz="3200" kern="1200" dirty="0" smtClean="0">
                <a:solidFill>
                  <a:srgbClr val="FFFFFF"/>
                </a:solidFill>
                <a:latin typeface="+mj-lt"/>
                <a:ea typeface="+mj-ea"/>
                <a:cs typeface="+mj-cs"/>
              </a:rPr>
              <a:t>Security </a:t>
            </a:r>
            <a:r>
              <a:rPr lang="en-US" sz="3200" kern="1200" dirty="0">
                <a:solidFill>
                  <a:srgbClr val="FFFFFF"/>
                </a:solidFill>
                <a:latin typeface="+mj-lt"/>
                <a:ea typeface="+mj-ea"/>
                <a:cs typeface="+mj-cs"/>
              </a:rPr>
              <a:t>Controls Implementation </a:t>
            </a:r>
            <a:br>
              <a:rPr lang="en-US" sz="3200" kern="1200" dirty="0">
                <a:solidFill>
                  <a:srgbClr val="FFFFFF"/>
                </a:solidFill>
                <a:latin typeface="+mj-lt"/>
                <a:ea typeface="+mj-ea"/>
                <a:cs typeface="+mj-cs"/>
              </a:rPr>
            </a:br>
            <a:r>
              <a:rPr lang="en-US" sz="3200" kern="1200" dirty="0">
                <a:solidFill>
                  <a:srgbClr val="FFFFFF"/>
                </a:solidFill>
                <a:latin typeface="+mj-lt"/>
                <a:ea typeface="+mj-ea"/>
                <a:cs typeface="+mj-cs"/>
              </a:rPr>
              <a:t/>
            </a:r>
            <a:br>
              <a:rPr lang="en-US" sz="3200" kern="1200" dirty="0">
                <a:solidFill>
                  <a:srgbClr val="FFFFFF"/>
                </a:solidFill>
                <a:latin typeface="+mj-lt"/>
                <a:ea typeface="+mj-ea"/>
                <a:cs typeface="+mj-cs"/>
              </a:rPr>
            </a:br>
            <a:endParaRPr lang="en-US" sz="32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25</a:t>
            </a:fld>
            <a:endParaRPr lang="en-US"/>
          </a:p>
        </p:txBody>
      </p:sp>
      <p:sp>
        <p:nvSpPr>
          <p:cNvPr id="5" name="Content Placeholder 4"/>
          <p:cNvSpPr>
            <a:spLocks noGrp="1"/>
          </p:cNvSpPr>
          <p:nvPr>
            <p:ph idx="1"/>
          </p:nvPr>
        </p:nvSpPr>
        <p:spPr>
          <a:xfrm>
            <a:off x="872067" y="1676400"/>
            <a:ext cx="7408333" cy="4648200"/>
          </a:xfrm>
        </p:spPr>
        <p:txBody>
          <a:bodyPr>
            <a:noAutofit/>
          </a:bodyPr>
          <a:lstStyle/>
          <a:p>
            <a:r>
              <a:rPr lang="en-US" sz="2000" b="1" dirty="0" smtClean="0"/>
              <a:t>Network Access</a:t>
            </a:r>
          </a:p>
          <a:p>
            <a:pPr lvl="1"/>
            <a:r>
              <a:rPr lang="en-US" sz="1800" b="1" dirty="0" smtClean="0"/>
              <a:t>Layers of Access Control</a:t>
            </a:r>
          </a:p>
          <a:p>
            <a:pPr lvl="2"/>
            <a:r>
              <a:rPr lang="en-US" dirty="0"/>
              <a:t>Group network servers, applications, data, and users into security domains (e.g</a:t>
            </a:r>
            <a:r>
              <a:rPr lang="en-US" dirty="0" smtClean="0"/>
              <a:t>., untrusted </a:t>
            </a:r>
            <a:r>
              <a:rPr lang="en-US" dirty="0"/>
              <a:t>external networks, external service providers, or various internal </a:t>
            </a:r>
            <a:r>
              <a:rPr lang="en-US" dirty="0" smtClean="0"/>
              <a:t>user systems</a:t>
            </a:r>
            <a:r>
              <a:rPr lang="en-US" dirty="0"/>
              <a:t>);</a:t>
            </a:r>
          </a:p>
          <a:p>
            <a:pPr lvl="2"/>
            <a:r>
              <a:rPr lang="en-US" dirty="0" smtClean="0"/>
              <a:t>Establish </a:t>
            </a:r>
            <a:r>
              <a:rPr lang="en-US" dirty="0"/>
              <a:t>appropriate access requirements within and between each </a:t>
            </a:r>
            <a:r>
              <a:rPr lang="en-US" dirty="0" smtClean="0"/>
              <a:t>security domain</a:t>
            </a:r>
            <a:r>
              <a:rPr lang="en-US" dirty="0"/>
              <a:t>;</a:t>
            </a:r>
          </a:p>
          <a:p>
            <a:pPr lvl="2"/>
            <a:r>
              <a:rPr lang="en-US" dirty="0" smtClean="0"/>
              <a:t>Implement </a:t>
            </a:r>
            <a:r>
              <a:rPr lang="en-US" dirty="0"/>
              <a:t>appropriate technological controls to meet those access </a:t>
            </a:r>
            <a:r>
              <a:rPr lang="en-US" dirty="0" smtClean="0"/>
              <a:t>requirements consistently</a:t>
            </a:r>
            <a:r>
              <a:rPr lang="en-US" dirty="0"/>
              <a:t>; and</a:t>
            </a:r>
          </a:p>
          <a:p>
            <a:pPr lvl="2"/>
            <a:r>
              <a:rPr lang="en-US" dirty="0" smtClean="0"/>
              <a:t>Monitor </a:t>
            </a:r>
            <a:r>
              <a:rPr lang="en-US" dirty="0"/>
              <a:t>cross-domain access for security policy violations and </a:t>
            </a:r>
            <a:r>
              <a:rPr lang="en-US" dirty="0" smtClean="0"/>
              <a:t>anomalous activity</a:t>
            </a:r>
            <a:r>
              <a:rPr lang="en-US" dirty="0"/>
              <a:t>.</a:t>
            </a:r>
            <a:endParaRPr lang="en-US" sz="3200" dirty="0" smtClean="0"/>
          </a:p>
          <a:p>
            <a:pPr marL="0" lvl="1" indent="0">
              <a:buNone/>
            </a:pPr>
            <a:endParaRPr lang="en-US" sz="1800" b="1" dirty="0" smtClean="0"/>
          </a:p>
        </p:txBody>
      </p:sp>
    </p:spTree>
    <p:extLst>
      <p:ext uri="{BB962C8B-B14F-4D97-AF65-F5344CB8AC3E}">
        <p14:creationId xmlns:p14="http://schemas.microsoft.com/office/powerpoint/2010/main" val="2120224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1" algn="ctr" rtl="0">
              <a:spcBef>
                <a:spcPct val="0"/>
              </a:spcBef>
            </a:pPr>
            <a:r>
              <a:rPr lang="en-US" sz="2900" kern="1200" dirty="0" smtClean="0">
                <a:solidFill>
                  <a:srgbClr val="FFFFFF"/>
                </a:solidFill>
                <a:latin typeface="+mj-lt"/>
                <a:ea typeface="+mj-ea"/>
                <a:cs typeface="+mj-cs"/>
              </a:rPr>
              <a:t>Security </a:t>
            </a:r>
            <a:r>
              <a:rPr lang="en-US" sz="2900" kern="1200" dirty="0">
                <a:solidFill>
                  <a:srgbClr val="FFFFFF"/>
                </a:solidFill>
                <a:latin typeface="+mj-lt"/>
                <a:ea typeface="+mj-ea"/>
                <a:cs typeface="+mj-cs"/>
              </a:rPr>
              <a:t>Controls Implementation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26</a:t>
            </a:fld>
            <a:endParaRPr lang="en-US"/>
          </a:p>
        </p:txBody>
      </p:sp>
      <p:sp>
        <p:nvSpPr>
          <p:cNvPr id="5" name="Content Placeholder 4"/>
          <p:cNvSpPr>
            <a:spLocks noGrp="1"/>
          </p:cNvSpPr>
          <p:nvPr>
            <p:ph idx="1"/>
          </p:nvPr>
        </p:nvSpPr>
        <p:spPr>
          <a:xfrm>
            <a:off x="872067" y="1676400"/>
            <a:ext cx="7890933" cy="4648200"/>
          </a:xfrm>
        </p:spPr>
        <p:txBody>
          <a:bodyPr>
            <a:noAutofit/>
          </a:bodyPr>
          <a:lstStyle/>
          <a:p>
            <a:r>
              <a:rPr lang="en-US" sz="2000" b="1" dirty="0" smtClean="0"/>
              <a:t>Network Access</a:t>
            </a:r>
          </a:p>
          <a:p>
            <a:pPr marL="565150" lvl="2" indent="-285750"/>
            <a:r>
              <a:rPr lang="en-US" sz="1800" b="1" dirty="0"/>
              <a:t>Network </a:t>
            </a:r>
            <a:r>
              <a:rPr lang="en-US" sz="1800" b="1" dirty="0" smtClean="0"/>
              <a:t>configuration considerations</a:t>
            </a:r>
          </a:p>
          <a:p>
            <a:pPr lvl="2"/>
            <a:r>
              <a:rPr lang="en-US" sz="1800" dirty="0"/>
              <a:t>Identifying the various applications and systems accessed via the network</a:t>
            </a:r>
            <a:r>
              <a:rPr lang="en-US" sz="1800" dirty="0" smtClean="0"/>
              <a:t>,</a:t>
            </a:r>
          </a:p>
          <a:p>
            <a:pPr lvl="2"/>
            <a:r>
              <a:rPr lang="en-US" sz="1800" dirty="0" smtClean="0"/>
              <a:t>Identifying </a:t>
            </a:r>
            <a:r>
              <a:rPr lang="en-US" sz="1800" dirty="0"/>
              <a:t>all access points to the network including various </a:t>
            </a:r>
            <a:r>
              <a:rPr lang="en-US" sz="1800" dirty="0" smtClean="0"/>
              <a:t>telecommunications channels </a:t>
            </a:r>
            <a:r>
              <a:rPr lang="en-US" sz="1800" dirty="0"/>
              <a:t>(e.g., wireless, Ethernet, frame relay, dedicated lines, remote </a:t>
            </a:r>
            <a:r>
              <a:rPr lang="en-US" sz="1800" dirty="0" smtClean="0"/>
              <a:t>dial-up access</a:t>
            </a:r>
            <a:r>
              <a:rPr lang="en-US" sz="1800" dirty="0"/>
              <a:t>, extranets, Internet),</a:t>
            </a:r>
          </a:p>
          <a:p>
            <a:pPr lvl="2"/>
            <a:r>
              <a:rPr lang="en-US" sz="1800" dirty="0" smtClean="0"/>
              <a:t>Mapping </a:t>
            </a:r>
            <a:r>
              <a:rPr lang="en-US" sz="1800" dirty="0"/>
              <a:t>the internal and external connectivity between various network segments,</a:t>
            </a:r>
          </a:p>
          <a:p>
            <a:pPr lvl="2"/>
            <a:r>
              <a:rPr lang="en-US" sz="1800" dirty="0" smtClean="0"/>
              <a:t>Defining </a:t>
            </a:r>
            <a:r>
              <a:rPr lang="en-US" sz="1800" dirty="0"/>
              <a:t>minimum access requirements for network services (i.e., most </a:t>
            </a:r>
            <a:r>
              <a:rPr lang="en-US" sz="1800" dirty="0" smtClean="0"/>
              <a:t>often referenced </a:t>
            </a:r>
            <a:r>
              <a:rPr lang="en-US" sz="1800" dirty="0"/>
              <a:t>as a network services access policy), and</a:t>
            </a:r>
          </a:p>
          <a:p>
            <a:pPr lvl="2"/>
            <a:r>
              <a:rPr lang="en-US" sz="1800" dirty="0" smtClean="0"/>
              <a:t>Determining </a:t>
            </a:r>
            <a:r>
              <a:rPr lang="en-US" sz="1800" dirty="0"/>
              <a:t>the most appropriate network configuration to ensure adequate </a:t>
            </a:r>
            <a:r>
              <a:rPr lang="en-US" sz="1800" dirty="0" smtClean="0"/>
              <a:t>security and </a:t>
            </a:r>
            <a:r>
              <a:rPr lang="en-US" sz="1800" dirty="0"/>
              <a:t>performance.</a:t>
            </a:r>
            <a:endParaRPr lang="en-US" sz="1800" b="1" dirty="0"/>
          </a:p>
        </p:txBody>
      </p:sp>
    </p:spTree>
    <p:extLst>
      <p:ext uri="{BB962C8B-B14F-4D97-AF65-F5344CB8AC3E}">
        <p14:creationId xmlns:p14="http://schemas.microsoft.com/office/powerpoint/2010/main" val="18444827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1" algn="ctr" rtl="0">
              <a:spcBef>
                <a:spcPct val="0"/>
              </a:spcBef>
            </a:pPr>
            <a:r>
              <a:rPr lang="en-US" sz="2900" kern="1200" dirty="0">
                <a:solidFill>
                  <a:srgbClr val="FFFFFF"/>
                </a:solidFill>
                <a:latin typeface="+mj-lt"/>
                <a:ea typeface="+mj-ea"/>
                <a:cs typeface="+mj-cs"/>
              </a:rPr>
              <a:t>Security Controls Implementation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27</a:t>
            </a:fld>
            <a:endParaRPr lang="en-US"/>
          </a:p>
        </p:txBody>
      </p:sp>
      <p:sp>
        <p:nvSpPr>
          <p:cNvPr id="5" name="Content Placeholder 4"/>
          <p:cNvSpPr>
            <a:spLocks noGrp="1"/>
          </p:cNvSpPr>
          <p:nvPr>
            <p:ph idx="1"/>
          </p:nvPr>
        </p:nvSpPr>
        <p:spPr>
          <a:xfrm>
            <a:off x="872067" y="1981200"/>
            <a:ext cx="7890933" cy="4419600"/>
          </a:xfrm>
        </p:spPr>
        <p:txBody>
          <a:bodyPr>
            <a:noAutofit/>
          </a:bodyPr>
          <a:lstStyle/>
          <a:p>
            <a:r>
              <a:rPr lang="en-US" b="1" dirty="0" smtClean="0"/>
              <a:t>Firewalls - </a:t>
            </a:r>
            <a:r>
              <a:rPr lang="en-US" dirty="0" smtClean="0"/>
              <a:t>(**</a:t>
            </a:r>
            <a:r>
              <a:rPr lang="en-US" dirty="0"/>
              <a:t>NIST Special Publication 800-41</a:t>
            </a:r>
            <a:r>
              <a:rPr lang="en-US" dirty="0" smtClean="0"/>
              <a:t>, "</a:t>
            </a:r>
            <a:r>
              <a:rPr lang="en-US" dirty="0"/>
              <a:t>Guidelines on Firewalls and Firewall Policy." is a collection of components (</a:t>
            </a:r>
            <a:r>
              <a:rPr lang="en-US" dirty="0" smtClean="0"/>
              <a:t>computers, routers</a:t>
            </a:r>
            <a:r>
              <a:rPr lang="en-US" dirty="0"/>
              <a:t>, and software) that mediate access between different security domains</a:t>
            </a:r>
            <a:r>
              <a:rPr lang="en-US" dirty="0" smtClean="0"/>
              <a:t>.)</a:t>
            </a:r>
          </a:p>
          <a:p>
            <a:pPr marL="285750" lvl="1" indent="-285750"/>
            <a:r>
              <a:rPr lang="en-US" sz="2400" b="1" dirty="0" smtClean="0"/>
              <a:t>Types of Firewalls</a:t>
            </a:r>
          </a:p>
          <a:p>
            <a:pPr marL="565150" lvl="2" indent="-285750"/>
            <a:r>
              <a:rPr lang="en-US" sz="2400" dirty="0"/>
              <a:t>Packet Filter </a:t>
            </a:r>
            <a:r>
              <a:rPr lang="en-US" sz="2400" dirty="0" smtClean="0"/>
              <a:t>Firewalls</a:t>
            </a:r>
          </a:p>
          <a:p>
            <a:pPr marL="565150" lvl="2" indent="-285750"/>
            <a:r>
              <a:rPr lang="en-US" sz="2400" dirty="0" err="1" smtClean="0"/>
              <a:t>Stateful</a:t>
            </a:r>
            <a:r>
              <a:rPr lang="en-US" sz="2400" dirty="0" smtClean="0"/>
              <a:t> Firewalls</a:t>
            </a:r>
          </a:p>
          <a:p>
            <a:pPr marL="565150" lvl="2" indent="-285750"/>
            <a:r>
              <a:rPr lang="en-US" sz="2400" dirty="0" smtClean="0"/>
              <a:t>Application Firewalls</a:t>
            </a:r>
          </a:p>
        </p:txBody>
      </p:sp>
    </p:spTree>
    <p:extLst>
      <p:ext uri="{BB962C8B-B14F-4D97-AF65-F5344CB8AC3E}">
        <p14:creationId xmlns:p14="http://schemas.microsoft.com/office/powerpoint/2010/main" val="3610827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1" algn="ctr" rtl="0">
              <a:spcBef>
                <a:spcPct val="0"/>
              </a:spcBef>
            </a:pPr>
            <a:r>
              <a:rPr lang="en-US" sz="2900" kern="1200" dirty="0">
                <a:solidFill>
                  <a:srgbClr val="FFFFFF"/>
                </a:solidFill>
                <a:latin typeface="+mj-lt"/>
                <a:ea typeface="+mj-ea"/>
                <a:cs typeface="+mj-cs"/>
              </a:rPr>
              <a:t>Security Controls Implementation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28</a:t>
            </a:fld>
            <a:endParaRPr lang="en-US"/>
          </a:p>
        </p:txBody>
      </p:sp>
      <p:sp>
        <p:nvSpPr>
          <p:cNvPr id="5" name="Content Placeholder 4"/>
          <p:cNvSpPr>
            <a:spLocks noGrp="1"/>
          </p:cNvSpPr>
          <p:nvPr>
            <p:ph idx="1"/>
          </p:nvPr>
        </p:nvSpPr>
        <p:spPr>
          <a:xfrm>
            <a:off x="872067" y="1981200"/>
            <a:ext cx="7890933" cy="4419600"/>
          </a:xfrm>
        </p:spPr>
        <p:txBody>
          <a:bodyPr>
            <a:noAutofit/>
          </a:bodyPr>
          <a:lstStyle/>
          <a:p>
            <a:pPr marL="285750" lvl="1" indent="-285750"/>
            <a:r>
              <a:rPr lang="en-US" sz="2800" dirty="0"/>
              <a:t>Packet Filter Firewalls</a:t>
            </a:r>
          </a:p>
          <a:p>
            <a:pPr lvl="2"/>
            <a:r>
              <a:rPr lang="en-US" dirty="0"/>
              <a:t>Weaknesses associated with packet filtering firewalls include the following:</a:t>
            </a:r>
          </a:p>
          <a:p>
            <a:pPr lvl="3"/>
            <a:r>
              <a:rPr lang="en-US" dirty="0" smtClean="0"/>
              <a:t>The </a:t>
            </a:r>
            <a:r>
              <a:rPr lang="en-US" dirty="0"/>
              <a:t>system is unable to prevent attacks that exploit </a:t>
            </a:r>
            <a:r>
              <a:rPr lang="en-US" dirty="0" smtClean="0"/>
              <a:t>application-specific vulnerabilities </a:t>
            </a:r>
            <a:r>
              <a:rPr lang="en-US" dirty="0"/>
              <a:t>and functions because the packet filter does not examine </a:t>
            </a:r>
            <a:r>
              <a:rPr lang="en-US" dirty="0" smtClean="0"/>
              <a:t>packet contents</a:t>
            </a:r>
            <a:r>
              <a:rPr lang="en-US" dirty="0"/>
              <a:t>.</a:t>
            </a:r>
          </a:p>
          <a:p>
            <a:pPr lvl="3"/>
            <a:r>
              <a:rPr lang="en-US" dirty="0" smtClean="0"/>
              <a:t>Logging </a:t>
            </a:r>
            <a:r>
              <a:rPr lang="en-US" dirty="0"/>
              <a:t>functionality is limited to the same information used to make access </a:t>
            </a:r>
            <a:r>
              <a:rPr lang="en-US" dirty="0" smtClean="0"/>
              <a:t>control decisions</a:t>
            </a:r>
            <a:r>
              <a:rPr lang="en-US" dirty="0"/>
              <a:t>.</a:t>
            </a:r>
          </a:p>
          <a:p>
            <a:pPr lvl="3"/>
            <a:r>
              <a:rPr lang="en-US" dirty="0" smtClean="0"/>
              <a:t>Most </a:t>
            </a:r>
            <a:r>
              <a:rPr lang="en-US" dirty="0"/>
              <a:t>do not support advanced user authentication schemes.</a:t>
            </a:r>
          </a:p>
          <a:p>
            <a:pPr lvl="3"/>
            <a:r>
              <a:rPr lang="en-US" dirty="0" smtClean="0"/>
              <a:t>Firewalls </a:t>
            </a:r>
            <a:r>
              <a:rPr lang="en-US" dirty="0"/>
              <a:t>are generally vulnerable to attacks and </a:t>
            </a:r>
            <a:r>
              <a:rPr lang="en-US" dirty="0" smtClean="0"/>
              <a:t>exploitation </a:t>
            </a:r>
            <a:r>
              <a:rPr lang="en-US" dirty="0"/>
              <a:t>that take advantage </a:t>
            </a:r>
            <a:r>
              <a:rPr lang="en-US" dirty="0" smtClean="0"/>
              <a:t>of vulnerabilities </a:t>
            </a:r>
            <a:r>
              <a:rPr lang="en-US" dirty="0"/>
              <a:t>in network protocols.</a:t>
            </a:r>
          </a:p>
          <a:p>
            <a:pPr lvl="3"/>
            <a:r>
              <a:rPr lang="en-US" dirty="0" smtClean="0"/>
              <a:t>The </a:t>
            </a:r>
            <a:r>
              <a:rPr lang="en-US" dirty="0"/>
              <a:t>firewalls are easy to misconfigure, which allows traffic to pass that should </a:t>
            </a:r>
            <a:r>
              <a:rPr lang="en-US" dirty="0" smtClean="0"/>
              <a:t>be blocked</a:t>
            </a:r>
            <a:r>
              <a:rPr lang="en-US" dirty="0"/>
              <a:t>.</a:t>
            </a:r>
            <a:endParaRPr lang="en-US" b="1" dirty="0" smtClean="0"/>
          </a:p>
        </p:txBody>
      </p:sp>
    </p:spTree>
    <p:extLst>
      <p:ext uri="{BB962C8B-B14F-4D97-AF65-F5344CB8AC3E}">
        <p14:creationId xmlns:p14="http://schemas.microsoft.com/office/powerpoint/2010/main" val="4470817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1" algn="ctr" rtl="0">
              <a:spcBef>
                <a:spcPct val="0"/>
              </a:spcBef>
            </a:pPr>
            <a:r>
              <a:rPr lang="en-US" sz="2900" kern="1200" dirty="0">
                <a:solidFill>
                  <a:srgbClr val="FFFFFF"/>
                </a:solidFill>
                <a:latin typeface="+mj-lt"/>
                <a:ea typeface="+mj-ea"/>
                <a:cs typeface="+mj-cs"/>
              </a:rPr>
              <a:t>Security Controls Implementation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29</a:t>
            </a:fld>
            <a:endParaRPr lang="en-US"/>
          </a:p>
        </p:txBody>
      </p:sp>
      <p:sp>
        <p:nvSpPr>
          <p:cNvPr id="5" name="Content Placeholder 4"/>
          <p:cNvSpPr>
            <a:spLocks noGrp="1"/>
          </p:cNvSpPr>
          <p:nvPr>
            <p:ph idx="1"/>
          </p:nvPr>
        </p:nvSpPr>
        <p:spPr>
          <a:xfrm>
            <a:off x="872067" y="1981200"/>
            <a:ext cx="7890933" cy="4419600"/>
          </a:xfrm>
        </p:spPr>
        <p:txBody>
          <a:bodyPr>
            <a:noAutofit/>
          </a:bodyPr>
          <a:lstStyle/>
          <a:p>
            <a:pPr marL="285750" lvl="1" indent="-285750"/>
            <a:r>
              <a:rPr lang="en-US" sz="2800" dirty="0" err="1"/>
              <a:t>Stateful</a:t>
            </a:r>
            <a:r>
              <a:rPr lang="en-US" sz="2800" dirty="0"/>
              <a:t> Firewall: </a:t>
            </a:r>
            <a:r>
              <a:rPr lang="en-US" dirty="0"/>
              <a:t>is a firewall that keeps track of the state of network connections (such as TCP streams, UDP communication) traveling across it. The firewall is programmed to distinguish legitimate packets for different types of connections. Only packets matching a known active connection will be allowed by the firewall; others will </a:t>
            </a:r>
            <a:r>
              <a:rPr lang="en-US" dirty="0" smtClean="0"/>
              <a:t>be rejected. </a:t>
            </a:r>
            <a:endParaRPr lang="en-US" b="1" dirty="0" smtClean="0"/>
          </a:p>
          <a:p>
            <a:pPr marL="565150" lvl="2" indent="-285750"/>
            <a:endParaRPr lang="en-US" b="1" dirty="0" smtClean="0"/>
          </a:p>
        </p:txBody>
      </p:sp>
    </p:spTree>
    <p:extLst>
      <p:ext uri="{BB962C8B-B14F-4D97-AF65-F5344CB8AC3E}">
        <p14:creationId xmlns:p14="http://schemas.microsoft.com/office/powerpoint/2010/main" val="2573136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IT Service </a:t>
            </a:r>
            <a:r>
              <a:rPr lang="en-US" dirty="0"/>
              <a:t>Delivery and Support</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3</a:t>
            </a:fld>
            <a:endParaRPr lang="en-US"/>
          </a:p>
        </p:txBody>
      </p:sp>
      <p:sp>
        <p:nvSpPr>
          <p:cNvPr id="5" name="Content Placeholder 4"/>
          <p:cNvSpPr>
            <a:spLocks noGrp="1"/>
          </p:cNvSpPr>
          <p:nvPr>
            <p:ph idx="1"/>
          </p:nvPr>
        </p:nvSpPr>
        <p:spPr>
          <a:xfrm>
            <a:off x="914400" y="1981200"/>
            <a:ext cx="7408333" cy="3450696"/>
          </a:xfrm>
        </p:spPr>
        <p:txBody>
          <a:bodyPr>
            <a:normAutofit fontScale="77500" lnSpcReduction="20000"/>
          </a:bodyPr>
          <a:lstStyle/>
          <a:p>
            <a:pPr marL="0" indent="0" algn="ctr">
              <a:buNone/>
            </a:pPr>
            <a:r>
              <a:rPr lang="en-US" b="1" dirty="0" smtClean="0"/>
              <a:t>Top 10 2012 Security Incidents</a:t>
            </a:r>
          </a:p>
          <a:p>
            <a:r>
              <a:rPr lang="en-US" b="1" dirty="0" smtClean="0"/>
              <a:t># 10</a:t>
            </a:r>
            <a:r>
              <a:rPr lang="en-US" b="1" dirty="0"/>
              <a:t>. Wyndham </a:t>
            </a:r>
            <a:r>
              <a:rPr lang="en-US" b="1" dirty="0" smtClean="0"/>
              <a:t>Hotels – </a:t>
            </a:r>
          </a:p>
          <a:p>
            <a:pPr lvl="1"/>
            <a:r>
              <a:rPr lang="en-US" b="1" dirty="0"/>
              <a:t>credit card information were stored in plain text</a:t>
            </a:r>
          </a:p>
          <a:p>
            <a:pPr lvl="1"/>
            <a:r>
              <a:rPr lang="en-US" b="1" dirty="0"/>
              <a:t>Data was stolen THREE times in two years</a:t>
            </a:r>
          </a:p>
          <a:p>
            <a:pPr lvl="1"/>
            <a:r>
              <a:rPr lang="en-US" b="1" dirty="0"/>
              <a:t>Over 600,000 credit card numbers fell into the wrong hands</a:t>
            </a:r>
          </a:p>
          <a:p>
            <a:pPr lvl="1"/>
            <a:r>
              <a:rPr lang="en-US" b="1" dirty="0"/>
              <a:t>$10.5 billion in fraudulent transactions was reported</a:t>
            </a:r>
          </a:p>
          <a:p>
            <a:pPr lvl="1"/>
            <a:r>
              <a:rPr lang="en-US" b="1" dirty="0"/>
              <a:t>Gaining attention from the Federal Trade </a:t>
            </a:r>
            <a:r>
              <a:rPr lang="en-US" b="1" dirty="0" smtClean="0"/>
              <a:t>Commission</a:t>
            </a:r>
          </a:p>
          <a:p>
            <a:r>
              <a:rPr lang="en-US" b="1" dirty="0" smtClean="0"/>
              <a:t># </a:t>
            </a:r>
            <a:r>
              <a:rPr lang="en-US" b="1" dirty="0"/>
              <a:t>9. </a:t>
            </a:r>
            <a:r>
              <a:rPr lang="en-US" b="1" dirty="0" smtClean="0"/>
              <a:t>Yahoo</a:t>
            </a:r>
          </a:p>
          <a:p>
            <a:pPr lvl="1"/>
            <a:r>
              <a:rPr lang="en-US" b="1" dirty="0"/>
              <a:t>More than </a:t>
            </a:r>
            <a:r>
              <a:rPr lang="en-US" b="1" dirty="0">
                <a:hlinkClick r:id="rId3"/>
              </a:rPr>
              <a:t>400,000 plaintext Yahoo passwords were posted</a:t>
            </a:r>
            <a:r>
              <a:rPr lang="en-US" b="1" dirty="0"/>
              <a:t> on the Internet on July 11th</a:t>
            </a:r>
          </a:p>
          <a:p>
            <a:pPr lvl="1"/>
            <a:r>
              <a:rPr lang="en-US" b="1" dirty="0"/>
              <a:t>the "Tech-Company-</a:t>
            </a:r>
            <a:r>
              <a:rPr lang="en-US" b="1" dirty="0" err="1"/>
              <a:t>Shoulda</a:t>
            </a:r>
            <a:r>
              <a:rPr lang="en-US" b="1" dirty="0"/>
              <a:t>-Known-Better" factor</a:t>
            </a:r>
          </a:p>
          <a:p>
            <a:pPr lvl="1"/>
            <a:r>
              <a:rPr lang="en-US" b="1" dirty="0"/>
              <a:t>SQL Injection</a:t>
            </a:r>
          </a:p>
          <a:p>
            <a:pPr lvl="1"/>
            <a:endParaRPr lang="en-US" dirty="0" smtClean="0"/>
          </a:p>
          <a:p>
            <a:pPr lvl="1"/>
            <a:endParaRPr lang="en-US" dirty="0"/>
          </a:p>
          <a:p>
            <a:pPr lvl="1"/>
            <a:endParaRPr lang="en-US" dirty="0" smtClean="0"/>
          </a:p>
          <a:p>
            <a:pPr marL="301943" lvl="1" indent="0">
              <a:buNone/>
            </a:pPr>
            <a:endParaRPr lang="en-US" b="1" dirty="0" smtClean="0"/>
          </a:p>
          <a:p>
            <a:endParaRPr lang="en-US" b="1" dirty="0"/>
          </a:p>
          <a:p>
            <a:pPr lvl="1"/>
            <a:endParaRPr lang="en-US" b="1" dirty="0" smtClean="0"/>
          </a:p>
          <a:p>
            <a:pPr lvl="1"/>
            <a:endParaRPr lang="en-US" b="1" dirty="0" smtClean="0"/>
          </a:p>
          <a:p>
            <a:pPr lvl="1"/>
            <a:endParaRPr lang="en-US" b="1" dirty="0" smtClean="0"/>
          </a:p>
          <a:p>
            <a:pPr lvl="1"/>
            <a:endParaRPr lang="en-US" b="1" dirty="0" smtClean="0"/>
          </a:p>
          <a:p>
            <a:pPr lvl="1"/>
            <a:endParaRPr lang="en-US" dirty="0" smtClean="0"/>
          </a:p>
        </p:txBody>
      </p:sp>
    </p:spTree>
    <p:extLst>
      <p:ext uri="{BB962C8B-B14F-4D97-AF65-F5344CB8AC3E}">
        <p14:creationId xmlns:p14="http://schemas.microsoft.com/office/powerpoint/2010/main" val="18274719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30</a:t>
            </a:fld>
            <a:endParaRPr lang="en-US"/>
          </a:p>
        </p:txBody>
      </p:sp>
      <p:sp>
        <p:nvSpPr>
          <p:cNvPr id="5" name="Content Placeholder 4"/>
          <p:cNvSpPr>
            <a:spLocks noGrp="1"/>
          </p:cNvSpPr>
          <p:nvPr>
            <p:ph idx="1"/>
          </p:nvPr>
        </p:nvSpPr>
        <p:spPr>
          <a:xfrm>
            <a:off x="872067" y="1981200"/>
            <a:ext cx="7890933" cy="4419600"/>
          </a:xfrm>
        </p:spPr>
        <p:txBody>
          <a:bodyPr>
            <a:noAutofit/>
          </a:bodyPr>
          <a:lstStyle/>
          <a:p>
            <a:pPr marL="285750" lvl="1" indent="-285750"/>
            <a:r>
              <a:rPr lang="en-US" sz="2800" dirty="0" smtClean="0"/>
              <a:t>Application-Level </a:t>
            </a:r>
            <a:r>
              <a:rPr lang="en-US" sz="2800" dirty="0"/>
              <a:t>Firewalls</a:t>
            </a:r>
          </a:p>
          <a:p>
            <a:pPr lvl="1"/>
            <a:r>
              <a:rPr lang="en-US" dirty="0"/>
              <a:t>The primary disadvantages of application-level firewalls are as follows:</a:t>
            </a:r>
          </a:p>
          <a:p>
            <a:pPr lvl="2"/>
            <a:r>
              <a:rPr lang="en-US" dirty="0" smtClean="0"/>
              <a:t>The </a:t>
            </a:r>
            <a:r>
              <a:rPr lang="en-US" dirty="0"/>
              <a:t>time required to read and interpret each packet slows network traffic. Traffic </a:t>
            </a:r>
            <a:r>
              <a:rPr lang="en-US" dirty="0" smtClean="0"/>
              <a:t>of certain </a:t>
            </a:r>
            <a:r>
              <a:rPr lang="en-US" dirty="0"/>
              <a:t>types may have to be split off before the application-level firewall and </a:t>
            </a:r>
            <a:r>
              <a:rPr lang="en-US" dirty="0" smtClean="0"/>
              <a:t>passed through </a:t>
            </a:r>
            <a:r>
              <a:rPr lang="en-US" dirty="0"/>
              <a:t>different access controls.</a:t>
            </a:r>
          </a:p>
          <a:p>
            <a:pPr lvl="2"/>
            <a:r>
              <a:rPr lang="en-US" dirty="0" smtClean="0"/>
              <a:t>Any </a:t>
            </a:r>
            <a:r>
              <a:rPr lang="en-US" dirty="0"/>
              <a:t>particular firewall may provide only limited support for new network </a:t>
            </a:r>
            <a:r>
              <a:rPr lang="en-US" dirty="0" smtClean="0"/>
              <a:t>applications and </a:t>
            </a:r>
            <a:r>
              <a:rPr lang="en-US" dirty="0"/>
              <a:t>protocols. They also simply may allow traffic from those applications and</a:t>
            </a:r>
          </a:p>
          <a:p>
            <a:pPr lvl="2"/>
            <a:r>
              <a:rPr lang="en-US" dirty="0"/>
              <a:t>protocols to go through the firewall.</a:t>
            </a:r>
            <a:endParaRPr lang="en-US" sz="3200" b="1" dirty="0" smtClean="0"/>
          </a:p>
        </p:txBody>
      </p:sp>
      <p:sp>
        <p:nvSpPr>
          <p:cNvPr id="2" name="Rectangle 1"/>
          <p:cNvSpPr/>
          <p:nvPr/>
        </p:nvSpPr>
        <p:spPr>
          <a:xfrm>
            <a:off x="1905000" y="533400"/>
            <a:ext cx="5943600" cy="538609"/>
          </a:xfrm>
          <a:prstGeom prst="rect">
            <a:avLst/>
          </a:prstGeom>
        </p:spPr>
        <p:txBody>
          <a:bodyPr wrap="square">
            <a:spAutoFit/>
          </a:bodyPr>
          <a:lstStyle/>
          <a:p>
            <a:pPr marL="0" lvl="1" indent="0">
              <a:spcBef>
                <a:spcPct val="0"/>
              </a:spcBef>
              <a:buNone/>
            </a:pPr>
            <a:r>
              <a:rPr lang="en-US" sz="2900" dirty="0">
                <a:solidFill>
                  <a:srgbClr val="FFFFFF"/>
                </a:solidFill>
                <a:latin typeface="+mj-lt"/>
                <a:ea typeface="+mj-ea"/>
                <a:cs typeface="+mj-cs"/>
              </a:rPr>
              <a:t>Security </a:t>
            </a:r>
            <a:r>
              <a:rPr lang="en-US" sz="2900" dirty="0" smtClean="0">
                <a:solidFill>
                  <a:srgbClr val="FFFFFF"/>
                </a:solidFill>
                <a:latin typeface="+mj-lt"/>
                <a:ea typeface="+mj-ea"/>
                <a:cs typeface="+mj-cs"/>
              </a:rPr>
              <a:t>Controls implementation </a:t>
            </a:r>
            <a:endParaRPr lang="en-US" sz="2900" dirty="0">
              <a:solidFill>
                <a:srgbClr val="FFFFFF"/>
              </a:solidFill>
              <a:latin typeface="+mj-lt"/>
              <a:ea typeface="+mj-ea"/>
              <a:cs typeface="+mj-cs"/>
            </a:endParaRPr>
          </a:p>
        </p:txBody>
      </p:sp>
    </p:spTree>
    <p:extLst>
      <p:ext uri="{BB962C8B-B14F-4D97-AF65-F5344CB8AC3E}">
        <p14:creationId xmlns:p14="http://schemas.microsoft.com/office/powerpoint/2010/main" val="29305976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1" algn="ctr" rtl="0">
              <a:spcBef>
                <a:spcPct val="0"/>
              </a:spcBef>
            </a:pPr>
            <a:r>
              <a:rPr lang="en-US" sz="2900" kern="1200" dirty="0">
                <a:solidFill>
                  <a:srgbClr val="FFFFFF"/>
                </a:solidFill>
                <a:latin typeface="+mj-lt"/>
                <a:ea typeface="+mj-ea"/>
                <a:cs typeface="+mj-cs"/>
              </a:rPr>
              <a:t>Security Controls Implementation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31</a:t>
            </a:fld>
            <a:endParaRPr lang="en-US"/>
          </a:p>
        </p:txBody>
      </p:sp>
      <p:sp>
        <p:nvSpPr>
          <p:cNvPr id="5" name="Content Placeholder 4"/>
          <p:cNvSpPr>
            <a:spLocks noGrp="1"/>
          </p:cNvSpPr>
          <p:nvPr>
            <p:ph idx="1"/>
          </p:nvPr>
        </p:nvSpPr>
        <p:spPr>
          <a:xfrm>
            <a:off x="990600" y="1447800"/>
            <a:ext cx="7890933" cy="4953000"/>
          </a:xfrm>
        </p:spPr>
        <p:txBody>
          <a:bodyPr>
            <a:noAutofit/>
          </a:bodyPr>
          <a:lstStyle/>
          <a:p>
            <a:pPr marL="0" lvl="1" indent="0">
              <a:buNone/>
            </a:pPr>
            <a:r>
              <a:rPr lang="en-US" sz="2800" dirty="0"/>
              <a:t>Firewall Policy</a:t>
            </a:r>
          </a:p>
          <a:p>
            <a:r>
              <a:rPr lang="en-US" sz="1800" dirty="0"/>
              <a:t> Firewall topology and architecture,</a:t>
            </a:r>
          </a:p>
          <a:p>
            <a:r>
              <a:rPr lang="en-US" sz="1800" dirty="0" smtClean="0"/>
              <a:t>Type </a:t>
            </a:r>
            <a:r>
              <a:rPr lang="en-US" sz="1800" dirty="0"/>
              <a:t>of firewall(s) being utilized,</a:t>
            </a:r>
          </a:p>
          <a:p>
            <a:r>
              <a:rPr lang="en-US" sz="1800" dirty="0" smtClean="0"/>
              <a:t>Physical </a:t>
            </a:r>
            <a:r>
              <a:rPr lang="en-US" sz="1800" dirty="0"/>
              <a:t>placement of the firewall components,</a:t>
            </a:r>
          </a:p>
          <a:p>
            <a:r>
              <a:rPr lang="en-US" sz="1800" dirty="0" smtClean="0"/>
              <a:t>Monitoring </a:t>
            </a:r>
            <a:r>
              <a:rPr lang="en-US" sz="1800" dirty="0"/>
              <a:t>firewall traffic,</a:t>
            </a:r>
          </a:p>
          <a:p>
            <a:r>
              <a:rPr lang="en-US" sz="1800" dirty="0" smtClean="0"/>
              <a:t>Permissible </a:t>
            </a:r>
            <a:r>
              <a:rPr lang="en-US" sz="1800" dirty="0"/>
              <a:t>traffic (generally based on the premise that all traffic not </a:t>
            </a:r>
            <a:r>
              <a:rPr lang="en-US" sz="1800" dirty="0" smtClean="0"/>
              <a:t>expressly allowed </a:t>
            </a:r>
            <a:r>
              <a:rPr lang="en-US" sz="1800" dirty="0"/>
              <a:t>is denied, detailing which applications can traverse the firewall and </a:t>
            </a:r>
            <a:r>
              <a:rPr lang="en-US" sz="1800" dirty="0" smtClean="0"/>
              <a:t>under what </a:t>
            </a:r>
            <a:r>
              <a:rPr lang="en-US" sz="1800" dirty="0"/>
              <a:t>exact circumstances such activities can take place),</a:t>
            </a:r>
          </a:p>
          <a:p>
            <a:r>
              <a:rPr lang="en-US" sz="1800" dirty="0" smtClean="0"/>
              <a:t>Firewall </a:t>
            </a:r>
            <a:r>
              <a:rPr lang="en-US" sz="1800" dirty="0"/>
              <a:t>updating,</a:t>
            </a:r>
          </a:p>
          <a:p>
            <a:r>
              <a:rPr lang="en-US" sz="1800" dirty="0" smtClean="0"/>
              <a:t>Coordination </a:t>
            </a:r>
            <a:r>
              <a:rPr lang="en-US" sz="1800" dirty="0"/>
              <a:t>with security monitoring and intrusion response mechanisms,</a:t>
            </a:r>
          </a:p>
          <a:p>
            <a:r>
              <a:rPr lang="en-US" sz="1800" dirty="0" smtClean="0"/>
              <a:t>Responsibility </a:t>
            </a:r>
            <a:r>
              <a:rPr lang="en-US" sz="1800" dirty="0"/>
              <a:t>for monitoring and enforcing the firewall </a:t>
            </a:r>
            <a:r>
              <a:rPr lang="en-US" sz="1800" dirty="0" smtClean="0"/>
              <a:t>policy, Protocols </a:t>
            </a:r>
            <a:r>
              <a:rPr lang="en-US" sz="1800" dirty="0"/>
              <a:t>and applications permitted,</a:t>
            </a:r>
          </a:p>
          <a:p>
            <a:r>
              <a:rPr lang="en-US" sz="1800" dirty="0" smtClean="0"/>
              <a:t>Regular </a:t>
            </a:r>
            <a:r>
              <a:rPr lang="en-US" sz="1800" dirty="0"/>
              <a:t>auditing of a firewall's configuration and testing of the </a:t>
            </a:r>
            <a:r>
              <a:rPr lang="en-US" sz="1800" dirty="0" smtClean="0"/>
              <a:t>firewall's effectiveness</a:t>
            </a:r>
            <a:r>
              <a:rPr lang="en-US" sz="1800" dirty="0"/>
              <a:t>, and</a:t>
            </a:r>
          </a:p>
          <a:p>
            <a:r>
              <a:rPr lang="en-US" sz="1800" dirty="0" smtClean="0"/>
              <a:t>Contingency </a:t>
            </a:r>
            <a:r>
              <a:rPr lang="en-US" sz="1800" dirty="0"/>
              <a:t>planning.</a:t>
            </a:r>
            <a:endParaRPr lang="en-US" sz="1800" dirty="0" smtClean="0"/>
          </a:p>
        </p:txBody>
      </p:sp>
    </p:spTree>
    <p:extLst>
      <p:ext uri="{BB962C8B-B14F-4D97-AF65-F5344CB8AC3E}">
        <p14:creationId xmlns:p14="http://schemas.microsoft.com/office/powerpoint/2010/main" val="9608044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32</a:t>
            </a:fld>
            <a:endParaRPr lang="en-US"/>
          </a:p>
        </p:txBody>
      </p:sp>
      <p:sp>
        <p:nvSpPr>
          <p:cNvPr id="5" name="Content Placeholder 4"/>
          <p:cNvSpPr>
            <a:spLocks noGrp="1"/>
          </p:cNvSpPr>
          <p:nvPr>
            <p:ph idx="1"/>
          </p:nvPr>
        </p:nvSpPr>
        <p:spPr>
          <a:xfrm>
            <a:off x="872067" y="1752600"/>
            <a:ext cx="7890933" cy="4648200"/>
          </a:xfrm>
        </p:spPr>
        <p:txBody>
          <a:bodyPr>
            <a:noAutofit/>
          </a:bodyPr>
          <a:lstStyle/>
          <a:p>
            <a:pPr marL="0" lvl="1" indent="0">
              <a:buNone/>
            </a:pPr>
            <a:r>
              <a:rPr lang="en-US" sz="2800" dirty="0" smtClean="0"/>
              <a:t>Firewall </a:t>
            </a:r>
            <a:r>
              <a:rPr lang="en-US" sz="2800" dirty="0"/>
              <a:t>Vulnerability</a:t>
            </a:r>
          </a:p>
          <a:p>
            <a:r>
              <a:rPr lang="en-US" sz="1800" dirty="0"/>
              <a:t>Spoofing trusted IP addresses,</a:t>
            </a:r>
          </a:p>
          <a:p>
            <a:r>
              <a:rPr lang="en-US" sz="1800" dirty="0" smtClean="0"/>
              <a:t>Denial </a:t>
            </a:r>
            <a:r>
              <a:rPr lang="en-US" sz="1800" dirty="0"/>
              <a:t>of service by overloading the firewall with excessive requests or </a:t>
            </a:r>
            <a:r>
              <a:rPr lang="en-US" sz="1800" dirty="0" smtClean="0"/>
              <a:t>malformed packets</a:t>
            </a:r>
            <a:r>
              <a:rPr lang="en-US" sz="1800" dirty="0"/>
              <a:t>,</a:t>
            </a:r>
          </a:p>
          <a:p>
            <a:r>
              <a:rPr lang="en-US" sz="1800" dirty="0" smtClean="0"/>
              <a:t>Sniffing </a:t>
            </a:r>
            <a:r>
              <a:rPr lang="en-US" sz="1800" dirty="0"/>
              <a:t>of data that is being transmitted outside the network,</a:t>
            </a:r>
          </a:p>
          <a:p>
            <a:r>
              <a:rPr lang="en-US" sz="1800" dirty="0" smtClean="0"/>
              <a:t>Hostile </a:t>
            </a:r>
            <a:r>
              <a:rPr lang="en-US" sz="1800" dirty="0"/>
              <a:t>code embedded in legitimate HTTP, SMTP, or other traffic that meet </a:t>
            </a:r>
            <a:r>
              <a:rPr lang="en-US" sz="1800" dirty="0" smtClean="0"/>
              <a:t>all firewall </a:t>
            </a:r>
            <a:r>
              <a:rPr lang="en-US" sz="1800" dirty="0"/>
              <a:t>rules,</a:t>
            </a:r>
          </a:p>
          <a:p>
            <a:r>
              <a:rPr lang="en-US" sz="1800" dirty="0" smtClean="0"/>
              <a:t>Attacks </a:t>
            </a:r>
            <a:r>
              <a:rPr lang="en-US" sz="1800" dirty="0"/>
              <a:t>on unpatched vulnerabilities in the firewall hardware or software,</a:t>
            </a:r>
          </a:p>
          <a:p>
            <a:r>
              <a:rPr lang="en-US" sz="1800" dirty="0" smtClean="0"/>
              <a:t>Attacks </a:t>
            </a:r>
            <a:r>
              <a:rPr lang="en-US" sz="1800" dirty="0"/>
              <a:t>through flaws in the firewall design providing relatively easy access to </a:t>
            </a:r>
            <a:r>
              <a:rPr lang="en-US" sz="1800" dirty="0" smtClean="0"/>
              <a:t>data or </a:t>
            </a:r>
            <a:r>
              <a:rPr lang="en-US" sz="1800" dirty="0"/>
              <a:t>services residing on firewall or proxy servers, and</a:t>
            </a:r>
          </a:p>
          <a:p>
            <a:r>
              <a:rPr lang="en-US" sz="1800" dirty="0" smtClean="0"/>
              <a:t>Attacks </a:t>
            </a:r>
            <a:r>
              <a:rPr lang="en-US" sz="1800" dirty="0"/>
              <a:t>against computers and communications used for remote administration.</a:t>
            </a:r>
            <a:endParaRPr lang="en-US" sz="1800" b="1" dirty="0" smtClean="0"/>
          </a:p>
        </p:txBody>
      </p:sp>
      <p:sp>
        <p:nvSpPr>
          <p:cNvPr id="2" name="Rectangle 1"/>
          <p:cNvSpPr/>
          <p:nvPr/>
        </p:nvSpPr>
        <p:spPr>
          <a:xfrm>
            <a:off x="2057400" y="762000"/>
            <a:ext cx="5943600" cy="538609"/>
          </a:xfrm>
          <a:prstGeom prst="rect">
            <a:avLst/>
          </a:prstGeom>
        </p:spPr>
        <p:txBody>
          <a:bodyPr wrap="square">
            <a:spAutoFit/>
          </a:bodyPr>
          <a:lstStyle/>
          <a:p>
            <a:pPr marL="0" lvl="1" indent="0">
              <a:spcBef>
                <a:spcPct val="0"/>
              </a:spcBef>
              <a:buNone/>
            </a:pPr>
            <a:r>
              <a:rPr lang="en-US" sz="2900" dirty="0">
                <a:solidFill>
                  <a:srgbClr val="FFFFFF"/>
                </a:solidFill>
                <a:latin typeface="+mj-lt"/>
                <a:ea typeface="+mj-ea"/>
                <a:cs typeface="+mj-cs"/>
              </a:rPr>
              <a:t>Security Controls Implementation </a:t>
            </a:r>
          </a:p>
        </p:txBody>
      </p:sp>
    </p:spTree>
    <p:extLst>
      <p:ext uri="{BB962C8B-B14F-4D97-AF65-F5344CB8AC3E}">
        <p14:creationId xmlns:p14="http://schemas.microsoft.com/office/powerpoint/2010/main" val="29692884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sz="2400" b="1" dirty="0" smtClean="0"/>
              <a:t/>
            </a:r>
            <a:br>
              <a:rPr lang="en-US" sz="2400" b="1" dirty="0" smtClean="0"/>
            </a:br>
            <a:r>
              <a:rPr lang="en-US" sz="3200" kern="1200" dirty="0">
                <a:solidFill>
                  <a:srgbClr val="FFFFFF"/>
                </a:solidFill>
                <a:latin typeface="+mj-lt"/>
                <a:ea typeface="+mj-ea"/>
                <a:cs typeface="+mj-cs"/>
              </a:rPr>
              <a:t>Security Controls Implementation </a:t>
            </a:r>
            <a:r>
              <a:rPr lang="en-US" sz="2900" kern="1200" dirty="0">
                <a:solidFill>
                  <a:srgbClr val="FFFFFF"/>
                </a:solidFill>
                <a:latin typeface="+mj-lt"/>
                <a:ea typeface="+mj-ea"/>
                <a:cs typeface="+mj-cs"/>
              </a:rPr>
              <a:t/>
            </a:r>
            <a:br>
              <a:rPr lang="en-US" sz="2900" kern="1200" dirty="0">
                <a:solidFill>
                  <a:srgbClr val="FFFFFF"/>
                </a:solidFill>
                <a:latin typeface="+mj-lt"/>
                <a:ea typeface="+mj-ea"/>
                <a:cs typeface="+mj-cs"/>
              </a:rPr>
            </a:br>
            <a:r>
              <a:rPr lang="en-US" sz="2900" kern="1200" dirty="0">
                <a:solidFill>
                  <a:srgbClr val="FFFFFF"/>
                </a:solidFill>
                <a:latin typeface="+mj-lt"/>
                <a:ea typeface="+mj-ea"/>
                <a:cs typeface="+mj-cs"/>
              </a:rPr>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33</a:t>
            </a:fld>
            <a:endParaRPr lang="en-US"/>
          </a:p>
        </p:txBody>
      </p:sp>
      <p:sp>
        <p:nvSpPr>
          <p:cNvPr id="5" name="Content Placeholder 4"/>
          <p:cNvSpPr>
            <a:spLocks noGrp="1"/>
          </p:cNvSpPr>
          <p:nvPr>
            <p:ph idx="1"/>
          </p:nvPr>
        </p:nvSpPr>
        <p:spPr>
          <a:xfrm>
            <a:off x="872067" y="1828800"/>
            <a:ext cx="7890933" cy="4572000"/>
          </a:xfrm>
        </p:spPr>
        <p:txBody>
          <a:bodyPr>
            <a:noAutofit/>
          </a:bodyPr>
          <a:lstStyle/>
          <a:p>
            <a:pPr marL="0" lvl="1" indent="0">
              <a:buNone/>
            </a:pPr>
            <a:r>
              <a:rPr lang="en-US" sz="2800" dirty="0" smtClean="0"/>
              <a:t>Firewall </a:t>
            </a:r>
            <a:r>
              <a:rPr lang="en-US" sz="2800" dirty="0"/>
              <a:t>Access Control Best Practices:</a:t>
            </a:r>
          </a:p>
          <a:p>
            <a:r>
              <a:rPr lang="en-US" sz="1800" dirty="0"/>
              <a:t>Hardening the firewall by removing all unnecessary services and </a:t>
            </a:r>
            <a:r>
              <a:rPr lang="en-US" sz="1800" dirty="0" smtClean="0"/>
              <a:t>appropriately patching</a:t>
            </a:r>
            <a:r>
              <a:rPr lang="en-US" sz="1800" dirty="0"/>
              <a:t>, enhancing, and maintaining all software on the firewall </a:t>
            </a:r>
            <a:r>
              <a:rPr lang="en-US" sz="1800" dirty="0" smtClean="0"/>
              <a:t>unit</a:t>
            </a:r>
            <a:endParaRPr lang="en-US" sz="1800" dirty="0"/>
          </a:p>
          <a:p>
            <a:r>
              <a:rPr lang="en-US" sz="1800" dirty="0" smtClean="0"/>
              <a:t>Restricting </a:t>
            </a:r>
            <a:r>
              <a:rPr lang="en-US" sz="1800" dirty="0"/>
              <a:t>network mapping capabilities through the firewall, primarily by </a:t>
            </a:r>
            <a:r>
              <a:rPr lang="en-US" sz="1800" dirty="0" smtClean="0"/>
              <a:t>blocking inbound </a:t>
            </a:r>
            <a:r>
              <a:rPr lang="en-US" sz="1800" dirty="0"/>
              <a:t>ICMP (Internet Control Messaging Protocol) traffic;</a:t>
            </a:r>
          </a:p>
          <a:p>
            <a:r>
              <a:rPr lang="en-US" sz="1800" dirty="0" smtClean="0"/>
              <a:t>Using </a:t>
            </a:r>
            <a:r>
              <a:rPr lang="en-US" sz="1800" dirty="0"/>
              <a:t>a </a:t>
            </a:r>
            <a:r>
              <a:rPr lang="en-US" sz="1800" dirty="0" err="1"/>
              <a:t>ruleset</a:t>
            </a:r>
            <a:r>
              <a:rPr lang="en-US" sz="1800" dirty="0"/>
              <a:t> that disallows all inbound and outbound traffic that is not </a:t>
            </a:r>
            <a:r>
              <a:rPr lang="en-US" sz="1800" dirty="0" smtClean="0"/>
              <a:t>specifically allowed</a:t>
            </a:r>
            <a:r>
              <a:rPr lang="en-US" sz="1800" dirty="0"/>
              <a:t>;</a:t>
            </a:r>
          </a:p>
          <a:p>
            <a:r>
              <a:rPr lang="en-US" sz="1800" dirty="0" smtClean="0"/>
              <a:t>Using </a:t>
            </a:r>
            <a:r>
              <a:rPr lang="en-US" sz="1800" dirty="0"/>
              <a:t>NAT and split DNS to hide internal system names and addresses </a:t>
            </a:r>
            <a:r>
              <a:rPr lang="en-US" sz="1800" dirty="0" smtClean="0"/>
              <a:t>from external </a:t>
            </a:r>
            <a:r>
              <a:rPr lang="en-US" sz="1800" dirty="0"/>
              <a:t>networks (split DNS uses two domain name servers, one to </a:t>
            </a:r>
            <a:r>
              <a:rPr lang="en-US" sz="1800" dirty="0" smtClean="0"/>
              <a:t>communicate</a:t>
            </a:r>
            <a:endParaRPr lang="en-US" sz="1800" dirty="0"/>
          </a:p>
        </p:txBody>
      </p:sp>
    </p:spTree>
    <p:extLst>
      <p:ext uri="{BB962C8B-B14F-4D97-AF65-F5344CB8AC3E}">
        <p14:creationId xmlns:p14="http://schemas.microsoft.com/office/powerpoint/2010/main" val="1463466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dirty="0" smtClean="0"/>
              <a:t/>
            </a:r>
            <a:br>
              <a:rPr lang="en-US" dirty="0" smtClean="0"/>
            </a:br>
            <a:r>
              <a:rPr lang="en-US" dirty="0" smtClean="0"/>
              <a:t/>
            </a:r>
            <a:br>
              <a:rPr lang="en-US" dirty="0" smtClean="0"/>
            </a:br>
            <a:r>
              <a:rPr lang="en-US" sz="3200" kern="1200" dirty="0">
                <a:solidFill>
                  <a:srgbClr val="FFFFFF"/>
                </a:solidFill>
                <a:latin typeface="+mj-lt"/>
                <a:ea typeface="+mj-ea"/>
                <a:cs typeface="+mj-cs"/>
              </a:rPr>
              <a:t>Security Controls Implementation </a:t>
            </a:r>
            <a:r>
              <a:rPr lang="en-US" sz="2900" kern="1200" dirty="0">
                <a:solidFill>
                  <a:srgbClr val="FFFFFF"/>
                </a:solidFill>
                <a:latin typeface="+mj-lt"/>
                <a:ea typeface="+mj-ea"/>
                <a:cs typeface="+mj-cs"/>
              </a:rPr>
              <a:t/>
            </a:r>
            <a:br>
              <a:rPr lang="en-US" sz="2900" kern="1200" dirty="0">
                <a:solidFill>
                  <a:srgbClr val="FFFFFF"/>
                </a:solidFill>
                <a:latin typeface="+mj-lt"/>
                <a:ea typeface="+mj-ea"/>
                <a:cs typeface="+mj-cs"/>
              </a:rPr>
            </a:br>
            <a:r>
              <a:rPr lang="en-US" sz="2900" kern="1200" dirty="0">
                <a:solidFill>
                  <a:srgbClr val="FFFFFF"/>
                </a:solidFill>
                <a:latin typeface="+mj-lt"/>
                <a:ea typeface="+mj-ea"/>
                <a:cs typeface="+mj-cs"/>
              </a:rPr>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34</a:t>
            </a:fld>
            <a:endParaRPr lang="en-US"/>
          </a:p>
        </p:txBody>
      </p:sp>
      <p:sp>
        <p:nvSpPr>
          <p:cNvPr id="5" name="Content Placeholder 4"/>
          <p:cNvSpPr>
            <a:spLocks noGrp="1"/>
          </p:cNvSpPr>
          <p:nvPr>
            <p:ph idx="1"/>
          </p:nvPr>
        </p:nvSpPr>
        <p:spPr>
          <a:xfrm>
            <a:off x="872067" y="1524000"/>
            <a:ext cx="7890933" cy="4876800"/>
          </a:xfrm>
        </p:spPr>
        <p:txBody>
          <a:bodyPr>
            <a:noAutofit/>
          </a:bodyPr>
          <a:lstStyle/>
          <a:p>
            <a:pPr marL="0" lvl="1" indent="0">
              <a:buNone/>
            </a:pPr>
            <a:r>
              <a:rPr lang="en-US" sz="2800" dirty="0"/>
              <a:t>Firewall Access Control Best Practices:</a:t>
            </a:r>
          </a:p>
          <a:p>
            <a:r>
              <a:rPr lang="en-US" sz="1800" dirty="0" smtClean="0"/>
              <a:t>Using </a:t>
            </a:r>
            <a:r>
              <a:rPr lang="en-US" sz="1800" dirty="0"/>
              <a:t>proxy connections for outbound HTTP connections;</a:t>
            </a:r>
          </a:p>
          <a:p>
            <a:r>
              <a:rPr lang="en-US" sz="1800" dirty="0" smtClean="0"/>
              <a:t>Filtering </a:t>
            </a:r>
            <a:r>
              <a:rPr lang="en-US" sz="1800" dirty="0"/>
              <a:t>malicious code;</a:t>
            </a:r>
          </a:p>
          <a:p>
            <a:r>
              <a:rPr lang="en-US" sz="1800" dirty="0" smtClean="0"/>
              <a:t>Backing </a:t>
            </a:r>
            <a:r>
              <a:rPr lang="en-US" sz="1800" dirty="0"/>
              <a:t>up firewalls to internal media and not backing up the firewall to servers </a:t>
            </a:r>
            <a:r>
              <a:rPr lang="en-US" sz="1800" dirty="0" smtClean="0"/>
              <a:t>on protected </a:t>
            </a:r>
            <a:r>
              <a:rPr lang="en-US" sz="1800" dirty="0"/>
              <a:t>networks;</a:t>
            </a:r>
          </a:p>
          <a:p>
            <a:r>
              <a:rPr lang="en-US" sz="1800" dirty="0" smtClean="0"/>
              <a:t>Logging </a:t>
            </a:r>
            <a:r>
              <a:rPr lang="en-US" sz="1800" dirty="0"/>
              <a:t>activity, with daily administrator review </a:t>
            </a:r>
            <a:endParaRPr lang="en-US" sz="1800" dirty="0" smtClean="0"/>
          </a:p>
          <a:p>
            <a:r>
              <a:rPr lang="en-US" sz="1800" dirty="0" smtClean="0"/>
              <a:t>Using </a:t>
            </a:r>
            <a:r>
              <a:rPr lang="en-US" sz="1800" dirty="0"/>
              <a:t>security monitoring devices and practices to monitor actions on the </a:t>
            </a:r>
            <a:r>
              <a:rPr lang="en-US" sz="1800" dirty="0" smtClean="0"/>
              <a:t>firewall and </a:t>
            </a:r>
            <a:r>
              <a:rPr lang="en-US" sz="1800" dirty="0"/>
              <a:t>to monitor communications allowed through the firewall </a:t>
            </a:r>
            <a:endParaRPr lang="en-US" sz="1800" dirty="0" smtClean="0"/>
          </a:p>
          <a:p>
            <a:r>
              <a:rPr lang="en-US" sz="1800" dirty="0" smtClean="0"/>
              <a:t>Administering </a:t>
            </a:r>
            <a:r>
              <a:rPr lang="en-US" sz="1800" dirty="0"/>
              <a:t>the firewall using encrypted communications and </a:t>
            </a:r>
            <a:r>
              <a:rPr lang="en-US" sz="1800" dirty="0" smtClean="0"/>
              <a:t>strong authentication</a:t>
            </a:r>
            <a:r>
              <a:rPr lang="en-US" sz="1800" dirty="0"/>
              <a:t>, accessing the firewall only from secure devices, and monitoring </a:t>
            </a:r>
            <a:r>
              <a:rPr lang="en-US" sz="1800" dirty="0" smtClean="0"/>
              <a:t>all administrative </a:t>
            </a:r>
            <a:r>
              <a:rPr lang="en-US" sz="1800" dirty="0"/>
              <a:t>access;</a:t>
            </a:r>
          </a:p>
          <a:p>
            <a:r>
              <a:rPr lang="en-US" sz="1800" dirty="0" smtClean="0"/>
              <a:t>Limiting </a:t>
            </a:r>
            <a:r>
              <a:rPr lang="en-US" sz="1800" dirty="0"/>
              <a:t>administrative access to few individuals; and</a:t>
            </a:r>
          </a:p>
          <a:p>
            <a:r>
              <a:rPr lang="en-US" sz="1800" dirty="0" smtClean="0"/>
              <a:t>Making </a:t>
            </a:r>
            <a:r>
              <a:rPr lang="en-US" sz="1800" dirty="0"/>
              <a:t>changes only through well-administered change control procedures.</a:t>
            </a:r>
            <a:endParaRPr lang="en-US" sz="1800" b="1" dirty="0" smtClean="0"/>
          </a:p>
        </p:txBody>
      </p:sp>
    </p:spTree>
    <p:extLst>
      <p:ext uri="{BB962C8B-B14F-4D97-AF65-F5344CB8AC3E}">
        <p14:creationId xmlns:p14="http://schemas.microsoft.com/office/powerpoint/2010/main" val="35087939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marL="0" lvl="1" indent="0" algn="ctr"/>
            <a:r>
              <a:rPr lang="en-US" dirty="0"/>
              <a:t/>
            </a:r>
            <a:br>
              <a:rPr lang="en-US" dirty="0"/>
            </a:br>
            <a:r>
              <a:rPr lang="en-US" sz="2900" kern="1200" dirty="0">
                <a:solidFill>
                  <a:srgbClr val="FFFFFF"/>
                </a:solidFill>
                <a:latin typeface="+mj-lt"/>
                <a:ea typeface="+mj-ea"/>
                <a:cs typeface="+mj-cs"/>
              </a:rPr>
              <a:t>Security Controls Implementation </a:t>
            </a:r>
          </a:p>
        </p:txBody>
      </p:sp>
      <p:sp>
        <p:nvSpPr>
          <p:cNvPr id="4" name="Slide Number Placeholder 3"/>
          <p:cNvSpPr>
            <a:spLocks noGrp="1"/>
          </p:cNvSpPr>
          <p:nvPr>
            <p:ph type="sldNum" sz="quarter" idx="12"/>
          </p:nvPr>
        </p:nvSpPr>
        <p:spPr/>
        <p:txBody>
          <a:bodyPr/>
          <a:lstStyle/>
          <a:p>
            <a:fld id="{3730EF85-1453-41CB-BB1F-81F282292F0A}" type="slidenum">
              <a:rPr lang="en-US" smtClean="0"/>
              <a:t>35</a:t>
            </a:fld>
            <a:endParaRPr lang="en-US"/>
          </a:p>
        </p:txBody>
      </p:sp>
      <p:sp>
        <p:nvSpPr>
          <p:cNvPr id="5" name="Content Placeholder 4"/>
          <p:cNvSpPr>
            <a:spLocks noGrp="1"/>
          </p:cNvSpPr>
          <p:nvPr>
            <p:ph idx="1"/>
          </p:nvPr>
        </p:nvSpPr>
        <p:spPr>
          <a:xfrm>
            <a:off x="872067" y="2209800"/>
            <a:ext cx="7890933" cy="4191000"/>
          </a:xfrm>
        </p:spPr>
        <p:txBody>
          <a:bodyPr>
            <a:noAutofit/>
          </a:bodyPr>
          <a:lstStyle/>
          <a:p>
            <a:pPr marL="0" lvl="1" indent="0">
              <a:buNone/>
            </a:pPr>
            <a:r>
              <a:rPr lang="en-US" sz="2800" dirty="0" smtClean="0"/>
              <a:t>Other </a:t>
            </a:r>
            <a:r>
              <a:rPr lang="en-US" sz="2800" dirty="0"/>
              <a:t>Network Access Related Concerns:</a:t>
            </a:r>
          </a:p>
          <a:p>
            <a:pPr marL="285750" lvl="1" indent="-285750"/>
            <a:r>
              <a:rPr lang="en-US" sz="1800" dirty="0"/>
              <a:t>Malicious Code </a:t>
            </a:r>
            <a:r>
              <a:rPr lang="en-US" sz="1800" dirty="0" smtClean="0"/>
              <a:t>Filtering</a:t>
            </a:r>
          </a:p>
          <a:p>
            <a:pPr marL="285750" lvl="1" indent="-285750"/>
            <a:r>
              <a:rPr lang="en-US" sz="1800" dirty="0"/>
              <a:t>Outbound </a:t>
            </a:r>
            <a:r>
              <a:rPr lang="en-US" sz="1800" dirty="0" smtClean="0"/>
              <a:t>Filtering</a:t>
            </a:r>
          </a:p>
          <a:p>
            <a:pPr marL="285750" lvl="1" indent="-285750"/>
            <a:r>
              <a:rPr lang="en-US" sz="1800" dirty="0"/>
              <a:t>Network Intrusion Prevention </a:t>
            </a:r>
            <a:r>
              <a:rPr lang="en-US" sz="1800" dirty="0" smtClean="0"/>
              <a:t>Systems</a:t>
            </a:r>
          </a:p>
          <a:p>
            <a:pPr marL="285750" lvl="1" indent="-285750"/>
            <a:r>
              <a:rPr lang="en-US" sz="1800" dirty="0" smtClean="0"/>
              <a:t>Quarantine</a:t>
            </a:r>
          </a:p>
          <a:p>
            <a:pPr marL="285750" lvl="1" indent="-285750"/>
            <a:r>
              <a:rPr lang="en-US" sz="1800" dirty="0"/>
              <a:t>DNS </a:t>
            </a:r>
            <a:r>
              <a:rPr lang="en-US" sz="1800" dirty="0" smtClean="0"/>
              <a:t>Placement</a:t>
            </a:r>
          </a:p>
        </p:txBody>
      </p:sp>
    </p:spTree>
    <p:extLst>
      <p:ext uri="{BB962C8B-B14F-4D97-AF65-F5344CB8AC3E}">
        <p14:creationId xmlns:p14="http://schemas.microsoft.com/office/powerpoint/2010/main" val="15359546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dirty="0" smtClean="0"/>
              <a:t/>
            </a:r>
            <a:br>
              <a:rPr lang="en-US" dirty="0" smtClean="0"/>
            </a:br>
            <a:r>
              <a:rPr lang="en-US" dirty="0" smtClean="0"/>
              <a:t/>
            </a:r>
            <a:br>
              <a:rPr lang="en-US" dirty="0" smtClean="0"/>
            </a:br>
            <a:r>
              <a:rPr lang="en-US" sz="3200" kern="1200" dirty="0">
                <a:solidFill>
                  <a:srgbClr val="FFFFFF"/>
                </a:solidFill>
                <a:latin typeface="+mj-lt"/>
                <a:ea typeface="+mj-ea"/>
                <a:cs typeface="+mj-cs"/>
              </a:rPr>
              <a:t>Security Controls Implementation </a:t>
            </a:r>
            <a:br>
              <a:rPr lang="en-US" sz="3200" kern="1200" dirty="0">
                <a:solidFill>
                  <a:srgbClr val="FFFFFF"/>
                </a:solidFill>
                <a:latin typeface="+mj-lt"/>
                <a:ea typeface="+mj-ea"/>
                <a:cs typeface="+mj-cs"/>
              </a:rPr>
            </a:br>
            <a:r>
              <a:rPr lang="en-US" sz="2900" kern="1200" dirty="0">
                <a:solidFill>
                  <a:srgbClr val="FFFFFF"/>
                </a:solidFill>
                <a:latin typeface="+mj-lt"/>
                <a:ea typeface="+mj-ea"/>
                <a:cs typeface="+mj-cs"/>
              </a:rPr>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36</a:t>
            </a:fld>
            <a:endParaRPr lang="en-US"/>
          </a:p>
        </p:txBody>
      </p:sp>
      <p:sp>
        <p:nvSpPr>
          <p:cNvPr id="5" name="Content Placeholder 4"/>
          <p:cNvSpPr>
            <a:spLocks noGrp="1"/>
          </p:cNvSpPr>
          <p:nvPr>
            <p:ph idx="1"/>
          </p:nvPr>
        </p:nvSpPr>
        <p:spPr>
          <a:xfrm>
            <a:off x="872067" y="1981200"/>
            <a:ext cx="7890933" cy="4419600"/>
          </a:xfrm>
        </p:spPr>
        <p:txBody>
          <a:bodyPr>
            <a:noAutofit/>
          </a:bodyPr>
          <a:lstStyle/>
          <a:p>
            <a:pPr marL="0" lvl="1" indent="0">
              <a:buNone/>
            </a:pPr>
            <a:r>
              <a:rPr lang="en-US" sz="2800" dirty="0"/>
              <a:t>Wireless Issues</a:t>
            </a:r>
          </a:p>
          <a:p>
            <a:pPr lvl="1"/>
            <a:r>
              <a:rPr lang="en-US" sz="1800" dirty="0" smtClean="0"/>
              <a:t>Treating </a:t>
            </a:r>
            <a:r>
              <a:rPr lang="en-US" sz="1800" dirty="0"/>
              <a:t>wireless networks as untrusted networks, allowing access </a:t>
            </a:r>
            <a:r>
              <a:rPr lang="en-US" sz="1800" dirty="0" smtClean="0"/>
              <a:t>through protective </a:t>
            </a:r>
            <a:r>
              <a:rPr lang="en-US" sz="1800" dirty="0"/>
              <a:t>devices similar to those used to shield the internal network from </a:t>
            </a:r>
            <a:r>
              <a:rPr lang="en-US" sz="1800" dirty="0" smtClean="0"/>
              <a:t>the Internet </a:t>
            </a:r>
            <a:r>
              <a:rPr lang="en-US" sz="1800" dirty="0"/>
              <a:t>environment;</a:t>
            </a:r>
          </a:p>
          <a:p>
            <a:pPr lvl="1"/>
            <a:r>
              <a:rPr lang="en-US" sz="1800" dirty="0" smtClean="0"/>
              <a:t>Using </a:t>
            </a:r>
            <a:r>
              <a:rPr lang="en-US" sz="1800" dirty="0"/>
              <a:t>end-to-end encryption in addition to the encryption provided by the </a:t>
            </a:r>
            <a:r>
              <a:rPr lang="en-US" sz="1800" dirty="0" smtClean="0"/>
              <a:t>wireless connection</a:t>
            </a:r>
            <a:r>
              <a:rPr lang="en-US" sz="1800" dirty="0"/>
              <a:t>;</a:t>
            </a:r>
          </a:p>
          <a:p>
            <a:pPr lvl="1"/>
            <a:r>
              <a:rPr lang="en-US" sz="1800" dirty="0" smtClean="0"/>
              <a:t>Using </a:t>
            </a:r>
            <a:r>
              <a:rPr lang="en-US" sz="1800" dirty="0"/>
              <a:t>strong authentication and configuration controls at the access point and on </a:t>
            </a:r>
            <a:r>
              <a:rPr lang="en-US" sz="1800" dirty="0" smtClean="0"/>
              <a:t>all clients</a:t>
            </a:r>
            <a:r>
              <a:rPr lang="en-US" sz="1800" dirty="0"/>
              <a:t>;</a:t>
            </a:r>
          </a:p>
          <a:p>
            <a:pPr lvl="1"/>
            <a:r>
              <a:rPr lang="en-US" sz="1800" dirty="0" smtClean="0"/>
              <a:t>Using </a:t>
            </a:r>
            <a:r>
              <a:rPr lang="en-US" sz="1800" dirty="0"/>
              <a:t>an application server and dumb terminals;</a:t>
            </a:r>
          </a:p>
          <a:p>
            <a:pPr lvl="1"/>
            <a:r>
              <a:rPr lang="en-US" sz="1800" dirty="0" smtClean="0"/>
              <a:t>Shielding </a:t>
            </a:r>
            <a:r>
              <a:rPr lang="en-US" sz="1800" dirty="0"/>
              <a:t>the area in which the wireless LAN operates to protect against </a:t>
            </a:r>
            <a:r>
              <a:rPr lang="en-US" sz="1800" dirty="0" smtClean="0"/>
              <a:t>stray emissions </a:t>
            </a:r>
            <a:r>
              <a:rPr lang="en-US" sz="1800" dirty="0"/>
              <a:t>and signal interference; and</a:t>
            </a:r>
          </a:p>
          <a:p>
            <a:pPr lvl="1"/>
            <a:r>
              <a:rPr lang="en-US" sz="1800" dirty="0" smtClean="0"/>
              <a:t>Monitoring </a:t>
            </a:r>
            <a:r>
              <a:rPr lang="en-US" sz="1800" dirty="0"/>
              <a:t>and responding to unauthorized wireless access points and clients.</a:t>
            </a:r>
            <a:endParaRPr lang="en-US" sz="1800" b="1" dirty="0" smtClean="0"/>
          </a:p>
        </p:txBody>
      </p:sp>
    </p:spTree>
    <p:extLst>
      <p:ext uri="{BB962C8B-B14F-4D97-AF65-F5344CB8AC3E}">
        <p14:creationId xmlns:p14="http://schemas.microsoft.com/office/powerpoint/2010/main" val="32413695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dirty="0" smtClean="0"/>
              <a:t/>
            </a:r>
            <a:br>
              <a:rPr lang="en-US" dirty="0" smtClean="0"/>
            </a:br>
            <a:r>
              <a:rPr lang="en-US" dirty="0" smtClean="0"/>
              <a:t/>
            </a:r>
            <a:br>
              <a:rPr lang="en-US" dirty="0" smtClean="0"/>
            </a:br>
            <a:r>
              <a:rPr lang="en-US" sz="3200" kern="1200" dirty="0" smtClean="0">
                <a:solidFill>
                  <a:srgbClr val="FFFFFF"/>
                </a:solidFill>
                <a:latin typeface="+mj-lt"/>
                <a:ea typeface="+mj-ea"/>
                <a:cs typeface="+mj-cs"/>
              </a:rPr>
              <a:t>Security </a:t>
            </a:r>
            <a:r>
              <a:rPr lang="en-US" sz="3200" kern="1200" dirty="0">
                <a:solidFill>
                  <a:srgbClr val="FFFFFF"/>
                </a:solidFill>
                <a:latin typeface="+mj-lt"/>
                <a:ea typeface="+mj-ea"/>
                <a:cs typeface="+mj-cs"/>
              </a:rPr>
              <a:t>Controls Implementation </a:t>
            </a:r>
            <a:br>
              <a:rPr lang="en-US" sz="3200" kern="1200" dirty="0">
                <a:solidFill>
                  <a:srgbClr val="FFFFFF"/>
                </a:solidFill>
                <a:latin typeface="+mj-lt"/>
                <a:ea typeface="+mj-ea"/>
                <a:cs typeface="+mj-cs"/>
              </a:rPr>
            </a:br>
            <a:r>
              <a:rPr lang="en-US" sz="3200" kern="1200" dirty="0">
                <a:solidFill>
                  <a:srgbClr val="FFFFFF"/>
                </a:solidFill>
                <a:latin typeface="+mj-lt"/>
                <a:ea typeface="+mj-ea"/>
                <a:cs typeface="+mj-cs"/>
              </a:rPr>
              <a:t/>
            </a:r>
            <a:br>
              <a:rPr lang="en-US" sz="3200" kern="1200" dirty="0">
                <a:solidFill>
                  <a:srgbClr val="FFFFFF"/>
                </a:solidFill>
                <a:latin typeface="+mj-lt"/>
                <a:ea typeface="+mj-ea"/>
                <a:cs typeface="+mj-cs"/>
              </a:rPr>
            </a:br>
            <a:endParaRPr lang="en-US" sz="32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37</a:t>
            </a:fld>
            <a:endParaRPr lang="en-US"/>
          </a:p>
        </p:txBody>
      </p:sp>
      <p:sp>
        <p:nvSpPr>
          <p:cNvPr id="5" name="Content Placeholder 4"/>
          <p:cNvSpPr>
            <a:spLocks noGrp="1"/>
          </p:cNvSpPr>
          <p:nvPr>
            <p:ph idx="1"/>
          </p:nvPr>
        </p:nvSpPr>
        <p:spPr>
          <a:xfrm>
            <a:off x="872067" y="1905000"/>
            <a:ext cx="7890933" cy="4495800"/>
          </a:xfrm>
        </p:spPr>
        <p:txBody>
          <a:bodyPr>
            <a:noAutofit/>
          </a:bodyPr>
          <a:lstStyle/>
          <a:p>
            <a:pPr marL="0" lvl="1" indent="0">
              <a:buNone/>
            </a:pPr>
            <a:r>
              <a:rPr lang="en-US" sz="2800" dirty="0"/>
              <a:t>Remote Access</a:t>
            </a:r>
          </a:p>
          <a:p>
            <a:pPr lvl="0"/>
            <a:r>
              <a:rPr lang="en-US" dirty="0" smtClean="0"/>
              <a:t>Disallow </a:t>
            </a:r>
            <a:r>
              <a:rPr lang="en-US" dirty="0"/>
              <a:t>remote access by policy and practice unless a compelling business justification exists.</a:t>
            </a:r>
          </a:p>
          <a:p>
            <a:pPr lvl="0"/>
            <a:r>
              <a:rPr lang="en-US" dirty="0"/>
              <a:t>Require management approval for remote access.</a:t>
            </a:r>
          </a:p>
          <a:p>
            <a:pPr lvl="0"/>
            <a:r>
              <a:rPr lang="en-US" dirty="0"/>
              <a:t>Regularly review remote access approvals and rescind those that no longer have a compelling business justification.</a:t>
            </a:r>
          </a:p>
          <a:p>
            <a:pPr lvl="0"/>
            <a:r>
              <a:rPr lang="en-US" dirty="0"/>
              <a:t>Appropriately configure remote access devices.</a:t>
            </a:r>
          </a:p>
          <a:p>
            <a:pPr lvl="0"/>
            <a:r>
              <a:rPr lang="en-US" dirty="0"/>
              <a:t>Appropriately secure remote access devices against malware (see "Malicious Code Prevention</a:t>
            </a:r>
            <a:r>
              <a:rPr lang="en-US" dirty="0" smtClean="0"/>
              <a:t>").</a:t>
            </a:r>
          </a:p>
        </p:txBody>
      </p:sp>
    </p:spTree>
    <p:extLst>
      <p:ext uri="{BB962C8B-B14F-4D97-AF65-F5344CB8AC3E}">
        <p14:creationId xmlns:p14="http://schemas.microsoft.com/office/powerpoint/2010/main" val="41363466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dirty="0" smtClean="0"/>
              <a:t/>
            </a:r>
            <a:br>
              <a:rPr lang="en-US" dirty="0" smtClean="0"/>
            </a:br>
            <a:r>
              <a:rPr lang="en-US" dirty="0" smtClean="0"/>
              <a:t/>
            </a:r>
            <a:br>
              <a:rPr lang="en-US" dirty="0" smtClean="0"/>
            </a:br>
            <a:r>
              <a:rPr lang="en-US" sz="3200" kern="1200" dirty="0" smtClean="0">
                <a:solidFill>
                  <a:srgbClr val="FFFFFF"/>
                </a:solidFill>
                <a:latin typeface="+mj-lt"/>
                <a:ea typeface="+mj-ea"/>
                <a:cs typeface="+mj-cs"/>
              </a:rPr>
              <a:t>Security </a:t>
            </a:r>
            <a:r>
              <a:rPr lang="en-US" sz="3200" kern="1200" dirty="0">
                <a:solidFill>
                  <a:srgbClr val="FFFFFF"/>
                </a:solidFill>
                <a:latin typeface="+mj-lt"/>
                <a:ea typeface="+mj-ea"/>
                <a:cs typeface="+mj-cs"/>
              </a:rPr>
              <a:t>Controls Implementation </a:t>
            </a:r>
            <a:br>
              <a:rPr lang="en-US" sz="3200" kern="1200" dirty="0">
                <a:solidFill>
                  <a:srgbClr val="FFFFFF"/>
                </a:solidFill>
                <a:latin typeface="+mj-lt"/>
                <a:ea typeface="+mj-ea"/>
                <a:cs typeface="+mj-cs"/>
              </a:rPr>
            </a:br>
            <a:r>
              <a:rPr lang="en-US" sz="3200" kern="1200" dirty="0">
                <a:solidFill>
                  <a:srgbClr val="FFFFFF"/>
                </a:solidFill>
                <a:latin typeface="+mj-lt"/>
                <a:ea typeface="+mj-ea"/>
                <a:cs typeface="+mj-cs"/>
              </a:rPr>
              <a:t/>
            </a:r>
            <a:br>
              <a:rPr lang="en-US" sz="3200" kern="1200" dirty="0">
                <a:solidFill>
                  <a:srgbClr val="FFFFFF"/>
                </a:solidFill>
                <a:latin typeface="+mj-lt"/>
                <a:ea typeface="+mj-ea"/>
                <a:cs typeface="+mj-cs"/>
              </a:rPr>
            </a:br>
            <a:endParaRPr lang="en-US" sz="32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38</a:t>
            </a:fld>
            <a:endParaRPr lang="en-US"/>
          </a:p>
        </p:txBody>
      </p:sp>
      <p:sp>
        <p:nvSpPr>
          <p:cNvPr id="5" name="Content Placeholder 4"/>
          <p:cNvSpPr>
            <a:spLocks noGrp="1"/>
          </p:cNvSpPr>
          <p:nvPr>
            <p:ph idx="1"/>
          </p:nvPr>
        </p:nvSpPr>
        <p:spPr>
          <a:xfrm>
            <a:off x="872067" y="1905000"/>
            <a:ext cx="7890933" cy="4495800"/>
          </a:xfrm>
        </p:spPr>
        <p:txBody>
          <a:bodyPr>
            <a:noAutofit/>
          </a:bodyPr>
          <a:lstStyle/>
          <a:p>
            <a:pPr marL="0" lvl="1" indent="0">
              <a:buNone/>
            </a:pPr>
            <a:r>
              <a:rPr lang="en-US" sz="2800" dirty="0"/>
              <a:t>Remote Access</a:t>
            </a:r>
          </a:p>
          <a:p>
            <a:pPr lvl="0"/>
            <a:r>
              <a:rPr lang="en-US" dirty="0" smtClean="0"/>
              <a:t>Appropriately and in a timely manner patch, update, and maintain all software on remote access devices.</a:t>
            </a:r>
          </a:p>
          <a:p>
            <a:pPr lvl="0"/>
            <a:r>
              <a:rPr lang="en-US" dirty="0" smtClean="0"/>
              <a:t>Use encryption to protect communications between the access device and the institution and to protect sensitive data residing on the access device.</a:t>
            </a:r>
          </a:p>
          <a:p>
            <a:pPr lvl="0"/>
            <a:r>
              <a:rPr lang="en-US" dirty="0" smtClean="0"/>
              <a:t>Periodically audit the access device configurations and patch levels.</a:t>
            </a:r>
          </a:p>
          <a:p>
            <a:pPr lvl="0"/>
            <a:r>
              <a:rPr lang="en-US" dirty="0" smtClean="0"/>
              <a:t>Use VLANs, network segments, directories, and other techniques to restrict remote access to authorized network areas and applications within the institution.</a:t>
            </a:r>
          </a:p>
        </p:txBody>
      </p:sp>
    </p:spTree>
    <p:extLst>
      <p:ext uri="{BB962C8B-B14F-4D97-AF65-F5344CB8AC3E}">
        <p14:creationId xmlns:p14="http://schemas.microsoft.com/office/powerpoint/2010/main" val="42066934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dirty="0" smtClean="0"/>
              <a:t/>
            </a:r>
            <a:br>
              <a:rPr lang="en-US" dirty="0" smtClean="0"/>
            </a:br>
            <a:r>
              <a:rPr lang="en-US" sz="3200" kern="1200" dirty="0">
                <a:solidFill>
                  <a:srgbClr val="FFFFFF"/>
                </a:solidFill>
                <a:latin typeface="+mj-lt"/>
                <a:ea typeface="+mj-ea"/>
                <a:cs typeface="+mj-cs"/>
              </a:rPr>
              <a:t>Security Controls Implementation </a:t>
            </a:r>
            <a:br>
              <a:rPr lang="en-US" sz="3200" kern="1200" dirty="0">
                <a:solidFill>
                  <a:srgbClr val="FFFFFF"/>
                </a:solidFill>
                <a:latin typeface="+mj-lt"/>
                <a:ea typeface="+mj-ea"/>
                <a:cs typeface="+mj-cs"/>
              </a:rPr>
            </a:br>
            <a:r>
              <a:rPr lang="en-US" sz="3200" kern="1200" dirty="0">
                <a:solidFill>
                  <a:srgbClr val="FFFFFF"/>
                </a:solidFill>
                <a:latin typeface="+mj-lt"/>
                <a:ea typeface="+mj-ea"/>
                <a:cs typeface="+mj-cs"/>
              </a:rPr>
              <a:t/>
            </a:r>
            <a:br>
              <a:rPr lang="en-US" sz="3200" kern="1200" dirty="0">
                <a:solidFill>
                  <a:srgbClr val="FFFFFF"/>
                </a:solidFill>
                <a:latin typeface="+mj-lt"/>
                <a:ea typeface="+mj-ea"/>
                <a:cs typeface="+mj-cs"/>
              </a:rPr>
            </a:br>
            <a:endParaRPr lang="en-US" sz="32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39</a:t>
            </a:fld>
            <a:endParaRPr lang="en-US"/>
          </a:p>
        </p:txBody>
      </p:sp>
      <p:sp>
        <p:nvSpPr>
          <p:cNvPr id="5" name="Content Placeholder 4"/>
          <p:cNvSpPr>
            <a:spLocks noGrp="1"/>
          </p:cNvSpPr>
          <p:nvPr>
            <p:ph idx="1"/>
          </p:nvPr>
        </p:nvSpPr>
        <p:spPr>
          <a:xfrm>
            <a:off x="872067" y="2057400"/>
            <a:ext cx="7890933" cy="4343400"/>
          </a:xfrm>
        </p:spPr>
        <p:txBody>
          <a:bodyPr>
            <a:noAutofit/>
          </a:bodyPr>
          <a:lstStyle/>
          <a:p>
            <a:pPr marL="0" lvl="1" indent="0">
              <a:buNone/>
            </a:pPr>
            <a:r>
              <a:rPr lang="en-US" sz="2800" dirty="0"/>
              <a:t>Remote Access</a:t>
            </a:r>
          </a:p>
          <a:p>
            <a:pPr marL="301943" lvl="1" indent="0">
              <a:buNone/>
            </a:pPr>
            <a:r>
              <a:rPr lang="en-US" sz="2000" dirty="0" smtClean="0"/>
              <a:t>Implement </a:t>
            </a:r>
            <a:r>
              <a:rPr lang="en-US" sz="2000" dirty="0"/>
              <a:t>controls consistent with the sensitivity of remote use. For example, remote use to administer sensitive systems or databases may include the following controls:</a:t>
            </a:r>
          </a:p>
          <a:p>
            <a:pPr lvl="1"/>
            <a:r>
              <a:rPr lang="en-US" sz="2000" dirty="0"/>
              <a:t>Restrict the use of the access device by policy and configuration;</a:t>
            </a:r>
          </a:p>
          <a:p>
            <a:pPr lvl="1"/>
            <a:r>
              <a:rPr lang="en-US" sz="2000" dirty="0"/>
              <a:t>Require two-factor user authentication;</a:t>
            </a:r>
          </a:p>
          <a:p>
            <a:pPr lvl="1"/>
            <a:r>
              <a:rPr lang="en-US" sz="2000" dirty="0"/>
              <a:t>Require authentication of the access device;</a:t>
            </a:r>
          </a:p>
          <a:p>
            <a:pPr lvl="1"/>
            <a:r>
              <a:rPr lang="en-US" sz="2000" dirty="0"/>
              <a:t>Ascertain the trustworthiness of the access device before granting access;</a:t>
            </a:r>
          </a:p>
          <a:p>
            <a:pPr lvl="1"/>
            <a:r>
              <a:rPr lang="en-US" sz="2000" dirty="0"/>
              <a:t>Log and review all activities (e.g. keystrokes).</a:t>
            </a:r>
          </a:p>
          <a:p>
            <a:pPr lvl="1"/>
            <a:endParaRPr lang="en-US" sz="1400" dirty="0"/>
          </a:p>
          <a:p>
            <a:pPr marL="0" lvl="1" indent="0">
              <a:buNone/>
            </a:pPr>
            <a:endParaRPr lang="en-US" sz="1600" b="1" dirty="0"/>
          </a:p>
          <a:p>
            <a:pPr marL="0" lvl="1" indent="0" algn="ctr">
              <a:buNone/>
            </a:pPr>
            <a:endParaRPr lang="en-US" sz="1800" b="1" dirty="0" smtClean="0"/>
          </a:p>
        </p:txBody>
      </p:sp>
    </p:spTree>
    <p:extLst>
      <p:ext uri="{BB962C8B-B14F-4D97-AF65-F5344CB8AC3E}">
        <p14:creationId xmlns:p14="http://schemas.microsoft.com/office/powerpoint/2010/main" val="25467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IT Service </a:t>
            </a:r>
            <a:r>
              <a:rPr lang="en-US" dirty="0"/>
              <a:t>Delivery and Support</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4</a:t>
            </a:fld>
            <a:endParaRPr lang="en-US"/>
          </a:p>
        </p:txBody>
      </p:sp>
      <p:sp>
        <p:nvSpPr>
          <p:cNvPr id="5" name="Content Placeholder 4"/>
          <p:cNvSpPr>
            <a:spLocks noGrp="1"/>
          </p:cNvSpPr>
          <p:nvPr>
            <p:ph idx="1"/>
          </p:nvPr>
        </p:nvSpPr>
        <p:spPr>
          <a:xfrm>
            <a:off x="914400" y="1981200"/>
            <a:ext cx="7408333" cy="4267200"/>
          </a:xfrm>
        </p:spPr>
        <p:txBody>
          <a:bodyPr>
            <a:normAutofit fontScale="25000" lnSpcReduction="20000"/>
          </a:bodyPr>
          <a:lstStyle/>
          <a:p>
            <a:r>
              <a:rPr lang="en-US" sz="8000" b="1" dirty="0" smtClean="0"/>
              <a:t>#</a:t>
            </a:r>
            <a:r>
              <a:rPr lang="en-US" sz="8000" b="1" dirty="0"/>
              <a:t>8. </a:t>
            </a:r>
            <a:r>
              <a:rPr lang="en-US" sz="8000" b="1" dirty="0" smtClean="0"/>
              <a:t>Apple </a:t>
            </a:r>
          </a:p>
          <a:p>
            <a:pPr lvl="1"/>
            <a:r>
              <a:rPr lang="en-US" sz="8000" b="1" dirty="0" smtClean="0"/>
              <a:t>A million Apple Unique Identifiers (UDIDs) were released by “</a:t>
            </a:r>
            <a:r>
              <a:rPr lang="en-US" sz="8000" b="1" dirty="0" err="1" smtClean="0"/>
              <a:t>AntiSec</a:t>
            </a:r>
            <a:r>
              <a:rPr lang="en-US" sz="8000" b="1" dirty="0" smtClean="0"/>
              <a:t>”</a:t>
            </a:r>
          </a:p>
          <a:p>
            <a:pPr lvl="1"/>
            <a:r>
              <a:rPr lang="en-US" sz="8000" b="1" dirty="0" smtClean="0"/>
              <a:t>The </a:t>
            </a:r>
            <a:r>
              <a:rPr lang="en-US" sz="8000" b="1" dirty="0"/>
              <a:t>group claims to have 11 million more UDIDs</a:t>
            </a:r>
          </a:p>
          <a:p>
            <a:pPr lvl="1"/>
            <a:r>
              <a:rPr lang="en-US" sz="8000" b="1" dirty="0"/>
              <a:t>Leveraged a Java vulnerability to access authentication related information</a:t>
            </a:r>
          </a:p>
          <a:p>
            <a:pPr lvl="1"/>
            <a:r>
              <a:rPr lang="en-US" sz="8000" b="1" dirty="0"/>
              <a:t>To embarrass FBI, which </a:t>
            </a:r>
            <a:r>
              <a:rPr lang="en-US" sz="8000" b="1" dirty="0" smtClean="0"/>
              <a:t>was </a:t>
            </a:r>
            <a:r>
              <a:rPr lang="en-US" sz="8000" b="1" dirty="0"/>
              <a:t>in the midst of investigating the </a:t>
            </a:r>
            <a:r>
              <a:rPr lang="en-US" sz="8000" b="1" dirty="0" err="1"/>
              <a:t>hacktivist</a:t>
            </a:r>
            <a:r>
              <a:rPr lang="en-US" sz="8000" b="1" dirty="0"/>
              <a:t> group Anonymous</a:t>
            </a:r>
            <a:r>
              <a:rPr lang="en-US" sz="8000" b="1" dirty="0" smtClean="0"/>
              <a:t>.</a:t>
            </a:r>
          </a:p>
          <a:p>
            <a:r>
              <a:rPr lang="en-US" sz="8000" b="1" dirty="0" smtClean="0"/>
              <a:t>#</a:t>
            </a:r>
            <a:r>
              <a:rPr lang="en-US" sz="8000" b="1" dirty="0"/>
              <a:t> 7. Global </a:t>
            </a:r>
            <a:r>
              <a:rPr lang="en-US" sz="8000" b="1" dirty="0" smtClean="0"/>
              <a:t>Payments </a:t>
            </a:r>
          </a:p>
          <a:p>
            <a:pPr lvl="1"/>
            <a:r>
              <a:rPr lang="en-US" sz="8000" b="1" dirty="0"/>
              <a:t>Theft of about 1.5 million credit cards</a:t>
            </a:r>
          </a:p>
          <a:p>
            <a:pPr lvl="1"/>
            <a:r>
              <a:rPr lang="en-US" sz="8000" b="1" dirty="0"/>
              <a:t>Include Track 2 data – can be used to clone credit cards</a:t>
            </a:r>
          </a:p>
          <a:p>
            <a:pPr lvl="1"/>
            <a:r>
              <a:rPr lang="en-US" sz="8000" b="1" dirty="0"/>
              <a:t>names, addresses and social security numbers were apparently not breached</a:t>
            </a:r>
          </a:p>
          <a:p>
            <a:pPr lvl="1"/>
            <a:r>
              <a:rPr lang="en-US" sz="8000" b="1" dirty="0"/>
              <a:t>Impact merchants and consumers</a:t>
            </a:r>
          </a:p>
          <a:p>
            <a:pPr lvl="1"/>
            <a:endParaRPr lang="en-US" dirty="0"/>
          </a:p>
          <a:p>
            <a:endParaRPr lang="en-US" b="1" dirty="0"/>
          </a:p>
          <a:p>
            <a:endParaRPr lang="en-US" b="1" dirty="0"/>
          </a:p>
          <a:p>
            <a:endParaRPr lang="en-US" b="1" dirty="0" smtClean="0"/>
          </a:p>
          <a:p>
            <a:endParaRPr lang="en-US" dirty="0" smtClean="0"/>
          </a:p>
          <a:p>
            <a:pPr lvl="1"/>
            <a:endParaRPr lang="en-US" dirty="0"/>
          </a:p>
          <a:p>
            <a:pPr lvl="1"/>
            <a:endParaRPr lang="en-US" dirty="0" smtClean="0"/>
          </a:p>
          <a:p>
            <a:pPr marL="301943" lvl="1" indent="0">
              <a:buNone/>
            </a:pPr>
            <a:endParaRPr lang="en-US" b="1" dirty="0" smtClean="0"/>
          </a:p>
          <a:p>
            <a:endParaRPr lang="en-US" b="1" dirty="0"/>
          </a:p>
          <a:p>
            <a:pPr lvl="1"/>
            <a:endParaRPr lang="en-US" b="1" dirty="0" smtClean="0"/>
          </a:p>
          <a:p>
            <a:pPr lvl="1"/>
            <a:endParaRPr lang="en-US" b="1" dirty="0" smtClean="0"/>
          </a:p>
          <a:p>
            <a:pPr lvl="1"/>
            <a:endParaRPr lang="en-US" b="1" dirty="0" smtClean="0"/>
          </a:p>
          <a:p>
            <a:pPr lvl="1"/>
            <a:endParaRPr lang="en-US" b="1" dirty="0" smtClean="0"/>
          </a:p>
          <a:p>
            <a:pPr lvl="1"/>
            <a:endParaRPr lang="en-US" dirty="0" smtClean="0"/>
          </a:p>
        </p:txBody>
      </p:sp>
    </p:spTree>
    <p:extLst>
      <p:ext uri="{BB962C8B-B14F-4D97-AF65-F5344CB8AC3E}">
        <p14:creationId xmlns:p14="http://schemas.microsoft.com/office/powerpoint/2010/main" val="38894623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dirty="0" smtClean="0"/>
              <a:t/>
            </a:r>
            <a:br>
              <a:rPr lang="en-US" dirty="0" smtClean="0"/>
            </a:br>
            <a:r>
              <a:rPr lang="en-US" sz="3200" kern="1200" dirty="0">
                <a:solidFill>
                  <a:srgbClr val="FFFFFF"/>
                </a:solidFill>
                <a:latin typeface="+mj-lt"/>
                <a:ea typeface="+mj-ea"/>
                <a:cs typeface="+mj-cs"/>
              </a:rPr>
              <a:t>Security Controls Implementation </a:t>
            </a:r>
            <a:br>
              <a:rPr lang="en-US" sz="3200" kern="1200" dirty="0">
                <a:solidFill>
                  <a:srgbClr val="FFFFFF"/>
                </a:solidFill>
                <a:latin typeface="+mj-lt"/>
                <a:ea typeface="+mj-ea"/>
                <a:cs typeface="+mj-cs"/>
              </a:rPr>
            </a:br>
            <a:r>
              <a:rPr lang="en-US" sz="3200" kern="1200" dirty="0">
                <a:solidFill>
                  <a:srgbClr val="FFFFFF"/>
                </a:solidFill>
                <a:latin typeface="+mj-lt"/>
                <a:ea typeface="+mj-ea"/>
                <a:cs typeface="+mj-cs"/>
              </a:rPr>
              <a:t/>
            </a:r>
            <a:br>
              <a:rPr lang="en-US" sz="3200" kern="1200" dirty="0">
                <a:solidFill>
                  <a:srgbClr val="FFFFFF"/>
                </a:solidFill>
                <a:latin typeface="+mj-lt"/>
                <a:ea typeface="+mj-ea"/>
                <a:cs typeface="+mj-cs"/>
              </a:rPr>
            </a:br>
            <a:endParaRPr lang="en-US" sz="32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40</a:t>
            </a:fld>
            <a:endParaRPr lang="en-US"/>
          </a:p>
        </p:txBody>
      </p:sp>
      <p:sp>
        <p:nvSpPr>
          <p:cNvPr id="5" name="Content Placeholder 4"/>
          <p:cNvSpPr>
            <a:spLocks noGrp="1"/>
          </p:cNvSpPr>
          <p:nvPr>
            <p:ph idx="1"/>
          </p:nvPr>
        </p:nvSpPr>
        <p:spPr>
          <a:xfrm>
            <a:off x="838200" y="1752600"/>
            <a:ext cx="7890933" cy="4495800"/>
          </a:xfrm>
        </p:spPr>
        <p:txBody>
          <a:bodyPr>
            <a:noAutofit/>
          </a:bodyPr>
          <a:lstStyle/>
          <a:p>
            <a:pPr marL="0" lvl="1" indent="0">
              <a:buNone/>
            </a:pPr>
            <a:r>
              <a:rPr lang="en-US" sz="2800" dirty="0"/>
              <a:t>Remote Access</a:t>
            </a:r>
          </a:p>
          <a:p>
            <a:r>
              <a:rPr lang="en-US" sz="2000" dirty="0" smtClean="0"/>
              <a:t>If </a:t>
            </a:r>
            <a:r>
              <a:rPr lang="en-US" sz="2000" dirty="0"/>
              <a:t>remote access is through modems:</a:t>
            </a:r>
          </a:p>
          <a:p>
            <a:pPr lvl="1"/>
            <a:r>
              <a:rPr lang="en-US" sz="2000" dirty="0"/>
              <a:t>Require an operator to leave the modems unplugged or disabled by default, to enable modems only for specific and authorized external requests, and disable the modem immediately when the requested purpose is completed. </a:t>
            </a:r>
          </a:p>
          <a:p>
            <a:pPr lvl="1"/>
            <a:r>
              <a:rPr lang="en-US" sz="2000" dirty="0"/>
              <a:t>Configure modems not to answer inbound calls, if modems are for outbound use only.</a:t>
            </a:r>
          </a:p>
          <a:p>
            <a:pPr lvl="1"/>
            <a:r>
              <a:rPr lang="en-US" sz="2000" dirty="0"/>
              <a:t>Use automated callback features so the modems only call one number (although this is subject to call forwarding schemes).</a:t>
            </a:r>
          </a:p>
          <a:p>
            <a:pPr lvl="1"/>
            <a:r>
              <a:rPr lang="en-US" sz="2000" dirty="0"/>
              <a:t>Install a modem bank where the outside number to the modems uses a different prefix than internal numbers and does not respond to incoming calls</a:t>
            </a:r>
          </a:p>
          <a:p>
            <a:pPr lvl="1"/>
            <a:endParaRPr lang="en-US" sz="1400" dirty="0"/>
          </a:p>
          <a:p>
            <a:pPr marL="0" lvl="1" indent="0">
              <a:buNone/>
            </a:pPr>
            <a:endParaRPr lang="en-US" sz="1600" b="1" dirty="0"/>
          </a:p>
          <a:p>
            <a:pPr marL="0" lvl="1" indent="0" algn="ctr">
              <a:buNone/>
            </a:pPr>
            <a:endParaRPr lang="en-US" sz="1800" b="1" dirty="0" smtClean="0"/>
          </a:p>
        </p:txBody>
      </p:sp>
    </p:spTree>
    <p:extLst>
      <p:ext uri="{BB962C8B-B14F-4D97-AF65-F5344CB8AC3E}">
        <p14:creationId xmlns:p14="http://schemas.microsoft.com/office/powerpoint/2010/main" val="23706805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ctr" rtl="0">
              <a:spcBef>
                <a:spcPct val="0"/>
              </a:spcBef>
            </a:pPr>
            <a:r>
              <a:rPr lang="en-US" sz="2600" kern="1200" dirty="0" smtClean="0">
                <a:solidFill>
                  <a:srgbClr val="FFFFFF"/>
                </a:solidFill>
                <a:latin typeface="+mj-lt"/>
                <a:ea typeface="+mj-ea"/>
                <a:cs typeface="+mj-cs"/>
              </a:rPr>
              <a:t/>
            </a:r>
            <a:br>
              <a:rPr lang="en-US" sz="2600" kern="1200" dirty="0" smtClean="0">
                <a:solidFill>
                  <a:srgbClr val="FFFFFF"/>
                </a:solidFill>
                <a:latin typeface="+mj-lt"/>
                <a:ea typeface="+mj-ea"/>
                <a:cs typeface="+mj-cs"/>
              </a:rPr>
            </a:br>
            <a:r>
              <a:rPr lang="en-US" sz="2900" kern="1200" dirty="0">
                <a:solidFill>
                  <a:srgbClr val="FFFFFF"/>
                </a:solidFill>
                <a:latin typeface="+mj-lt"/>
                <a:ea typeface="+mj-ea"/>
                <a:cs typeface="+mj-cs"/>
              </a:rPr>
              <a:t>Security Controls Implementation </a:t>
            </a:r>
            <a:r>
              <a:rPr lang="en-US" sz="2600" kern="1200" dirty="0">
                <a:solidFill>
                  <a:srgbClr val="FFFFFF"/>
                </a:solidFill>
                <a:latin typeface="+mj-lt"/>
                <a:ea typeface="+mj-ea"/>
                <a:cs typeface="+mj-cs"/>
              </a:rPr>
              <a:t/>
            </a:r>
            <a:br>
              <a:rPr lang="en-US" sz="2600" kern="1200" dirty="0">
                <a:solidFill>
                  <a:srgbClr val="FFFFFF"/>
                </a:solidFill>
                <a:latin typeface="+mj-lt"/>
                <a:ea typeface="+mj-ea"/>
                <a:cs typeface="+mj-cs"/>
              </a:rPr>
            </a:br>
            <a:r>
              <a:rPr lang="en-US" sz="2600" kern="1200" dirty="0">
                <a:solidFill>
                  <a:srgbClr val="FFFFFF"/>
                </a:solidFill>
                <a:latin typeface="+mj-lt"/>
                <a:ea typeface="+mj-ea"/>
                <a:cs typeface="+mj-cs"/>
              </a:rPr>
              <a:t/>
            </a:r>
            <a:br>
              <a:rPr lang="en-US" sz="2600" kern="1200" dirty="0">
                <a:solidFill>
                  <a:srgbClr val="FFFFFF"/>
                </a:solidFill>
                <a:latin typeface="+mj-lt"/>
                <a:ea typeface="+mj-ea"/>
                <a:cs typeface="+mj-cs"/>
              </a:rPr>
            </a:br>
            <a:endParaRPr lang="en-US" sz="26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41</a:t>
            </a:fld>
            <a:endParaRPr lang="en-US"/>
          </a:p>
        </p:txBody>
      </p:sp>
      <p:sp>
        <p:nvSpPr>
          <p:cNvPr id="5" name="Content Placeholder 4"/>
          <p:cNvSpPr>
            <a:spLocks noGrp="1"/>
          </p:cNvSpPr>
          <p:nvPr>
            <p:ph idx="1"/>
          </p:nvPr>
        </p:nvSpPr>
        <p:spPr>
          <a:xfrm>
            <a:off x="872067" y="1828800"/>
            <a:ext cx="7890933" cy="4572000"/>
          </a:xfrm>
        </p:spPr>
        <p:txBody>
          <a:bodyPr>
            <a:noAutofit/>
          </a:bodyPr>
          <a:lstStyle/>
          <a:p>
            <a:pPr marL="0" lvl="1" indent="0">
              <a:buNone/>
            </a:pPr>
            <a:r>
              <a:rPr lang="en-US" sz="2800" dirty="0"/>
              <a:t>Remote Access</a:t>
            </a:r>
          </a:p>
          <a:p>
            <a:pPr lvl="0"/>
            <a:r>
              <a:rPr lang="en-US" sz="2000" dirty="0" smtClean="0"/>
              <a:t>Log remote access communications, analyze them in a timely manner, and follow up on anomalies.</a:t>
            </a:r>
          </a:p>
          <a:p>
            <a:pPr lvl="0"/>
            <a:r>
              <a:rPr lang="en-US" sz="2000" dirty="0" smtClean="0"/>
              <a:t>Centralize </a:t>
            </a:r>
            <a:r>
              <a:rPr lang="en-US" sz="2000" dirty="0"/>
              <a:t>modem and Internet access to provide a consistent authentication process, and to subject the inbound and outbound network traffic to appropriate perimeter protections and network monitoring.</a:t>
            </a:r>
          </a:p>
          <a:p>
            <a:pPr lvl="0"/>
            <a:r>
              <a:rPr lang="en-US" sz="2000" dirty="0"/>
              <a:t>Log and monitor the date, time, user, user location, duration, and purpose for all remote access.</a:t>
            </a:r>
          </a:p>
          <a:p>
            <a:pPr lvl="0"/>
            <a:r>
              <a:rPr lang="en-US" sz="2000" dirty="0"/>
              <a:t>Require a two-factor authentication process for remote access (e.g., PIN-based token card with a one-time random password generator, or token-based PKI</a:t>
            </a:r>
            <a:r>
              <a:rPr lang="en-US" sz="2000" dirty="0" smtClean="0"/>
              <a:t>).</a:t>
            </a:r>
          </a:p>
          <a:p>
            <a:pPr marL="0" lvl="1" indent="0" algn="ctr">
              <a:buNone/>
            </a:pPr>
            <a:endParaRPr lang="en-US" sz="1800" b="1" dirty="0" smtClean="0"/>
          </a:p>
        </p:txBody>
      </p:sp>
    </p:spTree>
    <p:extLst>
      <p:ext uri="{BB962C8B-B14F-4D97-AF65-F5344CB8AC3E}">
        <p14:creationId xmlns:p14="http://schemas.microsoft.com/office/powerpoint/2010/main" val="11621432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1" algn="ctr" rtl="0">
              <a:spcBef>
                <a:spcPct val="0"/>
              </a:spcBef>
            </a:pPr>
            <a:r>
              <a:rPr lang="en-US" sz="2900" kern="1200" dirty="0">
                <a:solidFill>
                  <a:srgbClr val="FFFFFF"/>
                </a:solidFill>
                <a:latin typeface="+mj-lt"/>
                <a:ea typeface="+mj-ea"/>
                <a:cs typeface="+mj-cs"/>
              </a:rPr>
              <a:t>Security Monitoring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42</a:t>
            </a:fld>
            <a:endParaRPr lang="en-US"/>
          </a:p>
        </p:txBody>
      </p:sp>
      <p:sp>
        <p:nvSpPr>
          <p:cNvPr id="5" name="Content Placeholder 4"/>
          <p:cNvSpPr>
            <a:spLocks noGrp="1"/>
          </p:cNvSpPr>
          <p:nvPr>
            <p:ph idx="1"/>
          </p:nvPr>
        </p:nvSpPr>
        <p:spPr>
          <a:xfrm>
            <a:off x="872067" y="1981200"/>
            <a:ext cx="7890933" cy="4419600"/>
          </a:xfrm>
        </p:spPr>
        <p:txBody>
          <a:bodyPr>
            <a:noAutofit/>
          </a:bodyPr>
          <a:lstStyle/>
          <a:p>
            <a:pPr marL="0" lvl="1" indent="0" algn="ctr">
              <a:buNone/>
            </a:pPr>
            <a:endParaRPr lang="en-US" sz="1800" b="1" dirty="0" smtClean="0"/>
          </a:p>
          <a:p>
            <a:pPr marL="0" lvl="1" indent="0" algn="ctr">
              <a:buNone/>
            </a:pPr>
            <a:endParaRPr lang="en-US" sz="1800" b="1" dirty="0" smtClean="0"/>
          </a:p>
          <a:p>
            <a:pPr marL="0" lvl="1" indent="0" algn="ctr">
              <a:buNone/>
            </a:pPr>
            <a:endParaRPr lang="en-US" sz="1800" b="1" dirty="0" smtClean="0"/>
          </a:p>
          <a:p>
            <a:pPr marL="285750" lvl="1" indent="-285750"/>
            <a:r>
              <a:rPr lang="en-US" sz="3600" dirty="0"/>
              <a:t>Architecture </a:t>
            </a:r>
            <a:r>
              <a:rPr lang="en-US" sz="3600" dirty="0" smtClean="0"/>
              <a:t>Issues</a:t>
            </a:r>
          </a:p>
          <a:p>
            <a:pPr marL="285750" lvl="1" indent="-285750"/>
            <a:r>
              <a:rPr lang="en-US" sz="3600" dirty="0"/>
              <a:t>Activity </a:t>
            </a:r>
            <a:r>
              <a:rPr lang="en-US" sz="3600" dirty="0" smtClean="0"/>
              <a:t>Monitoring</a:t>
            </a:r>
          </a:p>
          <a:p>
            <a:pPr marL="0" lvl="1" indent="0">
              <a:buNone/>
            </a:pPr>
            <a:endParaRPr lang="en-US" sz="2000" dirty="0" smtClean="0"/>
          </a:p>
          <a:p>
            <a:pPr lvl="0"/>
            <a:endParaRPr lang="en-US" sz="1600" dirty="0"/>
          </a:p>
          <a:p>
            <a:pPr marL="0" lvl="1" indent="0">
              <a:buNone/>
            </a:pPr>
            <a:endParaRPr lang="en-US" sz="1600" b="1" dirty="0"/>
          </a:p>
          <a:p>
            <a:pPr marL="0" lvl="1" indent="0" algn="ctr">
              <a:buNone/>
            </a:pPr>
            <a:endParaRPr lang="en-US" sz="1800" b="1" dirty="0" smtClean="0"/>
          </a:p>
        </p:txBody>
      </p:sp>
    </p:spTree>
    <p:extLst>
      <p:ext uri="{BB962C8B-B14F-4D97-AF65-F5344CB8AC3E}">
        <p14:creationId xmlns:p14="http://schemas.microsoft.com/office/powerpoint/2010/main" val="31266373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ctr" rtl="0">
              <a:spcBef>
                <a:spcPct val="0"/>
              </a:spcBef>
            </a:pPr>
            <a:r>
              <a:rPr lang="en-US" sz="2600" kern="1200" dirty="0" smtClean="0">
                <a:solidFill>
                  <a:srgbClr val="FFFFFF"/>
                </a:solidFill>
                <a:latin typeface="+mj-lt"/>
                <a:ea typeface="+mj-ea"/>
                <a:cs typeface="+mj-cs"/>
              </a:rPr>
              <a:t/>
            </a:r>
            <a:br>
              <a:rPr lang="en-US" sz="2600" kern="1200" dirty="0" smtClean="0">
                <a:solidFill>
                  <a:srgbClr val="FFFFFF"/>
                </a:solidFill>
                <a:latin typeface="+mj-lt"/>
                <a:ea typeface="+mj-ea"/>
                <a:cs typeface="+mj-cs"/>
              </a:rPr>
            </a:br>
            <a:r>
              <a:rPr lang="en-US" sz="2900" kern="1200" dirty="0">
                <a:solidFill>
                  <a:srgbClr val="FFFFFF"/>
                </a:solidFill>
                <a:latin typeface="+mj-lt"/>
                <a:ea typeface="+mj-ea"/>
                <a:cs typeface="+mj-cs"/>
              </a:rPr>
              <a:t>Security Monitoring </a:t>
            </a:r>
            <a:br>
              <a:rPr lang="en-US" sz="2900" kern="1200" dirty="0">
                <a:solidFill>
                  <a:srgbClr val="FFFFFF"/>
                </a:solidFill>
                <a:latin typeface="+mj-lt"/>
                <a:ea typeface="+mj-ea"/>
                <a:cs typeface="+mj-cs"/>
              </a:rPr>
            </a:br>
            <a:r>
              <a:rPr lang="en-US" sz="2900" kern="1200" dirty="0">
                <a:solidFill>
                  <a:srgbClr val="FFFFFF"/>
                </a:solidFill>
                <a:latin typeface="+mj-lt"/>
                <a:ea typeface="+mj-ea"/>
                <a:cs typeface="+mj-cs"/>
              </a:rPr>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43</a:t>
            </a:fld>
            <a:endParaRPr lang="en-US"/>
          </a:p>
        </p:txBody>
      </p:sp>
      <p:sp>
        <p:nvSpPr>
          <p:cNvPr id="5" name="Content Placeholder 4"/>
          <p:cNvSpPr>
            <a:spLocks noGrp="1"/>
          </p:cNvSpPr>
          <p:nvPr>
            <p:ph idx="1"/>
          </p:nvPr>
        </p:nvSpPr>
        <p:spPr>
          <a:xfrm>
            <a:off x="872067" y="1981200"/>
            <a:ext cx="7890933" cy="4419600"/>
          </a:xfrm>
        </p:spPr>
        <p:txBody>
          <a:bodyPr>
            <a:noAutofit/>
          </a:bodyPr>
          <a:lstStyle/>
          <a:p>
            <a:pPr marL="0" lvl="1" indent="0">
              <a:buNone/>
            </a:pPr>
            <a:r>
              <a:rPr lang="en-US" sz="2800" dirty="0"/>
              <a:t>Architecture Issues</a:t>
            </a:r>
          </a:p>
          <a:p>
            <a:pPr lvl="1"/>
            <a:r>
              <a:rPr lang="en-US" sz="2000" dirty="0"/>
              <a:t>Network traffic policies that address the allowed communications between</a:t>
            </a:r>
          </a:p>
          <a:p>
            <a:pPr lvl="1"/>
            <a:r>
              <a:rPr lang="en-US" sz="2000" dirty="0"/>
              <a:t>computers or groups of </a:t>
            </a:r>
            <a:r>
              <a:rPr lang="en-US" sz="2000" dirty="0" smtClean="0"/>
              <a:t>computers,</a:t>
            </a:r>
          </a:p>
          <a:p>
            <a:pPr lvl="1"/>
            <a:r>
              <a:rPr lang="en-US" sz="2000" dirty="0" smtClean="0"/>
              <a:t>Security </a:t>
            </a:r>
            <a:r>
              <a:rPr lang="en-US" sz="2000" dirty="0"/>
              <a:t>domains that implement the policies,</a:t>
            </a:r>
          </a:p>
          <a:p>
            <a:pPr lvl="1"/>
            <a:r>
              <a:rPr lang="en-US" sz="2000" dirty="0" smtClean="0"/>
              <a:t>Sensor </a:t>
            </a:r>
            <a:r>
              <a:rPr lang="en-US" sz="2000" dirty="0"/>
              <a:t>placement to identify policy violations and anomalous traffic,</a:t>
            </a:r>
          </a:p>
          <a:p>
            <a:pPr lvl="1"/>
            <a:r>
              <a:rPr lang="en-US" sz="2000" dirty="0" smtClean="0"/>
              <a:t>The </a:t>
            </a:r>
            <a:r>
              <a:rPr lang="en-US" sz="2000" dirty="0"/>
              <a:t>nature and extent of logging,</a:t>
            </a:r>
          </a:p>
          <a:p>
            <a:pPr lvl="1"/>
            <a:r>
              <a:rPr lang="en-US" sz="2000" dirty="0" smtClean="0"/>
              <a:t>Log </a:t>
            </a:r>
            <a:r>
              <a:rPr lang="en-US" sz="2000" dirty="0"/>
              <a:t>storage and protection, and</a:t>
            </a:r>
          </a:p>
          <a:p>
            <a:pPr lvl="1"/>
            <a:r>
              <a:rPr lang="en-US" sz="2000" dirty="0" smtClean="0"/>
              <a:t>Ability </a:t>
            </a:r>
            <a:r>
              <a:rPr lang="en-US" sz="2000" dirty="0"/>
              <a:t>to implement additional sensors on an ad hoc basis.</a:t>
            </a:r>
            <a:endParaRPr lang="en-US" sz="2000" b="1" dirty="0" smtClean="0"/>
          </a:p>
          <a:p>
            <a:pPr marL="0" lvl="1" indent="0">
              <a:buNone/>
            </a:pPr>
            <a:endParaRPr lang="en-US" sz="2000" b="1" dirty="0" smtClean="0"/>
          </a:p>
          <a:p>
            <a:pPr lvl="0"/>
            <a:endParaRPr lang="en-US" sz="1600" dirty="0"/>
          </a:p>
          <a:p>
            <a:pPr marL="0" lvl="1" indent="0">
              <a:buNone/>
            </a:pPr>
            <a:endParaRPr lang="en-US" sz="1600" dirty="0"/>
          </a:p>
          <a:p>
            <a:pPr marL="0" lvl="1" indent="0" algn="ctr">
              <a:buNone/>
            </a:pPr>
            <a:endParaRPr lang="en-US" sz="1800" b="1" dirty="0" smtClean="0"/>
          </a:p>
        </p:txBody>
      </p:sp>
    </p:spTree>
    <p:extLst>
      <p:ext uri="{BB962C8B-B14F-4D97-AF65-F5344CB8AC3E}">
        <p14:creationId xmlns:p14="http://schemas.microsoft.com/office/powerpoint/2010/main" val="1286985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ctr" rtl="0">
              <a:spcBef>
                <a:spcPct val="0"/>
              </a:spcBef>
            </a:pPr>
            <a:r>
              <a:rPr lang="en-US" sz="2600" kern="1200" dirty="0" smtClean="0">
                <a:solidFill>
                  <a:srgbClr val="FFFFFF"/>
                </a:solidFill>
                <a:latin typeface="+mj-lt"/>
                <a:ea typeface="+mj-ea"/>
                <a:cs typeface="+mj-cs"/>
              </a:rPr>
              <a:t/>
            </a:r>
            <a:br>
              <a:rPr lang="en-US" sz="2600" kern="1200" dirty="0" smtClean="0">
                <a:solidFill>
                  <a:srgbClr val="FFFFFF"/>
                </a:solidFill>
                <a:latin typeface="+mj-lt"/>
                <a:ea typeface="+mj-ea"/>
                <a:cs typeface="+mj-cs"/>
              </a:rPr>
            </a:br>
            <a:r>
              <a:rPr lang="en-US" sz="2900" kern="1200" dirty="0">
                <a:solidFill>
                  <a:srgbClr val="FFFFFF"/>
                </a:solidFill>
                <a:latin typeface="+mj-lt"/>
                <a:ea typeface="+mj-ea"/>
                <a:cs typeface="+mj-cs"/>
              </a:rPr>
              <a:t>Security Monitoring </a:t>
            </a:r>
            <a:br>
              <a:rPr lang="en-US" sz="2900" kern="1200" dirty="0">
                <a:solidFill>
                  <a:srgbClr val="FFFFFF"/>
                </a:solidFill>
                <a:latin typeface="+mj-lt"/>
                <a:ea typeface="+mj-ea"/>
                <a:cs typeface="+mj-cs"/>
              </a:rPr>
            </a:br>
            <a:r>
              <a:rPr lang="en-US" sz="2900" kern="1200" dirty="0">
                <a:solidFill>
                  <a:srgbClr val="FFFFFF"/>
                </a:solidFill>
                <a:latin typeface="+mj-lt"/>
                <a:ea typeface="+mj-ea"/>
                <a:cs typeface="+mj-cs"/>
              </a:rPr>
              <a:t/>
            </a:r>
            <a:br>
              <a:rPr lang="en-US" sz="2900" kern="1200" dirty="0">
                <a:solidFill>
                  <a:srgbClr val="FFFFFF"/>
                </a:solidFill>
                <a:latin typeface="+mj-lt"/>
                <a:ea typeface="+mj-ea"/>
                <a:cs typeface="+mj-cs"/>
              </a:rPr>
            </a:br>
            <a:endParaRPr lang="en-US" sz="29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44</a:t>
            </a:fld>
            <a:endParaRPr lang="en-US"/>
          </a:p>
        </p:txBody>
      </p:sp>
      <p:sp>
        <p:nvSpPr>
          <p:cNvPr id="5" name="Content Placeholder 4"/>
          <p:cNvSpPr>
            <a:spLocks noGrp="1"/>
          </p:cNvSpPr>
          <p:nvPr>
            <p:ph idx="1"/>
          </p:nvPr>
        </p:nvSpPr>
        <p:spPr>
          <a:xfrm>
            <a:off x="872067" y="1981200"/>
            <a:ext cx="7890933" cy="4419600"/>
          </a:xfrm>
        </p:spPr>
        <p:txBody>
          <a:bodyPr>
            <a:noAutofit/>
          </a:bodyPr>
          <a:lstStyle/>
          <a:p>
            <a:pPr marL="285750" lvl="1" indent="-285750"/>
            <a:r>
              <a:rPr lang="en-US" sz="2400" b="1" dirty="0" smtClean="0"/>
              <a:t>Activity Monitoring</a:t>
            </a:r>
          </a:p>
          <a:p>
            <a:pPr marL="565150" lvl="2" indent="-285750"/>
            <a:r>
              <a:rPr lang="en-US" sz="2400" dirty="0" smtClean="0"/>
              <a:t>Network </a:t>
            </a:r>
            <a:r>
              <a:rPr lang="en-US" sz="2400" dirty="0"/>
              <a:t>Intrusion Detection </a:t>
            </a:r>
            <a:r>
              <a:rPr lang="en-US" sz="2400" dirty="0" smtClean="0"/>
              <a:t>Systems</a:t>
            </a:r>
          </a:p>
          <a:p>
            <a:pPr marL="565150" lvl="2" indent="-285750"/>
            <a:r>
              <a:rPr lang="en-US" sz="2400" dirty="0" smtClean="0"/>
              <a:t>Honeypots</a:t>
            </a:r>
          </a:p>
          <a:p>
            <a:pPr marL="565150" lvl="2" indent="-285750"/>
            <a:r>
              <a:rPr lang="en-US" sz="2400" dirty="0"/>
              <a:t>Host Intrusion Detection </a:t>
            </a:r>
            <a:r>
              <a:rPr lang="en-US" sz="2400" dirty="0" smtClean="0"/>
              <a:t>Systems</a:t>
            </a:r>
          </a:p>
          <a:p>
            <a:pPr marL="565150" lvl="2" indent="-285750"/>
            <a:r>
              <a:rPr lang="en-US" sz="2400" dirty="0"/>
              <a:t>Log Transmission, Normalization, Storage, and </a:t>
            </a:r>
            <a:r>
              <a:rPr lang="en-US" sz="2400" dirty="0" smtClean="0"/>
              <a:t>Protection</a:t>
            </a:r>
          </a:p>
          <a:p>
            <a:pPr marL="285750" lvl="1" indent="-285750"/>
            <a:r>
              <a:rPr lang="en-US" sz="2400" b="1" dirty="0"/>
              <a:t>Condition Monitoring</a:t>
            </a:r>
          </a:p>
          <a:p>
            <a:pPr marL="565150" lvl="2" indent="-285750"/>
            <a:r>
              <a:rPr lang="en-US" sz="2400" dirty="0"/>
              <a:t>Self Assessments</a:t>
            </a:r>
          </a:p>
          <a:p>
            <a:pPr marL="565150" lvl="2" indent="-285750"/>
            <a:r>
              <a:rPr lang="en-US" sz="2400" dirty="0"/>
              <a:t>Metrics</a:t>
            </a:r>
          </a:p>
          <a:p>
            <a:pPr marL="565150" lvl="2" indent="-285750"/>
            <a:r>
              <a:rPr lang="en-US" sz="2400" dirty="0"/>
              <a:t>Independent Tests</a:t>
            </a:r>
          </a:p>
          <a:p>
            <a:pPr lvl="0"/>
            <a:endParaRPr lang="en-US" sz="1600" dirty="0"/>
          </a:p>
          <a:p>
            <a:pPr marL="0" lvl="1" indent="0">
              <a:buNone/>
            </a:pPr>
            <a:endParaRPr lang="en-US" sz="1600" dirty="0"/>
          </a:p>
          <a:p>
            <a:pPr marL="0" lvl="1" indent="0" algn="ctr">
              <a:buNone/>
            </a:pPr>
            <a:endParaRPr lang="en-US" sz="1800" b="1" dirty="0" smtClean="0"/>
          </a:p>
        </p:txBody>
      </p:sp>
    </p:spTree>
    <p:extLst>
      <p:ext uri="{BB962C8B-B14F-4D97-AF65-F5344CB8AC3E}">
        <p14:creationId xmlns:p14="http://schemas.microsoft.com/office/powerpoint/2010/main" val="5278956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Slide Number Placeholder 2"/>
          <p:cNvSpPr>
            <a:spLocks noGrp="1"/>
          </p:cNvSpPr>
          <p:nvPr>
            <p:ph type="sldNum" sz="quarter" idx="12"/>
          </p:nvPr>
        </p:nvSpPr>
        <p:spPr/>
        <p:txBody>
          <a:bodyPr/>
          <a:lstStyle/>
          <a:p>
            <a:fld id="{3730EF85-1453-41CB-BB1F-81F282292F0A}" type="slidenum">
              <a:rPr lang="en-US" smtClean="0"/>
              <a:t>45</a:t>
            </a:fld>
            <a:endParaRPr lang="en-US"/>
          </a:p>
        </p:txBody>
      </p:sp>
      <p:sp>
        <p:nvSpPr>
          <p:cNvPr id="4" name="Title 3"/>
          <p:cNvSpPr>
            <a:spLocks noGrp="1"/>
          </p:cNvSpPr>
          <p:nvPr>
            <p:ph type="title"/>
          </p:nvPr>
        </p:nvSpPr>
        <p:spPr/>
        <p:txBody>
          <a:bodyPr/>
          <a:lstStyle/>
          <a:p>
            <a:r>
              <a:rPr lang="en-US" dirty="0" smtClean="0"/>
              <a:t>Identify Management</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580688" cy="7075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63842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Slide Number Placeholder 2"/>
          <p:cNvSpPr>
            <a:spLocks noGrp="1"/>
          </p:cNvSpPr>
          <p:nvPr>
            <p:ph type="sldNum" sz="quarter" idx="12"/>
          </p:nvPr>
        </p:nvSpPr>
        <p:spPr/>
        <p:txBody>
          <a:bodyPr/>
          <a:lstStyle/>
          <a:p>
            <a:fld id="{3730EF85-1453-41CB-BB1F-81F282292F0A}" type="slidenum">
              <a:rPr lang="en-US" smtClean="0"/>
              <a:t>46</a:t>
            </a:fld>
            <a:endParaRPr lang="en-US"/>
          </a:p>
        </p:txBody>
      </p:sp>
      <p:sp>
        <p:nvSpPr>
          <p:cNvPr id="4" name="Title 3"/>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866563" cy="686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5623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IT Service </a:t>
            </a:r>
            <a:r>
              <a:rPr lang="en-US" dirty="0"/>
              <a:t>Delivery and Support</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5</a:t>
            </a:fld>
            <a:endParaRPr lang="en-US"/>
          </a:p>
        </p:txBody>
      </p:sp>
      <p:sp>
        <p:nvSpPr>
          <p:cNvPr id="5" name="Content Placeholder 4"/>
          <p:cNvSpPr>
            <a:spLocks noGrp="1"/>
          </p:cNvSpPr>
          <p:nvPr>
            <p:ph idx="1"/>
          </p:nvPr>
        </p:nvSpPr>
        <p:spPr>
          <a:xfrm>
            <a:off x="914400" y="1981200"/>
            <a:ext cx="7408333" cy="4267200"/>
          </a:xfrm>
        </p:spPr>
        <p:txBody>
          <a:bodyPr>
            <a:normAutofit fontScale="85000" lnSpcReduction="20000"/>
          </a:bodyPr>
          <a:lstStyle/>
          <a:p>
            <a:r>
              <a:rPr lang="en-US" b="1" dirty="0"/>
              <a:t># 6. </a:t>
            </a:r>
            <a:r>
              <a:rPr lang="en-US" b="1" dirty="0" err="1" smtClean="0"/>
              <a:t>Ghostshell</a:t>
            </a:r>
            <a:endParaRPr lang="en-US" b="1" dirty="0"/>
          </a:p>
          <a:p>
            <a:pPr lvl="1"/>
            <a:r>
              <a:rPr lang="en-US" b="1" dirty="0"/>
              <a:t>1.6 million government and contract accounts were posted to </a:t>
            </a:r>
            <a:r>
              <a:rPr lang="en-US" b="1" dirty="0" err="1"/>
              <a:t>Pastebin</a:t>
            </a:r>
            <a:r>
              <a:rPr lang="en-US" b="1" dirty="0"/>
              <a:t> records by “Team </a:t>
            </a:r>
            <a:r>
              <a:rPr lang="en-US" b="1" dirty="0" err="1"/>
              <a:t>Ghostshell</a:t>
            </a:r>
            <a:r>
              <a:rPr lang="en-US" b="1" dirty="0"/>
              <a:t>”</a:t>
            </a:r>
          </a:p>
          <a:p>
            <a:pPr lvl="1"/>
            <a:r>
              <a:rPr lang="en-US" b="1" dirty="0"/>
              <a:t>Involving aerospace, the defense industry, financial services and law enforcement</a:t>
            </a:r>
          </a:p>
          <a:p>
            <a:pPr lvl="1"/>
            <a:r>
              <a:rPr lang="en-US" b="1" dirty="0"/>
              <a:t>Stolen data included names, email addresses, passwords, phone numbers and various forms of administrator account information.</a:t>
            </a:r>
          </a:p>
          <a:p>
            <a:pPr lvl="1"/>
            <a:r>
              <a:rPr lang="en-US" b="1" dirty="0"/>
              <a:t>“</a:t>
            </a:r>
            <a:r>
              <a:rPr lang="en-US" b="1" dirty="0" err="1"/>
              <a:t>ProjectWhiteFox</a:t>
            </a:r>
            <a:r>
              <a:rPr lang="en-US" b="1" dirty="0"/>
              <a:t>”-  intended to attract support for freedom of information on the Internet</a:t>
            </a:r>
            <a:r>
              <a:rPr lang="en-US" b="1" dirty="0" smtClean="0"/>
              <a:t>.</a:t>
            </a:r>
          </a:p>
          <a:p>
            <a:r>
              <a:rPr lang="en-US" b="1" dirty="0" smtClean="0"/>
              <a:t>#</a:t>
            </a:r>
            <a:r>
              <a:rPr lang="en-US" b="1" dirty="0"/>
              <a:t> 5. </a:t>
            </a:r>
            <a:r>
              <a:rPr lang="en-US" b="1" dirty="0" smtClean="0"/>
              <a:t>LinkedIn</a:t>
            </a:r>
          </a:p>
          <a:p>
            <a:pPr lvl="1"/>
            <a:r>
              <a:rPr lang="en-US" b="1" dirty="0" smtClean="0"/>
              <a:t>6.5 million </a:t>
            </a:r>
            <a:r>
              <a:rPr lang="en-US" b="1" dirty="0" err="1" smtClean="0"/>
              <a:t>Linkedin</a:t>
            </a:r>
            <a:r>
              <a:rPr lang="en-US" b="1" dirty="0" smtClean="0"/>
              <a:t> passwords (compromised of “unsalted SHA-1 hashes)</a:t>
            </a:r>
          </a:p>
          <a:p>
            <a:pPr lvl="1"/>
            <a:r>
              <a:rPr lang="en-US" b="1" dirty="0" smtClean="0"/>
              <a:t>Passwords were published in various places on the Web</a:t>
            </a:r>
          </a:p>
          <a:p>
            <a:pPr lvl="1"/>
            <a:r>
              <a:rPr lang="en-US" b="1" dirty="0" smtClean="0"/>
              <a:t>Team effort to crack the passwords</a:t>
            </a:r>
          </a:p>
          <a:p>
            <a:endParaRPr lang="en-US" b="1" dirty="0"/>
          </a:p>
          <a:p>
            <a:endParaRPr lang="en-US" dirty="0"/>
          </a:p>
          <a:p>
            <a:pPr lvl="1"/>
            <a:endParaRPr lang="en-US" dirty="0" smtClean="0"/>
          </a:p>
          <a:p>
            <a:pPr marL="301943" lvl="1" indent="0">
              <a:buNone/>
            </a:pPr>
            <a:endParaRPr lang="en-US" b="1" dirty="0" smtClean="0"/>
          </a:p>
          <a:p>
            <a:endParaRPr lang="en-US" b="1" dirty="0"/>
          </a:p>
          <a:p>
            <a:pPr lvl="1"/>
            <a:endParaRPr lang="en-US" b="1" dirty="0" smtClean="0"/>
          </a:p>
          <a:p>
            <a:pPr lvl="1"/>
            <a:endParaRPr lang="en-US" b="1" dirty="0" smtClean="0"/>
          </a:p>
          <a:p>
            <a:pPr lvl="1"/>
            <a:endParaRPr lang="en-US" b="1" dirty="0" smtClean="0"/>
          </a:p>
          <a:p>
            <a:pPr lvl="1"/>
            <a:endParaRPr lang="en-US" b="1" dirty="0" smtClean="0"/>
          </a:p>
          <a:p>
            <a:pPr lvl="1"/>
            <a:endParaRPr lang="en-US" dirty="0" smtClean="0"/>
          </a:p>
        </p:txBody>
      </p:sp>
    </p:spTree>
    <p:extLst>
      <p:ext uri="{BB962C8B-B14F-4D97-AF65-F5344CB8AC3E}">
        <p14:creationId xmlns:p14="http://schemas.microsoft.com/office/powerpoint/2010/main" val="3699956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IT Service </a:t>
            </a:r>
            <a:r>
              <a:rPr lang="en-US" dirty="0"/>
              <a:t>Delivery and Support</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6</a:t>
            </a:fld>
            <a:endParaRPr lang="en-US"/>
          </a:p>
        </p:txBody>
      </p:sp>
      <p:sp>
        <p:nvSpPr>
          <p:cNvPr id="5" name="Content Placeholder 4"/>
          <p:cNvSpPr>
            <a:spLocks noGrp="1"/>
          </p:cNvSpPr>
          <p:nvPr>
            <p:ph idx="1"/>
          </p:nvPr>
        </p:nvSpPr>
        <p:spPr>
          <a:xfrm>
            <a:off x="914400" y="1981200"/>
            <a:ext cx="7408333" cy="4267200"/>
          </a:xfrm>
        </p:spPr>
        <p:txBody>
          <a:bodyPr>
            <a:normAutofit fontScale="77500" lnSpcReduction="20000"/>
          </a:bodyPr>
          <a:lstStyle/>
          <a:p>
            <a:r>
              <a:rPr lang="en-US" b="1" dirty="0"/>
              <a:t>4. Nationwide Insurance, Allied Insurance </a:t>
            </a:r>
            <a:r>
              <a:rPr lang="en-US" b="1" dirty="0" smtClean="0"/>
              <a:t>Companies</a:t>
            </a:r>
          </a:p>
          <a:p>
            <a:pPr lvl="1"/>
            <a:r>
              <a:rPr lang="en-US" b="1" dirty="0" smtClean="0"/>
              <a:t>PII information breach - </a:t>
            </a:r>
            <a:r>
              <a:rPr lang="en-US" dirty="0"/>
              <a:t>1.1 million customers and </a:t>
            </a:r>
            <a:r>
              <a:rPr lang="en-US" dirty="0" smtClean="0"/>
              <a:t>applicants</a:t>
            </a:r>
          </a:p>
          <a:p>
            <a:pPr lvl="1"/>
            <a:r>
              <a:rPr lang="en-US" dirty="0"/>
              <a:t>including names, Social Security numbers, driver's license numbers, date of birth and possibly marital status, gender, occupation and employment </a:t>
            </a:r>
            <a:r>
              <a:rPr lang="en-US" dirty="0" smtClean="0"/>
              <a:t>information</a:t>
            </a:r>
          </a:p>
          <a:p>
            <a:pPr lvl="1"/>
            <a:r>
              <a:rPr lang="en-US" dirty="0" smtClean="0"/>
              <a:t>No Medical information and credit card numbers</a:t>
            </a:r>
          </a:p>
          <a:p>
            <a:pPr lvl="1"/>
            <a:r>
              <a:rPr lang="en-US" dirty="0" smtClean="0"/>
              <a:t>High value of the information</a:t>
            </a:r>
          </a:p>
          <a:p>
            <a:pPr lvl="1"/>
            <a:endParaRPr lang="en-US" b="1" dirty="0"/>
          </a:p>
          <a:p>
            <a:r>
              <a:rPr lang="en-US" b="1" dirty="0"/>
              <a:t>3. South </a:t>
            </a:r>
            <a:r>
              <a:rPr lang="en-US" b="1" dirty="0" smtClean="0"/>
              <a:t>Carolina</a:t>
            </a:r>
          </a:p>
          <a:p>
            <a:pPr lvl="1"/>
            <a:r>
              <a:rPr lang="en-US" dirty="0" smtClean="0"/>
              <a:t>Approximately </a:t>
            </a:r>
            <a:r>
              <a:rPr lang="en-US" dirty="0"/>
              <a:t>3.8 million tax records and nearly 400,000 credit card numbers were stolen from the South Carolina Department of Revenue. </a:t>
            </a:r>
            <a:endParaRPr lang="en-US" dirty="0" smtClean="0"/>
          </a:p>
          <a:p>
            <a:pPr lvl="1"/>
            <a:r>
              <a:rPr lang="en-US" dirty="0"/>
              <a:t>O</a:t>
            </a:r>
            <a:r>
              <a:rPr lang="en-US" dirty="0" smtClean="0"/>
              <a:t>ver </a:t>
            </a:r>
            <a:r>
              <a:rPr lang="en-US" dirty="0"/>
              <a:t>2 million incidents of information theft were also nabbed through the same </a:t>
            </a:r>
            <a:r>
              <a:rPr lang="en-US" dirty="0" err="1"/>
              <a:t>spearphishing</a:t>
            </a:r>
            <a:r>
              <a:rPr lang="en-US" dirty="0"/>
              <a:t> exploit that stole employee usernames and passwords to gain access to the sensitive data. </a:t>
            </a:r>
            <a:endParaRPr lang="en-US" dirty="0" smtClean="0"/>
          </a:p>
          <a:p>
            <a:pPr lvl="1"/>
            <a:r>
              <a:rPr lang="en-US" u="sng" dirty="0" smtClean="0"/>
              <a:t>Improper </a:t>
            </a:r>
            <a:r>
              <a:rPr lang="en-US" u="sng" dirty="0"/>
              <a:t>password policies and failure to encrypt social security numbers were key enablers of the </a:t>
            </a:r>
            <a:r>
              <a:rPr lang="en-US" u="sng" dirty="0" smtClean="0"/>
              <a:t>operation</a:t>
            </a:r>
            <a:endParaRPr lang="en-US" u="sng" dirty="0"/>
          </a:p>
          <a:p>
            <a:pPr lvl="1"/>
            <a:r>
              <a:rPr lang="en-US" dirty="0" smtClean="0"/>
              <a:t>It's </a:t>
            </a:r>
            <a:r>
              <a:rPr lang="en-US" dirty="0"/>
              <a:t>believed to be the largest data theft from a state government.</a:t>
            </a:r>
          </a:p>
          <a:p>
            <a:endParaRPr lang="en-US" dirty="0"/>
          </a:p>
          <a:p>
            <a:pPr lvl="1"/>
            <a:endParaRPr lang="en-US" dirty="0" smtClean="0"/>
          </a:p>
          <a:p>
            <a:pPr marL="301943" lvl="1" indent="0">
              <a:buNone/>
            </a:pPr>
            <a:endParaRPr lang="en-US" b="1" dirty="0" smtClean="0"/>
          </a:p>
          <a:p>
            <a:endParaRPr lang="en-US" b="1" dirty="0"/>
          </a:p>
          <a:p>
            <a:pPr lvl="1"/>
            <a:endParaRPr lang="en-US" b="1" dirty="0" smtClean="0"/>
          </a:p>
          <a:p>
            <a:pPr lvl="1"/>
            <a:endParaRPr lang="en-US" b="1" dirty="0" smtClean="0"/>
          </a:p>
          <a:p>
            <a:pPr lvl="1"/>
            <a:endParaRPr lang="en-US" b="1" dirty="0" smtClean="0"/>
          </a:p>
          <a:p>
            <a:pPr lvl="1"/>
            <a:endParaRPr lang="en-US" b="1" dirty="0" smtClean="0"/>
          </a:p>
          <a:p>
            <a:pPr lvl="1"/>
            <a:endParaRPr lang="en-US" dirty="0" smtClean="0"/>
          </a:p>
        </p:txBody>
      </p:sp>
    </p:spTree>
    <p:extLst>
      <p:ext uri="{BB962C8B-B14F-4D97-AF65-F5344CB8AC3E}">
        <p14:creationId xmlns:p14="http://schemas.microsoft.com/office/powerpoint/2010/main" val="293130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IT Service </a:t>
            </a:r>
            <a:r>
              <a:rPr lang="en-US" dirty="0"/>
              <a:t>Delivery and Support</a:t>
            </a:r>
            <a:br>
              <a:rPr lang="en-US"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7</a:t>
            </a:fld>
            <a:endParaRPr lang="en-US"/>
          </a:p>
        </p:txBody>
      </p:sp>
      <p:sp>
        <p:nvSpPr>
          <p:cNvPr id="5" name="Content Placeholder 4"/>
          <p:cNvSpPr>
            <a:spLocks noGrp="1"/>
          </p:cNvSpPr>
          <p:nvPr>
            <p:ph idx="1"/>
          </p:nvPr>
        </p:nvSpPr>
        <p:spPr>
          <a:xfrm>
            <a:off x="914400" y="1981200"/>
            <a:ext cx="7408333" cy="4267200"/>
          </a:xfrm>
        </p:spPr>
        <p:txBody>
          <a:bodyPr>
            <a:normAutofit fontScale="70000" lnSpcReduction="20000"/>
          </a:bodyPr>
          <a:lstStyle/>
          <a:p>
            <a:r>
              <a:rPr lang="en-US" b="1" dirty="0" smtClean="0"/>
              <a:t>#2</a:t>
            </a:r>
            <a:r>
              <a:rPr lang="en-US" b="1" dirty="0"/>
              <a:t>. </a:t>
            </a:r>
            <a:r>
              <a:rPr lang="en-US" b="1" dirty="0" err="1" smtClean="0"/>
              <a:t>Zappos</a:t>
            </a:r>
            <a:endParaRPr lang="en-US" b="1" dirty="0" smtClean="0"/>
          </a:p>
          <a:p>
            <a:pPr lvl="1"/>
            <a:r>
              <a:rPr lang="en-US" b="1" dirty="0" smtClean="0"/>
              <a:t>Personal details on 24 million people were hacked and stolen</a:t>
            </a:r>
          </a:p>
          <a:p>
            <a:pPr lvl="1"/>
            <a:r>
              <a:rPr lang="en-US" b="1" dirty="0" smtClean="0"/>
              <a:t>Information </a:t>
            </a:r>
            <a:r>
              <a:rPr lang="en-US" b="1" dirty="0" err="1" smtClean="0"/>
              <a:t>lncluding</a:t>
            </a:r>
            <a:r>
              <a:rPr lang="en-US" b="1" dirty="0" smtClean="0"/>
              <a:t> </a:t>
            </a:r>
            <a:r>
              <a:rPr lang="en-US" dirty="0"/>
              <a:t>names, home addresses, email addresses, phone numbers, the last four digits of credit card numbers, and </a:t>
            </a:r>
            <a:r>
              <a:rPr lang="en-US" dirty="0" smtClean="0"/>
              <a:t>passwords</a:t>
            </a:r>
          </a:p>
          <a:p>
            <a:pPr lvl="1"/>
            <a:r>
              <a:rPr lang="en-US" dirty="0" smtClean="0"/>
              <a:t>The </a:t>
            </a:r>
            <a:r>
              <a:rPr lang="en-US" dirty="0"/>
              <a:t>company stepped up with a highly proactive response that involved new passwords and increased numbers of call center folks to help victims navigate the situation</a:t>
            </a:r>
            <a:r>
              <a:rPr lang="en-US" dirty="0" smtClean="0"/>
              <a:t>. </a:t>
            </a:r>
          </a:p>
          <a:p>
            <a:r>
              <a:rPr lang="en-US" sz="4600" b="1" dirty="0"/>
              <a:t>1. The Biggest Breach Of 2012: The Government </a:t>
            </a:r>
            <a:r>
              <a:rPr lang="en-US" sz="4600" b="1" dirty="0" smtClean="0"/>
              <a:t>Sector</a:t>
            </a:r>
          </a:p>
          <a:p>
            <a:pPr lvl="1"/>
            <a:r>
              <a:rPr lang="en-US" dirty="0" smtClean="0"/>
              <a:t>Government </a:t>
            </a:r>
            <a:r>
              <a:rPr lang="en-US" dirty="0"/>
              <a:t>sector, which, according to Boston-based security vendor Rapid7, has </a:t>
            </a:r>
            <a:r>
              <a:rPr lang="en-US" u="sng" dirty="0">
                <a:hlinkClick r:id="rId3"/>
              </a:rPr>
              <a:t>reported 268 individual data breaches</a:t>
            </a:r>
            <a:r>
              <a:rPr lang="en-US" dirty="0"/>
              <a:t> over a period of roughly three years. </a:t>
            </a:r>
            <a:endParaRPr lang="en-US" dirty="0" smtClean="0"/>
          </a:p>
          <a:p>
            <a:pPr lvl="1"/>
            <a:r>
              <a:rPr lang="en-US" dirty="0" smtClean="0"/>
              <a:t>In </a:t>
            </a:r>
            <a:r>
              <a:rPr lang="en-US" dirty="0"/>
              <a:t>all, governments reportedly exposed more than 94 million records containing personally identifiable information. </a:t>
            </a:r>
            <a:endParaRPr lang="en-US" dirty="0" smtClean="0"/>
          </a:p>
          <a:p>
            <a:pPr lvl="1"/>
            <a:r>
              <a:rPr lang="en-US" dirty="0" smtClean="0"/>
              <a:t>The </a:t>
            </a:r>
            <a:r>
              <a:rPr lang="en-US" dirty="0"/>
              <a:t>data reveals that </a:t>
            </a:r>
            <a:r>
              <a:rPr lang="en-US" dirty="0" smtClean="0"/>
              <a:t>the </a:t>
            </a:r>
            <a:r>
              <a:rPr lang="en-US" dirty="0"/>
              <a:t>number of breaches has continued to escalate each year since 2009. And, it's expected that the likely tally for 2012 will actually double the number from 2011. </a:t>
            </a:r>
            <a:endParaRPr lang="en-US" dirty="0" smtClean="0"/>
          </a:p>
          <a:p>
            <a:pPr lvl="1"/>
            <a:r>
              <a:rPr lang="en-US" dirty="0" smtClean="0"/>
              <a:t>In </a:t>
            </a:r>
            <a:r>
              <a:rPr lang="en-US" dirty="0"/>
              <a:t>addition to hacking incidents, the numbers include unintended disclosure, the loss or theft of portable devices and physical loss of devices.</a:t>
            </a:r>
          </a:p>
          <a:p>
            <a:endParaRPr lang="en-US" dirty="0"/>
          </a:p>
          <a:p>
            <a:endParaRPr lang="en-US" dirty="0"/>
          </a:p>
          <a:p>
            <a:pPr lvl="1"/>
            <a:endParaRPr lang="en-US" dirty="0" smtClean="0"/>
          </a:p>
          <a:p>
            <a:pPr marL="301943" lvl="1" indent="0">
              <a:buNone/>
            </a:pPr>
            <a:endParaRPr lang="en-US" b="1" dirty="0" smtClean="0"/>
          </a:p>
          <a:p>
            <a:endParaRPr lang="en-US" b="1" dirty="0"/>
          </a:p>
          <a:p>
            <a:pPr lvl="1"/>
            <a:endParaRPr lang="en-US" b="1" dirty="0" smtClean="0"/>
          </a:p>
          <a:p>
            <a:pPr lvl="1"/>
            <a:endParaRPr lang="en-US" b="1" dirty="0" smtClean="0"/>
          </a:p>
          <a:p>
            <a:pPr lvl="1"/>
            <a:endParaRPr lang="en-US" b="1" dirty="0" smtClean="0"/>
          </a:p>
          <a:p>
            <a:pPr lvl="1"/>
            <a:endParaRPr lang="en-US" b="1" dirty="0" smtClean="0"/>
          </a:p>
          <a:p>
            <a:pPr lvl="1"/>
            <a:endParaRPr lang="en-US" dirty="0" smtClean="0"/>
          </a:p>
        </p:txBody>
      </p:sp>
    </p:spTree>
    <p:extLst>
      <p:ext uri="{BB962C8B-B14F-4D97-AF65-F5344CB8AC3E}">
        <p14:creationId xmlns:p14="http://schemas.microsoft.com/office/powerpoint/2010/main" val="2311381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1" algn="ctr" rtl="0">
              <a:spcBef>
                <a:spcPct val="0"/>
              </a:spcBef>
            </a:pPr>
            <a:r>
              <a:rPr lang="en-US" sz="4400" kern="1200" dirty="0" smtClean="0">
                <a:solidFill>
                  <a:srgbClr val="FFFFFF"/>
                </a:solidFill>
                <a:latin typeface="+mj-lt"/>
                <a:ea typeface="+mj-ea"/>
                <a:cs typeface="+mj-cs"/>
              </a:rPr>
              <a:t/>
            </a:r>
            <a:br>
              <a:rPr lang="en-US" sz="4400" kern="1200" dirty="0" smtClean="0">
                <a:solidFill>
                  <a:srgbClr val="FFFFFF"/>
                </a:solidFill>
                <a:latin typeface="+mj-lt"/>
                <a:ea typeface="+mj-ea"/>
                <a:cs typeface="+mj-cs"/>
              </a:rPr>
            </a:br>
            <a:r>
              <a:rPr lang="en-US" sz="4400" kern="1200" dirty="0" smtClean="0">
                <a:solidFill>
                  <a:srgbClr val="FFFFFF"/>
                </a:solidFill>
                <a:latin typeface="+mj-lt"/>
                <a:ea typeface="+mj-ea"/>
                <a:cs typeface="+mj-cs"/>
              </a:rPr>
              <a:t>Security </a:t>
            </a:r>
            <a:r>
              <a:rPr lang="en-US" sz="4400" kern="1200" dirty="0">
                <a:solidFill>
                  <a:srgbClr val="FFFFFF"/>
                </a:solidFill>
                <a:latin typeface="+mj-lt"/>
                <a:ea typeface="+mj-ea"/>
                <a:cs typeface="+mj-cs"/>
              </a:rPr>
              <a:t>Objectives</a:t>
            </a:r>
            <a:r>
              <a:rPr lang="en-US" sz="9600" b="1" dirty="0"/>
              <a:t/>
            </a:r>
            <a:br>
              <a:rPr lang="en-US" sz="9600" b="1" dirty="0"/>
            </a:br>
            <a:endParaRPr lang="en-US" sz="3100" dirty="0"/>
          </a:p>
        </p:txBody>
      </p:sp>
      <p:sp>
        <p:nvSpPr>
          <p:cNvPr id="4" name="Slide Number Placeholder 3"/>
          <p:cNvSpPr>
            <a:spLocks noGrp="1"/>
          </p:cNvSpPr>
          <p:nvPr>
            <p:ph type="sldNum" sz="quarter" idx="12"/>
          </p:nvPr>
        </p:nvSpPr>
        <p:spPr/>
        <p:txBody>
          <a:bodyPr/>
          <a:lstStyle/>
          <a:p>
            <a:fld id="{3730EF85-1453-41CB-BB1F-81F282292F0A}" type="slidenum">
              <a:rPr lang="en-US" smtClean="0"/>
              <a:t>8</a:t>
            </a:fld>
            <a:endParaRPr lang="en-US"/>
          </a:p>
        </p:txBody>
      </p:sp>
      <p:sp>
        <p:nvSpPr>
          <p:cNvPr id="5" name="Content Placeholder 4"/>
          <p:cNvSpPr>
            <a:spLocks noGrp="1"/>
          </p:cNvSpPr>
          <p:nvPr>
            <p:ph idx="1"/>
          </p:nvPr>
        </p:nvSpPr>
        <p:spPr>
          <a:xfrm>
            <a:off x="872067" y="1828800"/>
            <a:ext cx="7408333" cy="4297363"/>
          </a:xfrm>
        </p:spPr>
        <p:txBody>
          <a:bodyPr>
            <a:normAutofit fontScale="25000" lnSpcReduction="20000"/>
          </a:bodyPr>
          <a:lstStyle/>
          <a:p>
            <a:r>
              <a:rPr lang="en-US" sz="7400" u="sng" dirty="0" smtClean="0"/>
              <a:t>Availability</a:t>
            </a:r>
            <a:r>
              <a:rPr lang="en-US" sz="7400" dirty="0" smtClean="0"/>
              <a:t>-The </a:t>
            </a:r>
            <a:r>
              <a:rPr lang="en-US" sz="7400" dirty="0"/>
              <a:t>ongoing availability of systems addresses the processes, </a:t>
            </a:r>
            <a:r>
              <a:rPr lang="en-US" sz="7400" dirty="0" smtClean="0"/>
              <a:t>policies, and </a:t>
            </a:r>
            <a:r>
              <a:rPr lang="en-US" sz="7400" dirty="0"/>
              <a:t>controls used to ensure authorized users have prompt access to </a:t>
            </a:r>
            <a:r>
              <a:rPr lang="en-US" sz="7400" dirty="0" smtClean="0"/>
              <a:t>information. This </a:t>
            </a:r>
            <a:r>
              <a:rPr lang="en-US" sz="7400" dirty="0"/>
              <a:t>objective protects against intentional or accidental attempts to deny </a:t>
            </a:r>
            <a:r>
              <a:rPr lang="en-US" sz="7400" dirty="0" smtClean="0"/>
              <a:t>legitimate users </a:t>
            </a:r>
            <a:r>
              <a:rPr lang="en-US" sz="7400" dirty="0"/>
              <a:t>access to information or systems.</a:t>
            </a:r>
          </a:p>
          <a:p>
            <a:endParaRPr lang="en-US" sz="7400" dirty="0"/>
          </a:p>
          <a:p>
            <a:r>
              <a:rPr lang="en-US" sz="7400" u="sng" dirty="0"/>
              <a:t>Integrity</a:t>
            </a:r>
            <a:r>
              <a:rPr lang="en-US" sz="7400" dirty="0"/>
              <a:t> of Data or Systems-System and data integrity relate to the </a:t>
            </a:r>
            <a:r>
              <a:rPr lang="en-US" sz="7400" dirty="0" smtClean="0"/>
              <a:t>processes, policies</a:t>
            </a:r>
            <a:r>
              <a:rPr lang="en-US" sz="7400" dirty="0"/>
              <a:t>, and controls used to ensure information has not been altered in </a:t>
            </a:r>
            <a:r>
              <a:rPr lang="en-US" sz="7400" dirty="0" smtClean="0"/>
              <a:t>an unauthorized </a:t>
            </a:r>
            <a:r>
              <a:rPr lang="en-US" sz="7400" dirty="0"/>
              <a:t>manner and that systems are free from unauthorized manipulation </a:t>
            </a:r>
            <a:r>
              <a:rPr lang="en-US" sz="7400" dirty="0" smtClean="0"/>
              <a:t>that will </a:t>
            </a:r>
            <a:r>
              <a:rPr lang="en-US" sz="7400" dirty="0"/>
              <a:t>compromise accuracy, completeness, and reliability.</a:t>
            </a:r>
          </a:p>
          <a:p>
            <a:endParaRPr lang="en-US" sz="7400" dirty="0" smtClean="0"/>
          </a:p>
          <a:p>
            <a:pPr marL="0" indent="0">
              <a:buNone/>
            </a:pPr>
            <a:r>
              <a:rPr lang="en-US" sz="7400" dirty="0" smtClean="0"/>
              <a:t>* </a:t>
            </a:r>
            <a:r>
              <a:rPr lang="en-US" sz="7600" i="1" dirty="0"/>
              <a:t>Underlying Models for IT Security, NIST, SP800-33, p. 2</a:t>
            </a:r>
          </a:p>
          <a:p>
            <a:pPr lvl="1"/>
            <a:endParaRPr lang="en-US" dirty="0" smtClean="0"/>
          </a:p>
        </p:txBody>
      </p:sp>
    </p:spTree>
    <p:extLst>
      <p:ext uri="{BB962C8B-B14F-4D97-AF65-F5344CB8AC3E}">
        <p14:creationId xmlns:p14="http://schemas.microsoft.com/office/powerpoint/2010/main" val="64260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marL="0" lvl="1" indent="0" algn="ctr"/>
            <a:r>
              <a:rPr lang="en-US" sz="4400" kern="1200" dirty="0" smtClean="0">
                <a:solidFill>
                  <a:srgbClr val="FFFFFF"/>
                </a:solidFill>
                <a:latin typeface="+mj-lt"/>
                <a:ea typeface="+mj-ea"/>
                <a:cs typeface="+mj-cs"/>
              </a:rPr>
              <a:t/>
            </a:r>
            <a:br>
              <a:rPr lang="en-US" sz="4400" kern="1200" dirty="0" smtClean="0">
                <a:solidFill>
                  <a:srgbClr val="FFFFFF"/>
                </a:solidFill>
                <a:latin typeface="+mj-lt"/>
                <a:ea typeface="+mj-ea"/>
                <a:cs typeface="+mj-cs"/>
              </a:rPr>
            </a:br>
            <a:r>
              <a:rPr lang="en-US" sz="4400" kern="1200" dirty="0">
                <a:solidFill>
                  <a:srgbClr val="FFFFFF"/>
                </a:solidFill>
                <a:latin typeface="+mj-lt"/>
                <a:ea typeface="+mj-ea"/>
                <a:cs typeface="+mj-cs"/>
              </a:rPr>
              <a:t/>
            </a:r>
            <a:br>
              <a:rPr lang="en-US" sz="4400" kern="1200" dirty="0">
                <a:solidFill>
                  <a:srgbClr val="FFFFFF"/>
                </a:solidFill>
                <a:latin typeface="+mj-lt"/>
                <a:ea typeface="+mj-ea"/>
                <a:cs typeface="+mj-cs"/>
              </a:rPr>
            </a:br>
            <a:r>
              <a:rPr lang="en-US" sz="4400" kern="1200" dirty="0" smtClean="0">
                <a:solidFill>
                  <a:srgbClr val="FFFFFF"/>
                </a:solidFill>
                <a:latin typeface="+mj-lt"/>
                <a:ea typeface="+mj-ea"/>
                <a:cs typeface="+mj-cs"/>
              </a:rPr>
              <a:t>Security </a:t>
            </a:r>
            <a:r>
              <a:rPr lang="en-US" sz="4400" kern="1200" dirty="0">
                <a:solidFill>
                  <a:srgbClr val="FFFFFF"/>
                </a:solidFill>
                <a:latin typeface="+mj-lt"/>
                <a:ea typeface="+mj-ea"/>
                <a:cs typeface="+mj-cs"/>
              </a:rPr>
              <a:t>Objectives (Cont.)</a:t>
            </a:r>
            <a:br>
              <a:rPr lang="en-US" sz="4400" kern="1200" dirty="0">
                <a:solidFill>
                  <a:srgbClr val="FFFFFF"/>
                </a:solidFill>
                <a:latin typeface="+mj-lt"/>
                <a:ea typeface="+mj-ea"/>
                <a:cs typeface="+mj-cs"/>
              </a:rPr>
            </a:br>
            <a:r>
              <a:rPr lang="en-US" sz="4400" kern="1200" dirty="0">
                <a:solidFill>
                  <a:srgbClr val="FFFFFF"/>
                </a:solidFill>
                <a:latin typeface="+mj-lt"/>
                <a:ea typeface="+mj-ea"/>
                <a:cs typeface="+mj-cs"/>
              </a:rPr>
              <a:t/>
            </a:r>
            <a:br>
              <a:rPr lang="en-US" sz="4400" kern="1200" dirty="0">
                <a:solidFill>
                  <a:srgbClr val="FFFFFF"/>
                </a:solidFill>
                <a:latin typeface="+mj-lt"/>
                <a:ea typeface="+mj-ea"/>
                <a:cs typeface="+mj-cs"/>
              </a:rPr>
            </a:br>
            <a:endParaRPr lang="en-US" sz="4400" kern="1200" dirty="0">
              <a:solidFill>
                <a:srgbClr val="FFFFFF"/>
              </a:solidFill>
              <a:latin typeface="+mj-lt"/>
              <a:ea typeface="+mj-ea"/>
              <a:cs typeface="+mj-cs"/>
            </a:endParaRPr>
          </a:p>
        </p:txBody>
      </p:sp>
      <p:sp>
        <p:nvSpPr>
          <p:cNvPr id="4" name="Slide Number Placeholder 3"/>
          <p:cNvSpPr>
            <a:spLocks noGrp="1"/>
          </p:cNvSpPr>
          <p:nvPr>
            <p:ph type="sldNum" sz="quarter" idx="12"/>
          </p:nvPr>
        </p:nvSpPr>
        <p:spPr/>
        <p:txBody>
          <a:bodyPr/>
          <a:lstStyle/>
          <a:p>
            <a:fld id="{3730EF85-1453-41CB-BB1F-81F282292F0A}" type="slidenum">
              <a:rPr lang="en-US" smtClean="0"/>
              <a:t>9</a:t>
            </a:fld>
            <a:endParaRPr lang="en-US"/>
          </a:p>
        </p:txBody>
      </p:sp>
      <p:sp>
        <p:nvSpPr>
          <p:cNvPr id="5" name="Content Placeholder 4"/>
          <p:cNvSpPr>
            <a:spLocks noGrp="1"/>
          </p:cNvSpPr>
          <p:nvPr>
            <p:ph idx="1"/>
          </p:nvPr>
        </p:nvSpPr>
        <p:spPr>
          <a:xfrm>
            <a:off x="872067" y="1676400"/>
            <a:ext cx="7408333" cy="4449763"/>
          </a:xfrm>
        </p:spPr>
        <p:txBody>
          <a:bodyPr>
            <a:normAutofit fontScale="25000" lnSpcReduction="20000"/>
          </a:bodyPr>
          <a:lstStyle/>
          <a:p>
            <a:endParaRPr lang="en-US" sz="7400" dirty="0"/>
          </a:p>
          <a:p>
            <a:r>
              <a:rPr lang="en-US" sz="7400" u="sng" dirty="0" smtClean="0"/>
              <a:t>Confidentiality</a:t>
            </a:r>
            <a:r>
              <a:rPr lang="en-US" sz="7400" dirty="0" smtClean="0"/>
              <a:t> </a:t>
            </a:r>
            <a:r>
              <a:rPr lang="en-US" sz="7400" dirty="0"/>
              <a:t>of Data or Systems-Confidentiality covers the processes, policies, </a:t>
            </a:r>
            <a:r>
              <a:rPr lang="en-US" sz="7400" dirty="0" smtClean="0"/>
              <a:t>and controls </a:t>
            </a:r>
            <a:r>
              <a:rPr lang="en-US" sz="7400" dirty="0"/>
              <a:t>employed to protect information of customers and the institution </a:t>
            </a:r>
            <a:r>
              <a:rPr lang="en-US" sz="7400" dirty="0" smtClean="0"/>
              <a:t>against unauthorized </a:t>
            </a:r>
            <a:r>
              <a:rPr lang="en-US" sz="7400" dirty="0"/>
              <a:t>access or use.</a:t>
            </a:r>
          </a:p>
          <a:p>
            <a:endParaRPr lang="en-US" sz="7400" dirty="0"/>
          </a:p>
          <a:p>
            <a:r>
              <a:rPr lang="en-US" sz="7400" u="sng" dirty="0"/>
              <a:t>Accountability</a:t>
            </a:r>
            <a:r>
              <a:rPr lang="en-US" sz="7400" dirty="0"/>
              <a:t>-Clear accountability involves the processes, policies, and </a:t>
            </a:r>
            <a:r>
              <a:rPr lang="en-US" sz="7400" dirty="0" smtClean="0"/>
              <a:t>controls necessary </a:t>
            </a:r>
            <a:r>
              <a:rPr lang="en-US" sz="7400" dirty="0"/>
              <a:t>to trace actions to their source. </a:t>
            </a:r>
            <a:r>
              <a:rPr lang="en-US" sz="7400" dirty="0" smtClean="0"/>
              <a:t>Accountability </a:t>
            </a:r>
            <a:r>
              <a:rPr lang="en-US" sz="7400" dirty="0"/>
              <a:t>directly supports </a:t>
            </a:r>
            <a:r>
              <a:rPr lang="en-US" sz="7400" dirty="0" smtClean="0"/>
              <a:t>nonrepudiation, deterrence</a:t>
            </a:r>
            <a:r>
              <a:rPr lang="en-US" sz="7400" dirty="0"/>
              <a:t>, intrusion prevention, security monitoring, recovery, and </a:t>
            </a:r>
            <a:r>
              <a:rPr lang="en-US" sz="7400" dirty="0" smtClean="0"/>
              <a:t>legal admissibility </a:t>
            </a:r>
            <a:r>
              <a:rPr lang="en-US" sz="7400" dirty="0"/>
              <a:t>of records.</a:t>
            </a:r>
          </a:p>
          <a:p>
            <a:endParaRPr lang="en-US" sz="7400" dirty="0"/>
          </a:p>
          <a:p>
            <a:r>
              <a:rPr lang="en-US" sz="7400" u="sng" dirty="0"/>
              <a:t>Assurance</a:t>
            </a:r>
            <a:r>
              <a:rPr lang="en-US" sz="7400" dirty="0"/>
              <a:t>-Assurance addresses the processes, policies, and controls used </a:t>
            </a:r>
            <a:r>
              <a:rPr lang="en-US" sz="7400" dirty="0" smtClean="0"/>
              <a:t>to develop </a:t>
            </a:r>
            <a:r>
              <a:rPr lang="en-US" sz="7400" dirty="0"/>
              <a:t>confidence that technical and operational security measures work </a:t>
            </a:r>
            <a:r>
              <a:rPr lang="en-US" sz="7400" dirty="0" smtClean="0"/>
              <a:t>as intended</a:t>
            </a:r>
            <a:r>
              <a:rPr lang="en-US" sz="7400" dirty="0"/>
              <a:t>. Assurance levels are part of the system design and include </a:t>
            </a:r>
            <a:r>
              <a:rPr lang="en-US" sz="7400" dirty="0" smtClean="0"/>
              <a:t>availability, integrity</a:t>
            </a:r>
            <a:r>
              <a:rPr lang="en-US" sz="7400" dirty="0"/>
              <a:t>, confidentiality, and accountability. Assurance highlights the notion </a:t>
            </a:r>
            <a:r>
              <a:rPr lang="en-US" sz="7400" dirty="0" smtClean="0"/>
              <a:t>that secure </a:t>
            </a:r>
            <a:r>
              <a:rPr lang="en-US" sz="7400" dirty="0"/>
              <a:t>systems provide the intended functionality while preventing </a:t>
            </a:r>
            <a:r>
              <a:rPr lang="en-US" sz="7400" dirty="0" smtClean="0"/>
              <a:t>undesired actions.</a:t>
            </a:r>
            <a:endParaRPr lang="en-US" dirty="0" smtClean="0"/>
          </a:p>
        </p:txBody>
      </p:sp>
    </p:spTree>
    <p:extLst>
      <p:ext uri="{BB962C8B-B14F-4D97-AF65-F5344CB8AC3E}">
        <p14:creationId xmlns:p14="http://schemas.microsoft.com/office/powerpoint/2010/main" val="28276015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1302</TotalTime>
  <Words>3363</Words>
  <Application>Microsoft Office PowerPoint</Application>
  <PresentationFormat>On-screen Show (4:3)</PresentationFormat>
  <Paragraphs>485</Paragraphs>
  <Slides>46</Slides>
  <Notes>45</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Waveform</vt:lpstr>
      <vt:lpstr>IT Service Delivery And Support Week Ten</vt:lpstr>
      <vt:lpstr> IT Service Delivery and Support </vt:lpstr>
      <vt:lpstr> IT Service Delivery and Support </vt:lpstr>
      <vt:lpstr> IT Service Delivery and Support </vt:lpstr>
      <vt:lpstr> IT Service Delivery and Support </vt:lpstr>
      <vt:lpstr> IT Service Delivery and Support </vt:lpstr>
      <vt:lpstr> IT Service Delivery and Support </vt:lpstr>
      <vt:lpstr> Security Objectives </vt:lpstr>
      <vt:lpstr>  Security Objectives (Cont.)  </vt:lpstr>
      <vt:lpstr>  Information Security Processes  </vt:lpstr>
      <vt:lpstr> Information Security Processes (Cont.) </vt:lpstr>
      <vt:lpstr>Governance </vt:lpstr>
      <vt:lpstr>Governance </vt:lpstr>
      <vt:lpstr>Governance (Cont.)</vt:lpstr>
      <vt:lpstr> Governance (Cont.) </vt:lpstr>
      <vt:lpstr> Governance (Cont.)  </vt:lpstr>
      <vt:lpstr> Governance (Cont.)  </vt:lpstr>
      <vt:lpstr> Information Security Risk Assessment </vt:lpstr>
      <vt:lpstr> Information Security Risk Assessment </vt:lpstr>
      <vt:lpstr> Information Security Strategy </vt:lpstr>
      <vt:lpstr>  Information Security Strategy  </vt:lpstr>
      <vt:lpstr> Information Security Strategy </vt:lpstr>
      <vt:lpstr> Security Controls Implementation   </vt:lpstr>
      <vt:lpstr> Security Controls Implementation  </vt:lpstr>
      <vt:lpstr>  Security Controls Implementation   </vt:lpstr>
      <vt:lpstr>Security Controls Implementation  </vt:lpstr>
      <vt:lpstr>Security Controls Implementation  </vt:lpstr>
      <vt:lpstr>Security Controls Implementation  </vt:lpstr>
      <vt:lpstr>Security Controls Implementation  </vt:lpstr>
      <vt:lpstr> </vt:lpstr>
      <vt:lpstr>Security Controls Implementation  </vt:lpstr>
      <vt:lpstr> </vt:lpstr>
      <vt:lpstr> Security Controls Implementation   </vt:lpstr>
      <vt:lpstr>  Security Controls Implementation   </vt:lpstr>
      <vt:lpstr> Security Controls Implementation </vt:lpstr>
      <vt:lpstr>  Security Controls Implementation   </vt:lpstr>
      <vt:lpstr>  Security Controls Implementation   </vt:lpstr>
      <vt:lpstr>  Security Controls Implementation   </vt:lpstr>
      <vt:lpstr> Security Controls Implementation   </vt:lpstr>
      <vt:lpstr> Security Controls Implementation   </vt:lpstr>
      <vt:lpstr> Security Controls Implementation   </vt:lpstr>
      <vt:lpstr>Security Monitoring  </vt:lpstr>
      <vt:lpstr> Security Monitoring   </vt:lpstr>
      <vt:lpstr> Security Monitoring   </vt:lpstr>
      <vt:lpstr>Identify Management</vt:lpstr>
      <vt:lpstr>PowerPoint Presentation</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Services And Delivery</dc:title>
  <dc:creator>c1lxy01</dc:creator>
  <cp:lastModifiedBy>Yao, Liang</cp:lastModifiedBy>
  <cp:revision>85</cp:revision>
  <dcterms:created xsi:type="dcterms:W3CDTF">2012-06-26T20:37:20Z</dcterms:created>
  <dcterms:modified xsi:type="dcterms:W3CDTF">2014-04-04T15:32:26Z</dcterms:modified>
</cp:coreProperties>
</file>