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71" r:id="rId4"/>
    <p:sldId id="273" r:id="rId5"/>
    <p:sldId id="274" r:id="rId6"/>
    <p:sldId id="276" r:id="rId7"/>
    <p:sldId id="275" r:id="rId8"/>
    <p:sldId id="272" r:id="rId9"/>
    <p:sldId id="278" r:id="rId10"/>
    <p:sldId id="279" r:id="rId11"/>
    <p:sldId id="280" r:id="rId12"/>
    <p:sldId id="281" r:id="rId13"/>
    <p:sldId id="282" r:id="rId14"/>
    <p:sldId id="27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B50DB-93BC-4A03-8754-BD8F470FE166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3CCE9-BF01-4DB4-AF41-8F6AF1B2C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E8C4-18D2-4D3C-AD51-9AB255564FBE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4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170E-0983-4F4E-B291-25B4197C306E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2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61AE-473A-4A1D-B7E5-B4A779388E2D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6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620F2-400B-499E-B1BF-7A4202C14F7F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7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CB7A-8382-4744-B3AA-B206A8502B05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86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1C66-C9F1-4640-BEE2-5146BBF78A69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1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1153-DB6E-4BDF-9950-E87EDA42C536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05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9308E-51DE-4BA6-8A10-B3483B3D6C97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5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DA031-6BF8-4F09-BAA9-D1E20306F2EE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2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C4AB-8786-4C1C-BEB1-3D815F364B00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9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9B2E-A372-4477-9338-2C3009101AA0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3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B62F8A7-9946-409E-8302-172B4F496803}" type="datetime1">
              <a:rPr lang="en-US" smtClean="0">
                <a:solidFill>
                  <a:srgbClr val="073E87"/>
                </a:solidFill>
              </a:rPr>
              <a:t>4/14/2014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5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Service Delivery And Support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Week </a:t>
            </a:r>
            <a:r>
              <a:rPr lang="en-US" sz="3100" dirty="0" smtClean="0"/>
              <a:t>Eleven </a:t>
            </a:r>
            <a:r>
              <a:rPr lang="en-US" sz="3100" dirty="0" smtClean="0"/>
              <a:t>– Auditing Application Control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IT Auditing and Cyber Security</a:t>
            </a:r>
          </a:p>
          <a:p>
            <a:r>
              <a:rPr lang="en-US" dirty="0" smtClean="0"/>
              <a:t>Spring 2014</a:t>
            </a:r>
          </a:p>
          <a:p>
            <a:r>
              <a:rPr lang="en-US" dirty="0" smtClean="0"/>
              <a:t>	Instructor: Liang Yao (MBA MS CIA CISA CISSP)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0EF85-1453-41CB-BB1F-81F282292F0A}" type="slidenum">
              <a:rPr lang="en-US" smtClean="0">
                <a:solidFill>
                  <a:srgbClr val="073E87"/>
                </a:solidFill>
              </a:rPr>
              <a:pPr/>
              <a:t>1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81200"/>
            <a:ext cx="7408333" cy="4267200"/>
          </a:xfrm>
        </p:spPr>
        <p:txBody>
          <a:bodyPr>
            <a:normAutofit fontScale="32500" lnSpcReduction="20000"/>
          </a:bodyPr>
          <a:lstStyle/>
          <a:p>
            <a:pPr marL="0" lvl="1" indent="0" algn="ctr">
              <a:buNone/>
            </a:pPr>
            <a:r>
              <a:rPr lang="en-US" sz="7400" dirty="0"/>
              <a:t>Application Control Risk Assessment </a:t>
            </a:r>
            <a:r>
              <a:rPr lang="en-US" sz="7400" dirty="0" smtClean="0"/>
              <a:t>Approach</a:t>
            </a:r>
          </a:p>
          <a:p>
            <a:pPr marL="0" lvl="1" indent="0" algn="ctr">
              <a:buNone/>
            </a:pPr>
            <a:endParaRPr lang="en-US" sz="4400" dirty="0" smtClean="0"/>
          </a:p>
          <a:p>
            <a:pPr marL="342900" lvl="1" indent="-342900"/>
            <a:r>
              <a:rPr lang="en-US" sz="5500" dirty="0" smtClean="0"/>
              <a:t>Define the Assets (application, database, supporting technology, etc.)</a:t>
            </a:r>
          </a:p>
          <a:p>
            <a:pPr marL="342900" lvl="1" indent="-342900"/>
            <a:r>
              <a:rPr lang="en-US" sz="5500" dirty="0" smtClean="0"/>
              <a:t>Define the Risk Factor Associated with the Application Under Review:</a:t>
            </a:r>
          </a:p>
          <a:p>
            <a:pPr marL="622300" lvl="2" indent="-342900"/>
            <a:r>
              <a:rPr lang="en-US" sz="5500" dirty="0" smtClean="0"/>
              <a:t>Primary application control</a:t>
            </a:r>
          </a:p>
          <a:p>
            <a:pPr marL="622300" lvl="2" indent="-342900"/>
            <a:r>
              <a:rPr lang="en-US" sz="5500" dirty="0" smtClean="0"/>
              <a:t>Design effectiveness</a:t>
            </a:r>
          </a:p>
          <a:p>
            <a:pPr marL="622300" lvl="2" indent="-342900"/>
            <a:r>
              <a:rPr lang="en-US" sz="5500" dirty="0" smtClean="0"/>
              <a:t>Natural of the application (in-house developed vs. on-shelf, commercial applications)</a:t>
            </a:r>
          </a:p>
          <a:p>
            <a:pPr marL="622300" lvl="2" indent="-342900"/>
            <a:r>
              <a:rPr lang="en-US" sz="5500" dirty="0" smtClean="0"/>
              <a:t>Data Classification</a:t>
            </a:r>
          </a:p>
          <a:p>
            <a:pPr marL="622300" lvl="2" indent="-342900"/>
            <a:r>
              <a:rPr lang="en-US" sz="5500" dirty="0" smtClean="0"/>
              <a:t>Frequency of Changes related to the Application and Complexity of Changes</a:t>
            </a:r>
          </a:p>
          <a:p>
            <a:pPr marL="622300" lvl="2" indent="-342900"/>
            <a:r>
              <a:rPr lang="en-US" sz="5500" dirty="0" smtClean="0"/>
              <a:t> Financial Impact</a:t>
            </a:r>
          </a:p>
          <a:p>
            <a:pPr marL="622300" lvl="2" indent="-342900"/>
            <a:r>
              <a:rPr lang="en-US" sz="5500" dirty="0" smtClean="0"/>
              <a:t>Reliance on GCC controls</a:t>
            </a:r>
          </a:p>
          <a:p>
            <a:pPr marL="622300" lvl="2" indent="-342900"/>
            <a:r>
              <a:rPr lang="en-US" sz="5500" dirty="0" smtClean="0"/>
              <a:t>Audit History</a:t>
            </a:r>
          </a:p>
          <a:p>
            <a:pPr marL="622300" lvl="2" indent="-342900"/>
            <a:endParaRPr lang="en-US" dirty="0" smtClean="0"/>
          </a:p>
          <a:p>
            <a:pPr marL="0" lvl="1" indent="0">
              <a:buNone/>
            </a:pPr>
            <a:r>
              <a:rPr lang="en-US" dirty="0"/>
              <a:t>	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400" i="1" dirty="0"/>
              <a:t>GTAG – Auditing Application Controls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10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41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81200"/>
            <a:ext cx="7408333" cy="4267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400" i="1" dirty="0" smtClean="0"/>
          </a:p>
          <a:p>
            <a:pPr marL="0" indent="0" algn="ctr">
              <a:buNone/>
            </a:pPr>
            <a:r>
              <a:rPr lang="en-US" i="1" dirty="0" smtClean="0"/>
              <a:t>Business Process Method vs. Single Application Method</a:t>
            </a:r>
          </a:p>
          <a:p>
            <a:pPr marL="0" indent="0">
              <a:buNone/>
            </a:pPr>
            <a:endParaRPr lang="en-US" sz="1400" i="1" dirty="0"/>
          </a:p>
          <a:p>
            <a:r>
              <a:rPr lang="en-US" sz="1800" i="1" dirty="0" smtClean="0"/>
              <a:t>Business Process Method</a:t>
            </a:r>
          </a:p>
          <a:p>
            <a:pPr lvl="1"/>
            <a:r>
              <a:rPr lang="en-US" sz="1600" i="1" dirty="0" smtClean="0"/>
              <a:t>Top-down review approach</a:t>
            </a:r>
          </a:p>
          <a:p>
            <a:pPr lvl="1"/>
            <a:r>
              <a:rPr lang="en-US" sz="1600" i="1" dirty="0" smtClean="0"/>
              <a:t>Review all applications support one Business Process</a:t>
            </a:r>
          </a:p>
          <a:p>
            <a:pPr lvl="1"/>
            <a:r>
              <a:rPr lang="en-US" sz="1600" i="1" dirty="0" smtClean="0"/>
              <a:t>Typically apply to ERP review</a:t>
            </a:r>
          </a:p>
          <a:p>
            <a:endParaRPr lang="en-US" sz="1800" i="1" dirty="0"/>
          </a:p>
          <a:p>
            <a:r>
              <a:rPr lang="en-US" sz="1800" i="1" dirty="0" smtClean="0"/>
              <a:t>Single Application – controls within one application or module</a:t>
            </a:r>
          </a:p>
          <a:p>
            <a:endParaRPr lang="en-US" sz="1800" i="1" dirty="0"/>
          </a:p>
          <a:p>
            <a:r>
              <a:rPr lang="en-US" sz="1800" i="1" dirty="0" smtClean="0"/>
              <a:t>Logical Access Control needs to be reviewed no matter which method was used.</a:t>
            </a:r>
          </a:p>
          <a:p>
            <a:pPr marL="0" indent="0">
              <a:buNone/>
            </a:pPr>
            <a:r>
              <a:rPr lang="en-US" sz="1400" i="1" dirty="0"/>
              <a:t>	</a:t>
            </a:r>
          </a:p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 smtClean="0"/>
              <a:t>GTAG </a:t>
            </a:r>
            <a:r>
              <a:rPr lang="en-US" sz="1400" i="1" dirty="0"/>
              <a:t>– Auditing Application Controls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11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6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81200"/>
            <a:ext cx="7408333" cy="4267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1400" i="1" dirty="0" smtClean="0"/>
          </a:p>
          <a:p>
            <a:pPr marL="0" indent="0" algn="ctr">
              <a:buNone/>
            </a:pPr>
            <a:r>
              <a:rPr lang="en-US" sz="2800" i="1" dirty="0" smtClean="0"/>
              <a:t>Documentation Techniques</a:t>
            </a:r>
            <a:endParaRPr lang="en-US" sz="2800" i="1" dirty="0"/>
          </a:p>
          <a:p>
            <a:pPr marL="0" indent="0">
              <a:buNone/>
            </a:pPr>
            <a:endParaRPr lang="en-US" sz="1400" i="1" dirty="0" smtClean="0"/>
          </a:p>
          <a:p>
            <a:r>
              <a:rPr lang="en-US" sz="2000" i="1" dirty="0" smtClean="0"/>
              <a:t>Flowchart</a:t>
            </a:r>
          </a:p>
          <a:p>
            <a:r>
              <a:rPr lang="en-US" sz="2000" i="1" dirty="0" smtClean="0"/>
              <a:t>Process Narratives</a:t>
            </a:r>
          </a:p>
          <a:p>
            <a:pPr lvl="1"/>
            <a:r>
              <a:rPr lang="en-US" sz="1800" i="1" dirty="0" smtClean="0"/>
              <a:t>Procurement</a:t>
            </a:r>
          </a:p>
          <a:p>
            <a:pPr lvl="2"/>
            <a:r>
              <a:rPr lang="en-US" sz="1600" i="1" dirty="0" smtClean="0"/>
              <a:t>Requisition</a:t>
            </a:r>
          </a:p>
          <a:p>
            <a:pPr lvl="2"/>
            <a:r>
              <a:rPr lang="en-US" sz="1600" i="1" dirty="0" smtClean="0"/>
              <a:t>PO Processing</a:t>
            </a:r>
          </a:p>
          <a:p>
            <a:pPr lvl="1"/>
            <a:r>
              <a:rPr lang="en-US" sz="1800" i="1" dirty="0" smtClean="0"/>
              <a:t>Receiving</a:t>
            </a:r>
          </a:p>
          <a:p>
            <a:pPr lvl="2"/>
            <a:r>
              <a:rPr lang="en-US" sz="1600" i="1" dirty="0" smtClean="0"/>
              <a:t>Receiving Goods</a:t>
            </a:r>
          </a:p>
          <a:p>
            <a:pPr lvl="2"/>
            <a:r>
              <a:rPr lang="en-US" sz="1600" i="1" dirty="0" smtClean="0"/>
              <a:t>Accounting Review and Reconciliation</a:t>
            </a:r>
          </a:p>
          <a:p>
            <a:pPr lvl="2"/>
            <a:r>
              <a:rPr lang="en-US" sz="1600" i="1" dirty="0" smtClean="0"/>
              <a:t>Buyer Review</a:t>
            </a:r>
          </a:p>
          <a:p>
            <a:pPr lvl="1"/>
            <a:r>
              <a:rPr lang="en-US" sz="1800" i="1" dirty="0" smtClean="0"/>
              <a:t>Accounts Payable</a:t>
            </a:r>
          </a:p>
          <a:p>
            <a:pPr lvl="2"/>
            <a:r>
              <a:rPr lang="en-US" sz="1600" i="1" dirty="0" smtClean="0"/>
              <a:t>A/P receives invoice from the Suppliers</a:t>
            </a:r>
          </a:p>
          <a:p>
            <a:pPr lvl="2"/>
            <a:r>
              <a:rPr lang="en-US" sz="1600" i="1" dirty="0" smtClean="0"/>
              <a:t>Payment Requests</a:t>
            </a:r>
          </a:p>
          <a:p>
            <a:pPr lvl="2"/>
            <a:r>
              <a:rPr lang="en-US" sz="1600" i="1" dirty="0" smtClean="0"/>
              <a:t>Month-end Reconciliation</a:t>
            </a:r>
          </a:p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 smtClean="0"/>
              <a:t>GTAG </a:t>
            </a:r>
            <a:r>
              <a:rPr lang="en-US" sz="1400" i="1" dirty="0"/>
              <a:t>– Auditing Application Controls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12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84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81200"/>
            <a:ext cx="7408333" cy="4267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1400" i="1" dirty="0" smtClean="0"/>
          </a:p>
          <a:p>
            <a:pPr marL="0" indent="0" algn="ctr">
              <a:buNone/>
            </a:pPr>
            <a:r>
              <a:rPr lang="en-US" sz="3100" i="1" dirty="0" smtClean="0"/>
              <a:t>Documentation Techniques</a:t>
            </a:r>
            <a:endParaRPr lang="en-US" sz="3100" i="1" dirty="0"/>
          </a:p>
          <a:p>
            <a:r>
              <a:rPr lang="en-US" sz="2000" i="1" dirty="0" smtClean="0"/>
              <a:t>Testing</a:t>
            </a:r>
          </a:p>
          <a:p>
            <a:pPr lvl="1"/>
            <a:r>
              <a:rPr lang="en-US" dirty="0"/>
              <a:t>Inspection of system configurations.</a:t>
            </a:r>
          </a:p>
          <a:p>
            <a:pPr lvl="1"/>
            <a:r>
              <a:rPr lang="en-US" dirty="0" smtClean="0"/>
              <a:t>Inspection </a:t>
            </a:r>
            <a:r>
              <a:rPr lang="en-US" dirty="0"/>
              <a:t>of user acceptance testing, if </a:t>
            </a:r>
            <a:r>
              <a:rPr lang="en-US" dirty="0" smtClean="0"/>
              <a:t>conducted in </a:t>
            </a:r>
            <a:r>
              <a:rPr lang="en-US" dirty="0"/>
              <a:t>the current year.</a:t>
            </a:r>
          </a:p>
          <a:p>
            <a:pPr lvl="1"/>
            <a:r>
              <a:rPr lang="en-US" dirty="0" smtClean="0"/>
              <a:t>Inspection </a:t>
            </a:r>
            <a:r>
              <a:rPr lang="en-US" dirty="0"/>
              <a:t>or re-performance of reconciliations </a:t>
            </a:r>
            <a:r>
              <a:rPr lang="en-US" dirty="0" smtClean="0"/>
              <a:t>with supporting </a:t>
            </a:r>
            <a:r>
              <a:rPr lang="en-US" dirty="0"/>
              <a:t>details.</a:t>
            </a:r>
          </a:p>
          <a:p>
            <a:pPr lvl="1"/>
            <a:r>
              <a:rPr lang="en-US" dirty="0" smtClean="0"/>
              <a:t>Re-performance </a:t>
            </a:r>
            <a:r>
              <a:rPr lang="en-US" dirty="0"/>
              <a:t>of the control activity </a:t>
            </a:r>
            <a:r>
              <a:rPr lang="en-US" dirty="0" smtClean="0"/>
              <a:t>using system </a:t>
            </a:r>
            <a:r>
              <a:rPr lang="en-US" dirty="0"/>
              <a:t>data.</a:t>
            </a:r>
          </a:p>
          <a:p>
            <a:pPr lvl="1"/>
            <a:r>
              <a:rPr lang="en-US" dirty="0" smtClean="0"/>
              <a:t>Inspection </a:t>
            </a:r>
            <a:r>
              <a:rPr lang="en-US" dirty="0"/>
              <a:t>of user access listings.</a:t>
            </a:r>
          </a:p>
          <a:p>
            <a:pPr lvl="1"/>
            <a:r>
              <a:rPr lang="en-US" dirty="0" smtClean="0"/>
              <a:t>Re-performance </a:t>
            </a:r>
            <a:r>
              <a:rPr lang="en-US" dirty="0"/>
              <a:t>of the control activity in a </a:t>
            </a:r>
            <a:r>
              <a:rPr lang="en-US" dirty="0" smtClean="0"/>
              <a:t>test environment </a:t>
            </a:r>
            <a:r>
              <a:rPr lang="en-US" dirty="0"/>
              <a:t>(using the same </a:t>
            </a:r>
            <a:r>
              <a:rPr lang="en-US" dirty="0" smtClean="0"/>
              <a:t>programmed procedures </a:t>
            </a:r>
            <a:r>
              <a:rPr lang="en-US" dirty="0"/>
              <a:t>as production) with robust testing scripts.</a:t>
            </a:r>
            <a:endParaRPr lang="en-US" sz="4600" i="1" dirty="0" smtClean="0"/>
          </a:p>
          <a:p>
            <a:r>
              <a:rPr lang="en-US" sz="2000" i="1" dirty="0" smtClean="0"/>
              <a:t>CAAT – ACL, SAS, SQL, Excel, Crystal Report, Access, etc.</a:t>
            </a:r>
            <a:endParaRPr lang="en-US" sz="2000" i="1" dirty="0"/>
          </a:p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endParaRPr lang="en-US" sz="1400" i="1" dirty="0"/>
          </a:p>
          <a:p>
            <a:pPr marL="0" indent="0">
              <a:buNone/>
            </a:pPr>
            <a:r>
              <a:rPr lang="en-US" sz="1400" i="1" dirty="0" smtClean="0"/>
              <a:t>GTAG </a:t>
            </a:r>
            <a:r>
              <a:rPr lang="en-US" sz="1400" i="1" dirty="0"/>
              <a:t>– Auditing Application Controls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13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0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362200"/>
            <a:ext cx="7408333" cy="3450696"/>
          </a:xfr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14</a:t>
            </a:fld>
            <a:endParaRPr lang="en-US">
              <a:solidFill>
                <a:srgbClr val="073E87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90263" cy="695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93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09800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 smtClean="0"/>
              <a:t>Sample Application Audit Program – Chapter </a:t>
            </a:r>
            <a:r>
              <a:rPr lang="en-US" dirty="0" smtClean="0"/>
              <a:t>13 </a:t>
            </a:r>
            <a:r>
              <a:rPr lang="en-US" dirty="0" smtClean="0"/>
              <a:t>Auditing Application </a:t>
            </a:r>
            <a:r>
              <a:rPr lang="en-US" dirty="0" smtClean="0"/>
              <a:t>(page 312 of IT </a:t>
            </a:r>
            <a:r>
              <a:rPr lang="en-US" dirty="0" smtClean="0"/>
              <a:t>Auditing Text Book)</a:t>
            </a:r>
          </a:p>
          <a:p>
            <a:pPr lvl="2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Audit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15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9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362200"/>
            <a:ext cx="7408333" cy="3450696"/>
          </a:xfrm>
        </p:spPr>
        <p:txBody>
          <a:bodyPr/>
          <a:lstStyle/>
          <a:p>
            <a:pPr lvl="1"/>
            <a:r>
              <a:rPr lang="en-US" dirty="0" smtClean="0"/>
              <a:t>Transactional Applications vs. Support Application</a:t>
            </a:r>
          </a:p>
          <a:p>
            <a:pPr lvl="1"/>
            <a:r>
              <a:rPr lang="en-US" dirty="0" smtClean="0"/>
              <a:t>Application Controls Objectives</a:t>
            </a:r>
          </a:p>
          <a:p>
            <a:pPr lvl="1"/>
            <a:r>
              <a:rPr lang="en-US" dirty="0" smtClean="0"/>
              <a:t>Application Control Types</a:t>
            </a:r>
          </a:p>
          <a:p>
            <a:pPr lvl="1"/>
            <a:r>
              <a:rPr lang="en-US" dirty="0" smtClean="0"/>
              <a:t>Application Control vs. Infrastructure Control (GCC)</a:t>
            </a:r>
          </a:p>
          <a:p>
            <a:pPr lvl="1"/>
            <a:r>
              <a:rPr lang="en-US" dirty="0" smtClean="0"/>
              <a:t>Why Relying on Application Controls</a:t>
            </a:r>
          </a:p>
          <a:p>
            <a:pPr lvl="1"/>
            <a:r>
              <a:rPr lang="en-US" dirty="0" smtClean="0"/>
              <a:t>Application Auditors Roles and Responsibilities</a:t>
            </a:r>
          </a:p>
          <a:p>
            <a:pPr lvl="1"/>
            <a:r>
              <a:rPr lang="en-US" dirty="0" smtClean="0"/>
              <a:t>Application Control Risk Assessment Approach</a:t>
            </a:r>
          </a:p>
          <a:p>
            <a:pPr lvl="1"/>
            <a:r>
              <a:rPr lang="en-US" dirty="0" smtClean="0"/>
              <a:t>Documentation Techniques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Controls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2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1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362200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Transactional Applications vs. Support </a:t>
            </a:r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Transactional </a:t>
            </a:r>
            <a:r>
              <a:rPr lang="en-US" dirty="0"/>
              <a:t>Applications  (SAP R/3, Oracle Financials, </a:t>
            </a:r>
            <a:r>
              <a:rPr lang="en-US" dirty="0" smtClean="0"/>
              <a:t>etc.)</a:t>
            </a:r>
            <a:endParaRPr lang="en-US" dirty="0"/>
          </a:p>
          <a:p>
            <a:pPr lvl="2"/>
            <a:r>
              <a:rPr lang="en-US" dirty="0"/>
              <a:t>Accounting applications</a:t>
            </a:r>
          </a:p>
          <a:p>
            <a:pPr lvl="2"/>
            <a:r>
              <a:rPr lang="en-US" dirty="0"/>
              <a:t>Repository for financial, operational and regulatory data</a:t>
            </a:r>
          </a:p>
          <a:p>
            <a:pPr lvl="2"/>
            <a:r>
              <a:rPr lang="en-US" dirty="0"/>
              <a:t>Reporting applications (sales orders and invoices, etc.)</a:t>
            </a:r>
          </a:p>
          <a:p>
            <a:pPr lvl="1"/>
            <a:r>
              <a:rPr lang="en-US" dirty="0"/>
              <a:t>Support Applications (emails, fax </a:t>
            </a:r>
            <a:r>
              <a:rPr lang="en-US" dirty="0" err="1"/>
              <a:t>sw</a:t>
            </a:r>
            <a:r>
              <a:rPr lang="en-US" dirty="0"/>
              <a:t>, document imagining,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3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57400"/>
            <a:ext cx="7408333" cy="3755496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en-US" sz="2400" dirty="0"/>
              <a:t>Application Controls </a:t>
            </a:r>
            <a:r>
              <a:rPr lang="en-US" sz="2400" dirty="0" smtClean="0"/>
              <a:t>Objectives</a:t>
            </a:r>
          </a:p>
          <a:p>
            <a:pPr marL="0" lvl="1" indent="0" algn="ctr">
              <a:buNone/>
            </a:pPr>
            <a:endParaRPr lang="en-US" dirty="0" smtClean="0"/>
          </a:p>
          <a:p>
            <a:r>
              <a:rPr lang="en-US" sz="2000" dirty="0"/>
              <a:t>Input data is accurate, complete, </a:t>
            </a:r>
            <a:r>
              <a:rPr lang="en-US" sz="2000" dirty="0" smtClean="0"/>
              <a:t>authorized, and </a:t>
            </a:r>
            <a:r>
              <a:rPr lang="en-US" sz="2000" dirty="0"/>
              <a:t>correct.</a:t>
            </a:r>
          </a:p>
          <a:p>
            <a:r>
              <a:rPr lang="en-US" sz="2000" dirty="0" smtClean="0"/>
              <a:t>Data </a:t>
            </a:r>
            <a:r>
              <a:rPr lang="en-US" sz="2000" dirty="0"/>
              <a:t>is processed as intended in an </a:t>
            </a:r>
            <a:r>
              <a:rPr lang="en-US" sz="2000" dirty="0" smtClean="0"/>
              <a:t>acceptable time </a:t>
            </a:r>
            <a:r>
              <a:rPr lang="en-US" sz="2000" dirty="0"/>
              <a:t>period.</a:t>
            </a:r>
          </a:p>
          <a:p>
            <a:r>
              <a:rPr lang="en-US" sz="2000" dirty="0" smtClean="0"/>
              <a:t>Data </a:t>
            </a:r>
            <a:r>
              <a:rPr lang="en-US" sz="2000" dirty="0"/>
              <a:t>stored is accurate and complete.</a:t>
            </a:r>
          </a:p>
          <a:p>
            <a:r>
              <a:rPr lang="en-US" sz="2000" dirty="0" smtClean="0"/>
              <a:t>Outputs </a:t>
            </a:r>
            <a:r>
              <a:rPr lang="en-US" sz="2000" dirty="0"/>
              <a:t>are accurate and complete.</a:t>
            </a:r>
          </a:p>
          <a:p>
            <a:r>
              <a:rPr lang="en-US" sz="2000" dirty="0" smtClean="0"/>
              <a:t>A </a:t>
            </a:r>
            <a:r>
              <a:rPr lang="en-US" sz="2000" dirty="0"/>
              <a:t>record is maintained to track the process of </a:t>
            </a:r>
            <a:r>
              <a:rPr lang="en-US" sz="2000" dirty="0" smtClean="0"/>
              <a:t>data from </a:t>
            </a:r>
            <a:r>
              <a:rPr lang="en-US" sz="2000" dirty="0"/>
              <a:t>input to storage and to the eventual output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600" i="1" dirty="0" smtClean="0"/>
              <a:t>GTAG – Auditing Application Controls</a:t>
            </a:r>
          </a:p>
          <a:p>
            <a:pPr marL="301943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4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752600"/>
            <a:ext cx="7408333" cy="4724400"/>
          </a:xfrm>
        </p:spPr>
        <p:txBody>
          <a:bodyPr>
            <a:normAutofit fontScale="25000" lnSpcReduction="20000"/>
          </a:bodyPr>
          <a:lstStyle/>
          <a:p>
            <a:pPr marL="0" lvl="1" indent="0" algn="ctr">
              <a:buNone/>
            </a:pPr>
            <a:r>
              <a:rPr lang="en-US" sz="9600" dirty="0"/>
              <a:t>Application Control </a:t>
            </a:r>
            <a:r>
              <a:rPr lang="en-US" sz="9600" dirty="0" smtClean="0"/>
              <a:t>Types</a:t>
            </a:r>
          </a:p>
          <a:p>
            <a:pPr marL="0" lvl="1" indent="0" algn="ctr">
              <a:buNone/>
            </a:pPr>
            <a:endParaRPr lang="en-US" sz="9600" dirty="0"/>
          </a:p>
          <a:p>
            <a:r>
              <a:rPr lang="en-US" sz="6400" b="1" dirty="0"/>
              <a:t>Input Controls </a:t>
            </a:r>
            <a:r>
              <a:rPr lang="en-US" sz="6400" dirty="0"/>
              <a:t>– These controls are used mainly </a:t>
            </a:r>
            <a:r>
              <a:rPr lang="en-US" sz="6400" dirty="0" smtClean="0"/>
              <a:t>to check </a:t>
            </a:r>
            <a:r>
              <a:rPr lang="en-US" sz="6400" dirty="0"/>
              <a:t>the integrity of data entered into a </a:t>
            </a:r>
            <a:r>
              <a:rPr lang="en-US" sz="6400" dirty="0" smtClean="0"/>
              <a:t>business application</a:t>
            </a:r>
            <a:r>
              <a:rPr lang="en-US" sz="6400" dirty="0"/>
              <a:t>, whether the data is entered directly </a:t>
            </a:r>
            <a:r>
              <a:rPr lang="en-US" sz="6400" dirty="0" smtClean="0"/>
              <a:t>by staff</a:t>
            </a:r>
            <a:r>
              <a:rPr lang="en-US" sz="6400" dirty="0"/>
              <a:t>, remotely by a business partner, or </a:t>
            </a:r>
            <a:r>
              <a:rPr lang="en-US" sz="6400" dirty="0" smtClean="0"/>
              <a:t>through a </a:t>
            </a:r>
            <a:r>
              <a:rPr lang="en-US" sz="6400" dirty="0"/>
              <a:t>Web-enabled application or interface. Data </a:t>
            </a:r>
            <a:r>
              <a:rPr lang="en-US" sz="6400" dirty="0" smtClean="0"/>
              <a:t>input  is </a:t>
            </a:r>
            <a:r>
              <a:rPr lang="en-US" sz="6400" dirty="0"/>
              <a:t>checked to ensure that is remains </a:t>
            </a:r>
            <a:r>
              <a:rPr lang="en-US" sz="6400" dirty="0" smtClean="0"/>
              <a:t>within specified </a:t>
            </a:r>
            <a:r>
              <a:rPr lang="en-US" sz="6400" dirty="0"/>
              <a:t>parameters.</a:t>
            </a:r>
          </a:p>
          <a:p>
            <a:r>
              <a:rPr lang="en-US" sz="6400" b="1" dirty="0" smtClean="0"/>
              <a:t>Processing </a:t>
            </a:r>
            <a:r>
              <a:rPr lang="en-US" sz="6400" b="1" dirty="0"/>
              <a:t>Controls </a:t>
            </a:r>
            <a:r>
              <a:rPr lang="en-US" sz="6400" dirty="0"/>
              <a:t>– These controls provide </a:t>
            </a:r>
            <a:r>
              <a:rPr lang="en-US" sz="6400" dirty="0" smtClean="0"/>
              <a:t>an  automated </a:t>
            </a:r>
            <a:r>
              <a:rPr lang="en-US" sz="6400" dirty="0"/>
              <a:t>means to ensure processing is </a:t>
            </a:r>
            <a:r>
              <a:rPr lang="en-US" sz="6400" dirty="0" smtClean="0"/>
              <a:t>complete, accurate</a:t>
            </a:r>
            <a:r>
              <a:rPr lang="en-US" sz="6400" dirty="0"/>
              <a:t>, and authorized.</a:t>
            </a:r>
          </a:p>
          <a:p>
            <a:r>
              <a:rPr lang="en-US" sz="6400" b="1" dirty="0" smtClean="0"/>
              <a:t>Output </a:t>
            </a:r>
            <a:r>
              <a:rPr lang="en-US" sz="6400" b="1" dirty="0"/>
              <a:t>Controls </a:t>
            </a:r>
            <a:r>
              <a:rPr lang="en-US" sz="6400" dirty="0"/>
              <a:t>– These controls address what </a:t>
            </a:r>
            <a:r>
              <a:rPr lang="en-US" sz="6400" dirty="0" smtClean="0"/>
              <a:t>is done </a:t>
            </a:r>
            <a:r>
              <a:rPr lang="en-US" sz="6400" dirty="0"/>
              <a:t>with the data and should compare </a:t>
            </a:r>
            <a:r>
              <a:rPr lang="en-US" sz="6400" dirty="0" smtClean="0"/>
              <a:t>output results </a:t>
            </a:r>
            <a:r>
              <a:rPr lang="en-US" sz="6400" dirty="0"/>
              <a:t>with the intended result by checking </a:t>
            </a:r>
            <a:r>
              <a:rPr lang="en-US" sz="6400" dirty="0" smtClean="0"/>
              <a:t>the output </a:t>
            </a:r>
            <a:r>
              <a:rPr lang="en-US" sz="6400" dirty="0"/>
              <a:t>against the input.</a:t>
            </a:r>
          </a:p>
          <a:p>
            <a:r>
              <a:rPr lang="en-US" sz="6400" b="1" dirty="0" smtClean="0"/>
              <a:t>Integrity </a:t>
            </a:r>
            <a:r>
              <a:rPr lang="en-US" sz="6400" b="1" dirty="0"/>
              <a:t>Controls </a:t>
            </a:r>
            <a:r>
              <a:rPr lang="en-US" sz="6400" dirty="0"/>
              <a:t>– These controls monitor </a:t>
            </a:r>
            <a:r>
              <a:rPr lang="en-US" sz="6400" dirty="0" smtClean="0"/>
              <a:t>data being </a:t>
            </a:r>
            <a:r>
              <a:rPr lang="en-US" sz="6400" dirty="0"/>
              <a:t>processed and in storage to ensure it </a:t>
            </a:r>
            <a:r>
              <a:rPr lang="en-US" sz="6400" dirty="0" smtClean="0"/>
              <a:t>remains consistent </a:t>
            </a:r>
            <a:r>
              <a:rPr lang="en-US" sz="6400" dirty="0"/>
              <a:t>and correct.</a:t>
            </a:r>
          </a:p>
          <a:p>
            <a:r>
              <a:rPr lang="en-US" sz="6400" b="1" dirty="0" smtClean="0"/>
              <a:t>Management </a:t>
            </a:r>
            <a:r>
              <a:rPr lang="en-US" sz="6400" b="1" dirty="0"/>
              <a:t>Trail </a:t>
            </a:r>
            <a:r>
              <a:rPr lang="en-US" sz="6400" dirty="0"/>
              <a:t>– Processing history </a:t>
            </a:r>
            <a:r>
              <a:rPr lang="en-US" sz="6400" dirty="0" smtClean="0"/>
              <a:t>controls, often </a:t>
            </a:r>
            <a:r>
              <a:rPr lang="en-US" sz="6400" dirty="0"/>
              <a:t>referred to as an audit trail, </a:t>
            </a:r>
            <a:r>
              <a:rPr lang="en-US" sz="6400" dirty="0" smtClean="0"/>
              <a:t>enables management </a:t>
            </a:r>
            <a:r>
              <a:rPr lang="en-US" sz="6400" dirty="0"/>
              <a:t>to identify the transactions and </a:t>
            </a:r>
            <a:r>
              <a:rPr lang="en-US" sz="6400" dirty="0" smtClean="0"/>
              <a:t>events they </a:t>
            </a:r>
            <a:r>
              <a:rPr lang="en-US" sz="6400" dirty="0"/>
              <a:t>record by tracking transactions from their </a:t>
            </a:r>
            <a:r>
              <a:rPr lang="en-US" sz="6400" dirty="0" smtClean="0"/>
              <a:t>source to </a:t>
            </a:r>
            <a:r>
              <a:rPr lang="en-US" sz="6400" dirty="0"/>
              <a:t>their output and by tracing backward. </a:t>
            </a:r>
            <a:r>
              <a:rPr lang="en-US" sz="6400" dirty="0" smtClean="0"/>
              <a:t>These controls </a:t>
            </a:r>
            <a:r>
              <a:rPr lang="en-US" sz="6400" dirty="0"/>
              <a:t>also monitor the effectiveness of </a:t>
            </a:r>
            <a:r>
              <a:rPr lang="en-US" sz="6400" dirty="0" smtClean="0"/>
              <a:t>other controls </a:t>
            </a:r>
            <a:r>
              <a:rPr lang="en-US" sz="6400" dirty="0"/>
              <a:t>and identify errors as close as possible to their sources.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i="1" dirty="0"/>
              <a:t>GTAG – Auditing Application Controls</a:t>
            </a:r>
          </a:p>
          <a:p>
            <a:pPr marL="301943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5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9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752600"/>
            <a:ext cx="7408333" cy="4724400"/>
          </a:xfrm>
        </p:spPr>
        <p:txBody>
          <a:bodyPr>
            <a:normAutofit/>
          </a:bodyPr>
          <a:lstStyle/>
          <a:p>
            <a:pPr marL="0" lvl="1" indent="0" algn="ctr">
              <a:buNone/>
            </a:pPr>
            <a:r>
              <a:rPr lang="en-US" sz="2400" dirty="0"/>
              <a:t>Application Control vs. Infrastructure Control (GCC</a:t>
            </a:r>
            <a:r>
              <a:rPr lang="en-US" sz="2400" dirty="0" smtClean="0"/>
              <a:t>)</a:t>
            </a:r>
          </a:p>
          <a:p>
            <a:pPr marL="0" lvl="1" indent="0" algn="ctr">
              <a:buNone/>
            </a:pPr>
            <a:endParaRPr lang="en-US" sz="2400" dirty="0"/>
          </a:p>
          <a:p>
            <a:r>
              <a:rPr lang="en-US" dirty="0" smtClean="0"/>
              <a:t>GCC</a:t>
            </a:r>
          </a:p>
          <a:p>
            <a:pPr lvl="1"/>
            <a:r>
              <a:rPr lang="en-US" dirty="0"/>
              <a:t>Logical access controls over </a:t>
            </a:r>
            <a:r>
              <a:rPr lang="en-US" dirty="0" smtClean="0"/>
              <a:t>infrastructure, applications</a:t>
            </a:r>
            <a:r>
              <a:rPr lang="en-US" dirty="0"/>
              <a:t>, and </a:t>
            </a:r>
            <a:r>
              <a:rPr lang="en-US" dirty="0" smtClean="0"/>
              <a:t>data. System </a:t>
            </a:r>
            <a:r>
              <a:rPr lang="en-US" dirty="0"/>
              <a:t>development life cycle </a:t>
            </a:r>
            <a:r>
              <a:rPr lang="en-US" dirty="0" smtClean="0"/>
              <a:t>controls. Program </a:t>
            </a:r>
            <a:r>
              <a:rPr lang="en-US" dirty="0"/>
              <a:t>change management controls.</a:t>
            </a:r>
          </a:p>
          <a:p>
            <a:pPr lvl="1"/>
            <a:r>
              <a:rPr lang="en-US" dirty="0" smtClean="0"/>
              <a:t>Physical </a:t>
            </a:r>
            <a:r>
              <a:rPr lang="en-US" dirty="0"/>
              <a:t>security controls over the data center.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and data backup and recovery controls.</a:t>
            </a:r>
          </a:p>
          <a:p>
            <a:pPr lvl="1"/>
            <a:r>
              <a:rPr lang="en-US" dirty="0" smtClean="0"/>
              <a:t>Computer </a:t>
            </a:r>
            <a:r>
              <a:rPr lang="en-US" dirty="0"/>
              <a:t>operation controls</a:t>
            </a:r>
            <a:r>
              <a:rPr lang="en-US" dirty="0" smtClean="0"/>
              <a:t>.</a:t>
            </a:r>
            <a:endParaRPr lang="en-US" sz="9400" dirty="0" smtClean="0"/>
          </a:p>
          <a:p>
            <a:pPr marL="0" indent="0">
              <a:buNone/>
            </a:pPr>
            <a:endParaRPr lang="en-US" sz="1700" i="1" dirty="0" smtClean="0"/>
          </a:p>
          <a:p>
            <a:pPr marL="0" indent="0">
              <a:buNone/>
            </a:pPr>
            <a:endParaRPr lang="en-US" sz="1700" i="1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000" i="1" dirty="0"/>
              <a:t>GTAG – Auditing Application Controls</a:t>
            </a:r>
          </a:p>
          <a:p>
            <a:pPr marL="301943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6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8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752600"/>
            <a:ext cx="7408333" cy="4724400"/>
          </a:xfrm>
        </p:spPr>
        <p:txBody>
          <a:bodyPr>
            <a:normAutofit fontScale="70000" lnSpcReduction="20000"/>
          </a:bodyPr>
          <a:lstStyle/>
          <a:p>
            <a:pPr marL="0" lvl="1" indent="0" algn="ctr">
              <a:buNone/>
            </a:pPr>
            <a:r>
              <a:rPr lang="en-US" sz="3400" dirty="0"/>
              <a:t>Application Control vs. Infrastructure Control (GCC</a:t>
            </a:r>
            <a:r>
              <a:rPr lang="en-US" sz="3400" dirty="0" smtClean="0"/>
              <a:t>)</a:t>
            </a:r>
          </a:p>
          <a:p>
            <a:pPr marL="0" lvl="1" indent="0" algn="ctr">
              <a:buNone/>
            </a:pPr>
            <a:endParaRPr lang="en-US" sz="3400" dirty="0"/>
          </a:p>
          <a:p>
            <a:r>
              <a:rPr lang="en-US" sz="2600" dirty="0"/>
              <a:t>Application Controls</a:t>
            </a:r>
          </a:p>
          <a:p>
            <a:pPr lvl="1"/>
            <a:r>
              <a:rPr lang="en-US" sz="2600" dirty="0"/>
              <a:t>Determining whether sales orders are </a:t>
            </a:r>
            <a:r>
              <a:rPr lang="en-US" sz="2600" dirty="0" smtClean="0"/>
              <a:t>processed within </a:t>
            </a:r>
            <a:r>
              <a:rPr lang="en-US" sz="2600" dirty="0"/>
              <a:t>the parameters of customer credit limits.</a:t>
            </a:r>
          </a:p>
          <a:p>
            <a:pPr lvl="1"/>
            <a:r>
              <a:rPr lang="en-US" sz="2600" dirty="0" smtClean="0"/>
              <a:t>Making </a:t>
            </a:r>
            <a:r>
              <a:rPr lang="en-US" sz="2600" dirty="0"/>
              <a:t>sure goods and services are only </a:t>
            </a:r>
            <a:r>
              <a:rPr lang="en-US" sz="2600" dirty="0" smtClean="0"/>
              <a:t>procured with </a:t>
            </a:r>
            <a:r>
              <a:rPr lang="en-US" sz="2600" dirty="0"/>
              <a:t>an approved purchase order.</a:t>
            </a:r>
          </a:p>
          <a:p>
            <a:pPr lvl="1"/>
            <a:r>
              <a:rPr lang="en-US" sz="2600" dirty="0" smtClean="0"/>
              <a:t>Monitoring </a:t>
            </a:r>
            <a:r>
              <a:rPr lang="en-US" sz="2600" dirty="0"/>
              <a:t>for segregation of duties based </a:t>
            </a:r>
            <a:r>
              <a:rPr lang="en-US" sz="2600" dirty="0" smtClean="0"/>
              <a:t>on defined </a:t>
            </a:r>
            <a:r>
              <a:rPr lang="en-US" sz="2600" dirty="0"/>
              <a:t>job responsibilities.</a:t>
            </a:r>
          </a:p>
          <a:p>
            <a:pPr lvl="1"/>
            <a:r>
              <a:rPr lang="en-US" sz="2600" dirty="0" smtClean="0"/>
              <a:t>Identifying </a:t>
            </a:r>
            <a:r>
              <a:rPr lang="en-US" sz="2600" dirty="0"/>
              <a:t>that received goods are </a:t>
            </a:r>
            <a:r>
              <a:rPr lang="en-US" sz="2600" dirty="0" smtClean="0"/>
              <a:t>accrued </a:t>
            </a:r>
          </a:p>
          <a:p>
            <a:pPr lvl="1"/>
            <a:r>
              <a:rPr lang="en-US" sz="2600" dirty="0" smtClean="0"/>
              <a:t>Ensuring </a:t>
            </a:r>
            <a:r>
              <a:rPr lang="en-US" sz="2600" dirty="0"/>
              <a:t>fixed-asset depreciation is </a:t>
            </a:r>
            <a:r>
              <a:rPr lang="en-US" sz="2600" dirty="0" smtClean="0"/>
              <a:t>recorded accurately </a:t>
            </a:r>
            <a:r>
              <a:rPr lang="en-US" sz="2600" dirty="0"/>
              <a:t>in the appropriate accounting period.</a:t>
            </a:r>
          </a:p>
          <a:p>
            <a:pPr lvl="1"/>
            <a:r>
              <a:rPr lang="en-US" sz="2600" dirty="0" smtClean="0"/>
              <a:t>Determining </a:t>
            </a:r>
            <a:r>
              <a:rPr lang="en-US" sz="2600" dirty="0"/>
              <a:t>whether there is a </a:t>
            </a:r>
            <a:r>
              <a:rPr lang="en-US" sz="2600" dirty="0" smtClean="0"/>
              <a:t>three-way match </a:t>
            </a:r>
            <a:r>
              <a:rPr lang="en-US" sz="2600" dirty="0"/>
              <a:t>among the purchase order, </a:t>
            </a:r>
            <a:r>
              <a:rPr lang="en-US" sz="2600" dirty="0" smtClean="0"/>
              <a:t>receiver, and </a:t>
            </a:r>
            <a:r>
              <a:rPr lang="en-US" sz="2600" dirty="0"/>
              <a:t>vendor invoice</a:t>
            </a:r>
            <a:r>
              <a:rPr lang="en-US" sz="2600" dirty="0" smtClean="0"/>
              <a:t>.</a:t>
            </a:r>
          </a:p>
          <a:p>
            <a:pPr marL="301943" lvl="1" indent="0">
              <a:buNone/>
            </a:pPr>
            <a:endParaRPr lang="en-US" sz="6200" dirty="0" smtClean="0"/>
          </a:p>
          <a:p>
            <a:pPr marL="0" indent="0">
              <a:buNone/>
            </a:pPr>
            <a:r>
              <a:rPr lang="en-US" sz="1400" i="1" dirty="0"/>
              <a:t>GTAG – Auditing Application Controls</a:t>
            </a:r>
          </a:p>
          <a:p>
            <a:pPr marL="301943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7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3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81200"/>
            <a:ext cx="7408333" cy="3831696"/>
          </a:xfrm>
        </p:spPr>
        <p:txBody>
          <a:bodyPr>
            <a:normAutofit fontScale="70000" lnSpcReduction="20000"/>
          </a:bodyPr>
          <a:lstStyle/>
          <a:p>
            <a:pPr marL="0" lvl="1" indent="0" algn="ctr">
              <a:buNone/>
            </a:pPr>
            <a:r>
              <a:rPr lang="en-US" sz="3400" dirty="0"/>
              <a:t>Why Relying on Application Controls</a:t>
            </a:r>
          </a:p>
          <a:p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More reliable than manual controls (automated vs. human intervention)</a:t>
            </a:r>
          </a:p>
          <a:p>
            <a:pPr lvl="1"/>
            <a:r>
              <a:rPr lang="en-US" dirty="0" smtClean="0"/>
              <a:t>Relationship with GCC (Change Management, SOD, etc.)</a:t>
            </a:r>
          </a:p>
          <a:p>
            <a:r>
              <a:rPr lang="en-US" dirty="0" smtClean="0"/>
              <a:t>Benchmarking</a:t>
            </a:r>
          </a:p>
          <a:p>
            <a:pPr lvl="1"/>
            <a:r>
              <a:rPr lang="en-US" dirty="0" smtClean="0"/>
              <a:t>Application Controls won’t change very often</a:t>
            </a:r>
          </a:p>
          <a:p>
            <a:pPr lvl="1"/>
            <a:r>
              <a:rPr lang="en-US" dirty="0" smtClean="0"/>
              <a:t>Rely on general controls </a:t>
            </a:r>
          </a:p>
          <a:p>
            <a:pPr lvl="1"/>
            <a:r>
              <a:rPr lang="en-US" dirty="0" smtClean="0"/>
              <a:t>Identify “Changes” of the Environment</a:t>
            </a:r>
          </a:p>
          <a:p>
            <a:pPr lvl="1"/>
            <a:r>
              <a:rPr lang="en-US" dirty="0" smtClean="0"/>
              <a:t>Changing of Application </a:t>
            </a:r>
            <a:r>
              <a:rPr lang="en-US" dirty="0"/>
              <a:t>C</a:t>
            </a:r>
            <a:r>
              <a:rPr lang="en-US" dirty="0" smtClean="0"/>
              <a:t>ontrols Without </a:t>
            </a:r>
            <a:r>
              <a:rPr lang="en-US" dirty="0"/>
              <a:t>C</a:t>
            </a:r>
            <a:r>
              <a:rPr lang="en-US" dirty="0" smtClean="0"/>
              <a:t>hanging Code (Parameter changes and configuration changes)</a:t>
            </a:r>
          </a:p>
          <a:p>
            <a:r>
              <a:rPr lang="en-US" dirty="0" smtClean="0"/>
              <a:t>Time and Cost Saving</a:t>
            </a:r>
          </a:p>
          <a:p>
            <a:pPr lvl="1"/>
            <a:r>
              <a:rPr lang="en-US" dirty="0" smtClean="0"/>
              <a:t>Less Time to test than manual controls (frequency of the manual controls)</a:t>
            </a:r>
          </a:p>
          <a:p>
            <a:pPr lvl="1"/>
            <a:r>
              <a:rPr lang="en-US" dirty="0" smtClean="0"/>
              <a:t>Can be Test Once Using Automated Tools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1400" i="1" dirty="0"/>
              <a:t>GTAG – Auditing Application Controls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38600" y="6172200"/>
            <a:ext cx="1161826" cy="365125"/>
          </a:xfrm>
        </p:spPr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8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4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362200"/>
            <a:ext cx="7408333" cy="3886200"/>
          </a:xfrm>
        </p:spPr>
        <p:txBody>
          <a:bodyPr>
            <a:normAutofit fontScale="40000" lnSpcReduction="20000"/>
          </a:bodyPr>
          <a:lstStyle/>
          <a:p>
            <a:pPr marL="301943" lvl="1" indent="0" algn="ctr">
              <a:buNone/>
            </a:pPr>
            <a:r>
              <a:rPr lang="en-US" sz="6000" dirty="0"/>
              <a:t>Application Auditors Roles and </a:t>
            </a:r>
            <a:r>
              <a:rPr lang="en-US" sz="6000" dirty="0" smtClean="0"/>
              <a:t>Responsibilities</a:t>
            </a:r>
          </a:p>
          <a:p>
            <a:pPr marL="301943" lvl="1" indent="0" algn="ctr">
              <a:buNone/>
            </a:pPr>
            <a:endParaRPr lang="en-US" sz="3400" dirty="0" smtClean="0"/>
          </a:p>
          <a:p>
            <a:r>
              <a:rPr lang="en-US" sz="4000" dirty="0" smtClean="0"/>
              <a:t>Understand Business Process Associated with the Application audited (Building Industry Specialties)</a:t>
            </a:r>
          </a:p>
          <a:p>
            <a:r>
              <a:rPr lang="en-US" sz="4000" dirty="0" smtClean="0"/>
              <a:t>Consultant During the Application Development</a:t>
            </a:r>
          </a:p>
          <a:p>
            <a:r>
              <a:rPr lang="en-US" sz="4000" dirty="0" smtClean="0"/>
              <a:t>Independent Risk Assessment</a:t>
            </a:r>
          </a:p>
          <a:p>
            <a:r>
              <a:rPr lang="en-US" sz="4000" dirty="0" smtClean="0"/>
              <a:t>Education</a:t>
            </a:r>
          </a:p>
          <a:p>
            <a:pPr lvl="1"/>
            <a:r>
              <a:rPr lang="en-US" sz="4000" dirty="0"/>
              <a:t>How the risk profile will change once the </a:t>
            </a:r>
            <a:r>
              <a:rPr lang="en-US" sz="4000" dirty="0" smtClean="0"/>
              <a:t>new application </a:t>
            </a:r>
            <a:r>
              <a:rPr lang="en-US" sz="4000" dirty="0"/>
              <a:t>is brought online.</a:t>
            </a:r>
          </a:p>
          <a:p>
            <a:pPr lvl="1"/>
            <a:r>
              <a:rPr lang="en-US" sz="4000" dirty="0" smtClean="0"/>
              <a:t>Known </a:t>
            </a:r>
            <a:r>
              <a:rPr lang="en-US" sz="4000" dirty="0"/>
              <a:t>inherent control weaknesses in </a:t>
            </a:r>
            <a:r>
              <a:rPr lang="en-US" sz="4000" dirty="0" smtClean="0"/>
              <a:t>the applications </a:t>
            </a:r>
            <a:r>
              <a:rPr lang="en-US" sz="4000" dirty="0"/>
              <a:t>under development.</a:t>
            </a:r>
          </a:p>
          <a:p>
            <a:pPr lvl="1"/>
            <a:r>
              <a:rPr lang="en-US" sz="4000" dirty="0" smtClean="0"/>
              <a:t>Prospective </a:t>
            </a:r>
            <a:r>
              <a:rPr lang="en-US" sz="4000" dirty="0"/>
              <a:t>solutions to mitigate </a:t>
            </a:r>
            <a:r>
              <a:rPr lang="en-US" sz="4000" dirty="0" smtClean="0"/>
              <a:t>identified weaknesses</a:t>
            </a:r>
            <a:r>
              <a:rPr lang="en-US" sz="4000" dirty="0"/>
              <a:t>.</a:t>
            </a:r>
          </a:p>
          <a:p>
            <a:pPr lvl="1"/>
            <a:r>
              <a:rPr lang="en-US" sz="4000" dirty="0" smtClean="0"/>
              <a:t>The </a:t>
            </a:r>
            <a:r>
              <a:rPr lang="en-US" sz="4000" dirty="0"/>
              <a:t>various services auditors can provide </a:t>
            </a:r>
            <a:r>
              <a:rPr lang="en-US" sz="4000" dirty="0" smtClean="0"/>
              <a:t>to management </a:t>
            </a:r>
            <a:r>
              <a:rPr lang="en-US" sz="4000" dirty="0"/>
              <a:t>as part of the system’s </a:t>
            </a:r>
            <a:r>
              <a:rPr lang="en-US" sz="4000" dirty="0" smtClean="0"/>
              <a:t>development efforts.</a:t>
            </a:r>
          </a:p>
          <a:p>
            <a:r>
              <a:rPr lang="en-US" sz="4000" dirty="0" smtClean="0"/>
              <a:t>Control Testing</a:t>
            </a:r>
          </a:p>
          <a:p>
            <a:r>
              <a:rPr lang="en-US" sz="4000" dirty="0" smtClean="0"/>
              <a:t>Application Review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GTAG – Auditing Application Controls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E9BD-5716-49B9-8CD6-469A930D9540}" type="slidenum">
              <a:rPr lang="en-US" smtClean="0">
                <a:solidFill>
                  <a:srgbClr val="073E87"/>
                </a:solidFill>
              </a:rPr>
              <a:pPr/>
              <a:t>9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9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982</Words>
  <Application>Microsoft Office PowerPoint</Application>
  <PresentationFormat>On-screen Show (4:3)</PresentationFormat>
  <Paragraphs>178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IT Service Delivery And Support  Week Eleven – Auditing Application Control</vt:lpstr>
      <vt:lpstr>Application Controls</vt:lpstr>
      <vt:lpstr>Application Controls</vt:lpstr>
      <vt:lpstr>Application Controls</vt:lpstr>
      <vt:lpstr>Application Controls</vt:lpstr>
      <vt:lpstr>Application Controls</vt:lpstr>
      <vt:lpstr>Application Controls</vt:lpstr>
      <vt:lpstr>Application Controls</vt:lpstr>
      <vt:lpstr>Application Controls</vt:lpstr>
      <vt:lpstr>Application Controls</vt:lpstr>
      <vt:lpstr>Application Controls</vt:lpstr>
      <vt:lpstr>Application Controls</vt:lpstr>
      <vt:lpstr>Application Controls</vt:lpstr>
      <vt:lpstr>Summary</vt:lpstr>
      <vt:lpstr>Sample Audit Program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Services Delivery And Support Week Ten</dc:title>
  <dc:creator>c1lxy01</dc:creator>
  <cp:lastModifiedBy>Yao, Liang</cp:lastModifiedBy>
  <cp:revision>27</cp:revision>
  <dcterms:created xsi:type="dcterms:W3CDTF">2012-10-24T19:46:44Z</dcterms:created>
  <dcterms:modified xsi:type="dcterms:W3CDTF">2014-04-14T16:36:03Z</dcterms:modified>
</cp:coreProperties>
</file>