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7" r:id="rId2"/>
    <p:sldId id="258" r:id="rId3"/>
    <p:sldId id="259" r:id="rId4"/>
    <p:sldId id="282" r:id="rId5"/>
    <p:sldId id="283" r:id="rId6"/>
    <p:sldId id="260" r:id="rId7"/>
    <p:sldId id="261" r:id="rId8"/>
    <p:sldId id="286" r:id="rId9"/>
    <p:sldId id="266" r:id="rId10"/>
    <p:sldId id="267" r:id="rId11"/>
    <p:sldId id="262" r:id="rId12"/>
    <p:sldId id="284" r:id="rId13"/>
    <p:sldId id="285" r:id="rId14"/>
    <p:sldId id="264" r:id="rId15"/>
    <p:sldId id="295" r:id="rId16"/>
    <p:sldId id="263" r:id="rId17"/>
    <p:sldId id="268" r:id="rId18"/>
    <p:sldId id="288" r:id="rId19"/>
    <p:sldId id="287" r:id="rId20"/>
    <p:sldId id="296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8" r:id="rId30"/>
    <p:sldId id="279" r:id="rId31"/>
    <p:sldId id="280" r:id="rId32"/>
    <p:sldId id="281" r:id="rId33"/>
    <p:sldId id="289" r:id="rId34"/>
    <p:sldId id="290" r:id="rId35"/>
    <p:sldId id="291" r:id="rId36"/>
    <p:sldId id="292" r:id="rId37"/>
    <p:sldId id="293" r:id="rId38"/>
    <p:sldId id="294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E9574-7B85-49A6-B23D-E967755D0186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6E08D7-34E8-4BD0-B6D5-9566B2345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547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E08D7-34E8-4BD0-B6D5-9566B2345E5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5317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E08D7-34E8-4BD0-B6D5-9566B2345E5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5317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E08D7-34E8-4BD0-B6D5-9566B2345E5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5317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E08D7-34E8-4BD0-B6D5-9566B2345E5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5317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E08D7-34E8-4BD0-B6D5-9566B2345E5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5317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E08D7-34E8-4BD0-B6D5-9566B2345E5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5317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E08D7-34E8-4BD0-B6D5-9566B2345E58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5317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E08D7-34E8-4BD0-B6D5-9566B2345E58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5317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E08D7-34E8-4BD0-B6D5-9566B2345E58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531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E08D7-34E8-4BD0-B6D5-9566B2345E5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531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E08D7-34E8-4BD0-B6D5-9566B2345E5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531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E08D7-34E8-4BD0-B6D5-9566B2345E5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531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E08D7-34E8-4BD0-B6D5-9566B2345E5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531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E08D7-34E8-4BD0-B6D5-9566B2345E5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531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E08D7-34E8-4BD0-B6D5-9566B2345E5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531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E08D7-34E8-4BD0-B6D5-9566B2345E5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531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E08D7-34E8-4BD0-B6D5-9566B2345E5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531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7A61-B338-4267-8FBA-71647CA6EAAB}" type="datetime1">
              <a:rPr lang="en-US" smtClean="0">
                <a:solidFill>
                  <a:srgbClr val="073E87"/>
                </a:solidFill>
              </a:rPr>
              <a:t>4/1/2014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AE9BD-5716-49B9-8CD6-469A930D9540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449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F850D-84E0-4C8D-AE83-35DE8692839B}" type="datetime1">
              <a:rPr lang="en-US" smtClean="0">
                <a:solidFill>
                  <a:srgbClr val="073E87"/>
                </a:solidFill>
              </a:rPr>
              <a:t>4/1/2014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AE9BD-5716-49B9-8CD6-469A930D9540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529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0604-DE26-4D92-976A-49649D41E87B}" type="datetime1">
              <a:rPr lang="en-US" smtClean="0">
                <a:solidFill>
                  <a:srgbClr val="073E87"/>
                </a:solidFill>
              </a:rPr>
              <a:t>4/1/2014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AE9BD-5716-49B9-8CD6-469A930D9540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765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30BF0-E19B-4469-A349-E62C058F2A41}" type="datetime1">
              <a:rPr lang="en-US" smtClean="0">
                <a:solidFill>
                  <a:srgbClr val="073E87"/>
                </a:solidFill>
              </a:rPr>
              <a:t>4/1/2014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AE9BD-5716-49B9-8CD6-469A930D9540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174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64F2C-5273-48A7-B264-2A84FA4EDEF3}" type="datetime1">
              <a:rPr lang="en-US" smtClean="0">
                <a:solidFill>
                  <a:srgbClr val="073E87"/>
                </a:solidFill>
              </a:rPr>
              <a:t>4/1/2014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AE9BD-5716-49B9-8CD6-469A930D9540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865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443A-6939-4518-86D2-17BAFAFA882C}" type="datetime1">
              <a:rPr lang="en-US" smtClean="0">
                <a:solidFill>
                  <a:srgbClr val="073E87"/>
                </a:solidFill>
              </a:rPr>
              <a:t>4/1/2014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AE9BD-5716-49B9-8CD6-469A930D9540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312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96A91-D27E-4FC8-ACB7-F71C7C054416}" type="datetime1">
              <a:rPr lang="en-US" smtClean="0">
                <a:solidFill>
                  <a:srgbClr val="073E87"/>
                </a:solidFill>
              </a:rPr>
              <a:t>4/1/2014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AE9BD-5716-49B9-8CD6-469A930D9540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058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5B59C-F977-4041-A7CA-DC13B0ECD84A}" type="datetime1">
              <a:rPr lang="en-US" smtClean="0">
                <a:solidFill>
                  <a:srgbClr val="073E87"/>
                </a:solidFill>
              </a:rPr>
              <a:t>4/1/2014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AE9BD-5716-49B9-8CD6-469A930D9540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259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BFB61-77B7-44D1-94C2-5A1217D32205}" type="datetime1">
              <a:rPr lang="en-US" smtClean="0">
                <a:solidFill>
                  <a:srgbClr val="073E87"/>
                </a:solidFill>
              </a:rPr>
              <a:t>4/1/2014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AE9BD-5716-49B9-8CD6-469A930D9540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722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D6558-9A31-47A3-9A67-356196215EEC}" type="datetime1">
              <a:rPr lang="en-US" smtClean="0">
                <a:solidFill>
                  <a:srgbClr val="073E87"/>
                </a:solidFill>
              </a:rPr>
              <a:t>4/1/2014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AE9BD-5716-49B9-8CD6-469A930D9540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591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8A3EB-4069-4E29-B8D1-73F685439B5E}" type="datetime1">
              <a:rPr lang="en-US" smtClean="0">
                <a:solidFill>
                  <a:srgbClr val="073E87"/>
                </a:solidFill>
              </a:rPr>
              <a:t>4/1/2014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AE9BD-5716-49B9-8CD6-469A930D9540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536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FB83F8F-822C-47FA-A696-0DA2064A22F7}" type="datetime1">
              <a:rPr lang="en-US" smtClean="0">
                <a:solidFill>
                  <a:srgbClr val="073E87"/>
                </a:solidFill>
              </a:rPr>
              <a:t>4/1/2014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E6AE9BD-5716-49B9-8CD6-469A930D9540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754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ndemicflu.gov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andemicflu.gov/plan/community/commitigation.html" TargetMode="External"/><Relationship Id="rId5" Type="http://schemas.openxmlformats.org/officeDocument/2006/relationships/hyperlink" Target="http://www.pandemicflu.gov/plan/pdf/cikrpandemicinfluenzaguide.pdf" TargetMode="External"/><Relationship Id="rId4" Type="http://schemas.openxmlformats.org/officeDocument/2006/relationships/hyperlink" Target="https://www.fsscc.org/influenza/financial%20panning.jsp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Service Delivery And Support</a:t>
            </a:r>
            <a:br>
              <a:rPr lang="en-US" dirty="0" smtClean="0"/>
            </a:br>
            <a:r>
              <a:rPr lang="en-US" dirty="0" smtClean="0"/>
              <a:t>Week Nine - BCP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447800"/>
          </a:xfrm>
        </p:spPr>
        <p:txBody>
          <a:bodyPr>
            <a:normAutofit/>
          </a:bodyPr>
          <a:lstStyle/>
          <a:p>
            <a:r>
              <a:rPr lang="en-US" dirty="0" smtClean="0"/>
              <a:t>IT Auditing and Cyber Security</a:t>
            </a:r>
          </a:p>
          <a:p>
            <a:r>
              <a:rPr lang="en-US" dirty="0" smtClean="0"/>
              <a:t>Spring 2014</a:t>
            </a:r>
          </a:p>
          <a:p>
            <a:r>
              <a:rPr lang="en-US" dirty="0" smtClean="0"/>
              <a:t>	Instructor: Liang Yao (MBA MS CIA CISA CISSP)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EF85-1453-41CB-BB1F-81F282292F0A}" type="slidenum">
              <a:rPr lang="en-US" smtClean="0">
                <a:solidFill>
                  <a:srgbClr val="073E87"/>
                </a:solidFill>
              </a:rPr>
              <a:pPr/>
              <a:t>1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44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209800"/>
            <a:ext cx="7408333" cy="345069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b="1" dirty="0" smtClean="0"/>
          </a:p>
          <a:p>
            <a:r>
              <a:rPr lang="en-US" dirty="0" smtClean="0"/>
              <a:t>What </a:t>
            </a:r>
            <a:r>
              <a:rPr lang="en-US" dirty="0"/>
              <a:t>critical operational or security controls require implementation prior </a:t>
            </a:r>
            <a:r>
              <a:rPr lang="en-US" dirty="0" smtClean="0"/>
              <a:t>to recovery</a:t>
            </a:r>
            <a:r>
              <a:rPr lang="en-US" dirty="0"/>
              <a:t>?</a:t>
            </a:r>
          </a:p>
          <a:p>
            <a:r>
              <a:rPr lang="en-US" dirty="0" smtClean="0"/>
              <a:t>What </a:t>
            </a:r>
            <a:r>
              <a:rPr lang="en-US" dirty="0"/>
              <a:t>is the minimum number of staff and amount of space that would be required </a:t>
            </a:r>
            <a:r>
              <a:rPr lang="en-US" dirty="0" smtClean="0"/>
              <a:t>at a </a:t>
            </a:r>
            <a:r>
              <a:rPr lang="en-US" dirty="0"/>
              <a:t>recovery site?</a:t>
            </a:r>
          </a:p>
          <a:p>
            <a:r>
              <a:rPr lang="en-US" dirty="0" smtClean="0"/>
              <a:t> </a:t>
            </a:r>
            <a:r>
              <a:rPr lang="en-US" dirty="0"/>
              <a:t>What special forms or supplies would be needed at a recovery site?</a:t>
            </a:r>
          </a:p>
          <a:p>
            <a:r>
              <a:rPr lang="en-US" dirty="0"/>
              <a:t>W</a:t>
            </a:r>
            <a:r>
              <a:rPr lang="en-US" dirty="0" smtClean="0"/>
              <a:t>hat </a:t>
            </a:r>
            <a:r>
              <a:rPr lang="en-US" dirty="0"/>
              <a:t>equipment would be needed at a recovery site to communicate </a:t>
            </a:r>
            <a:r>
              <a:rPr lang="en-US" dirty="0" smtClean="0"/>
              <a:t>with employees</a:t>
            </a:r>
            <a:r>
              <a:rPr lang="en-US" dirty="0"/>
              <a:t>, vendors, and customers?</a:t>
            </a:r>
          </a:p>
          <a:p>
            <a:r>
              <a:rPr lang="en-US" dirty="0" smtClean="0"/>
              <a:t>What </a:t>
            </a:r>
            <a:r>
              <a:rPr lang="en-US" dirty="0"/>
              <a:t>is the potential impact if common recovery sites serve multiple </a:t>
            </a:r>
            <a:r>
              <a:rPr lang="en-US" dirty="0" smtClean="0"/>
              <a:t>financial institutions</a:t>
            </a:r>
            <a:r>
              <a:rPr lang="en-US" dirty="0"/>
              <a:t>?</a:t>
            </a:r>
          </a:p>
          <a:p>
            <a:r>
              <a:rPr lang="en-US" dirty="0" smtClean="0"/>
              <a:t>Have </a:t>
            </a:r>
            <a:r>
              <a:rPr lang="en-US" dirty="0"/>
              <a:t>employees received cross training, and has the department defined </a:t>
            </a:r>
            <a:r>
              <a:rPr lang="en-US" dirty="0" smtClean="0"/>
              <a:t>back-up functions/roles </a:t>
            </a:r>
            <a:r>
              <a:rPr lang="en-US" dirty="0"/>
              <a:t>that employees should perform if key personnel are not available?</a:t>
            </a:r>
          </a:p>
          <a:p>
            <a:r>
              <a:rPr lang="en-US" dirty="0" smtClean="0"/>
              <a:t> </a:t>
            </a:r>
            <a:r>
              <a:rPr lang="en-US" dirty="0"/>
              <a:t>Are the personal needs of employees adequately considered?</a:t>
            </a:r>
          </a:p>
          <a:p>
            <a:r>
              <a:rPr lang="en-US" dirty="0" smtClean="0"/>
              <a:t> </a:t>
            </a:r>
            <a:r>
              <a:rPr lang="en-US" dirty="0"/>
              <a:t>What are the critical cash management/liquidity issues?</a:t>
            </a:r>
            <a:r>
              <a:rPr lang="en-US" b="1" dirty="0" smtClean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/>
            <a:r>
              <a:rPr lang="en-US" dirty="0"/>
              <a:t>Business Impact Analysis (BIA) Sample Questions (cont.)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AE9BD-5716-49B9-8CD6-469A930D9540}" type="slidenum">
              <a:rPr lang="en-US" smtClean="0">
                <a:solidFill>
                  <a:srgbClr val="073E87"/>
                </a:solidFill>
              </a:rPr>
              <a:pPr/>
              <a:t>10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89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209800"/>
            <a:ext cx="7408333" cy="3450696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dirty="0" smtClean="0"/>
              <a:t>Evaluating </a:t>
            </a:r>
            <a:r>
              <a:rPr lang="en-US" dirty="0"/>
              <a:t>the BIA assumptions using various threat scenarios;</a:t>
            </a:r>
          </a:p>
          <a:p>
            <a:pPr lvl="1"/>
            <a:r>
              <a:rPr lang="en-US" dirty="0" smtClean="0"/>
              <a:t>Analyzing </a:t>
            </a:r>
            <a:r>
              <a:rPr lang="en-US" dirty="0"/>
              <a:t>threats based upon the impact to the institution, its customers, and </a:t>
            </a:r>
            <a:r>
              <a:rPr lang="en-US" dirty="0" smtClean="0"/>
              <a:t>the financial </a:t>
            </a:r>
            <a:r>
              <a:rPr lang="en-US" dirty="0"/>
              <a:t>market it serves;</a:t>
            </a:r>
          </a:p>
          <a:p>
            <a:pPr lvl="1"/>
            <a:r>
              <a:rPr lang="en-US" dirty="0" smtClean="0"/>
              <a:t>Prioritizing </a:t>
            </a:r>
            <a:r>
              <a:rPr lang="en-US" dirty="0"/>
              <a:t>potential business disruptions based upon their severity, which </a:t>
            </a:r>
            <a:r>
              <a:rPr lang="en-US" dirty="0" smtClean="0"/>
              <a:t>is determined </a:t>
            </a:r>
            <a:r>
              <a:rPr lang="en-US" dirty="0"/>
              <a:t>by their impact on operations and the probability of occurrence; and</a:t>
            </a:r>
          </a:p>
          <a:p>
            <a:pPr lvl="1"/>
            <a:r>
              <a:rPr lang="en-US" dirty="0" smtClean="0"/>
              <a:t>Performing </a:t>
            </a:r>
            <a:r>
              <a:rPr lang="en-US" dirty="0"/>
              <a:t>a "gap analysis" that compares the existing BCP to the policies </a:t>
            </a:r>
            <a:r>
              <a:rPr lang="en-US" dirty="0" smtClean="0"/>
              <a:t>and procedures </a:t>
            </a:r>
            <a:r>
              <a:rPr lang="en-US" dirty="0"/>
              <a:t>that should be implemented based on prioritized </a:t>
            </a:r>
            <a:r>
              <a:rPr lang="en-US" dirty="0" smtClean="0"/>
              <a:t>disruptions identified </a:t>
            </a:r>
            <a:r>
              <a:rPr lang="en-US" dirty="0"/>
              <a:t>and their resulting impact on the institution.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</a:t>
            </a:r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AE9BD-5716-49B9-8CD6-469A930D9540}" type="slidenum">
              <a:rPr lang="en-US" smtClean="0">
                <a:solidFill>
                  <a:srgbClr val="073E87"/>
                </a:solidFill>
              </a:rPr>
              <a:pPr/>
              <a:t>11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08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15529" y="1862177"/>
            <a:ext cx="7408333" cy="4191000"/>
          </a:xfrm>
        </p:spPr>
        <p:txBody>
          <a:bodyPr>
            <a:noAutofit/>
          </a:bodyPr>
          <a:lstStyle/>
          <a:p>
            <a:r>
              <a:rPr lang="en-US" sz="1200" dirty="0" smtClean="0"/>
              <a:t>Fire</a:t>
            </a:r>
          </a:p>
          <a:p>
            <a:pPr lvl="1"/>
            <a:r>
              <a:rPr lang="en-US" sz="1200" dirty="0" smtClean="0"/>
              <a:t>4,000 US citizens die and more than 20,000 injured because of fire</a:t>
            </a:r>
          </a:p>
          <a:p>
            <a:pPr lvl="1"/>
            <a:r>
              <a:rPr lang="en-US" sz="1200" dirty="0" smtClean="0"/>
              <a:t>Property loss: over $10 billon a year</a:t>
            </a:r>
          </a:p>
          <a:p>
            <a:r>
              <a:rPr lang="en-US" sz="1200" dirty="0" smtClean="0"/>
              <a:t>Pandemic</a:t>
            </a:r>
          </a:p>
          <a:p>
            <a:pPr lvl="1"/>
            <a:r>
              <a:rPr lang="en-US" sz="1200" dirty="0" smtClean="0"/>
              <a:t>Global disease outbreak</a:t>
            </a:r>
          </a:p>
          <a:p>
            <a:pPr lvl="1"/>
            <a:r>
              <a:rPr lang="en-US" sz="1200" dirty="0" smtClean="0"/>
              <a:t>Little or no immunity</a:t>
            </a:r>
          </a:p>
          <a:p>
            <a:pPr lvl="1"/>
            <a:r>
              <a:rPr lang="en-US" sz="1200" dirty="0" smtClean="0"/>
              <a:t>Economic impact and government regulation</a:t>
            </a:r>
          </a:p>
          <a:p>
            <a:r>
              <a:rPr lang="en-US" sz="1200" dirty="0" smtClean="0"/>
              <a:t>Terrorism</a:t>
            </a:r>
          </a:p>
          <a:p>
            <a:pPr lvl="1"/>
            <a:r>
              <a:rPr lang="en-US" sz="1200" dirty="0" smtClean="0"/>
              <a:t>Public fear</a:t>
            </a:r>
          </a:p>
          <a:p>
            <a:pPr lvl="1"/>
            <a:r>
              <a:rPr lang="en-US" sz="1200" dirty="0" smtClean="0"/>
              <a:t>To prove government is powerless</a:t>
            </a:r>
          </a:p>
          <a:p>
            <a:pPr lvl="1"/>
            <a:r>
              <a:rPr lang="en-US" sz="1200" dirty="0" smtClean="0"/>
              <a:t>Form of terrorism threats</a:t>
            </a:r>
          </a:p>
          <a:p>
            <a:r>
              <a:rPr lang="en-US" sz="1200" dirty="0" smtClean="0"/>
              <a:t>Biological Attacks</a:t>
            </a:r>
          </a:p>
          <a:p>
            <a:pPr lvl="1"/>
            <a:r>
              <a:rPr lang="en-US" sz="1200" dirty="0" smtClean="0"/>
              <a:t>Biological agents – anthrax</a:t>
            </a:r>
          </a:p>
          <a:p>
            <a:pPr lvl="1"/>
            <a:r>
              <a:rPr lang="en-US" sz="1200" dirty="0" smtClean="0"/>
              <a:t>Virus</a:t>
            </a:r>
          </a:p>
          <a:p>
            <a:pPr lvl="1"/>
            <a:r>
              <a:rPr lang="en-US" sz="1200" dirty="0" smtClean="0"/>
              <a:t>Chemical </a:t>
            </a:r>
          </a:p>
          <a:p>
            <a:r>
              <a:rPr lang="en-US" sz="1200" dirty="0" smtClean="0"/>
              <a:t>Tornadoes</a:t>
            </a:r>
          </a:p>
          <a:p>
            <a:r>
              <a:rPr lang="en-US" sz="1200" dirty="0" smtClean="0"/>
              <a:t>Hurricanes/Typhoons </a:t>
            </a:r>
          </a:p>
          <a:p>
            <a:r>
              <a:rPr lang="en-US" sz="1200" dirty="0" smtClean="0"/>
              <a:t>Flooding</a:t>
            </a:r>
          </a:p>
          <a:p>
            <a:r>
              <a:rPr lang="en-US" sz="1200" dirty="0" smtClean="0"/>
              <a:t>Cyber Threats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Disaster Scenarios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AE9BD-5716-49B9-8CD6-469A930D9540}" type="slidenum">
              <a:rPr lang="en-US" smtClean="0">
                <a:solidFill>
                  <a:srgbClr val="073E87"/>
                </a:solidFill>
              </a:rPr>
              <a:pPr/>
              <a:t>12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30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209800"/>
            <a:ext cx="7408333" cy="4005223"/>
          </a:xfrm>
        </p:spPr>
        <p:txBody>
          <a:bodyPr>
            <a:noAutofit/>
          </a:bodyPr>
          <a:lstStyle/>
          <a:p>
            <a:r>
              <a:rPr lang="en-US" sz="1400" b="1" dirty="0"/>
              <a:t>Geographic extent of the impact: </a:t>
            </a:r>
            <a:r>
              <a:rPr lang="en-US" sz="1400" dirty="0"/>
              <a:t>A single </a:t>
            </a:r>
            <a:r>
              <a:rPr lang="en-US" sz="1400" dirty="0" smtClean="0"/>
              <a:t>building (e.g</a:t>
            </a:r>
            <a:r>
              <a:rPr lang="en-US" sz="1400" dirty="0"/>
              <a:t>., fire), entire facility complex (e.g., </a:t>
            </a:r>
            <a:r>
              <a:rPr lang="en-US" sz="1400" dirty="0" smtClean="0"/>
              <a:t>chemical spill</a:t>
            </a:r>
            <a:r>
              <a:rPr lang="en-US" sz="1400" dirty="0"/>
              <a:t>), metropolitan area (e.g., transportation strike</a:t>
            </a:r>
            <a:r>
              <a:rPr lang="en-US" sz="1400" dirty="0" smtClean="0"/>
              <a:t>), large </a:t>
            </a:r>
            <a:r>
              <a:rPr lang="en-US" sz="1400" dirty="0"/>
              <a:t>region (e.g., earthquake), or potentially </a:t>
            </a:r>
            <a:r>
              <a:rPr lang="en-US" sz="1400" dirty="0" smtClean="0"/>
              <a:t>the world </a:t>
            </a:r>
            <a:r>
              <a:rPr lang="en-US" sz="1400" dirty="0"/>
              <a:t>(e.g., pandemic flu).</a:t>
            </a:r>
          </a:p>
          <a:p>
            <a:r>
              <a:rPr lang="en-US" sz="1400" b="1" dirty="0" smtClean="0"/>
              <a:t>Days </a:t>
            </a:r>
            <a:r>
              <a:rPr lang="en-US" sz="1400" b="1" dirty="0"/>
              <a:t>of impact: </a:t>
            </a:r>
            <a:r>
              <a:rPr lang="en-US" sz="1400" dirty="0"/>
              <a:t>Number of days before </a:t>
            </a:r>
            <a:r>
              <a:rPr lang="en-US" sz="1400" dirty="0" smtClean="0"/>
              <a:t>operations will </a:t>
            </a:r>
            <a:r>
              <a:rPr lang="en-US" sz="1400" dirty="0"/>
              <a:t>likely return to 75 percent functionality, </a:t>
            </a:r>
            <a:r>
              <a:rPr lang="en-US" sz="1400" dirty="0" smtClean="0"/>
              <a:t>which means </a:t>
            </a:r>
            <a:r>
              <a:rPr lang="en-US" sz="1400" dirty="0"/>
              <a:t>75 percent of people, resources, and </a:t>
            </a:r>
            <a:r>
              <a:rPr lang="en-US" sz="1400" dirty="0" smtClean="0"/>
              <a:t>production are </a:t>
            </a:r>
            <a:r>
              <a:rPr lang="en-US" sz="1400" dirty="0"/>
              <a:t>functioning. Days of impact may be the </a:t>
            </a:r>
            <a:r>
              <a:rPr lang="en-US" sz="1400" dirty="0" smtClean="0"/>
              <a:t>period before </a:t>
            </a:r>
            <a:r>
              <a:rPr lang="en-US" sz="1400" dirty="0"/>
              <a:t>the organization can replace lost </a:t>
            </a:r>
            <a:r>
              <a:rPr lang="en-US" sz="1400" dirty="0" smtClean="0"/>
              <a:t>resources, like </a:t>
            </a:r>
            <a:r>
              <a:rPr lang="en-US" sz="1400" dirty="0"/>
              <a:t>renting a new building and making it </a:t>
            </a:r>
            <a:r>
              <a:rPr lang="en-US" sz="1400" dirty="0" smtClean="0"/>
              <a:t>functional after </a:t>
            </a:r>
            <a:r>
              <a:rPr lang="en-US" sz="1400" dirty="0"/>
              <a:t>a building fire.</a:t>
            </a:r>
          </a:p>
          <a:p>
            <a:r>
              <a:rPr lang="en-US" sz="1400" b="1" dirty="0" smtClean="0"/>
              <a:t>Availability </a:t>
            </a:r>
            <a:r>
              <a:rPr lang="en-US" sz="1400" b="1" dirty="0"/>
              <a:t>of staff (by days): </a:t>
            </a:r>
            <a:r>
              <a:rPr lang="en-US" sz="1400" dirty="0"/>
              <a:t>Percentage of </a:t>
            </a:r>
            <a:r>
              <a:rPr lang="en-US" sz="1400" dirty="0" smtClean="0"/>
              <a:t>staff that </a:t>
            </a:r>
            <a:r>
              <a:rPr lang="en-US" sz="1400" dirty="0"/>
              <a:t>likely would be able to work based on each </a:t>
            </a:r>
            <a:r>
              <a:rPr lang="en-US" sz="1400" dirty="0" smtClean="0"/>
              <a:t>likely disaster </a:t>
            </a:r>
            <a:r>
              <a:rPr lang="en-US" sz="1400" dirty="0"/>
              <a:t>event (by days: 0, 3, 7, 14, or 30). Staff </a:t>
            </a:r>
            <a:r>
              <a:rPr lang="en-US" sz="1400" dirty="0" smtClean="0"/>
              <a:t>may need </a:t>
            </a:r>
            <a:r>
              <a:rPr lang="en-US" sz="1400" dirty="0"/>
              <a:t>to go home for an extended period for </a:t>
            </a:r>
            <a:r>
              <a:rPr lang="en-US" sz="1400" dirty="0" smtClean="0"/>
              <a:t>some disasters </a:t>
            </a:r>
            <a:r>
              <a:rPr lang="en-US" sz="1400" dirty="0"/>
              <a:t>like earthquakes that may damage homes.</a:t>
            </a:r>
          </a:p>
          <a:p>
            <a:r>
              <a:rPr lang="en-US" sz="1400" b="1" dirty="0" smtClean="0"/>
              <a:t>Availability </a:t>
            </a:r>
            <a:r>
              <a:rPr lang="en-US" sz="1400" b="1" dirty="0"/>
              <a:t>of operations and/or offices: </a:t>
            </a:r>
            <a:r>
              <a:rPr lang="en-US" sz="1400" dirty="0" smtClean="0"/>
              <a:t>Likely percentage </a:t>
            </a:r>
            <a:r>
              <a:rPr lang="en-US" sz="1400" dirty="0"/>
              <a:t>of operations and/or office space that </a:t>
            </a:r>
            <a:r>
              <a:rPr lang="en-US" sz="1400" dirty="0" smtClean="0"/>
              <a:t>is functional </a:t>
            </a:r>
            <a:r>
              <a:rPr lang="en-US" sz="1400" dirty="0"/>
              <a:t>(during the days of impact).</a:t>
            </a:r>
          </a:p>
          <a:p>
            <a:r>
              <a:rPr lang="en-US" sz="1400" b="1" dirty="0" smtClean="0"/>
              <a:t>Availability </a:t>
            </a:r>
            <a:r>
              <a:rPr lang="en-US" sz="1400" b="1" dirty="0"/>
              <a:t>of IT (during the days of impact</a:t>
            </a:r>
            <a:r>
              <a:rPr lang="en-US" sz="1400" b="1" dirty="0" smtClean="0"/>
              <a:t>): </a:t>
            </a:r>
            <a:r>
              <a:rPr lang="en-US" sz="1400" dirty="0" smtClean="0"/>
              <a:t>Likely </a:t>
            </a:r>
            <a:r>
              <a:rPr lang="en-US" sz="1400" dirty="0"/>
              <a:t>availability of key IT components for </a:t>
            </a:r>
            <a:r>
              <a:rPr lang="en-US" sz="1400" dirty="0" smtClean="0"/>
              <a:t>each disaster </a:t>
            </a:r>
            <a:r>
              <a:rPr lang="en-US" sz="1400" dirty="0"/>
              <a:t>event. This includes IT infrastructure (</a:t>
            </a:r>
            <a:r>
              <a:rPr lang="en-US" sz="1400" dirty="0" smtClean="0"/>
              <a:t>logon capabilities</a:t>
            </a:r>
            <a:r>
              <a:rPr lang="en-US" sz="1400" dirty="0"/>
              <a:t>), IT network, IT applications, etc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Disruptive Events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AE9BD-5716-49B9-8CD6-469A930D9540}" type="slidenum">
              <a:rPr lang="en-US" smtClean="0">
                <a:solidFill>
                  <a:srgbClr val="073E87"/>
                </a:solidFill>
              </a:rPr>
              <a:pPr/>
              <a:t>13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79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057400"/>
            <a:ext cx="7408333" cy="3886200"/>
          </a:xfrm>
        </p:spPr>
        <p:txBody>
          <a:bodyPr>
            <a:normAutofit fontScale="92500" lnSpcReduction="20000"/>
          </a:bodyPr>
          <a:lstStyle/>
          <a:p>
            <a:endParaRPr lang="en-US" b="1" dirty="0" smtClean="0"/>
          </a:p>
          <a:p>
            <a:pPr lvl="1"/>
            <a:r>
              <a:rPr lang="en-US" sz="2600" dirty="0" smtClean="0"/>
              <a:t>BCP Development</a:t>
            </a:r>
          </a:p>
          <a:p>
            <a:pPr lvl="2"/>
            <a:r>
              <a:rPr lang="en-US" sz="2500" dirty="0"/>
              <a:t>Based on a comprehensive BIA and risk assessment;</a:t>
            </a:r>
          </a:p>
          <a:p>
            <a:pPr lvl="2"/>
            <a:r>
              <a:rPr lang="en-US" sz="2500" dirty="0" smtClean="0"/>
              <a:t>Documented </a:t>
            </a:r>
            <a:r>
              <a:rPr lang="en-US" sz="2500" dirty="0"/>
              <a:t>in a written program;</a:t>
            </a:r>
          </a:p>
          <a:p>
            <a:pPr lvl="2"/>
            <a:r>
              <a:rPr lang="en-US" sz="2500" dirty="0" smtClean="0"/>
              <a:t>Reviewed </a:t>
            </a:r>
            <a:r>
              <a:rPr lang="en-US" sz="2500" dirty="0"/>
              <a:t>and approved by the board and senior management at least annually;</a:t>
            </a:r>
          </a:p>
          <a:p>
            <a:pPr lvl="2"/>
            <a:r>
              <a:rPr lang="en-US" sz="2500" dirty="0" smtClean="0"/>
              <a:t>Disseminated </a:t>
            </a:r>
            <a:r>
              <a:rPr lang="en-US" sz="2500" dirty="0"/>
              <a:t>to </a:t>
            </a:r>
            <a:r>
              <a:rPr lang="en-US" sz="2500" dirty="0" smtClean="0"/>
              <a:t>company </a:t>
            </a:r>
            <a:r>
              <a:rPr lang="en-US" sz="2500" dirty="0"/>
              <a:t>employees;</a:t>
            </a:r>
          </a:p>
          <a:p>
            <a:pPr lvl="2"/>
            <a:r>
              <a:rPr lang="en-US" sz="2500" dirty="0" smtClean="0"/>
              <a:t>Properly </a:t>
            </a:r>
            <a:r>
              <a:rPr lang="en-US" sz="2500" dirty="0"/>
              <a:t>managed when the maintenance and development of the BCP </a:t>
            </a:r>
            <a:r>
              <a:rPr lang="en-US" sz="2500" dirty="0" smtClean="0"/>
              <a:t>is outsourced </a:t>
            </a:r>
            <a:r>
              <a:rPr lang="en-US" sz="2500" dirty="0"/>
              <a:t>to a third-party;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Business Continuity Plan Development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AE9BD-5716-49B9-8CD6-469A930D9540}" type="slidenum">
              <a:rPr lang="en-US" smtClean="0">
                <a:solidFill>
                  <a:srgbClr val="073E87"/>
                </a:solidFill>
              </a:rPr>
              <a:pPr/>
              <a:t>14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42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057400"/>
            <a:ext cx="7408333" cy="3886200"/>
          </a:xfrm>
        </p:spPr>
        <p:txBody>
          <a:bodyPr>
            <a:normAutofit fontScale="77500" lnSpcReduction="20000"/>
          </a:bodyPr>
          <a:lstStyle/>
          <a:p>
            <a:endParaRPr lang="en-US" b="1" dirty="0" smtClean="0"/>
          </a:p>
          <a:p>
            <a:pPr lvl="2"/>
            <a:r>
              <a:rPr lang="en-US" sz="2500" dirty="0" smtClean="0"/>
              <a:t>Specific </a:t>
            </a:r>
            <a:r>
              <a:rPr lang="en-US" sz="2500" dirty="0"/>
              <a:t>regarding what conditions should prompt implementation of the plan </a:t>
            </a:r>
            <a:r>
              <a:rPr lang="en-US" sz="2500" dirty="0" smtClean="0"/>
              <a:t>and the </a:t>
            </a:r>
            <a:r>
              <a:rPr lang="en-US" sz="2500" dirty="0"/>
              <a:t>process for invoking the BCP;</a:t>
            </a:r>
          </a:p>
          <a:p>
            <a:pPr lvl="2"/>
            <a:r>
              <a:rPr lang="en-US" sz="2500" dirty="0" smtClean="0"/>
              <a:t>Specific </a:t>
            </a:r>
            <a:r>
              <a:rPr lang="en-US" sz="2500" dirty="0"/>
              <a:t>regarding what immediate steps should be taken during a disruption;</a:t>
            </a:r>
          </a:p>
          <a:p>
            <a:pPr lvl="2"/>
            <a:r>
              <a:rPr lang="en-US" sz="2500" dirty="0" smtClean="0"/>
              <a:t>Flexible </a:t>
            </a:r>
            <a:r>
              <a:rPr lang="en-US" sz="2500" dirty="0"/>
              <a:t>to respond to unanticipated threat scenarios and changing </a:t>
            </a:r>
            <a:r>
              <a:rPr lang="en-US" sz="2500" dirty="0" smtClean="0"/>
              <a:t>internal conditions</a:t>
            </a:r>
            <a:r>
              <a:rPr lang="en-US" sz="2500" dirty="0"/>
              <a:t>;</a:t>
            </a:r>
          </a:p>
          <a:p>
            <a:pPr lvl="2"/>
            <a:r>
              <a:rPr lang="en-US" sz="2500" dirty="0" smtClean="0"/>
              <a:t>Focused </a:t>
            </a:r>
            <a:r>
              <a:rPr lang="en-US" sz="2500" dirty="0"/>
              <a:t>on the impact of various threats that could potentially disrupt </a:t>
            </a:r>
            <a:r>
              <a:rPr lang="en-US" sz="2500" dirty="0" smtClean="0"/>
              <a:t>operations rather </a:t>
            </a:r>
            <a:r>
              <a:rPr lang="en-US" sz="2500" dirty="0"/>
              <a:t>than on specific events;</a:t>
            </a:r>
          </a:p>
          <a:p>
            <a:pPr lvl="2"/>
            <a:r>
              <a:rPr lang="en-US" sz="2500" dirty="0" smtClean="0"/>
              <a:t>Developed </a:t>
            </a:r>
            <a:r>
              <a:rPr lang="en-US" sz="2500" dirty="0"/>
              <a:t>based on valid assumptions and an analysis of </a:t>
            </a:r>
            <a:r>
              <a:rPr lang="en-US" sz="2500" dirty="0" smtClean="0"/>
              <a:t>interdependencies; and</a:t>
            </a:r>
            <a:endParaRPr lang="en-US" sz="2500" dirty="0"/>
          </a:p>
          <a:p>
            <a:pPr lvl="2"/>
            <a:r>
              <a:rPr lang="en-US" sz="2500" dirty="0" smtClean="0"/>
              <a:t>Effective </a:t>
            </a:r>
            <a:r>
              <a:rPr lang="en-US" sz="2500" dirty="0"/>
              <a:t>in minimizing service disruptions and financial loss through </a:t>
            </a:r>
            <a:r>
              <a:rPr lang="en-US" sz="2500" dirty="0" smtClean="0"/>
              <a:t>the implementation </a:t>
            </a:r>
            <a:r>
              <a:rPr lang="en-US" sz="2500" dirty="0"/>
              <a:t>of mitigation strategies.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Business Continuity Plan Development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AE9BD-5716-49B9-8CD6-469A930D9540}" type="slidenum">
              <a:rPr lang="en-US" smtClean="0">
                <a:solidFill>
                  <a:srgbClr val="073E87"/>
                </a:solidFill>
              </a:rPr>
              <a:pPr/>
              <a:t>15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70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209800"/>
            <a:ext cx="7408333" cy="3450696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dirty="0" smtClean="0"/>
              <a:t>Assumptions/Scenarios:</a:t>
            </a:r>
          </a:p>
          <a:p>
            <a:pPr lvl="2"/>
            <a:r>
              <a:rPr lang="en-US" dirty="0"/>
              <a:t>Critical personnel are unavailable and they cannot be contacted;</a:t>
            </a:r>
          </a:p>
          <a:p>
            <a:pPr lvl="2"/>
            <a:r>
              <a:rPr lang="en-US" dirty="0" smtClean="0"/>
              <a:t>Critical </a:t>
            </a:r>
            <a:r>
              <a:rPr lang="en-US" dirty="0"/>
              <a:t>buildings, facilities, or geographic regions are not accessible;</a:t>
            </a:r>
          </a:p>
          <a:p>
            <a:pPr lvl="2"/>
            <a:r>
              <a:rPr lang="en-US" dirty="0" smtClean="0"/>
              <a:t>Equipment </a:t>
            </a:r>
            <a:r>
              <a:rPr lang="en-US" dirty="0"/>
              <a:t>(hardware) has malfunctioned or is destroyed;</a:t>
            </a:r>
          </a:p>
          <a:p>
            <a:pPr lvl="2"/>
            <a:r>
              <a:rPr lang="en-US" dirty="0" smtClean="0"/>
              <a:t> </a:t>
            </a:r>
            <a:r>
              <a:rPr lang="en-US" dirty="0"/>
              <a:t>Software and data are not accessible or are corrupted;</a:t>
            </a:r>
          </a:p>
          <a:p>
            <a:pPr lvl="2"/>
            <a:r>
              <a:rPr lang="en-US" dirty="0" smtClean="0"/>
              <a:t>Third-party </a:t>
            </a:r>
            <a:r>
              <a:rPr lang="en-US" dirty="0"/>
              <a:t>services are not available;</a:t>
            </a:r>
          </a:p>
          <a:p>
            <a:pPr lvl="2"/>
            <a:r>
              <a:rPr lang="en-US" dirty="0" smtClean="0"/>
              <a:t>Utilities </a:t>
            </a:r>
            <a:r>
              <a:rPr lang="en-US" dirty="0"/>
              <a:t>are not available (power, telecommunications, etc.);</a:t>
            </a:r>
          </a:p>
          <a:p>
            <a:pPr lvl="2"/>
            <a:r>
              <a:rPr lang="en-US" dirty="0" smtClean="0"/>
              <a:t>Liquidity </a:t>
            </a:r>
            <a:r>
              <a:rPr lang="en-US" dirty="0"/>
              <a:t>needs cannot be met; and</a:t>
            </a:r>
          </a:p>
          <a:p>
            <a:pPr lvl="2"/>
            <a:r>
              <a:rPr lang="en-US" dirty="0" smtClean="0"/>
              <a:t>Vital </a:t>
            </a:r>
            <a:r>
              <a:rPr lang="en-US" dirty="0"/>
              <a:t>records are not </a:t>
            </a:r>
            <a:r>
              <a:rPr lang="en-US" dirty="0" smtClean="0"/>
              <a:t>available</a:t>
            </a:r>
          </a:p>
          <a:p>
            <a:pPr lvl="2"/>
            <a:r>
              <a:rPr lang="en-US" dirty="0" smtClean="0"/>
              <a:t>IT systems</a:t>
            </a:r>
            <a:endParaRPr lang="en-US" dirty="0"/>
          </a:p>
          <a:p>
            <a:pPr lvl="2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Business Continuity Plan </a:t>
            </a:r>
            <a:r>
              <a:rPr lang="en-US" dirty="0" smtClean="0"/>
              <a:t>Development (cont.)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AE9BD-5716-49B9-8CD6-469A930D9540}" type="slidenum">
              <a:rPr lang="en-US" smtClean="0">
                <a:solidFill>
                  <a:srgbClr val="073E87"/>
                </a:solidFill>
              </a:rPr>
              <a:pPr/>
              <a:t>16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73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209800"/>
            <a:ext cx="7408333" cy="3450696"/>
          </a:xfrm>
        </p:spPr>
        <p:txBody>
          <a:bodyPr>
            <a:normAutofit fontScale="92500" lnSpcReduction="20000"/>
          </a:bodyPr>
          <a:lstStyle/>
          <a:p>
            <a:pPr lvl="2"/>
            <a:r>
              <a:rPr lang="en-US" dirty="0" smtClean="0"/>
              <a:t>Mitigation Strategies</a:t>
            </a:r>
          </a:p>
          <a:p>
            <a:pPr lvl="3"/>
            <a:r>
              <a:rPr lang="en-US" dirty="0"/>
              <a:t>Strengthening the physical facility using dependable construction materials;</a:t>
            </a:r>
          </a:p>
          <a:p>
            <a:pPr lvl="3"/>
            <a:r>
              <a:rPr lang="en-US" dirty="0" smtClean="0"/>
              <a:t>Establishing </a:t>
            </a:r>
            <a:r>
              <a:rPr lang="en-US" dirty="0"/>
              <a:t>redundant vendor support;</a:t>
            </a:r>
          </a:p>
          <a:p>
            <a:pPr lvl="3"/>
            <a:r>
              <a:rPr lang="en-US" dirty="0" smtClean="0"/>
              <a:t>Establishing </a:t>
            </a:r>
            <a:r>
              <a:rPr lang="en-US" dirty="0"/>
              <a:t>media protection safeguards and comprehensive data </a:t>
            </a:r>
            <a:r>
              <a:rPr lang="en-US" dirty="0" smtClean="0"/>
              <a:t>back-up procedures</a:t>
            </a:r>
            <a:r>
              <a:rPr lang="en-US" dirty="0"/>
              <a:t>;</a:t>
            </a:r>
          </a:p>
          <a:p>
            <a:pPr lvl="3"/>
            <a:r>
              <a:rPr lang="en-US" dirty="0" smtClean="0"/>
              <a:t>Implementing </a:t>
            </a:r>
            <a:r>
              <a:rPr lang="en-US" dirty="0"/>
              <a:t>redundant or alternative power sources, communication links, </a:t>
            </a:r>
            <a:r>
              <a:rPr lang="en-US" dirty="0" smtClean="0"/>
              <a:t>data back-up </a:t>
            </a:r>
            <a:r>
              <a:rPr lang="en-US" dirty="0"/>
              <a:t>technologies, and data recovery methods;</a:t>
            </a:r>
          </a:p>
          <a:p>
            <a:pPr lvl="3"/>
            <a:r>
              <a:rPr lang="en-US" dirty="0" smtClean="0"/>
              <a:t>Increasing </a:t>
            </a:r>
            <a:r>
              <a:rPr lang="en-US" dirty="0"/>
              <a:t>inventories of critical equipment;</a:t>
            </a:r>
          </a:p>
          <a:p>
            <a:pPr lvl="3"/>
            <a:r>
              <a:rPr lang="en-US" dirty="0" smtClean="0"/>
              <a:t>Installing </a:t>
            </a:r>
            <a:r>
              <a:rPr lang="en-US" dirty="0"/>
              <a:t>fire detection and suppression systems; and</a:t>
            </a:r>
          </a:p>
          <a:p>
            <a:pPr lvl="3"/>
            <a:r>
              <a:rPr lang="en-US" dirty="0" smtClean="0"/>
              <a:t>Purchasing </a:t>
            </a:r>
            <a:r>
              <a:rPr lang="en-US" dirty="0"/>
              <a:t>and maintaining adequate reserves of food, water, batteries, and </a:t>
            </a:r>
            <a:r>
              <a:rPr lang="en-US" dirty="0" smtClean="0"/>
              <a:t>medical supplies</a:t>
            </a:r>
            <a:r>
              <a:rPr lang="en-US" dirty="0"/>
              <a:t>.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/>
              <a:t>Business Continuity Plan Development</a:t>
            </a:r>
            <a:r>
              <a:rPr lang="en-US" b="1" dirty="0" smtClean="0"/>
              <a:t> </a:t>
            </a:r>
            <a:r>
              <a:rPr lang="en-US" dirty="0"/>
              <a:t>(cont.):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AE9BD-5716-49B9-8CD6-469A930D9540}" type="slidenum">
              <a:rPr lang="en-US" smtClean="0">
                <a:solidFill>
                  <a:srgbClr val="073E87"/>
                </a:solidFill>
              </a:rPr>
              <a:pPr/>
              <a:t>17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54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209800"/>
            <a:ext cx="7408333" cy="3450696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Manual work processes: </a:t>
            </a:r>
            <a:r>
              <a:rPr lang="en-US" dirty="0"/>
              <a:t>Work can be done </a:t>
            </a:r>
            <a:r>
              <a:rPr lang="en-US" dirty="0" smtClean="0"/>
              <a:t>manually while </a:t>
            </a:r>
            <a:r>
              <a:rPr lang="en-US" dirty="0"/>
              <a:t>IT systems are down.</a:t>
            </a:r>
          </a:p>
          <a:p>
            <a:r>
              <a:rPr lang="en-US" b="1" dirty="0" smtClean="0"/>
              <a:t>Outsourcing</a:t>
            </a:r>
            <a:r>
              <a:rPr lang="en-US" b="1" dirty="0"/>
              <a:t>: </a:t>
            </a:r>
            <a:r>
              <a:rPr lang="en-US" dirty="0"/>
              <a:t>Some work can be performed </a:t>
            </a:r>
            <a:r>
              <a:rPr lang="en-US" dirty="0" smtClean="0"/>
              <a:t>by external </a:t>
            </a:r>
            <a:r>
              <a:rPr lang="en-US" dirty="0"/>
              <a:t>companies, competitors (reciprocal agreement</a:t>
            </a:r>
            <a:r>
              <a:rPr lang="en-US" dirty="0" smtClean="0"/>
              <a:t>), or </a:t>
            </a:r>
            <a:r>
              <a:rPr lang="en-US" dirty="0"/>
              <a:t>secondary vendors.</a:t>
            </a:r>
          </a:p>
          <a:p>
            <a:r>
              <a:rPr lang="en-US" b="1" dirty="0" smtClean="0"/>
              <a:t>Disaster </a:t>
            </a:r>
            <a:r>
              <a:rPr lang="en-US" b="1" dirty="0"/>
              <a:t>recovery for IT: </a:t>
            </a:r>
            <a:r>
              <a:rPr lang="en-US" dirty="0"/>
              <a:t>An IT recovery </a:t>
            </a:r>
            <a:r>
              <a:rPr lang="en-US" dirty="0" smtClean="0"/>
              <a:t>solution will </a:t>
            </a:r>
            <a:r>
              <a:rPr lang="en-US" dirty="0"/>
              <a:t>be needed for critical systems, but because </a:t>
            </a:r>
            <a:r>
              <a:rPr lang="en-US" dirty="0" smtClean="0"/>
              <a:t>these can </a:t>
            </a:r>
            <a:r>
              <a:rPr lang="en-US" dirty="0"/>
              <a:t>be very expensive, manual work processes may </a:t>
            </a:r>
            <a:r>
              <a:rPr lang="en-US" dirty="0" smtClean="0"/>
              <a:t>be used </a:t>
            </a:r>
            <a:r>
              <a:rPr lang="en-US" dirty="0"/>
              <a:t>initially following a disaster.</a:t>
            </a:r>
          </a:p>
          <a:p>
            <a:r>
              <a:rPr lang="en-US" b="1" dirty="0" smtClean="0"/>
              <a:t>Alternative </a:t>
            </a:r>
            <a:r>
              <a:rPr lang="en-US" b="1" dirty="0"/>
              <a:t>staffing: </a:t>
            </a:r>
            <a:r>
              <a:rPr lang="en-US" dirty="0"/>
              <a:t>Identify other staff </a:t>
            </a:r>
            <a:r>
              <a:rPr lang="en-US" dirty="0" smtClean="0"/>
              <a:t>members who </a:t>
            </a:r>
            <a:r>
              <a:rPr lang="en-US" dirty="0"/>
              <a:t>can perform the job function.</a:t>
            </a:r>
          </a:p>
          <a:p>
            <a:r>
              <a:rPr lang="en-US" b="1" dirty="0" smtClean="0"/>
              <a:t>Alternative </a:t>
            </a:r>
            <a:r>
              <a:rPr lang="en-US" b="1" dirty="0"/>
              <a:t>facilities: </a:t>
            </a:r>
            <a:r>
              <a:rPr lang="en-US" dirty="0"/>
              <a:t>Identify alternative </a:t>
            </a:r>
            <a:r>
              <a:rPr lang="en-US" dirty="0" smtClean="0"/>
              <a:t>facilities where </a:t>
            </a:r>
            <a:r>
              <a:rPr lang="en-US" dirty="0"/>
              <a:t>the primary staff can work.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/>
              <a:t>Business Continuity </a:t>
            </a:r>
            <a:r>
              <a:rPr lang="en-US" dirty="0" smtClean="0"/>
              <a:t>Strategy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AE9BD-5716-49B9-8CD6-469A930D9540}" type="slidenum">
              <a:rPr lang="en-US" smtClean="0">
                <a:solidFill>
                  <a:srgbClr val="073E87"/>
                </a:solidFill>
              </a:rPr>
              <a:pPr/>
              <a:t>18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37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209800"/>
            <a:ext cx="7408333" cy="3450696"/>
          </a:xfrm>
        </p:spPr>
        <p:txBody>
          <a:bodyPr>
            <a:normAutofit/>
          </a:bodyPr>
          <a:lstStyle/>
          <a:p>
            <a:pPr lvl="2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RTO vs. RPO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AE9BD-5716-49B9-8CD6-469A930D9540}" type="slidenum">
              <a:rPr lang="en-US" smtClean="0">
                <a:solidFill>
                  <a:srgbClr val="073E87"/>
                </a:solidFill>
              </a:rPr>
              <a:pPr/>
              <a:t>19</a:t>
            </a:fld>
            <a:endParaRPr lang="en-US">
              <a:solidFill>
                <a:srgbClr val="073E87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8686800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994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2362200"/>
            <a:ext cx="7408333" cy="3450696"/>
          </a:xfrm>
        </p:spPr>
        <p:txBody>
          <a:bodyPr>
            <a:normAutofit/>
          </a:bodyPr>
          <a:lstStyle/>
          <a:p>
            <a:pPr lvl="1"/>
            <a:r>
              <a:rPr lang="en-US" b="1" dirty="0" smtClean="0"/>
              <a:t>Samples of Recent Catastrophic Events</a:t>
            </a:r>
          </a:p>
          <a:p>
            <a:pPr lvl="1"/>
            <a:r>
              <a:rPr lang="en-US" b="1" dirty="0" smtClean="0"/>
              <a:t>Objectives</a:t>
            </a:r>
          </a:p>
          <a:p>
            <a:pPr lvl="1"/>
            <a:r>
              <a:rPr lang="en-US" b="1" dirty="0" smtClean="0"/>
              <a:t>Key BCP Steps</a:t>
            </a:r>
          </a:p>
          <a:p>
            <a:pPr lvl="1"/>
            <a:r>
              <a:rPr lang="en-US" b="1" dirty="0" smtClean="0"/>
              <a:t>BCP Development</a:t>
            </a:r>
          </a:p>
          <a:p>
            <a:pPr lvl="1"/>
            <a:r>
              <a:rPr lang="en-US" b="1" dirty="0" smtClean="0"/>
              <a:t>BCP Testing Principles</a:t>
            </a:r>
          </a:p>
          <a:p>
            <a:pPr lvl="1"/>
            <a:r>
              <a:rPr lang="en-US" b="1" dirty="0" smtClean="0"/>
              <a:t>Other Related Policies, Standards and Processes</a:t>
            </a:r>
          </a:p>
          <a:p>
            <a:pPr lvl="1"/>
            <a:r>
              <a:rPr lang="en-US" b="1" dirty="0" smtClean="0"/>
              <a:t>Pandemic</a:t>
            </a:r>
          </a:p>
          <a:p>
            <a:pPr lvl="1"/>
            <a:r>
              <a:rPr lang="en-US" b="1" dirty="0" smtClean="0"/>
              <a:t>BCP Audit Program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Business </a:t>
            </a:r>
            <a:r>
              <a:rPr lang="en-US" b="1" dirty="0"/>
              <a:t>Continuity Planning Process</a:t>
            </a:r>
            <a:br>
              <a:rPr lang="en-US" b="1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AE9BD-5716-49B9-8CD6-469A930D9540}" type="slidenum">
              <a:rPr lang="en-US" smtClean="0">
                <a:solidFill>
                  <a:srgbClr val="073E87"/>
                </a:solidFill>
              </a:rPr>
              <a:pPr/>
              <a:t>2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31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5593174"/>
              </p:ext>
            </p:extLst>
          </p:nvPr>
        </p:nvGraphicFramePr>
        <p:xfrm>
          <a:off x="228600" y="1143000"/>
          <a:ext cx="8686800" cy="540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700"/>
                <a:gridCol w="2171700"/>
                <a:gridCol w="2171700"/>
                <a:gridCol w="21717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Level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Techniques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Pros/Cons</a:t>
                      </a:r>
                      <a:endParaRPr lang="en-US" dirty="0"/>
                    </a:p>
                  </a:txBody>
                  <a:tcPr/>
                </a:tc>
              </a:tr>
              <a:tr h="391160">
                <a:tc>
                  <a:txBody>
                    <a:bodyPr/>
                    <a:lstStyle/>
                    <a:p>
                      <a:r>
                        <a:rPr lang="en-US" dirty="0" smtClean="0"/>
                        <a:t>RAID-0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Disk striping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</a:t>
                      </a:r>
                      <a:r>
                        <a:rPr lang="en-US" baseline="0" dirty="0" smtClean="0"/>
                        <a:t> is distributed on stripes that are sent to each disk in the array.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Best performance but No fault tolerance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RAID 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Disk mirroring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 on one disk is mirrored</a:t>
                      </a:r>
                      <a:r>
                        <a:rPr lang="en-US" baseline="0" dirty="0" smtClean="0"/>
                        <a:t> on another.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100% redundancy of data slow performance and 50% loss of storage space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RAID -5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Striping</a:t>
                      </a:r>
                      <a:r>
                        <a:rPr lang="en-US" baseline="0" dirty="0" smtClean="0"/>
                        <a:t> with parity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 and parity are striped in blocks across</a:t>
                      </a:r>
                      <a:r>
                        <a:rPr lang="en-US" baseline="0" dirty="0" smtClean="0"/>
                        <a:t> all disks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 Read data transaction</a:t>
                      </a:r>
                      <a:r>
                        <a:rPr lang="en-US" baseline="0" dirty="0" smtClean="0"/>
                        <a:t> rate; redundancy; Complex controller design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RAID</a:t>
                      </a:r>
                      <a:r>
                        <a:rPr lang="en-US" baseline="0" dirty="0" smtClean="0"/>
                        <a:t> - 10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Disk striping AND mirroring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Striped array’s segments are mirrored.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Redundancy + High performance;</a:t>
                      </a:r>
                      <a:r>
                        <a:rPr lang="en-US" baseline="0" dirty="0" smtClean="0"/>
                        <a:t> expensive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AE9BD-5716-49B9-8CD6-469A930D9540}" type="slidenum">
              <a:rPr lang="en-US" smtClean="0">
                <a:solidFill>
                  <a:srgbClr val="073E87"/>
                </a:solidFill>
              </a:rPr>
              <a:pPr/>
              <a:t>20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80872"/>
          </a:xfrm>
        </p:spPr>
        <p:txBody>
          <a:bodyPr/>
          <a:lstStyle/>
          <a:p>
            <a:r>
              <a:rPr lang="en-US" dirty="0" smtClean="0"/>
              <a:t>Storage – RAID </a:t>
            </a:r>
            <a:r>
              <a:rPr lang="en-US" sz="3600" dirty="0" smtClean="0"/>
              <a:t>(pg.265-267)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5013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209800"/>
            <a:ext cx="7408333" cy="3450696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en-US" b="1" dirty="0" smtClean="0"/>
              <a:t>Objectives:</a:t>
            </a:r>
          </a:p>
          <a:p>
            <a:pPr lvl="2"/>
            <a:r>
              <a:rPr lang="en-US" dirty="0"/>
              <a:t>Incorporation of the BIA and risk assessment into the BCP and testing program;</a:t>
            </a:r>
          </a:p>
          <a:p>
            <a:pPr lvl="2"/>
            <a:r>
              <a:rPr lang="en-US" dirty="0" smtClean="0"/>
              <a:t>Development of</a:t>
            </a:r>
            <a:fld id="{4C8BD94C-895D-4BE5-A320-52C205A5A4AE}" type="slidenum">
              <a:rPr lang="en-US" smtClean="0"/>
              <a:t>21</a:t>
            </a:fld>
            <a:fld id="{CFCCDE79-7E15-46DC-A9B5-0BE43084565C}" type="slidenum">
              <a:rPr lang="en-US" smtClean="0"/>
              <a:t>21</a:t>
            </a:fld>
            <a:fld id="{78DCF7BB-4683-4E29-9480-9640BDAAEAA8}" type="slidenum">
              <a:rPr lang="en-US" smtClean="0"/>
              <a:t>21</a:t>
            </a:fld>
            <a:r>
              <a:rPr lang="en-US" dirty="0" smtClean="0"/>
              <a:t> </a:t>
            </a:r>
            <a:r>
              <a:rPr lang="en-US" dirty="0"/>
              <a:t>an enterprise-wide testing program;</a:t>
            </a:r>
          </a:p>
          <a:p>
            <a:pPr lvl="2"/>
            <a:r>
              <a:rPr lang="en-US" dirty="0" smtClean="0"/>
              <a:t>Assignment </a:t>
            </a:r>
            <a:r>
              <a:rPr lang="en-US" dirty="0"/>
              <a:t>of roles and responsibilities for implementation of the </a:t>
            </a:r>
            <a:r>
              <a:rPr lang="en-US" dirty="0" smtClean="0"/>
              <a:t>testing Business </a:t>
            </a:r>
            <a:r>
              <a:rPr lang="en-US" dirty="0"/>
              <a:t>Continuity Planning </a:t>
            </a:r>
            <a:r>
              <a:rPr lang="en-US" dirty="0" smtClean="0"/>
              <a:t> program</a:t>
            </a:r>
            <a:r>
              <a:rPr lang="en-US" dirty="0"/>
              <a:t>;</a:t>
            </a:r>
          </a:p>
          <a:p>
            <a:pPr lvl="2"/>
            <a:r>
              <a:rPr lang="en-US" dirty="0" smtClean="0"/>
              <a:t>Completion </a:t>
            </a:r>
            <a:r>
              <a:rPr lang="en-US" dirty="0"/>
              <a:t>of annual, or more frequent, tests of the BCP;</a:t>
            </a:r>
          </a:p>
          <a:p>
            <a:pPr lvl="2"/>
            <a:r>
              <a:rPr lang="en-US" dirty="0" smtClean="0"/>
              <a:t>Evaluation </a:t>
            </a:r>
            <a:r>
              <a:rPr lang="en-US" dirty="0"/>
              <a:t>of the testing program and the test results by senior management </a:t>
            </a:r>
            <a:r>
              <a:rPr lang="en-US" dirty="0" smtClean="0"/>
              <a:t>and the </a:t>
            </a:r>
            <a:r>
              <a:rPr lang="en-US" dirty="0"/>
              <a:t>board;</a:t>
            </a:r>
          </a:p>
          <a:p>
            <a:pPr lvl="2"/>
            <a:r>
              <a:rPr lang="en-US" dirty="0" smtClean="0"/>
              <a:t>Assessment </a:t>
            </a:r>
            <a:r>
              <a:rPr lang="en-US" dirty="0"/>
              <a:t>of the testing program and test results by an independent party; and</a:t>
            </a:r>
          </a:p>
          <a:p>
            <a:pPr lvl="2"/>
            <a:r>
              <a:rPr lang="en-US" dirty="0" smtClean="0"/>
              <a:t>Revision </a:t>
            </a:r>
            <a:r>
              <a:rPr lang="en-US" dirty="0"/>
              <a:t>of the BCP and testing program based upon changes in </a:t>
            </a:r>
            <a:r>
              <a:rPr lang="en-US" dirty="0" smtClean="0"/>
              <a:t>business operations</a:t>
            </a:r>
            <a:r>
              <a:rPr lang="en-US" dirty="0"/>
              <a:t>, audit and examination recommendations, and test results.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Risk </a:t>
            </a:r>
            <a:r>
              <a:rPr lang="en-US" b="1" dirty="0"/>
              <a:t>Monitoring and </a:t>
            </a:r>
            <a:r>
              <a:rPr lang="en-US" b="1" dirty="0" smtClean="0"/>
              <a:t>Testing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AE9BD-5716-49B9-8CD6-469A930D9540}" type="slidenum">
              <a:rPr lang="en-US" smtClean="0">
                <a:solidFill>
                  <a:srgbClr val="073E87"/>
                </a:solidFill>
              </a:rPr>
              <a:pPr/>
              <a:t>21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85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905000"/>
            <a:ext cx="7408333" cy="4038600"/>
          </a:xfrm>
        </p:spPr>
        <p:txBody>
          <a:bodyPr>
            <a:normAutofit fontScale="25000" lnSpcReduction="20000"/>
          </a:bodyPr>
          <a:lstStyle/>
          <a:p>
            <a:r>
              <a:rPr lang="en-US" sz="7200" b="1" dirty="0" smtClean="0"/>
              <a:t>Testing Principles:</a:t>
            </a:r>
          </a:p>
          <a:p>
            <a:pPr lvl="1"/>
            <a:r>
              <a:rPr lang="en-US" sz="5600" dirty="0"/>
              <a:t>Roles and responsibilities for implementation and evaluation of the testing </a:t>
            </a:r>
            <a:r>
              <a:rPr lang="en-US" sz="5600" dirty="0" smtClean="0"/>
              <a:t>program should </a:t>
            </a:r>
            <a:r>
              <a:rPr lang="en-US" sz="5600" dirty="0"/>
              <a:t>be specifically defined;</a:t>
            </a:r>
          </a:p>
          <a:p>
            <a:pPr lvl="1"/>
            <a:r>
              <a:rPr lang="en-US" sz="5600" dirty="0" smtClean="0"/>
              <a:t>The </a:t>
            </a:r>
            <a:r>
              <a:rPr lang="en-US" sz="5600" dirty="0"/>
              <a:t>BIA and risk assessment should serve as the foundation of the testing </a:t>
            </a:r>
            <a:r>
              <a:rPr lang="en-US" sz="5600" dirty="0" smtClean="0"/>
              <a:t>program, as </a:t>
            </a:r>
            <a:r>
              <a:rPr lang="en-US" sz="5600" dirty="0"/>
              <a:t>well as the BCP that it validates;</a:t>
            </a:r>
          </a:p>
          <a:p>
            <a:pPr lvl="1"/>
            <a:r>
              <a:rPr lang="en-US" sz="5600" dirty="0" smtClean="0"/>
              <a:t>The </a:t>
            </a:r>
            <a:r>
              <a:rPr lang="en-US" sz="5600" dirty="0"/>
              <a:t>breadth and depth of testing activities should be commensurate with </a:t>
            </a:r>
            <a:r>
              <a:rPr lang="en-US" sz="5600" dirty="0" smtClean="0"/>
              <a:t>the importance </a:t>
            </a:r>
            <a:r>
              <a:rPr lang="en-US" sz="5600" dirty="0"/>
              <a:t>of the business process to the institution, as well as to critical </a:t>
            </a:r>
            <a:r>
              <a:rPr lang="en-US" sz="5600" dirty="0" smtClean="0"/>
              <a:t>financial markets</a:t>
            </a:r>
            <a:r>
              <a:rPr lang="en-US" sz="5600" dirty="0"/>
              <a:t>;</a:t>
            </a:r>
          </a:p>
          <a:p>
            <a:pPr lvl="1"/>
            <a:r>
              <a:rPr lang="en-US" sz="5600" dirty="0" smtClean="0"/>
              <a:t>Enterprise-wide </a:t>
            </a:r>
            <a:r>
              <a:rPr lang="en-US" sz="5600" dirty="0"/>
              <a:t>testing should be conducted at least annually, or more </a:t>
            </a:r>
            <a:r>
              <a:rPr lang="en-US" sz="5600" dirty="0" smtClean="0"/>
              <a:t>frequently, depending </a:t>
            </a:r>
            <a:r>
              <a:rPr lang="en-US" sz="5600" dirty="0"/>
              <a:t>on changes in the operating environment;</a:t>
            </a:r>
          </a:p>
          <a:p>
            <a:pPr lvl="1"/>
            <a:r>
              <a:rPr lang="en-US" sz="5600" dirty="0" smtClean="0"/>
              <a:t>Testing </a:t>
            </a:r>
            <a:r>
              <a:rPr lang="en-US" sz="5600" dirty="0"/>
              <a:t>should be viewed as a continuously evolving cycle, and institutions </a:t>
            </a:r>
            <a:r>
              <a:rPr lang="en-US" sz="5600" dirty="0" smtClean="0"/>
              <a:t>should work </a:t>
            </a:r>
            <a:r>
              <a:rPr lang="en-US" sz="5600" dirty="0"/>
              <a:t>towards a more comprehensive and integrated program that incorporates </a:t>
            </a:r>
            <a:r>
              <a:rPr lang="en-US" sz="5600" dirty="0" smtClean="0"/>
              <a:t>the testing </a:t>
            </a:r>
            <a:r>
              <a:rPr lang="en-US" sz="5600" dirty="0"/>
              <a:t>of various interdependencies; </a:t>
            </a:r>
          </a:p>
          <a:p>
            <a:pPr lvl="1"/>
            <a:r>
              <a:rPr lang="en-US" sz="5600" dirty="0" smtClean="0"/>
              <a:t>Institutions </a:t>
            </a:r>
            <a:r>
              <a:rPr lang="en-US" sz="5600" dirty="0"/>
              <a:t>should demonstrate, through testing, that their business </a:t>
            </a:r>
            <a:r>
              <a:rPr lang="en-US" sz="5600" dirty="0" smtClean="0"/>
              <a:t>continuity arrangements </a:t>
            </a:r>
            <a:r>
              <a:rPr lang="en-US" sz="5600" dirty="0"/>
              <a:t>have the ability to sustain the business until permanent operations </a:t>
            </a:r>
            <a:r>
              <a:rPr lang="en-US" sz="5600" dirty="0" smtClean="0"/>
              <a:t>are reestablished</a:t>
            </a:r>
            <a:r>
              <a:rPr lang="en-US" sz="5600" dirty="0"/>
              <a:t>;</a:t>
            </a:r>
          </a:p>
          <a:p>
            <a:pPr lvl="1"/>
            <a:r>
              <a:rPr lang="en-US" sz="5600" dirty="0" smtClean="0"/>
              <a:t>The </a:t>
            </a:r>
            <a:r>
              <a:rPr lang="en-US" sz="5600" dirty="0"/>
              <a:t>testing program should be reviewed by an independent party; and</a:t>
            </a:r>
          </a:p>
          <a:p>
            <a:pPr lvl="1"/>
            <a:r>
              <a:rPr lang="en-US" sz="5600" dirty="0" smtClean="0"/>
              <a:t>Test </a:t>
            </a:r>
            <a:r>
              <a:rPr lang="en-US" sz="5600" dirty="0"/>
              <a:t>results should be compared against the BCP to identify any gaps between </a:t>
            </a:r>
            <a:r>
              <a:rPr lang="en-US" sz="5600" dirty="0" smtClean="0"/>
              <a:t>the testing </a:t>
            </a:r>
            <a:r>
              <a:rPr lang="en-US" sz="5600" dirty="0"/>
              <a:t>program and business continuity guidelines, with notable </a:t>
            </a:r>
            <a:r>
              <a:rPr lang="en-US" sz="5600" dirty="0" smtClean="0"/>
              <a:t>revisions incorporated </a:t>
            </a:r>
            <a:r>
              <a:rPr lang="en-US" sz="5600" dirty="0"/>
              <a:t>into the testing program or the BCP, as deemed necessary.</a:t>
            </a:r>
            <a:endParaRPr lang="en-US" sz="5600" b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Risk Monitoring and </a:t>
            </a:r>
            <a:r>
              <a:rPr lang="en-US" b="1" dirty="0" smtClean="0"/>
              <a:t>Testing (cont.)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AE9BD-5716-49B9-8CD6-469A930D9540}" type="slidenum">
              <a:rPr lang="en-US" smtClean="0">
                <a:solidFill>
                  <a:srgbClr val="073E87"/>
                </a:solidFill>
              </a:rPr>
              <a:pPr/>
              <a:t>22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16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209800"/>
            <a:ext cx="7408333" cy="3450696"/>
          </a:xfrm>
        </p:spPr>
        <p:txBody>
          <a:bodyPr>
            <a:normAutofit fontScale="70000" lnSpcReduction="20000"/>
          </a:bodyPr>
          <a:lstStyle/>
          <a:p>
            <a:pPr lvl="1"/>
            <a:r>
              <a:rPr lang="en-US" sz="4300" b="1" dirty="0" smtClean="0"/>
              <a:t>Testing Strategies:</a:t>
            </a:r>
          </a:p>
          <a:p>
            <a:pPr lvl="2"/>
            <a:r>
              <a:rPr lang="en-US" sz="2800" dirty="0"/>
              <a:t>Expectations for business lines and support functions to demonstrate </a:t>
            </a:r>
            <a:r>
              <a:rPr lang="en-US" sz="2800" dirty="0" smtClean="0"/>
              <a:t>the achievement </a:t>
            </a:r>
            <a:r>
              <a:rPr lang="en-US" sz="2800" dirty="0"/>
              <a:t>of business continuity test objectives consistent with the BIA and </a:t>
            </a:r>
            <a:r>
              <a:rPr lang="en-US" sz="2800" dirty="0" smtClean="0"/>
              <a:t>risk assessment</a:t>
            </a:r>
            <a:r>
              <a:rPr lang="en-US" sz="2800" dirty="0"/>
              <a:t>;</a:t>
            </a:r>
          </a:p>
          <a:p>
            <a:pPr lvl="2"/>
            <a:r>
              <a:rPr lang="en-US" sz="2800" dirty="0" smtClean="0"/>
              <a:t>A </a:t>
            </a:r>
            <a:r>
              <a:rPr lang="en-US" sz="2800" dirty="0"/>
              <a:t>description of the depth and breadth of testing to be accomplished;</a:t>
            </a:r>
          </a:p>
          <a:p>
            <a:pPr lvl="2"/>
            <a:r>
              <a:rPr lang="en-US" sz="2800" dirty="0" smtClean="0"/>
              <a:t>The </a:t>
            </a:r>
            <a:r>
              <a:rPr lang="en-US" sz="2800" dirty="0"/>
              <a:t>involvement of staff, technology, and facilities;</a:t>
            </a:r>
          </a:p>
          <a:p>
            <a:pPr lvl="2"/>
            <a:r>
              <a:rPr lang="en-US" sz="2800" dirty="0" smtClean="0"/>
              <a:t>Expectations </a:t>
            </a:r>
            <a:r>
              <a:rPr lang="en-US" sz="2800" dirty="0"/>
              <a:t>for testing internal and external interdependencies; and</a:t>
            </a:r>
          </a:p>
          <a:p>
            <a:pPr lvl="2"/>
            <a:r>
              <a:rPr lang="en-US" sz="2800" dirty="0" smtClean="0"/>
              <a:t>An </a:t>
            </a:r>
            <a:r>
              <a:rPr lang="en-US" sz="2800" dirty="0"/>
              <a:t>evaluation of the reasonableness of assumptions used in developing the </a:t>
            </a:r>
            <a:r>
              <a:rPr lang="en-US" sz="2800" dirty="0" smtClean="0"/>
              <a:t>testing strategy</a:t>
            </a:r>
            <a:r>
              <a:rPr lang="en-US" sz="2800" dirty="0"/>
              <a:t>.</a:t>
            </a:r>
            <a:endParaRPr lang="en-US" sz="2500" b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Risk </a:t>
            </a:r>
            <a:r>
              <a:rPr lang="en-US" b="1" dirty="0"/>
              <a:t>Monitoring and </a:t>
            </a:r>
            <a:r>
              <a:rPr lang="en-US" b="1" dirty="0" smtClean="0"/>
              <a:t>Testing (cont.)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AE9BD-5716-49B9-8CD6-469A930D9540}" type="slidenum">
              <a:rPr lang="en-US" smtClean="0">
                <a:solidFill>
                  <a:srgbClr val="073E87"/>
                </a:solidFill>
              </a:rPr>
              <a:pPr/>
              <a:t>23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29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209800"/>
            <a:ext cx="7408333" cy="3450696"/>
          </a:xfrm>
        </p:spPr>
        <p:txBody>
          <a:bodyPr>
            <a:normAutofit fontScale="85000" lnSpcReduction="10000"/>
          </a:bodyPr>
          <a:lstStyle/>
          <a:p>
            <a:pPr lvl="1"/>
            <a:r>
              <a:rPr lang="en-US" sz="3100" b="1" dirty="0" smtClean="0"/>
              <a:t>Testing Scope and Objectives:</a:t>
            </a:r>
          </a:p>
          <a:p>
            <a:pPr lvl="2"/>
            <a:r>
              <a:rPr lang="en-US" dirty="0"/>
              <a:t>Not jeopardize normal business operations;</a:t>
            </a:r>
          </a:p>
          <a:p>
            <a:pPr lvl="2"/>
            <a:r>
              <a:rPr lang="en-US" dirty="0" smtClean="0"/>
              <a:t>Gradually </a:t>
            </a:r>
            <a:r>
              <a:rPr lang="en-US" dirty="0"/>
              <a:t>increase the complexity, level of participation, functions, and </a:t>
            </a:r>
            <a:r>
              <a:rPr lang="en-US" dirty="0" smtClean="0"/>
              <a:t>physical locations </a:t>
            </a:r>
            <a:r>
              <a:rPr lang="en-US" dirty="0"/>
              <a:t>involved;</a:t>
            </a:r>
          </a:p>
          <a:p>
            <a:pPr lvl="2"/>
            <a:r>
              <a:rPr lang="en-US" dirty="0" smtClean="0"/>
              <a:t>Demonstrate </a:t>
            </a:r>
            <a:r>
              <a:rPr lang="en-US" dirty="0"/>
              <a:t>a variety of management and response proficiencies under </a:t>
            </a:r>
            <a:r>
              <a:rPr lang="en-US" dirty="0" smtClean="0"/>
              <a:t>simulated crisis </a:t>
            </a:r>
            <a:r>
              <a:rPr lang="en-US" dirty="0"/>
              <a:t>conditions, progressively involving more resources and participants;</a:t>
            </a:r>
          </a:p>
          <a:p>
            <a:pPr lvl="2"/>
            <a:r>
              <a:rPr lang="en-US" dirty="0" smtClean="0"/>
              <a:t>Uncover </a:t>
            </a:r>
            <a:r>
              <a:rPr lang="en-US" dirty="0"/>
              <a:t>inadequacies so that testing procedures can be revised;</a:t>
            </a:r>
          </a:p>
          <a:p>
            <a:pPr lvl="2"/>
            <a:r>
              <a:rPr lang="en-US" dirty="0" smtClean="0"/>
              <a:t>Consider </a:t>
            </a:r>
            <a:r>
              <a:rPr lang="en-US" dirty="0"/>
              <a:t>deviating from the test script to interject unplanned events, such as the </a:t>
            </a:r>
            <a:r>
              <a:rPr lang="en-US" dirty="0" smtClean="0"/>
              <a:t>loss of </a:t>
            </a:r>
            <a:r>
              <a:rPr lang="en-US" dirty="0"/>
              <a:t>key individuals or services; and</a:t>
            </a:r>
          </a:p>
          <a:p>
            <a:pPr lvl="2"/>
            <a:r>
              <a:rPr lang="en-US" dirty="0" smtClean="0"/>
              <a:t>Involve </a:t>
            </a:r>
            <a:r>
              <a:rPr lang="en-US" dirty="0"/>
              <a:t>a sufficient volume of all types of transactions to ensure adequate </a:t>
            </a:r>
            <a:r>
              <a:rPr lang="en-US" dirty="0" smtClean="0"/>
              <a:t>capacity and </a:t>
            </a:r>
            <a:r>
              <a:rPr lang="en-US" dirty="0"/>
              <a:t>functionality of the recovery facility.</a:t>
            </a:r>
            <a:endParaRPr lang="en-US" sz="6800" b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Risk Monitoring and </a:t>
            </a:r>
            <a:r>
              <a:rPr lang="en-US" b="1" dirty="0" smtClean="0"/>
              <a:t>Testing (cont.)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AE9BD-5716-49B9-8CD6-469A930D9540}" type="slidenum">
              <a:rPr lang="en-US" smtClean="0">
                <a:solidFill>
                  <a:srgbClr val="073E87"/>
                </a:solidFill>
              </a:rPr>
              <a:pPr/>
              <a:t>24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91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209800"/>
            <a:ext cx="7408333" cy="3450696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600" b="1" dirty="0" smtClean="0"/>
              <a:t>Testing Plan:</a:t>
            </a:r>
          </a:p>
          <a:p>
            <a:pPr lvl="2"/>
            <a:r>
              <a:rPr lang="en-US" dirty="0"/>
              <a:t>A master test schedule that encompasses all test objectives;</a:t>
            </a:r>
          </a:p>
          <a:p>
            <a:pPr lvl="2"/>
            <a:r>
              <a:rPr lang="en-US" dirty="0" smtClean="0"/>
              <a:t>Specific </a:t>
            </a:r>
            <a:r>
              <a:rPr lang="en-US" dirty="0"/>
              <a:t>description of test objectives and methods;</a:t>
            </a:r>
          </a:p>
          <a:p>
            <a:pPr lvl="2"/>
            <a:r>
              <a:rPr lang="en-US" dirty="0" smtClean="0"/>
              <a:t>Roles </a:t>
            </a:r>
            <a:r>
              <a:rPr lang="en-US" dirty="0"/>
              <a:t>and responsibilities for all test participants, including support staff;</a:t>
            </a:r>
          </a:p>
          <a:p>
            <a:pPr lvl="2"/>
            <a:r>
              <a:rPr lang="en-US" dirty="0" smtClean="0"/>
              <a:t>Designation </a:t>
            </a:r>
            <a:r>
              <a:rPr lang="en-US" dirty="0"/>
              <a:t>of test participants;</a:t>
            </a:r>
          </a:p>
          <a:p>
            <a:pPr lvl="2"/>
            <a:r>
              <a:rPr lang="en-US" dirty="0" smtClean="0"/>
              <a:t>Test </a:t>
            </a:r>
            <a:r>
              <a:rPr lang="en-US" dirty="0"/>
              <a:t>decision makers and succession plans;</a:t>
            </a:r>
          </a:p>
          <a:p>
            <a:pPr lvl="2"/>
            <a:r>
              <a:rPr lang="en-US" dirty="0" smtClean="0"/>
              <a:t>Test </a:t>
            </a:r>
            <a:r>
              <a:rPr lang="en-US" dirty="0"/>
              <a:t>locations; and</a:t>
            </a:r>
          </a:p>
          <a:p>
            <a:pPr lvl="2"/>
            <a:r>
              <a:rPr lang="en-US" dirty="0" smtClean="0"/>
              <a:t>Test </a:t>
            </a:r>
            <a:r>
              <a:rPr lang="en-US" dirty="0"/>
              <a:t>escalation conditions and test contact information.</a:t>
            </a:r>
            <a:endParaRPr lang="en-US" sz="5000" b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Risk Monitoring and Testing (cont.)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AE9BD-5716-49B9-8CD6-469A930D9540}" type="slidenum">
              <a:rPr lang="en-US" smtClean="0">
                <a:solidFill>
                  <a:srgbClr val="073E87"/>
                </a:solidFill>
              </a:rPr>
              <a:pPr/>
              <a:t>25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02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209800"/>
            <a:ext cx="7408333" cy="3450696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sz="2600" b="1" dirty="0" smtClean="0"/>
              <a:t>Testing Methods:</a:t>
            </a:r>
          </a:p>
          <a:p>
            <a:pPr lvl="2"/>
            <a:r>
              <a:rPr lang="en-US" sz="2400" dirty="0" smtClean="0"/>
              <a:t>Desk Check or Plan Audit </a:t>
            </a:r>
          </a:p>
          <a:p>
            <a:pPr lvl="2"/>
            <a:r>
              <a:rPr lang="en-US" sz="2400" dirty="0" smtClean="0"/>
              <a:t>Orientation or Plan Walkthrough</a:t>
            </a:r>
          </a:p>
          <a:p>
            <a:pPr lvl="2"/>
            <a:r>
              <a:rPr lang="en-US" sz="2400" dirty="0" smtClean="0"/>
              <a:t>Tabletop Exercise (Boardroom style exercise)</a:t>
            </a:r>
          </a:p>
          <a:p>
            <a:pPr lvl="2"/>
            <a:r>
              <a:rPr lang="en-US" sz="2400" dirty="0" smtClean="0"/>
              <a:t>Communication Testing</a:t>
            </a:r>
          </a:p>
          <a:p>
            <a:pPr lvl="2"/>
            <a:r>
              <a:rPr lang="en-US" sz="2400" dirty="0" smtClean="0"/>
              <a:t>IT Environment (Systems and Application) Walkthrough</a:t>
            </a:r>
          </a:p>
          <a:p>
            <a:pPr lvl="2"/>
            <a:r>
              <a:rPr lang="en-US" sz="2400" dirty="0" smtClean="0"/>
              <a:t>Alternative Site Testing</a:t>
            </a:r>
          </a:p>
          <a:p>
            <a:pPr lvl="2"/>
            <a:r>
              <a:rPr lang="en-US" sz="2400" dirty="0" smtClean="0"/>
              <a:t>End-to-end Testing</a:t>
            </a:r>
            <a:endParaRPr lang="en-US" sz="2200" dirty="0" smtClean="0"/>
          </a:p>
          <a:p>
            <a:pPr lvl="3"/>
            <a:endParaRPr lang="en-US" sz="2200" dirty="0" smtClean="0"/>
          </a:p>
          <a:p>
            <a:pPr lvl="2"/>
            <a:endParaRPr lang="en-US" sz="2400" b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Risk Monitoring and Testing (cont.)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AE9BD-5716-49B9-8CD6-469A930D9540}" type="slidenum">
              <a:rPr lang="en-US" smtClean="0">
                <a:solidFill>
                  <a:srgbClr val="073E87"/>
                </a:solidFill>
              </a:rPr>
              <a:pPr/>
              <a:t>26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1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209800"/>
            <a:ext cx="7408333" cy="3450696"/>
          </a:xfrm>
        </p:spPr>
        <p:txBody>
          <a:bodyPr>
            <a:normAutofit/>
          </a:bodyPr>
          <a:lstStyle/>
          <a:p>
            <a:pPr lvl="2"/>
            <a:r>
              <a:rPr lang="en-US" sz="2400" b="1" dirty="0" smtClean="0"/>
              <a:t>Execution</a:t>
            </a:r>
            <a:r>
              <a:rPr lang="en-US" sz="2400" b="1" dirty="0"/>
              <a:t>, Evaluation, Independent Assessment, and Reporting of Test Results</a:t>
            </a:r>
            <a:endParaRPr lang="en-US" sz="2400" b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Risk Monitoring and Testing (cont.)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AE9BD-5716-49B9-8CD6-469A930D9540}" type="slidenum">
              <a:rPr lang="en-US" smtClean="0">
                <a:solidFill>
                  <a:srgbClr val="073E87"/>
                </a:solidFill>
              </a:rPr>
              <a:pPr/>
              <a:t>27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17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209800"/>
            <a:ext cx="7408333" cy="3450696"/>
          </a:xfrm>
        </p:spPr>
        <p:txBody>
          <a:bodyPr>
            <a:normAutofit fontScale="77500" lnSpcReduction="20000"/>
          </a:bodyPr>
          <a:lstStyle/>
          <a:p>
            <a:endParaRPr lang="en-US" b="1" dirty="0"/>
          </a:p>
          <a:p>
            <a:pPr lvl="1"/>
            <a:r>
              <a:rPr lang="en-US" dirty="0"/>
              <a:t>Security Standards;</a:t>
            </a:r>
          </a:p>
          <a:p>
            <a:pPr lvl="1"/>
            <a:r>
              <a:rPr lang="en-US" dirty="0" smtClean="0"/>
              <a:t>Project </a:t>
            </a:r>
            <a:r>
              <a:rPr lang="en-US" dirty="0"/>
              <a:t>Management;</a:t>
            </a:r>
          </a:p>
          <a:p>
            <a:pPr lvl="1"/>
            <a:r>
              <a:rPr lang="en-US" dirty="0" smtClean="0"/>
              <a:t>Change </a:t>
            </a:r>
            <a:r>
              <a:rPr lang="en-US" dirty="0"/>
              <a:t>Control Policies;</a:t>
            </a:r>
          </a:p>
          <a:p>
            <a:pPr lvl="1"/>
            <a:r>
              <a:rPr lang="en-US" dirty="0" smtClean="0"/>
              <a:t>Data </a:t>
            </a:r>
            <a:r>
              <a:rPr lang="en-US" dirty="0"/>
              <a:t>Synchronization Procedures;</a:t>
            </a:r>
          </a:p>
          <a:p>
            <a:pPr lvl="1"/>
            <a:r>
              <a:rPr lang="en-US" dirty="0" smtClean="0"/>
              <a:t>Crises </a:t>
            </a:r>
            <a:r>
              <a:rPr lang="en-US" dirty="0"/>
              <a:t>Management;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Incident </a:t>
            </a:r>
            <a:r>
              <a:rPr lang="en-US" b="1" dirty="0">
                <a:solidFill>
                  <a:srgbClr val="FF0000"/>
                </a:solidFill>
              </a:rPr>
              <a:t>Response;</a:t>
            </a:r>
          </a:p>
          <a:p>
            <a:pPr lvl="1"/>
            <a:r>
              <a:rPr lang="en-US" dirty="0" smtClean="0"/>
              <a:t>Remote </a:t>
            </a:r>
            <a:r>
              <a:rPr lang="en-US" dirty="0"/>
              <a:t>Access;</a:t>
            </a:r>
          </a:p>
          <a:p>
            <a:pPr lvl="1"/>
            <a:r>
              <a:rPr lang="en-US" dirty="0" smtClean="0"/>
              <a:t>Employee </a:t>
            </a:r>
            <a:r>
              <a:rPr lang="en-US" dirty="0"/>
              <a:t>Training;</a:t>
            </a:r>
          </a:p>
          <a:p>
            <a:pPr lvl="1"/>
            <a:r>
              <a:rPr lang="en-US" dirty="0" smtClean="0"/>
              <a:t>Notification </a:t>
            </a:r>
            <a:r>
              <a:rPr lang="en-US" dirty="0"/>
              <a:t>Standards;</a:t>
            </a:r>
          </a:p>
          <a:p>
            <a:pPr lvl="1"/>
            <a:r>
              <a:rPr lang="en-US" dirty="0" smtClean="0"/>
              <a:t>Insurance</a:t>
            </a:r>
            <a:r>
              <a:rPr lang="en-US" dirty="0"/>
              <a:t>; and</a:t>
            </a:r>
          </a:p>
          <a:p>
            <a:pPr lvl="1"/>
            <a:r>
              <a:rPr lang="en-US" dirty="0" smtClean="0"/>
              <a:t>Government </a:t>
            </a:r>
            <a:r>
              <a:rPr lang="en-US" dirty="0"/>
              <a:t>and Community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Other </a:t>
            </a:r>
            <a:r>
              <a:rPr lang="en-US" b="1" dirty="0"/>
              <a:t>Related Policies, Standards and Procedures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AE9BD-5716-49B9-8CD6-469A930D9540}" type="slidenum">
              <a:rPr lang="en-US" smtClean="0">
                <a:solidFill>
                  <a:srgbClr val="073E87"/>
                </a:solidFill>
              </a:rPr>
              <a:pPr/>
              <a:t>28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20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209800"/>
            <a:ext cx="7408333" cy="3450696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Definition: </a:t>
            </a:r>
            <a:r>
              <a:rPr lang="en-US" i="1" dirty="0" smtClean="0"/>
              <a:t>“Pandemics </a:t>
            </a:r>
            <a:r>
              <a:rPr lang="en-US" i="1" dirty="0"/>
              <a:t>are defined as epidemics or outbreaks in humans of infectious diseases </a:t>
            </a:r>
            <a:r>
              <a:rPr lang="en-US" i="1" dirty="0" smtClean="0"/>
              <a:t>that have </a:t>
            </a:r>
            <a:r>
              <a:rPr lang="en-US" i="1" dirty="0"/>
              <a:t>the ability to spread rapidly over large areas, possibly worldwide. </a:t>
            </a:r>
            <a:r>
              <a:rPr lang="en-US" i="1" dirty="0" smtClean="0"/>
              <a:t>Several pandemics </a:t>
            </a:r>
            <a:r>
              <a:rPr lang="en-US" i="1" dirty="0"/>
              <a:t>have occurred throughout history, and experts predict that we will </a:t>
            </a:r>
            <a:r>
              <a:rPr lang="en-US" i="1" dirty="0" smtClean="0"/>
              <a:t>experience at </a:t>
            </a:r>
            <a:r>
              <a:rPr lang="en-US" i="1" dirty="0"/>
              <a:t>least one pandemic outbreak in this century.</a:t>
            </a:r>
            <a:r>
              <a:rPr lang="en-US" i="1" dirty="0" smtClean="0"/>
              <a:t> “</a:t>
            </a:r>
            <a:endParaRPr lang="en-US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Pandemic Planning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AE9BD-5716-49B9-8CD6-469A930D9540}" type="slidenum">
              <a:rPr lang="en-US" smtClean="0">
                <a:solidFill>
                  <a:srgbClr val="073E87"/>
                </a:solidFill>
              </a:rPr>
              <a:pPr/>
              <a:t>29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23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2209800"/>
            <a:ext cx="7408333" cy="3450696"/>
          </a:xfrm>
        </p:spPr>
        <p:txBody>
          <a:bodyPr>
            <a:noAutofit/>
          </a:bodyPr>
          <a:lstStyle/>
          <a:p>
            <a:r>
              <a:rPr lang="en-US" sz="1800" i="1" dirty="0" smtClean="0"/>
              <a:t>“During </a:t>
            </a:r>
            <a:r>
              <a:rPr lang="en-US" sz="1800" i="1" dirty="0"/>
              <a:t>the first World Trade Center attack in </a:t>
            </a:r>
            <a:r>
              <a:rPr lang="en-US" sz="1800" i="1" dirty="0" smtClean="0"/>
              <a:t>1993, Morgan </a:t>
            </a:r>
            <a:r>
              <a:rPr lang="en-US" sz="1800" i="1" dirty="0"/>
              <a:t>Stanley (MS) learned an important lesson. None </a:t>
            </a:r>
            <a:r>
              <a:rPr lang="en-US" sz="1800" i="1" dirty="0" smtClean="0"/>
              <a:t>of the </a:t>
            </a:r>
            <a:r>
              <a:rPr lang="en-US" sz="1800" i="1" dirty="0"/>
              <a:t>MS employees lost their lives, but it took four hours </a:t>
            </a:r>
            <a:r>
              <a:rPr lang="en-US" sz="1800" i="1" dirty="0" smtClean="0"/>
              <a:t>for all </a:t>
            </a:r>
            <a:r>
              <a:rPr lang="en-US" sz="1800" i="1" dirty="0"/>
              <a:t>of the employees to evacuate the building. As a </a:t>
            </a:r>
            <a:r>
              <a:rPr lang="en-US" sz="1800" i="1" dirty="0" smtClean="0"/>
              <a:t>result, management </a:t>
            </a:r>
            <a:r>
              <a:rPr lang="en-US" sz="1800" i="1" dirty="0"/>
              <a:t>decided that the BCP needed to be </a:t>
            </a:r>
            <a:r>
              <a:rPr lang="en-US" sz="1800" i="1" dirty="0" smtClean="0"/>
              <a:t>updated. MS </a:t>
            </a:r>
            <a:r>
              <a:rPr lang="en-US" sz="1800" i="1" dirty="0"/>
              <a:t>took a careful look at its business operations and the </a:t>
            </a:r>
            <a:r>
              <a:rPr lang="en-US" sz="1800" i="1" dirty="0" smtClean="0"/>
              <a:t>risk of </a:t>
            </a:r>
            <a:r>
              <a:rPr lang="en-US" sz="1800" i="1" dirty="0"/>
              <a:t>potential disasters and developed a new plan. On </a:t>
            </a:r>
            <a:r>
              <a:rPr lang="en-US" sz="1800" i="1" dirty="0" smtClean="0"/>
              <a:t>Sept. 11</a:t>
            </a:r>
            <a:r>
              <a:rPr lang="en-US" sz="1800" i="1" dirty="0"/>
              <a:t>, 2001, the planning paid off. After the first </a:t>
            </a:r>
            <a:r>
              <a:rPr lang="en-US" sz="1800" i="1" dirty="0" smtClean="0"/>
              <a:t>hijacked plane </a:t>
            </a:r>
            <a:r>
              <a:rPr lang="en-US" sz="1800" i="1" dirty="0"/>
              <a:t>slammed into the first World Trade Center </a:t>
            </a:r>
            <a:r>
              <a:rPr lang="en-US" sz="1800" i="1" dirty="0" smtClean="0"/>
              <a:t>tower, MS </a:t>
            </a:r>
            <a:r>
              <a:rPr lang="en-US" sz="1800" i="1" dirty="0"/>
              <a:t>security evacuated all the employees. The </a:t>
            </a:r>
            <a:r>
              <a:rPr lang="en-US" sz="1800" i="1" dirty="0" smtClean="0"/>
              <a:t>evacuation took </a:t>
            </a:r>
            <a:r>
              <a:rPr lang="en-US" sz="1800" i="1" dirty="0"/>
              <a:t>only 45 minutes this time, allowing MS to get on </a:t>
            </a:r>
            <a:r>
              <a:rPr lang="en-US" sz="1800" i="1" dirty="0" smtClean="0"/>
              <a:t>with recovering </a:t>
            </a:r>
            <a:r>
              <a:rPr lang="en-US" sz="1800" i="1" dirty="0"/>
              <a:t>daily operations. Improvements to ER </a:t>
            </a:r>
            <a:r>
              <a:rPr lang="en-US" sz="1800" i="1" dirty="0" smtClean="0"/>
              <a:t>capabilities likely </a:t>
            </a:r>
            <a:r>
              <a:rPr lang="en-US" sz="1800" i="1" dirty="0"/>
              <a:t>saved numerous lives. The BCM capabilities </a:t>
            </a:r>
            <a:r>
              <a:rPr lang="en-US" sz="1800" i="1" dirty="0" smtClean="0"/>
              <a:t>were also </a:t>
            </a:r>
            <a:r>
              <a:rPr lang="en-US" sz="1800" i="1" dirty="0"/>
              <a:t>improved as part of the review</a:t>
            </a:r>
            <a:r>
              <a:rPr lang="en-US" sz="1800" i="1" dirty="0" smtClean="0"/>
              <a:t>.” – GTAG Business Continuity Management</a:t>
            </a:r>
            <a:endParaRPr lang="en-US" sz="1800" b="1" i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Morgan Stanley Case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AE9BD-5716-49B9-8CD6-469A930D9540}" type="slidenum">
              <a:rPr lang="en-US" smtClean="0">
                <a:solidFill>
                  <a:srgbClr val="073E87"/>
                </a:solidFill>
              </a:rPr>
              <a:pPr/>
              <a:t>3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23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209800"/>
            <a:ext cx="7408333" cy="3450696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A </a:t>
            </a:r>
            <a:r>
              <a:rPr lang="en-US" dirty="0"/>
              <a:t>preventive </a:t>
            </a:r>
            <a:r>
              <a:rPr lang="en-US" dirty="0" smtClean="0"/>
              <a:t>program</a:t>
            </a:r>
          </a:p>
          <a:p>
            <a:pPr lvl="1"/>
            <a:r>
              <a:rPr lang="en-US" dirty="0"/>
              <a:t>A documented </a:t>
            </a:r>
            <a:r>
              <a:rPr lang="en-US" dirty="0" smtClean="0"/>
              <a:t>strategy</a:t>
            </a:r>
          </a:p>
          <a:p>
            <a:pPr lvl="1"/>
            <a:r>
              <a:rPr lang="en-US" dirty="0"/>
              <a:t>Comprehensive framework of facilities, systems, or </a:t>
            </a:r>
            <a:r>
              <a:rPr lang="en-US" dirty="0" smtClean="0"/>
              <a:t>procedures</a:t>
            </a:r>
          </a:p>
          <a:p>
            <a:pPr lvl="1"/>
            <a:r>
              <a:rPr lang="en-US" dirty="0"/>
              <a:t>A testing </a:t>
            </a:r>
            <a:r>
              <a:rPr lang="en-US" dirty="0" smtClean="0"/>
              <a:t>program</a:t>
            </a:r>
          </a:p>
          <a:p>
            <a:pPr lvl="1"/>
            <a:r>
              <a:rPr lang="en-US" dirty="0"/>
              <a:t>An oversight program to ensure ongoing review and updates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900" b="1" dirty="0"/>
              <a:t>Pandemic Planning</a:t>
            </a:r>
            <a:br>
              <a:rPr lang="en-US" sz="4900" b="1" dirty="0"/>
            </a:br>
            <a:endParaRPr lang="en-US" sz="49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AE9BD-5716-49B9-8CD6-469A930D9540}" type="slidenum">
              <a:rPr lang="en-US" smtClean="0">
                <a:solidFill>
                  <a:srgbClr val="073E87"/>
                </a:solidFill>
              </a:rPr>
              <a:pPr/>
              <a:t>30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05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209800"/>
            <a:ext cx="7408333" cy="3450696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Resources:</a:t>
            </a:r>
          </a:p>
          <a:p>
            <a:pPr marL="627063" lvl="2" indent="0">
              <a:buNone/>
            </a:pP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://www.pandemicflu.gov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(DHHS)</a:t>
            </a:r>
          </a:p>
          <a:p>
            <a:pPr marL="627063" lvl="2" indent="0">
              <a:buNone/>
            </a:pPr>
            <a:r>
              <a:rPr lang="en-US" dirty="0">
                <a:hlinkClick r:id="rId4"/>
              </a:rPr>
              <a:t>https://www.fsscc.org/influenza/financial </a:t>
            </a:r>
            <a:r>
              <a:rPr lang="en-US" dirty="0" err="1" smtClean="0">
                <a:hlinkClick r:id="rId4"/>
              </a:rPr>
              <a:t>panning.jsp</a:t>
            </a:r>
            <a:endParaRPr lang="en-US" dirty="0"/>
          </a:p>
          <a:p>
            <a:pPr marL="581343" lvl="2" indent="0">
              <a:buNone/>
            </a:pP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www.pandemicflu.gov/plan/pdf/cikrpandemicinfluenzaguide.pdf</a:t>
            </a:r>
            <a:r>
              <a:rPr lang="en-US" dirty="0" smtClean="0"/>
              <a:t> (DHS)</a:t>
            </a:r>
          </a:p>
          <a:p>
            <a:pPr marL="581343" lvl="2" indent="0">
              <a:buNone/>
            </a:pPr>
            <a:r>
              <a:rPr lang="en-US" dirty="0">
                <a:hlinkClick r:id="rId6"/>
              </a:rPr>
              <a:t>http</a:t>
            </a:r>
            <a:r>
              <a:rPr lang="en-US" dirty="0" smtClean="0">
                <a:hlinkClick r:id="rId6"/>
              </a:rPr>
              <a:t>://www.pandemicflu.gov/plan/community/commitigation.html</a:t>
            </a:r>
            <a:r>
              <a:rPr lang="en-US" dirty="0" smtClean="0"/>
              <a:t> (CDC)</a:t>
            </a:r>
          </a:p>
          <a:p>
            <a:pPr marL="581343" lvl="2" indent="0">
              <a:buNone/>
            </a:pPr>
            <a:endParaRPr lang="en-US" dirty="0" smtClean="0"/>
          </a:p>
          <a:p>
            <a:pPr marL="627063" lvl="2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Pandemic Planning (cont.)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AE9BD-5716-49B9-8CD6-469A930D9540}" type="slidenum">
              <a:rPr lang="en-US" smtClean="0">
                <a:solidFill>
                  <a:srgbClr val="073E87"/>
                </a:solidFill>
              </a:rPr>
              <a:pPr/>
              <a:t>31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36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209800"/>
            <a:ext cx="7408333" cy="3886200"/>
          </a:xfrm>
        </p:spPr>
        <p:txBody>
          <a:bodyPr>
            <a:normAutofit lnSpcReduction="10000"/>
          </a:bodyPr>
          <a:lstStyle/>
          <a:p>
            <a:r>
              <a:rPr lang="en-US" i="1" dirty="0" smtClean="0"/>
              <a:t>“Disaster </a:t>
            </a:r>
            <a:r>
              <a:rPr lang="en-US" i="1" dirty="0"/>
              <a:t>recovery of information technology (IT) </a:t>
            </a:r>
            <a:r>
              <a:rPr lang="en-US" i="1" dirty="0" smtClean="0"/>
              <a:t>components supports </a:t>
            </a:r>
            <a:r>
              <a:rPr lang="en-US" i="1" dirty="0"/>
              <a:t>restoring operations critical to the </a:t>
            </a:r>
            <a:r>
              <a:rPr lang="en-US" i="1" dirty="0" smtClean="0"/>
              <a:t>resumption of </a:t>
            </a:r>
            <a:r>
              <a:rPr lang="en-US" i="1" dirty="0"/>
              <a:t>business, including regaining access to data (records, </a:t>
            </a:r>
            <a:r>
              <a:rPr lang="en-US" i="1" dirty="0" smtClean="0"/>
              <a:t>hardware, </a:t>
            </a:r>
            <a:r>
              <a:rPr lang="fr-FR" i="1" dirty="0" smtClean="0"/>
              <a:t>software</a:t>
            </a:r>
            <a:r>
              <a:rPr lang="fr-FR" i="1" dirty="0"/>
              <a:t>, etc.), communications (e-mail, phone, etc</a:t>
            </a:r>
            <a:r>
              <a:rPr lang="fr-FR" i="1" dirty="0" smtClean="0"/>
              <a:t>.), </a:t>
            </a:r>
            <a:r>
              <a:rPr lang="en-US" i="1" dirty="0" smtClean="0"/>
              <a:t>workspace</a:t>
            </a:r>
            <a:r>
              <a:rPr lang="en-US" i="1" dirty="0"/>
              <a:t>, and other business processes after a disaster. </a:t>
            </a:r>
            <a:r>
              <a:rPr lang="en-US" i="1" dirty="0" smtClean="0"/>
              <a:t>A well-established </a:t>
            </a:r>
            <a:r>
              <a:rPr lang="en-US" i="1" dirty="0"/>
              <a:t>and thoroughly tested disaster </a:t>
            </a:r>
            <a:r>
              <a:rPr lang="en-US" i="1" dirty="0" smtClean="0"/>
              <a:t>recovery plan </a:t>
            </a:r>
            <a:r>
              <a:rPr lang="en-US" i="1" dirty="0"/>
              <a:t>must be developed in harmony with the BCM plan </a:t>
            </a:r>
            <a:r>
              <a:rPr lang="en-US" i="1" dirty="0" smtClean="0"/>
              <a:t>to increase </a:t>
            </a:r>
            <a:r>
              <a:rPr lang="en-US" i="1" dirty="0"/>
              <a:t>the probability of successfully recovering vital </a:t>
            </a:r>
            <a:r>
              <a:rPr lang="en-US" i="1" dirty="0" smtClean="0"/>
              <a:t>organization records.” – GTAG Business Continuity Management</a:t>
            </a:r>
            <a:endParaRPr lang="en-US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b="1" dirty="0" smtClean="0"/>
              <a:t>IT – Disaster Recovery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AE9BD-5716-49B9-8CD6-469A930D9540}" type="slidenum">
              <a:rPr lang="en-US" smtClean="0">
                <a:solidFill>
                  <a:srgbClr val="073E87"/>
                </a:solidFill>
              </a:rPr>
              <a:pPr/>
              <a:t>32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88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209800"/>
            <a:ext cx="7408333" cy="3886200"/>
          </a:xfrm>
        </p:spPr>
        <p:txBody>
          <a:bodyPr>
            <a:normAutofit fontScale="92500" lnSpcReduction="20000"/>
          </a:bodyPr>
          <a:lstStyle/>
          <a:p>
            <a:r>
              <a:rPr lang="en-US" i="1" dirty="0" smtClean="0"/>
              <a:t>Recovery of Critical IT Components </a:t>
            </a:r>
          </a:p>
          <a:p>
            <a:pPr lvl="1"/>
            <a:r>
              <a:rPr lang="en-US" dirty="0"/>
              <a:t>IT systems, including:</a:t>
            </a:r>
          </a:p>
          <a:p>
            <a:pPr lvl="2"/>
            <a:r>
              <a:rPr lang="en-US" dirty="0" smtClean="0"/>
              <a:t>IT </a:t>
            </a:r>
            <a:r>
              <a:rPr lang="en-US" dirty="0"/>
              <a:t>data center.</a:t>
            </a:r>
          </a:p>
          <a:p>
            <a:pPr lvl="3"/>
            <a:r>
              <a:rPr lang="en-US" dirty="0" smtClean="0"/>
              <a:t>Applications </a:t>
            </a:r>
            <a:r>
              <a:rPr lang="en-US" dirty="0"/>
              <a:t>and data needed by </a:t>
            </a:r>
            <a:r>
              <a:rPr lang="en-US" dirty="0" smtClean="0"/>
              <a:t>the organization</a:t>
            </a:r>
            <a:r>
              <a:rPr lang="en-US" dirty="0"/>
              <a:t>.</a:t>
            </a:r>
          </a:p>
          <a:p>
            <a:pPr lvl="3"/>
            <a:r>
              <a:rPr lang="en-US" dirty="0" smtClean="0"/>
              <a:t>Servers </a:t>
            </a:r>
            <a:r>
              <a:rPr lang="en-US" dirty="0"/>
              <a:t>and other hardware.</a:t>
            </a:r>
          </a:p>
          <a:p>
            <a:pPr lvl="3"/>
            <a:r>
              <a:rPr lang="en-US" dirty="0" smtClean="0"/>
              <a:t>Communications </a:t>
            </a:r>
            <a:r>
              <a:rPr lang="en-US" dirty="0"/>
              <a:t>such as phone, radio, etc.</a:t>
            </a:r>
          </a:p>
          <a:p>
            <a:pPr lvl="3"/>
            <a:r>
              <a:rPr lang="en-US" dirty="0" smtClean="0"/>
              <a:t>Network</a:t>
            </a:r>
            <a:r>
              <a:rPr lang="en-US" dirty="0"/>
              <a:t>, including external (third </a:t>
            </a:r>
            <a:r>
              <a:rPr lang="en-US" dirty="0" smtClean="0"/>
              <a:t>party) connections</a:t>
            </a:r>
            <a:r>
              <a:rPr lang="en-US" dirty="0"/>
              <a:t>.</a:t>
            </a:r>
          </a:p>
          <a:p>
            <a:pPr lvl="3"/>
            <a:r>
              <a:rPr lang="en-US" dirty="0" smtClean="0"/>
              <a:t>IT </a:t>
            </a:r>
            <a:r>
              <a:rPr lang="en-US" dirty="0"/>
              <a:t>infrastructure (e.g., logon services and </a:t>
            </a:r>
            <a:r>
              <a:rPr lang="en-US" dirty="0" smtClean="0"/>
              <a:t>software distribution</a:t>
            </a:r>
            <a:r>
              <a:rPr lang="en-US" dirty="0"/>
              <a:t>).</a:t>
            </a:r>
          </a:p>
          <a:p>
            <a:pPr lvl="3"/>
            <a:r>
              <a:rPr lang="en-US" dirty="0" smtClean="0"/>
              <a:t>Remote </a:t>
            </a:r>
            <a:r>
              <a:rPr lang="en-US" dirty="0"/>
              <a:t>access services.</a:t>
            </a:r>
          </a:p>
          <a:p>
            <a:pPr lvl="3"/>
            <a:r>
              <a:rPr lang="en-US" dirty="0" smtClean="0"/>
              <a:t>Process </a:t>
            </a:r>
            <a:r>
              <a:rPr lang="en-US" dirty="0"/>
              <a:t>control systems (e.g., SCADA/DCS).</a:t>
            </a:r>
          </a:p>
          <a:p>
            <a:pPr lvl="2"/>
            <a:r>
              <a:rPr lang="en-US" dirty="0" smtClean="0"/>
              <a:t>Information </a:t>
            </a:r>
            <a:r>
              <a:rPr lang="en-US" dirty="0"/>
              <a:t>management systems, including:</a:t>
            </a:r>
          </a:p>
          <a:p>
            <a:pPr lvl="3"/>
            <a:r>
              <a:rPr lang="en-US" dirty="0" smtClean="0"/>
              <a:t>File </a:t>
            </a:r>
            <a:r>
              <a:rPr lang="en-US" dirty="0"/>
              <a:t>rooms.</a:t>
            </a:r>
          </a:p>
          <a:p>
            <a:pPr lvl="3"/>
            <a:r>
              <a:rPr lang="en-US" dirty="0" smtClean="0"/>
              <a:t>Document </a:t>
            </a:r>
            <a:r>
              <a:rPr lang="en-US" dirty="0"/>
              <a:t>management systems (electric </a:t>
            </a:r>
            <a:r>
              <a:rPr lang="en-US" dirty="0" smtClean="0"/>
              <a:t>and manual</a:t>
            </a:r>
            <a:r>
              <a:rPr lang="en-US" dirty="0"/>
              <a:t>).</a:t>
            </a:r>
            <a:endParaRPr lang="en-US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b="1" dirty="0" smtClean="0"/>
              <a:t>IT – Disaster Recovery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AE9BD-5716-49B9-8CD6-469A930D9540}" type="slidenum">
              <a:rPr lang="en-US" smtClean="0">
                <a:solidFill>
                  <a:srgbClr val="073E87"/>
                </a:solidFill>
              </a:rPr>
              <a:pPr/>
              <a:t>33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09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209800"/>
            <a:ext cx="7408333" cy="3733800"/>
          </a:xfrm>
        </p:spPr>
        <p:txBody>
          <a:bodyPr>
            <a:noAutofit/>
          </a:bodyPr>
          <a:lstStyle/>
          <a:p>
            <a:r>
              <a:rPr lang="en-US" sz="1600" dirty="0"/>
              <a:t>Hot recovery </a:t>
            </a:r>
            <a:r>
              <a:rPr lang="en-US" sz="1600" dirty="0" smtClean="0"/>
              <a:t>plan/capabilities.</a:t>
            </a:r>
          </a:p>
          <a:p>
            <a:pPr lvl="1"/>
            <a:r>
              <a:rPr lang="en-US" sz="1600" dirty="0" smtClean="0"/>
              <a:t>A </a:t>
            </a:r>
            <a:r>
              <a:rPr lang="en-US" sz="1600" dirty="0"/>
              <a:t>recovery plan exists.</a:t>
            </a:r>
          </a:p>
          <a:p>
            <a:pPr lvl="1"/>
            <a:r>
              <a:rPr lang="en-US" sz="1600" dirty="0" smtClean="0"/>
              <a:t>Recovery </a:t>
            </a:r>
            <a:r>
              <a:rPr lang="en-US" sz="1600" dirty="0"/>
              <a:t>resources are available at </a:t>
            </a:r>
            <a:r>
              <a:rPr lang="en-US" sz="1600" dirty="0" smtClean="0"/>
              <a:t>recovery site(s</a:t>
            </a:r>
            <a:r>
              <a:rPr lang="en-US" sz="1600" dirty="0"/>
              <a:t>) and data is synchronized in real-time </a:t>
            </a:r>
            <a:r>
              <a:rPr lang="en-US" sz="1600" dirty="0" smtClean="0"/>
              <a:t>to enable </a:t>
            </a:r>
            <a:r>
              <a:rPr lang="en-US" sz="1600" dirty="0"/>
              <a:t>the system to be recovered immediately </a:t>
            </a:r>
            <a:r>
              <a:rPr lang="en-US" sz="1600" dirty="0" smtClean="0"/>
              <a:t>or within </a:t>
            </a:r>
            <a:r>
              <a:rPr lang="en-US" sz="1600" dirty="0"/>
              <a:t>hours.</a:t>
            </a:r>
          </a:p>
          <a:p>
            <a:pPr lvl="1"/>
            <a:r>
              <a:rPr lang="en-US" sz="1600" dirty="0" smtClean="0"/>
              <a:t>Typical </a:t>
            </a:r>
            <a:r>
              <a:rPr lang="en-US" sz="1600" dirty="0"/>
              <a:t>recovery time is minutes to one day.</a:t>
            </a:r>
          </a:p>
          <a:p>
            <a:r>
              <a:rPr lang="en-US" sz="1600" dirty="0" smtClean="0"/>
              <a:t>Warm </a:t>
            </a:r>
            <a:r>
              <a:rPr lang="en-US" sz="1600" dirty="0"/>
              <a:t>recovery plan/capabilities.</a:t>
            </a:r>
          </a:p>
          <a:p>
            <a:pPr lvl="1"/>
            <a:r>
              <a:rPr lang="en-US" sz="1600" dirty="0" smtClean="0"/>
              <a:t>A </a:t>
            </a:r>
            <a:r>
              <a:rPr lang="en-US" sz="1600" dirty="0"/>
              <a:t>recovery plan exists.</a:t>
            </a:r>
          </a:p>
          <a:p>
            <a:pPr lvl="1"/>
            <a:r>
              <a:rPr lang="en-US" sz="1600" dirty="0" smtClean="0"/>
              <a:t>Recovery </a:t>
            </a:r>
            <a:r>
              <a:rPr lang="en-US" sz="1600" dirty="0"/>
              <a:t>resources (e.g., nonproduction </a:t>
            </a:r>
            <a:r>
              <a:rPr lang="en-US" sz="1600" dirty="0" smtClean="0"/>
              <a:t>systems, spare </a:t>
            </a:r>
            <a:r>
              <a:rPr lang="en-US" sz="1600" dirty="0"/>
              <a:t>hardware, etc.) are available at </a:t>
            </a:r>
            <a:r>
              <a:rPr lang="en-US" sz="1600" dirty="0" smtClean="0"/>
              <a:t>recovery site(s</a:t>
            </a:r>
            <a:r>
              <a:rPr lang="en-US" sz="1600" dirty="0"/>
              <a:t>) but may need to be configured to </a:t>
            </a:r>
            <a:r>
              <a:rPr lang="en-US" sz="1600" dirty="0" smtClean="0"/>
              <a:t>support the </a:t>
            </a:r>
            <a:r>
              <a:rPr lang="en-US" sz="1600" dirty="0"/>
              <a:t>production system when the disaster occurs.</a:t>
            </a:r>
          </a:p>
          <a:p>
            <a:pPr lvl="1"/>
            <a:r>
              <a:rPr lang="en-US" sz="1600" dirty="0" smtClean="0"/>
              <a:t>Some </a:t>
            </a:r>
            <a:r>
              <a:rPr lang="en-US" sz="1600" dirty="0"/>
              <a:t>data may need to be restored (</a:t>
            </a:r>
            <a:r>
              <a:rPr lang="en-US" sz="1600" dirty="0" smtClean="0"/>
              <a:t>probably from </a:t>
            </a:r>
            <a:r>
              <a:rPr lang="en-US" sz="1600" dirty="0"/>
              <a:t>tape or other backups).</a:t>
            </a:r>
          </a:p>
          <a:p>
            <a:pPr lvl="1"/>
            <a:r>
              <a:rPr lang="en-US" sz="1600" dirty="0" smtClean="0"/>
              <a:t>Typical </a:t>
            </a:r>
            <a:r>
              <a:rPr lang="en-US" sz="1600" dirty="0"/>
              <a:t>recovery time is two to 13 days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b="1" dirty="0" smtClean="0"/>
              <a:t>Recovery Solutions and Sites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AE9BD-5716-49B9-8CD6-469A930D9540}" type="slidenum">
              <a:rPr lang="en-US" smtClean="0">
                <a:solidFill>
                  <a:srgbClr val="073E87"/>
                </a:solidFill>
              </a:rPr>
              <a:pPr/>
              <a:t>34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01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209800"/>
            <a:ext cx="7408333" cy="3886200"/>
          </a:xfrm>
        </p:spPr>
        <p:txBody>
          <a:bodyPr>
            <a:noAutofit/>
          </a:bodyPr>
          <a:lstStyle/>
          <a:p>
            <a:r>
              <a:rPr lang="en-US" sz="1400" dirty="0" smtClean="0"/>
              <a:t>Cold </a:t>
            </a:r>
            <a:r>
              <a:rPr lang="en-US" sz="1400" dirty="0"/>
              <a:t>recovery plan/capabilities.</a:t>
            </a:r>
          </a:p>
          <a:p>
            <a:pPr lvl="1"/>
            <a:r>
              <a:rPr lang="en-US" sz="1400" dirty="0" smtClean="0"/>
              <a:t>A </a:t>
            </a:r>
            <a:r>
              <a:rPr lang="en-US" sz="1400" dirty="0"/>
              <a:t>recovery plan exists.</a:t>
            </a:r>
          </a:p>
          <a:p>
            <a:pPr lvl="1"/>
            <a:r>
              <a:rPr lang="en-US" sz="1400" dirty="0" smtClean="0"/>
              <a:t>Recovery </a:t>
            </a:r>
            <a:r>
              <a:rPr lang="en-US" sz="1400" dirty="0"/>
              <a:t>site(s) have been identified with </a:t>
            </a:r>
            <a:r>
              <a:rPr lang="en-US" sz="1400" dirty="0" smtClean="0"/>
              <a:t>space and </a:t>
            </a:r>
            <a:r>
              <a:rPr lang="en-US" sz="1400" dirty="0"/>
              <a:t>base infrastructure needed to perform </a:t>
            </a:r>
            <a:r>
              <a:rPr lang="en-US" sz="1400" dirty="0" smtClean="0"/>
              <a:t>the recovery</a:t>
            </a:r>
            <a:r>
              <a:rPr lang="en-US" sz="1400" dirty="0"/>
              <a:t>.</a:t>
            </a:r>
          </a:p>
          <a:p>
            <a:pPr lvl="1"/>
            <a:r>
              <a:rPr lang="en-US" sz="1400" dirty="0" smtClean="0"/>
              <a:t>Recovery </a:t>
            </a:r>
            <a:r>
              <a:rPr lang="en-US" sz="1400" dirty="0"/>
              <a:t>resources (e.g., servers) are not </a:t>
            </a:r>
            <a:r>
              <a:rPr lang="en-US" sz="1400" dirty="0" smtClean="0"/>
              <a:t>available at </a:t>
            </a:r>
            <a:r>
              <a:rPr lang="en-US" sz="1400" dirty="0"/>
              <a:t>recovery site(s) and likely need to </a:t>
            </a:r>
            <a:r>
              <a:rPr lang="en-US" sz="1400" dirty="0" smtClean="0"/>
              <a:t>be procured. </a:t>
            </a:r>
          </a:p>
          <a:p>
            <a:pPr lvl="1"/>
            <a:r>
              <a:rPr lang="en-US" sz="1400" dirty="0" smtClean="0"/>
              <a:t>Data </a:t>
            </a:r>
            <a:r>
              <a:rPr lang="en-US" sz="1400" dirty="0"/>
              <a:t>likely needs to be restored (probably </a:t>
            </a:r>
            <a:r>
              <a:rPr lang="en-US" sz="1400" dirty="0" smtClean="0"/>
              <a:t>from tape </a:t>
            </a:r>
            <a:r>
              <a:rPr lang="en-US" sz="1400" dirty="0"/>
              <a:t>backups).</a:t>
            </a:r>
          </a:p>
          <a:p>
            <a:pPr lvl="1"/>
            <a:r>
              <a:rPr lang="en-US" sz="1400" dirty="0" smtClean="0"/>
              <a:t>Typical </a:t>
            </a:r>
            <a:r>
              <a:rPr lang="en-US" sz="1400" dirty="0"/>
              <a:t>recovery time is 14 to 30 days.</a:t>
            </a:r>
          </a:p>
          <a:p>
            <a:r>
              <a:rPr lang="en-US" sz="1400" dirty="0" smtClean="0"/>
              <a:t>No </a:t>
            </a:r>
            <a:r>
              <a:rPr lang="en-US" sz="1400" dirty="0"/>
              <a:t>recovery plan/capabilities.</a:t>
            </a:r>
          </a:p>
          <a:p>
            <a:pPr lvl="1"/>
            <a:r>
              <a:rPr lang="en-US" sz="1400" dirty="0" smtClean="0"/>
              <a:t>No </a:t>
            </a:r>
            <a:r>
              <a:rPr lang="en-US" sz="1400" dirty="0"/>
              <a:t>recovery plan exists.</a:t>
            </a:r>
          </a:p>
          <a:p>
            <a:pPr lvl="1"/>
            <a:r>
              <a:rPr lang="en-US" sz="1400" dirty="0" smtClean="0"/>
              <a:t>Recovery </a:t>
            </a:r>
            <a:r>
              <a:rPr lang="en-US" sz="1400" dirty="0"/>
              <a:t>resources and data restore </a:t>
            </a:r>
            <a:r>
              <a:rPr lang="en-US" sz="1400" dirty="0" smtClean="0"/>
              <a:t>processes have </a:t>
            </a:r>
            <a:r>
              <a:rPr lang="en-US" sz="1400" dirty="0"/>
              <a:t>not been defined.</a:t>
            </a:r>
          </a:p>
          <a:p>
            <a:pPr lvl="1"/>
            <a:r>
              <a:rPr lang="en-US" sz="1400" dirty="0" smtClean="0"/>
              <a:t>Data </a:t>
            </a:r>
            <a:r>
              <a:rPr lang="en-US" sz="1400" dirty="0"/>
              <a:t>backup plans exist to ensure that </a:t>
            </a:r>
            <a:r>
              <a:rPr lang="en-US" sz="1400" dirty="0" smtClean="0"/>
              <a:t>critical data </a:t>
            </a:r>
            <a:r>
              <a:rPr lang="en-US" sz="1400" dirty="0"/>
              <a:t>can be restored at some time in the future.</a:t>
            </a:r>
          </a:p>
          <a:p>
            <a:pPr lvl="1"/>
            <a:r>
              <a:rPr lang="en-US" sz="1400" dirty="0" smtClean="0"/>
              <a:t>A </a:t>
            </a:r>
            <a:r>
              <a:rPr lang="en-US" sz="1400" dirty="0"/>
              <a:t>risk exists that the systems and </a:t>
            </a:r>
            <a:r>
              <a:rPr lang="en-US" sz="1400" dirty="0" smtClean="0"/>
              <a:t>business processes </a:t>
            </a:r>
            <a:r>
              <a:rPr lang="en-US" sz="1400" dirty="0"/>
              <a:t>they support may never be recovered </a:t>
            </a:r>
            <a:r>
              <a:rPr lang="en-US" sz="1400" dirty="0" smtClean="0"/>
              <a:t>or may </a:t>
            </a:r>
            <a:r>
              <a:rPr lang="en-US" sz="1400" dirty="0"/>
              <a:t>result in an extended delayed recovery.</a:t>
            </a:r>
            <a:endParaRPr lang="en-US" sz="14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b="1" dirty="0" smtClean="0"/>
              <a:t>Recovery Solutions and Sites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AE9BD-5716-49B9-8CD6-469A930D9540}" type="slidenum">
              <a:rPr lang="en-US" smtClean="0">
                <a:solidFill>
                  <a:srgbClr val="073E87"/>
                </a:solidFill>
              </a:rPr>
              <a:pPr/>
              <a:t>35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62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209800"/>
            <a:ext cx="7408333" cy="38862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Determine </a:t>
            </a:r>
            <a:r>
              <a:rPr lang="en-US" dirty="0"/>
              <a:t>examination scope and objectives for reviewing the </a:t>
            </a:r>
            <a:r>
              <a:rPr lang="en-US" dirty="0" smtClean="0"/>
              <a:t>business continuity </a:t>
            </a:r>
            <a:r>
              <a:rPr lang="en-US" dirty="0"/>
              <a:t>planning program</a:t>
            </a:r>
            <a:r>
              <a:rPr lang="en-US" dirty="0" smtClean="0"/>
              <a:t>.</a:t>
            </a:r>
          </a:p>
          <a:p>
            <a:r>
              <a:rPr lang="en-US" dirty="0"/>
              <a:t>Determine the quality of business continuity plan oversight and </a:t>
            </a:r>
            <a:r>
              <a:rPr lang="en-US" dirty="0" smtClean="0"/>
              <a:t>support provided </a:t>
            </a:r>
            <a:r>
              <a:rPr lang="en-US" dirty="0"/>
              <a:t>by the board and senior management</a:t>
            </a:r>
            <a:r>
              <a:rPr lang="en-US" dirty="0" smtClean="0"/>
              <a:t>.</a:t>
            </a:r>
          </a:p>
          <a:p>
            <a:r>
              <a:rPr lang="en-US" dirty="0"/>
              <a:t>Determine whether an adequate BIA and risk assessment have </a:t>
            </a:r>
            <a:r>
              <a:rPr lang="en-US" dirty="0" smtClean="0"/>
              <a:t>been completed.</a:t>
            </a:r>
          </a:p>
          <a:p>
            <a:r>
              <a:rPr lang="en-US" dirty="0"/>
              <a:t>Determine whether appropriate risk management over the </a:t>
            </a:r>
            <a:r>
              <a:rPr lang="en-US" dirty="0" smtClean="0"/>
              <a:t>business continuity </a:t>
            </a:r>
            <a:r>
              <a:rPr lang="en-US" dirty="0"/>
              <a:t>process is in place</a:t>
            </a:r>
            <a:r>
              <a:rPr lang="en-US" dirty="0" smtClean="0"/>
              <a:t>.</a:t>
            </a:r>
          </a:p>
          <a:p>
            <a:r>
              <a:rPr lang="en-US" dirty="0"/>
              <a:t>Determine the existence of an appropriate enterprise-wide BCP</a:t>
            </a:r>
            <a:r>
              <a:rPr lang="en-US" dirty="0" smtClean="0"/>
              <a:t>.</a:t>
            </a:r>
          </a:p>
          <a:p>
            <a:r>
              <a:rPr lang="en-US" dirty="0"/>
              <a:t>Determine whether the BCP includes appropriate hardware back-up </a:t>
            </a:r>
            <a:r>
              <a:rPr lang="en-US" dirty="0" smtClean="0"/>
              <a:t>and recovery.</a:t>
            </a:r>
          </a:p>
          <a:p>
            <a:r>
              <a:rPr lang="en-US" dirty="0"/>
              <a:t>Determine that the BCP includes appropriate security </a:t>
            </a:r>
            <a:r>
              <a:rPr lang="en-US" dirty="0" smtClean="0"/>
              <a:t>procedures</a:t>
            </a:r>
          </a:p>
          <a:p>
            <a:r>
              <a:rPr lang="en-US" dirty="0"/>
              <a:t>Determine whether the BCP effectively addresses pandemic issues</a:t>
            </a:r>
            <a:r>
              <a:rPr lang="en-US" dirty="0" smtClean="0"/>
              <a:t>.</a:t>
            </a:r>
          </a:p>
          <a:p>
            <a:r>
              <a:rPr lang="en-US" dirty="0"/>
              <a:t>Determine whether the BCP addresses critical outsourced activities</a:t>
            </a:r>
            <a:r>
              <a:rPr lang="en-US" dirty="0" smtClean="0"/>
              <a:t>.</a:t>
            </a:r>
          </a:p>
          <a:p>
            <a:r>
              <a:rPr lang="en-US" dirty="0"/>
              <a:t>Determine whether the BCP testing program is sufficient to </a:t>
            </a:r>
            <a:r>
              <a:rPr lang="en-US" dirty="0" smtClean="0"/>
              <a:t>demonstrate the </a:t>
            </a:r>
            <a:r>
              <a:rPr lang="en-US" dirty="0"/>
              <a:t>financial institution's ability to meet its continuity objectives</a:t>
            </a:r>
            <a:r>
              <a:rPr lang="en-US" dirty="0" smtClean="0"/>
              <a:t>.</a:t>
            </a:r>
          </a:p>
          <a:p>
            <a:r>
              <a:rPr lang="en-US" dirty="0"/>
              <a:t>Discuss corrective action and communicate </a:t>
            </a:r>
            <a:r>
              <a:rPr lang="en-US" dirty="0" smtClean="0"/>
              <a:t>findings.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b="1" dirty="0"/>
              <a:t>BCP Audit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AE9BD-5716-49B9-8CD6-469A930D9540}" type="slidenum">
              <a:rPr lang="en-US" smtClean="0">
                <a:solidFill>
                  <a:srgbClr val="073E87"/>
                </a:solidFill>
              </a:rPr>
              <a:pPr/>
              <a:t>36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3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nagit_PPTB84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28800"/>
            <a:ext cx="7520129" cy="463267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b="1" dirty="0" smtClean="0"/>
              <a:t>Standards and </a:t>
            </a:r>
            <a:r>
              <a:rPr lang="en-US" b="1" dirty="0" err="1" smtClean="0"/>
              <a:t>Guidlines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AE9BD-5716-49B9-8CD6-469A930D9540}" type="slidenum">
              <a:rPr lang="en-US" smtClean="0">
                <a:solidFill>
                  <a:srgbClr val="073E87"/>
                </a:solidFill>
              </a:rPr>
              <a:pPr/>
              <a:t>37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72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b="1" dirty="0" smtClean="0"/>
              <a:t>Standards </a:t>
            </a:r>
            <a:r>
              <a:rPr lang="en-US" b="1" smtClean="0"/>
              <a:t>and Guidelines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AE9BD-5716-49B9-8CD6-469A930D9540}" type="slidenum">
              <a:rPr lang="en-US" smtClean="0">
                <a:solidFill>
                  <a:srgbClr val="073E87"/>
                </a:solidFill>
              </a:rPr>
              <a:pPr/>
              <a:t>38</a:t>
            </a:fld>
            <a:endParaRPr lang="en-US">
              <a:solidFill>
                <a:srgbClr val="073E87"/>
              </a:solidFill>
            </a:endParaRPr>
          </a:p>
        </p:txBody>
      </p:sp>
      <p:pic>
        <p:nvPicPr>
          <p:cNvPr id="6" name="Snagit_PPT597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828800"/>
            <a:ext cx="7315200" cy="4388567"/>
          </a:xfrm>
        </p:spPr>
      </p:pic>
    </p:spTree>
    <p:extLst>
      <p:ext uri="{BB962C8B-B14F-4D97-AF65-F5344CB8AC3E}">
        <p14:creationId xmlns:p14="http://schemas.microsoft.com/office/powerpoint/2010/main" val="132272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2209800"/>
            <a:ext cx="7408333" cy="3450696"/>
          </a:xfrm>
        </p:spPr>
        <p:txBody>
          <a:bodyPr>
            <a:normAutofit fontScale="55000" lnSpcReduction="20000"/>
          </a:bodyPr>
          <a:lstStyle/>
          <a:p>
            <a:endParaRPr lang="en-US" b="1" dirty="0" smtClean="0"/>
          </a:p>
          <a:p>
            <a:pPr lvl="1"/>
            <a:r>
              <a:rPr lang="en-US" sz="3300" dirty="0"/>
              <a:t>The business continuity planning process should include the </a:t>
            </a:r>
            <a:r>
              <a:rPr lang="en-US" sz="3300" dirty="0" smtClean="0"/>
              <a:t>recovery, resumption</a:t>
            </a:r>
            <a:r>
              <a:rPr lang="en-US" sz="3300" dirty="0"/>
              <a:t>, and maintenance of all aspects of the business, not just recovery </a:t>
            </a:r>
            <a:r>
              <a:rPr lang="en-US" sz="3300" dirty="0" smtClean="0"/>
              <a:t>of the </a:t>
            </a:r>
            <a:r>
              <a:rPr lang="en-US" sz="3300" dirty="0"/>
              <a:t>technology components;</a:t>
            </a:r>
          </a:p>
          <a:p>
            <a:pPr lvl="1"/>
            <a:r>
              <a:rPr lang="en-US" sz="3300" dirty="0" smtClean="0"/>
              <a:t>Business </a:t>
            </a:r>
            <a:r>
              <a:rPr lang="en-US" sz="3300" dirty="0"/>
              <a:t>continuity planning involves the development of an </a:t>
            </a:r>
            <a:r>
              <a:rPr lang="en-US" sz="3300" dirty="0" smtClean="0"/>
              <a:t>enterprise-wide BCP </a:t>
            </a:r>
            <a:r>
              <a:rPr lang="en-US" sz="3300" dirty="0"/>
              <a:t>and the prioritization of business objectives and critical operations that </a:t>
            </a:r>
            <a:r>
              <a:rPr lang="en-US" sz="3300" dirty="0" smtClean="0"/>
              <a:t>are essential </a:t>
            </a:r>
            <a:r>
              <a:rPr lang="en-US" sz="3300" dirty="0"/>
              <a:t>for recovery;</a:t>
            </a:r>
          </a:p>
          <a:p>
            <a:pPr lvl="1"/>
            <a:r>
              <a:rPr lang="en-US" sz="3300" dirty="0" smtClean="0"/>
              <a:t>Business </a:t>
            </a:r>
            <a:r>
              <a:rPr lang="en-US" sz="3300" dirty="0"/>
              <a:t>continuity planning should include regular updates to the BCP </a:t>
            </a:r>
            <a:r>
              <a:rPr lang="en-US" sz="3300" dirty="0" smtClean="0"/>
              <a:t>based on </a:t>
            </a:r>
            <a:r>
              <a:rPr lang="en-US" sz="3300" dirty="0"/>
              <a:t>changes in business processes, audit recommendations, and lessons </a:t>
            </a:r>
            <a:r>
              <a:rPr lang="en-US" sz="3300" dirty="0" smtClean="0"/>
              <a:t>learned from </a:t>
            </a:r>
            <a:r>
              <a:rPr lang="en-US" sz="3300" dirty="0"/>
              <a:t>testing; and</a:t>
            </a:r>
          </a:p>
          <a:p>
            <a:pPr lvl="1"/>
            <a:r>
              <a:rPr lang="en-US" sz="3300" dirty="0" smtClean="0"/>
              <a:t>Business </a:t>
            </a:r>
            <a:r>
              <a:rPr lang="en-US" sz="3300" dirty="0"/>
              <a:t>continuity planning represents a cyclical, process-oriented </a:t>
            </a:r>
            <a:r>
              <a:rPr lang="en-US" sz="3300" dirty="0" smtClean="0"/>
              <a:t>approach that </a:t>
            </a:r>
            <a:r>
              <a:rPr lang="en-US" sz="3300" dirty="0"/>
              <a:t>includes a business impact analysis (BIA), a risk assessment, </a:t>
            </a:r>
            <a:r>
              <a:rPr lang="en-US" sz="3300" dirty="0" smtClean="0"/>
              <a:t>risk management</a:t>
            </a:r>
            <a:r>
              <a:rPr lang="en-US" sz="3300" dirty="0"/>
              <a:t>, and risk monitoring and testing.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BCP Objectives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AE9BD-5716-49B9-8CD6-469A930D9540}" type="slidenum">
              <a:rPr lang="en-US" smtClean="0">
                <a:solidFill>
                  <a:srgbClr val="073E87"/>
                </a:solidFill>
              </a:rPr>
              <a:pPr/>
              <a:t>4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12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2209800"/>
            <a:ext cx="7408333" cy="3450696"/>
          </a:xfrm>
        </p:spPr>
        <p:txBody>
          <a:bodyPr>
            <a:normAutofit fontScale="55000" lnSpcReduction="20000"/>
          </a:bodyPr>
          <a:lstStyle/>
          <a:p>
            <a:endParaRPr lang="en-US" b="1" dirty="0" smtClean="0"/>
          </a:p>
          <a:p>
            <a:pPr lvl="1"/>
            <a:r>
              <a:rPr lang="en-US" sz="3300" dirty="0"/>
              <a:t>The business continuity planning process should include the </a:t>
            </a:r>
            <a:r>
              <a:rPr lang="en-US" sz="3300" dirty="0" smtClean="0"/>
              <a:t>recovery, resumption</a:t>
            </a:r>
            <a:r>
              <a:rPr lang="en-US" sz="3300" dirty="0"/>
              <a:t>, and maintenance of all aspects of the business, not just recovery </a:t>
            </a:r>
            <a:r>
              <a:rPr lang="en-US" sz="3300" dirty="0" smtClean="0"/>
              <a:t>of the </a:t>
            </a:r>
            <a:r>
              <a:rPr lang="en-US" sz="3300" dirty="0"/>
              <a:t>technology components;</a:t>
            </a:r>
          </a:p>
          <a:p>
            <a:pPr lvl="1"/>
            <a:r>
              <a:rPr lang="en-US" sz="3300" dirty="0" smtClean="0"/>
              <a:t>Business </a:t>
            </a:r>
            <a:r>
              <a:rPr lang="en-US" sz="3300" dirty="0"/>
              <a:t>continuity planning involves the development of an </a:t>
            </a:r>
            <a:r>
              <a:rPr lang="en-US" sz="3300" dirty="0" smtClean="0"/>
              <a:t>enterprise-wide BCP </a:t>
            </a:r>
            <a:r>
              <a:rPr lang="en-US" sz="3300" dirty="0"/>
              <a:t>and the prioritization of business objectives and critical operations that </a:t>
            </a:r>
            <a:r>
              <a:rPr lang="en-US" sz="3300" dirty="0" smtClean="0"/>
              <a:t>are essential </a:t>
            </a:r>
            <a:r>
              <a:rPr lang="en-US" sz="3300" dirty="0"/>
              <a:t>for recovery;</a:t>
            </a:r>
          </a:p>
          <a:p>
            <a:pPr lvl="1"/>
            <a:r>
              <a:rPr lang="en-US" sz="3300" dirty="0" smtClean="0"/>
              <a:t>Business </a:t>
            </a:r>
            <a:r>
              <a:rPr lang="en-US" sz="3300" dirty="0"/>
              <a:t>continuity planning should include regular updates to the BCP </a:t>
            </a:r>
            <a:r>
              <a:rPr lang="en-US" sz="3300" dirty="0" smtClean="0"/>
              <a:t>based on </a:t>
            </a:r>
            <a:r>
              <a:rPr lang="en-US" sz="3300" dirty="0"/>
              <a:t>changes in business processes, audit recommendations, and lessons </a:t>
            </a:r>
            <a:r>
              <a:rPr lang="en-US" sz="3300" dirty="0" smtClean="0"/>
              <a:t>learned from </a:t>
            </a:r>
            <a:r>
              <a:rPr lang="en-US" sz="3300" dirty="0"/>
              <a:t>testing; and</a:t>
            </a:r>
          </a:p>
          <a:p>
            <a:pPr lvl="1"/>
            <a:r>
              <a:rPr lang="en-US" sz="3300" dirty="0" smtClean="0"/>
              <a:t>Business </a:t>
            </a:r>
            <a:r>
              <a:rPr lang="en-US" sz="3300" dirty="0"/>
              <a:t>continuity planning represents a cyclical, process-oriented </a:t>
            </a:r>
            <a:r>
              <a:rPr lang="en-US" sz="3300" dirty="0" smtClean="0"/>
              <a:t>approach that </a:t>
            </a:r>
            <a:r>
              <a:rPr lang="en-US" sz="3300" dirty="0"/>
              <a:t>includes a business impact analysis (BIA), a risk assessment, </a:t>
            </a:r>
            <a:r>
              <a:rPr lang="en-US" sz="3300" dirty="0" smtClean="0"/>
              <a:t>risk management</a:t>
            </a:r>
            <a:r>
              <a:rPr lang="en-US" sz="3300" dirty="0"/>
              <a:t>, and risk monitoring and testing.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BCP Objectives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AE9BD-5716-49B9-8CD6-469A930D9540}" type="slidenum">
              <a:rPr lang="en-US" smtClean="0">
                <a:solidFill>
                  <a:srgbClr val="073E87"/>
                </a:solidFill>
              </a:rPr>
              <a:pPr/>
              <a:t>5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73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209800"/>
            <a:ext cx="7408333" cy="3450696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Business </a:t>
            </a:r>
            <a:r>
              <a:rPr lang="en-US" dirty="0"/>
              <a:t>Impact Analysis; </a:t>
            </a:r>
            <a:endParaRPr lang="en-US" sz="1000" dirty="0"/>
          </a:p>
          <a:p>
            <a:pPr lvl="1"/>
            <a:r>
              <a:rPr lang="en-US" dirty="0" smtClean="0"/>
              <a:t>Risk assessment; </a:t>
            </a:r>
            <a:endParaRPr lang="en-US" sz="1000" dirty="0"/>
          </a:p>
          <a:p>
            <a:pPr lvl="1"/>
            <a:r>
              <a:rPr lang="en-US" dirty="0" smtClean="0"/>
              <a:t>Risk management; </a:t>
            </a:r>
            <a:r>
              <a:rPr lang="en-US" sz="1000" dirty="0" smtClean="0"/>
              <a:t> </a:t>
            </a:r>
            <a:r>
              <a:rPr lang="en-US" dirty="0" smtClean="0"/>
              <a:t>and</a:t>
            </a:r>
          </a:p>
          <a:p>
            <a:pPr lvl="1"/>
            <a:r>
              <a:rPr lang="en-US" dirty="0" smtClean="0"/>
              <a:t>Risk monitoring and testing.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/>
              <a:t>Key BCP Steps: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AE9BD-5716-49B9-8CD6-469A930D9540}" type="slidenum">
              <a:rPr lang="en-US" smtClean="0">
                <a:solidFill>
                  <a:srgbClr val="073E87"/>
                </a:solidFill>
              </a:rPr>
              <a:pPr/>
              <a:t>6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84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209800"/>
            <a:ext cx="7408333" cy="3450696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en-US" dirty="0" smtClean="0"/>
              <a:t>Assessment </a:t>
            </a:r>
            <a:r>
              <a:rPr lang="en-US" dirty="0"/>
              <a:t>and prioritization of all business functions and processes, </a:t>
            </a:r>
            <a:r>
              <a:rPr lang="en-US" dirty="0" smtClean="0"/>
              <a:t>including their </a:t>
            </a:r>
            <a:r>
              <a:rPr lang="en-US" dirty="0"/>
              <a:t>interdependencies, as part of a work flow analysis;</a:t>
            </a:r>
          </a:p>
          <a:p>
            <a:pPr lvl="1"/>
            <a:r>
              <a:rPr lang="en-US" dirty="0" smtClean="0"/>
              <a:t>Identification </a:t>
            </a:r>
            <a:r>
              <a:rPr lang="en-US" dirty="0"/>
              <a:t>of the potential impact of business disruptions resulting </a:t>
            </a:r>
            <a:r>
              <a:rPr lang="en-US" dirty="0" smtClean="0"/>
              <a:t>from uncontrolled</a:t>
            </a:r>
            <a:r>
              <a:rPr lang="en-US" dirty="0"/>
              <a:t>, non-specific events on the institution's business functions </a:t>
            </a:r>
            <a:r>
              <a:rPr lang="en-US" dirty="0" smtClean="0"/>
              <a:t>and processes</a:t>
            </a:r>
            <a:r>
              <a:rPr lang="en-US" dirty="0"/>
              <a:t>;</a:t>
            </a:r>
          </a:p>
          <a:p>
            <a:pPr lvl="1"/>
            <a:r>
              <a:rPr lang="en-US" dirty="0" smtClean="0"/>
              <a:t>Identification </a:t>
            </a:r>
            <a:r>
              <a:rPr lang="en-US" dirty="0"/>
              <a:t>of the legal and regulatory requirements for the </a:t>
            </a:r>
            <a:r>
              <a:rPr lang="en-US" dirty="0" smtClean="0"/>
              <a:t>institution's business </a:t>
            </a:r>
            <a:r>
              <a:rPr lang="en-US" dirty="0"/>
              <a:t>functions and processes;</a:t>
            </a:r>
          </a:p>
          <a:p>
            <a:pPr lvl="1"/>
            <a:r>
              <a:rPr lang="en-US" dirty="0" smtClean="0"/>
              <a:t>Estimation </a:t>
            </a:r>
            <a:r>
              <a:rPr lang="en-US" dirty="0"/>
              <a:t>of maximum allowable downtime, as well as the acceptable level </a:t>
            </a:r>
            <a:r>
              <a:rPr lang="en-US" dirty="0" smtClean="0"/>
              <a:t>of losses</a:t>
            </a:r>
            <a:r>
              <a:rPr lang="en-US" dirty="0"/>
              <a:t>, associated with the institution's business functions and processes; and</a:t>
            </a:r>
          </a:p>
          <a:p>
            <a:pPr lvl="1"/>
            <a:r>
              <a:rPr lang="en-US" dirty="0" smtClean="0"/>
              <a:t>Estimation </a:t>
            </a:r>
            <a:r>
              <a:rPr lang="en-US" dirty="0"/>
              <a:t>of recovery time objectives (RTOs), recovery point objectives (RPOs</a:t>
            </a:r>
            <a:r>
              <a:rPr lang="en-US" dirty="0" smtClean="0"/>
              <a:t>), and </a:t>
            </a:r>
            <a:r>
              <a:rPr lang="en-US" dirty="0"/>
              <a:t>recovery of the critical path.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Business </a:t>
            </a:r>
            <a:r>
              <a:rPr lang="en-US" b="1" dirty="0"/>
              <a:t>Impact Analysis (BIA</a:t>
            </a:r>
            <a:r>
              <a:rPr lang="en-US" b="1" dirty="0" smtClean="0"/>
              <a:t>)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AE9BD-5716-49B9-8CD6-469A930D9540}" type="slidenum">
              <a:rPr lang="en-US" smtClean="0">
                <a:solidFill>
                  <a:srgbClr val="073E87"/>
                </a:solidFill>
              </a:rPr>
              <a:pPr/>
              <a:t>7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4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209800"/>
            <a:ext cx="7408333" cy="3450696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Sample Business Impact </a:t>
            </a:r>
          </a:p>
          <a:p>
            <a:pPr lvl="2"/>
            <a:r>
              <a:rPr lang="en-US" dirty="0"/>
              <a:t>Health and safety (e.g., injury).</a:t>
            </a:r>
          </a:p>
          <a:p>
            <a:pPr lvl="2"/>
            <a:r>
              <a:rPr lang="en-US" dirty="0" smtClean="0"/>
              <a:t>Environmental </a:t>
            </a:r>
            <a:r>
              <a:rPr lang="en-US" dirty="0"/>
              <a:t>(e.g., spill).</a:t>
            </a:r>
          </a:p>
          <a:p>
            <a:pPr lvl="2"/>
            <a:r>
              <a:rPr lang="en-US" dirty="0" smtClean="0"/>
              <a:t>Customer </a:t>
            </a:r>
            <a:r>
              <a:rPr lang="en-US" dirty="0"/>
              <a:t>service (e.g., loss of customers).</a:t>
            </a:r>
          </a:p>
          <a:p>
            <a:pPr lvl="2"/>
            <a:r>
              <a:rPr lang="en-US" dirty="0" smtClean="0"/>
              <a:t>Financial </a:t>
            </a:r>
            <a:r>
              <a:rPr lang="en-US" dirty="0"/>
              <a:t>(e.g., penalties).</a:t>
            </a:r>
          </a:p>
          <a:p>
            <a:pPr lvl="2"/>
            <a:r>
              <a:rPr lang="en-US" dirty="0" smtClean="0"/>
              <a:t>Regulatory/legal </a:t>
            </a:r>
            <a:r>
              <a:rPr lang="en-US" dirty="0"/>
              <a:t>(e.g., governmental action).</a:t>
            </a:r>
          </a:p>
          <a:p>
            <a:pPr lvl="2"/>
            <a:r>
              <a:rPr lang="en-US" dirty="0" smtClean="0"/>
              <a:t>Reputation </a:t>
            </a:r>
            <a:r>
              <a:rPr lang="en-US" dirty="0"/>
              <a:t>(e.g., loss of image).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Business </a:t>
            </a:r>
            <a:r>
              <a:rPr lang="en-US" b="1" dirty="0"/>
              <a:t>Impact Analysis (BIA</a:t>
            </a:r>
            <a:r>
              <a:rPr lang="en-US" b="1" dirty="0" smtClean="0"/>
              <a:t>)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AE9BD-5716-49B9-8CD6-469A930D9540}" type="slidenum">
              <a:rPr lang="en-US" smtClean="0">
                <a:solidFill>
                  <a:srgbClr val="073E87"/>
                </a:solidFill>
              </a:rPr>
              <a:pPr/>
              <a:t>8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20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209800"/>
            <a:ext cx="7408333" cy="345069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What </a:t>
            </a:r>
            <a:r>
              <a:rPr lang="en-US" dirty="0"/>
              <a:t>critical interdependencies exist between internal systems, </a:t>
            </a:r>
            <a:r>
              <a:rPr lang="en-US" dirty="0" smtClean="0"/>
              <a:t>applications, business </a:t>
            </a:r>
            <a:r>
              <a:rPr lang="en-US" dirty="0"/>
              <a:t>processes, and departments?</a:t>
            </a:r>
          </a:p>
          <a:p>
            <a:r>
              <a:rPr lang="en-US" dirty="0" smtClean="0"/>
              <a:t>What </a:t>
            </a:r>
            <a:r>
              <a:rPr lang="en-US" dirty="0"/>
              <a:t>specialized equipment is required and how is it used?</a:t>
            </a:r>
          </a:p>
          <a:p>
            <a:r>
              <a:rPr lang="en-US" dirty="0" smtClean="0"/>
              <a:t> </a:t>
            </a:r>
            <a:r>
              <a:rPr lang="en-US" dirty="0"/>
              <a:t>How would the department function if the mainframe, network and/or Internet </a:t>
            </a:r>
            <a:r>
              <a:rPr lang="en-US" dirty="0" smtClean="0"/>
              <a:t>access were </a:t>
            </a:r>
            <a:r>
              <a:rPr lang="en-US" dirty="0"/>
              <a:t>not available?</a:t>
            </a:r>
          </a:p>
          <a:p>
            <a:r>
              <a:rPr lang="en-US" dirty="0" smtClean="0"/>
              <a:t>What </a:t>
            </a:r>
            <a:r>
              <a:rPr lang="en-US" dirty="0"/>
              <a:t>single points of failure exist and how significant are those risks?</a:t>
            </a:r>
          </a:p>
          <a:p>
            <a:r>
              <a:rPr lang="en-US" dirty="0" smtClean="0"/>
              <a:t>What </a:t>
            </a:r>
            <a:r>
              <a:rPr lang="en-US" dirty="0"/>
              <a:t>are the critical outsourced relationships and dependencies?</a:t>
            </a:r>
          </a:p>
          <a:p>
            <a:r>
              <a:rPr lang="en-US" dirty="0" smtClean="0"/>
              <a:t> </a:t>
            </a:r>
            <a:r>
              <a:rPr lang="en-US" dirty="0"/>
              <a:t>What are the required responsibilities of the institution and the third-party </a:t>
            </a:r>
            <a:r>
              <a:rPr lang="en-US" dirty="0" smtClean="0"/>
              <a:t>service provider </a:t>
            </a:r>
            <a:r>
              <a:rPr lang="en-US" dirty="0"/>
              <a:t>as defined by the service level agreement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Business </a:t>
            </a:r>
            <a:r>
              <a:rPr lang="en-US" b="1" dirty="0"/>
              <a:t>Impact Analysis (BIA) Sample Questions:</a:t>
            </a:r>
            <a:br>
              <a:rPr lang="en-US" b="1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AE9BD-5716-49B9-8CD6-469A930D9540}" type="slidenum">
              <a:rPr lang="en-US" smtClean="0">
                <a:solidFill>
                  <a:srgbClr val="073E87"/>
                </a:solidFill>
              </a:rPr>
              <a:pPr/>
              <a:t>9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74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3092</Words>
  <Application>Microsoft Office PowerPoint</Application>
  <PresentationFormat>On-screen Show (4:3)</PresentationFormat>
  <Paragraphs>346</Paragraphs>
  <Slides>38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Waveform</vt:lpstr>
      <vt:lpstr>IT Service Delivery And Support Week Nine - BCP</vt:lpstr>
      <vt:lpstr> Business Continuity Planning Process </vt:lpstr>
      <vt:lpstr>Morgan Stanley Case</vt:lpstr>
      <vt:lpstr>BCP Objectives</vt:lpstr>
      <vt:lpstr>BCP Objectives</vt:lpstr>
      <vt:lpstr> Key BCP Steps: </vt:lpstr>
      <vt:lpstr> Business Impact Analysis (BIA) </vt:lpstr>
      <vt:lpstr> Business Impact Analysis (BIA) </vt:lpstr>
      <vt:lpstr> Business Impact Analysis (BIA) Sample Questions: </vt:lpstr>
      <vt:lpstr>Business Impact Analysis (BIA) Sample Questions (cont.)</vt:lpstr>
      <vt:lpstr>Risk Assessment</vt:lpstr>
      <vt:lpstr>Common Disaster Scenarios</vt:lpstr>
      <vt:lpstr>Impact of Disruptive Events</vt:lpstr>
      <vt:lpstr>Business Continuity Plan Development</vt:lpstr>
      <vt:lpstr>Business Continuity Plan Development</vt:lpstr>
      <vt:lpstr>Business Continuity Plan Development (cont.)</vt:lpstr>
      <vt:lpstr> Business Continuity Plan Development (cont.): </vt:lpstr>
      <vt:lpstr> Business Continuity Strategy </vt:lpstr>
      <vt:lpstr>RTO vs. RPO</vt:lpstr>
      <vt:lpstr>Storage – RAID (pg.265-267)</vt:lpstr>
      <vt:lpstr> Risk Monitoring and Testing </vt:lpstr>
      <vt:lpstr>Risk Monitoring and Testing (cont.)</vt:lpstr>
      <vt:lpstr> Risk Monitoring and Testing (cont.) </vt:lpstr>
      <vt:lpstr>Risk Monitoring and Testing (cont.)</vt:lpstr>
      <vt:lpstr>Risk Monitoring and Testing (cont.)</vt:lpstr>
      <vt:lpstr>Risk Monitoring and Testing (cont.)</vt:lpstr>
      <vt:lpstr>Risk Monitoring and Testing (cont.)</vt:lpstr>
      <vt:lpstr> Other Related Policies, Standards and Procedures </vt:lpstr>
      <vt:lpstr>Pandemic Planning</vt:lpstr>
      <vt:lpstr> Pandemic Planning </vt:lpstr>
      <vt:lpstr>Pandemic Planning (cont.)</vt:lpstr>
      <vt:lpstr>IT – Disaster Recovery</vt:lpstr>
      <vt:lpstr>IT – Disaster Recovery</vt:lpstr>
      <vt:lpstr>Recovery Solutions and Sites</vt:lpstr>
      <vt:lpstr>Recovery Solutions and Sites</vt:lpstr>
      <vt:lpstr>BCP Audit Program</vt:lpstr>
      <vt:lpstr>Standards and Guidlines </vt:lpstr>
      <vt:lpstr>Standards and Guidelines </vt:lpstr>
    </vt:vector>
  </TitlesOfParts>
  <Company>Federal Reserve System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 Services Delivery And Support Week Ten</dc:title>
  <dc:creator>c1lxy01</dc:creator>
  <cp:lastModifiedBy>Yao, Liang</cp:lastModifiedBy>
  <cp:revision>27</cp:revision>
  <dcterms:created xsi:type="dcterms:W3CDTF">2012-10-24T19:46:44Z</dcterms:created>
  <dcterms:modified xsi:type="dcterms:W3CDTF">2014-04-01T23:34:23Z</dcterms:modified>
</cp:coreProperties>
</file>