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58" r:id="rId4"/>
    <p:sldId id="257" r:id="rId5"/>
    <p:sldId id="267" r:id="rId6"/>
    <p:sldId id="271" r:id="rId7"/>
    <p:sldId id="273" r:id="rId8"/>
    <p:sldId id="260" r:id="rId9"/>
    <p:sldId id="261" r:id="rId10"/>
    <p:sldId id="275" r:id="rId11"/>
    <p:sldId id="265" r:id="rId12"/>
    <p:sldId id="27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37" autoAdjust="0"/>
  </p:normalViewPr>
  <p:slideViewPr>
    <p:cSldViewPr>
      <p:cViewPr>
        <p:scale>
          <a:sx n="50" d="100"/>
          <a:sy n="50" d="100"/>
        </p:scale>
        <p:origin x="-2748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D0D3E-DAB3-4942-A64B-AFD995400FE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19309-C21E-4836-84DE-448DDF7B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13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None/>
            </a:pPr>
            <a:r>
              <a:rPr lang="en-US" dirty="0" smtClean="0"/>
              <a:t>Cloud Service Provider (CSP) – third party vendor that provides application delivery, hosting, monitoring, and other services through cloud computing</a:t>
            </a:r>
          </a:p>
          <a:p>
            <a:pPr lvl="0">
              <a:buFont typeface="Wingdings" panose="05000000000000000000" pitchFamily="2" charset="2"/>
              <a:buNone/>
            </a:pPr>
            <a:endParaRPr lang="en-US" dirty="0" smtClean="0"/>
          </a:p>
          <a:p>
            <a:pPr lvl="0">
              <a:buFont typeface="Wingdings" panose="05000000000000000000" pitchFamily="2" charset="2"/>
              <a:buNone/>
            </a:pPr>
            <a:r>
              <a:rPr lang="en-US" dirty="0" smtClean="0"/>
              <a:t>Multi-tenancy – usually the customer of is a single tenant among many tenants sharing common resources and technologies of the CSP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0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b="1" dirty="0" smtClean="0"/>
              <a:t>Cloud Deployment Models:</a:t>
            </a:r>
          </a:p>
          <a:p>
            <a:pPr marL="3429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Private-</a:t>
            </a:r>
            <a:r>
              <a:rPr lang="en-US" baseline="0" dirty="0" smtClean="0"/>
              <a:t> infrastructure is operated solely for an individual organization and managed by that organization or a 3</a:t>
            </a:r>
            <a:r>
              <a:rPr lang="en-US" baseline="30000" dirty="0" smtClean="0"/>
              <a:t>rd</a:t>
            </a:r>
            <a:r>
              <a:rPr lang="en-US" baseline="0" dirty="0" smtClean="0"/>
              <a:t> party, can be on or off organization’s premises</a:t>
            </a:r>
            <a:endParaRPr lang="en-US" dirty="0" smtClean="0"/>
          </a:p>
          <a:p>
            <a:pPr marL="3429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Community-</a:t>
            </a:r>
            <a:r>
              <a:rPr lang="en-US" baseline="0" dirty="0" smtClean="0"/>
              <a:t> infrastructure shared by several organizations and supports a specific community that has common interests</a:t>
            </a:r>
            <a:endParaRPr lang="en-US" dirty="0" smtClean="0"/>
          </a:p>
          <a:p>
            <a:pPr marL="3429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Public- infrastructure is available to the general public or a large industry group and is owned by CSP</a:t>
            </a:r>
          </a:p>
          <a:p>
            <a:pPr marL="3429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Hybrid-</a:t>
            </a:r>
            <a:r>
              <a:rPr lang="en-US" baseline="0" dirty="0" smtClean="0"/>
              <a:t> infrastructure is composed of two or more clouds (private/community/public) that remain unique entities but are bound together by standardized or proprietary technology that enables data and application portability</a:t>
            </a:r>
            <a:endParaRPr lang="en-US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b="1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="1" dirty="0" smtClean="0"/>
              <a:t>Cloud Service </a:t>
            </a:r>
            <a:r>
              <a:rPr lang="en-US" b="1" smtClean="0"/>
              <a:t>Delivery</a:t>
            </a:r>
            <a:r>
              <a:rPr lang="en-US" b="1" baseline="0" smtClean="0"/>
              <a:t> Models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Software as a service (SaaS):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available on demand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Via Internet  remotely.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Examples: online word processing and spreadsheet tools, CRM services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web content delivery services (Salesforce CRM, Google Docs,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allows customers to develop new applications using APIs  deployed and configurable remotely.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platforms offered include development tools,  configuration management, and deployment platforms.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Examples:Microsoft</a:t>
            </a:r>
            <a:r>
              <a:rPr lang="en-US" dirty="0" smtClean="0"/>
              <a:t> Azure, Force  and Google App engine.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Infrastructure as service (</a:t>
            </a:r>
            <a:r>
              <a:rPr lang="en-US" dirty="0" err="1" smtClean="0"/>
              <a:t>IaaS</a:t>
            </a:r>
            <a:r>
              <a:rPr lang="en-US" dirty="0" smtClean="0"/>
              <a:t>):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Provides virtual machines and other abstracted hardware and operating systems which may be controlled through a service API.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Examples include Amazon EC2 and S3, </a:t>
            </a:r>
            <a:r>
              <a:rPr lang="en-US" dirty="0" err="1" smtClean="0"/>
              <a:t>Terremark</a:t>
            </a:r>
            <a:r>
              <a:rPr lang="en-US" dirty="0" smtClean="0"/>
              <a:t> Enterprise Cloud, Windows Live </a:t>
            </a:r>
            <a:r>
              <a:rPr lang="en-US" dirty="0" err="1" smtClean="0"/>
              <a:t>Skydrive</a:t>
            </a:r>
            <a:r>
              <a:rPr lang="en-US" dirty="0" smtClean="0"/>
              <a:t> and Rackspace Cloud.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01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Lower capital cost</a:t>
            </a:r>
          </a:p>
          <a:p>
            <a:r>
              <a:rPr lang="en-US" dirty="0" smtClean="0"/>
              <a:t>Scalability and flexibility and better alignment of technologies</a:t>
            </a:r>
          </a:p>
          <a:p>
            <a:r>
              <a:rPr lang="en-US" dirty="0" smtClean="0"/>
              <a:t>Lower IT operating costs</a:t>
            </a:r>
          </a:p>
          <a:p>
            <a:r>
              <a:rPr lang="en-US" dirty="0" smtClean="0"/>
              <a:t>No IT maintenance</a:t>
            </a:r>
          </a:p>
          <a:p>
            <a:r>
              <a:rPr lang="en-US" dirty="0" smtClean="0"/>
              <a:t>Specialized/Highly abstracted resources</a:t>
            </a:r>
          </a:p>
          <a:p>
            <a:r>
              <a:rPr lang="en-US" dirty="0" smtClean="0"/>
              <a:t>Speed of Deployment</a:t>
            </a:r>
          </a:p>
          <a:p>
            <a:r>
              <a:rPr lang="en-US" dirty="0" smtClean="0"/>
              <a:t>Environmental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69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Lack</a:t>
            </a:r>
            <a:r>
              <a:rPr lang="en-US" baseline="0" dirty="0" smtClean="0"/>
              <a:t> of Transparency</a:t>
            </a:r>
          </a:p>
          <a:p>
            <a:r>
              <a:rPr lang="en-US" baseline="0" dirty="0" smtClean="0"/>
              <a:t>A CSP is unlikely to disclose its methodology, processes, and controls because they often have competing customers.</a:t>
            </a:r>
            <a:br>
              <a:rPr lang="en-US" baseline="0" dirty="0" smtClean="0"/>
            </a:br>
            <a:r>
              <a:rPr lang="en-US" baseline="0" dirty="0" smtClean="0"/>
              <a:t>Customers have little insight into storage locations, algorithms, and controls used to secure components of the system architecture or how </a:t>
            </a:r>
          </a:p>
          <a:p>
            <a:r>
              <a:rPr lang="en-US" baseline="0" dirty="0" smtClean="0"/>
              <a:t>Customer data is segregated in the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3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sz="2800" dirty="0" smtClean="0"/>
              <a:t>Getting Stuck</a:t>
            </a:r>
            <a:r>
              <a:rPr lang="en-US" sz="2800" baseline="0" dirty="0" smtClean="0"/>
              <a:t>/</a:t>
            </a:r>
            <a:r>
              <a:rPr lang="en-US" sz="2800" dirty="0" smtClean="0"/>
              <a:t>Vendor</a:t>
            </a:r>
            <a:r>
              <a:rPr lang="en-US" sz="2800" baseline="0" dirty="0" smtClean="0"/>
              <a:t> lock in – Not all cloud providers are the same; software, hardware, configurations and settings are different. SO incase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Of a serious problem that warrants leaving a current supplier, disengaging could be a long and tedious process/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2800" baseline="0" dirty="0" smtClean="0"/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Security – Since cloud providers house data of multiple customers on their servers, they manage a large amount of data than most organizations even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Large organizations; so they are more prone to cyber attacks. So to be secure, a cloud provider has to be in tune with every of its customers business needs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And workflow. But whether they can do that is questionable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2800" baseline="0" dirty="0" smtClean="0"/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Viability – as we speak many </a:t>
            </a:r>
            <a:r>
              <a:rPr lang="en-US" sz="2800" baseline="0" dirty="0" err="1" smtClean="0"/>
              <a:t>csp</a:t>
            </a:r>
            <a:r>
              <a:rPr lang="en-US" sz="2800" baseline="0" dirty="0" smtClean="0"/>
              <a:t> are reducing their service offerings because many are not yet profitable. So many of them might eventually go through a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Consolidation period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800" baseline="0" dirty="0" smtClean="0"/>
              <a:t>Hence, customers might face operational disruptions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3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Unauthorized cloud activity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Policies and controls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Lack if Transparency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Assessments of the CSP control environment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Risks: Loss of internet connection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Data availability and business continuity and Disaster Recovery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</a:rPr>
              <a:t>Security and compliance data leakage, and data jurisdiction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</a:rPr>
              <a:t>Data classification policies and processes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</a:rPr>
              <a:t>Encryption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Include Third-party audit report in the contract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Perform internal audit of cloud providers. Ensure certain controls are being tested, exclusion of pertinent systems, or other factor that require on-site testing.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Make sure to  Vulnerability/penetration testing results from service provider’s audit report.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Transparency and relinquishing direct control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Manage oversight and operations monitoring controls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Reliability, Performance, high-value cyber-attach target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Incident management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Vendor Lock-in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Preparation of an exit strategy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Noncompliance with disclosure requirements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New disclosures in financial reporting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Noncompliance with regulations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Monitoring of the external environment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88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Feel free to add/elaborate on anything you think should be included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8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59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9309-C21E-4836-84DE-448DDF7BC5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2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24C918-E965-498C-A01E-8640308A8BC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8BEA9A-D67C-479B-990D-C39F27C445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5.com/pdf/white-papers/controlling-the-cloud-wp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bes.com/sites/louiscolumbus/2013/02/19/gartner-predicts-infrastructure-services-will-accelerate-cloud-computing-growth/" TargetMode="External"/><Relationship Id="rId5" Type="http://schemas.openxmlformats.org/officeDocument/2006/relationships/hyperlink" Target="http://aimdegree.com/research/ebriefings/eb-betcher.php" TargetMode="External"/><Relationship Id="rId4" Type="http://schemas.openxmlformats.org/officeDocument/2006/relationships/hyperlink" Target="http://www.cliftonlarsonallen.com/Risk-Management/The-Benefits-and-Risks-of-Cloud-Computing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953001"/>
            <a:ext cx="5637010" cy="12954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b="1" dirty="0" smtClean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b="1" dirty="0"/>
              <a:t>Oyinkan Adedun </a:t>
            </a:r>
            <a:r>
              <a:rPr lang="es-ES" b="1" dirty="0" smtClean="0"/>
              <a:t>Adeleye</a:t>
            </a:r>
            <a:endParaRPr lang="es-ES" b="1" dirty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ES" b="1" dirty="0" smtClean="0"/>
              <a:t>Caitlyn Carney</a:t>
            </a: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 Tyler </a:t>
            </a:r>
            <a:r>
              <a:rPr lang="es-ES" b="1" dirty="0" smtClean="0"/>
              <a:t>Nguyen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175351" cy="1295400"/>
          </a:xfrm>
        </p:spPr>
        <p:txBody>
          <a:bodyPr/>
          <a:lstStyle/>
          <a:p>
            <a:pPr marL="182880" indent="0">
              <a:buNone/>
            </a:pPr>
            <a:r>
              <a:rPr lang="en-US" sz="6600" i="1" dirty="0" smtClean="0"/>
              <a:t>Cloud Computing</a:t>
            </a:r>
            <a:endParaRPr lang="en-US" sz="6600" i="1" dirty="0"/>
          </a:p>
        </p:txBody>
      </p:sp>
      <p:pic>
        <p:nvPicPr>
          <p:cNvPr id="5" name="Picture 7" descr="D:\School\IS&amp;T\cloud_computing_key_trends_and_highlights_from_george_siemens_media_literacy_id33869391_size4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4572000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80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182372"/>
              </p:ext>
            </p:extLst>
          </p:nvPr>
        </p:nvGraphicFramePr>
        <p:xfrm>
          <a:off x="304800" y="1066800"/>
          <a:ext cx="8610600" cy="54101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6400800"/>
              </a:tblGrid>
              <a:tr h="398531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</a:t>
                      </a:r>
                      <a:endParaRPr lang="en-US" dirty="0"/>
                    </a:p>
                  </a:txBody>
                  <a:tcPr/>
                </a:tc>
              </a:tr>
              <a:tr h="21618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Reliability &amp; Performance,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System Availability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Incident management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Disaster Recovery/BCP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Processes to monitor system availability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Automated tools to provide resources on demand for cloud solution from another service provider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Review SLAs to ensure CSP will provide adequate response in event of system failure</a:t>
                      </a:r>
                      <a:endParaRPr lang="en-US" sz="1600" dirty="0"/>
                    </a:p>
                  </a:txBody>
                  <a:tcPr/>
                </a:tc>
              </a:tr>
              <a:tr h="15722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Value Cyber-Attack Target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</a:rPr>
                        <a:t>Incident management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Host only nonessential and non-sensitive data on third party CSP solutions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Deploy encryption over data hosted on cloud solutions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Have</a:t>
                      </a:r>
                      <a:r>
                        <a:rPr lang="en-US" sz="1600" kern="1200" baseline="0" dirty="0" smtClean="0">
                          <a:effectLst/>
                        </a:rPr>
                        <a:t> a d</a:t>
                      </a:r>
                      <a:r>
                        <a:rPr lang="en-US" sz="1600" kern="1200" dirty="0" smtClean="0">
                          <a:effectLst/>
                        </a:rPr>
                        <a:t>efined fail-over strategy</a:t>
                      </a:r>
                      <a:endParaRPr lang="en-US" sz="1600" dirty="0"/>
                    </a:p>
                  </a:txBody>
                  <a:tcPr/>
                </a:tc>
              </a:tr>
              <a:tr h="12774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Vendor lock-in and lack of application portability or inoperability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Prepare an exit strategy/contingency plan for overall cloud strategy</a:t>
                      </a:r>
                    </a:p>
                    <a:p>
                      <a:r>
                        <a:rPr lang="en-US" sz="1600" kern="1200" dirty="0" smtClean="0">
                          <a:effectLst/>
                        </a:rPr>
                        <a:t> 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858000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dirty="0" smtClean="0"/>
              <a:t>Cloud Computing Controls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512511" cy="8382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219200"/>
            <a:ext cx="8153400" cy="48006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 Cloud computing </a:t>
            </a:r>
            <a:r>
              <a:rPr lang="en-US" sz="2400" dirty="0"/>
              <a:t>is a widely used and growing technology. Gartner predicts it will be a $140 billion industry by 2014</a:t>
            </a:r>
            <a:r>
              <a:rPr lang="en-US" sz="24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 Many cloud-based </a:t>
            </a:r>
            <a:r>
              <a:rPr lang="en-US" sz="2400" dirty="0"/>
              <a:t>solutions are </a:t>
            </a:r>
            <a:r>
              <a:rPr lang="en-US" sz="2400" dirty="0" smtClean="0"/>
              <a:t>available in today’s market, </a:t>
            </a:r>
            <a:r>
              <a:rPr lang="en-US" sz="2400" dirty="0"/>
              <a:t>each with unique risks</a:t>
            </a:r>
            <a:r>
              <a:rPr lang="en-US" sz="24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 It is essential that organizations effectively manage the key </a:t>
            </a:r>
            <a:r>
              <a:rPr lang="en-US" sz="2400" dirty="0"/>
              <a:t>risks associated </a:t>
            </a:r>
            <a:r>
              <a:rPr lang="en-US" sz="2400" dirty="0" smtClean="0"/>
              <a:t>with their specific cloud infrastructure in order to fully take advantage of opportunities presented by the cloud.</a:t>
            </a:r>
          </a:p>
        </p:txBody>
      </p:sp>
    </p:spTree>
    <p:extLst>
      <p:ext uri="{BB962C8B-B14F-4D97-AF65-F5344CB8AC3E}">
        <p14:creationId xmlns:p14="http://schemas.microsoft.com/office/powerpoint/2010/main" val="19674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5" y="133350"/>
            <a:ext cx="8563605" cy="933450"/>
          </a:xfrm>
        </p:spPr>
        <p:txBody>
          <a:bodyPr/>
          <a:lstStyle/>
          <a:p>
            <a:pPr marL="0" indent="0" algn="l">
              <a:buNone/>
            </a:pPr>
            <a:r>
              <a:rPr lang="en-US" sz="4000" dirty="0" smtClean="0"/>
              <a:t>Cloud Services Market by Segment</a:t>
            </a:r>
            <a:endParaRPr lang="en-U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5" y="1447800"/>
            <a:ext cx="894460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112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143000"/>
            <a:ext cx="84582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://www.coso.org/documents/Cloud%20Computing%20Thought%20Paper.pdf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://resilience.enisa.europa.eu/cloud-security-and-resilience/publications/cloud-computing-benefits-risks-and-recommendations-for-information-security</a:t>
            </a:r>
            <a:endParaRPr lang="en-US" dirty="0" smtClean="0">
              <a:hlinkClick r:id="rId3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www.f5.com/pdf/white-papers/controlling-the-cloud-wp.pdf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>
                <a:hlinkClick r:id="rId4"/>
              </a:rPr>
              <a:t>http://www.cliftonlarsonallen.com/Risk-Management/The-Benefits-and-Risks-of-Cloud-Computing.aspx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aimdegree.com/research/ebriefings/eb-betcher.php</a:t>
            </a:r>
            <a:endParaRPr lang="en-US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hlinkClick r:id="rId6"/>
              </a:rPr>
              <a:t>http://www.forbes.com/sites/louiscolumbus/2013/02/19/gartner-predicts-infrastructure-services-will-accelerate-cloud-computing-growth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414"/>
            <a:ext cx="75438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62000"/>
            <a:ext cx="8610600" cy="5715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What is the Cloud?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On-demand service model for IT provision, often based on virtualization and distributed computing technologies.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Applications and data stored and maintained on shared machines in a web-based environment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Can include web-based applications, web-hosted services, centralized data centers and server farms, and platforms for running and developing applications.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Key Terms: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Cloud Service Provider (CSP)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Multi-tenancy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8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219200"/>
            <a:ext cx="8233299" cy="54102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Cloud Deployment Models: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Private 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Community 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Public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Hybrid </a:t>
            </a:r>
          </a:p>
          <a:p>
            <a:pPr marL="320040" lvl="1" indent="0">
              <a:buNone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Cloud Service Delivery Models: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Software </a:t>
            </a:r>
            <a:r>
              <a:rPr lang="en-US" sz="2400" dirty="0"/>
              <a:t>as a service (SaaS</a:t>
            </a:r>
            <a:r>
              <a:rPr lang="en-US" sz="2400" dirty="0" smtClean="0"/>
              <a:t>)</a:t>
            </a:r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Platform </a:t>
            </a:r>
            <a:r>
              <a:rPr lang="en-US" sz="2400" dirty="0"/>
              <a:t>as a service (</a:t>
            </a:r>
            <a:r>
              <a:rPr lang="en-US" sz="2400" dirty="0" err="1"/>
              <a:t>PaaS</a:t>
            </a:r>
            <a:r>
              <a:rPr lang="en-US" sz="2400" dirty="0" smtClean="0"/>
              <a:t>) </a:t>
            </a:r>
            <a:endParaRPr lang="en-US" sz="2400" dirty="0"/>
          </a:p>
          <a:p>
            <a:pPr marL="66294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Infrastructure </a:t>
            </a:r>
            <a:r>
              <a:rPr lang="en-US" sz="2400" dirty="0"/>
              <a:t>as service (</a:t>
            </a:r>
            <a:r>
              <a:rPr lang="en-US" sz="2400" dirty="0" err="1"/>
              <a:t>IaaS</a:t>
            </a:r>
            <a:r>
              <a:rPr lang="en-US" sz="2400" dirty="0" smtClean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3152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4000" dirty="0" smtClean="0"/>
              <a:t>Benefits of Cloud Computing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447800"/>
            <a:ext cx="7696200" cy="4572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Decreased capital costs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Decreased IT operating costs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No hardware or software installation or maintenance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Scalability &amp; </a:t>
            </a:r>
            <a:r>
              <a:rPr lang="en-US" sz="2400" dirty="0"/>
              <a:t>F</a:t>
            </a:r>
            <a:r>
              <a:rPr lang="en-US" sz="2400" dirty="0" smtClean="0"/>
              <a:t>lexibility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Speed of Deployment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Specialized/Highly </a:t>
            </a:r>
            <a:r>
              <a:rPr lang="en-US" sz="2400" dirty="0"/>
              <a:t>abstracted </a:t>
            </a:r>
            <a:r>
              <a:rPr lang="en-US" sz="2400" dirty="0" smtClean="0"/>
              <a:t>resources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Environmental Considerations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1534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3700" dirty="0" smtClean="0"/>
              <a:t>Risk Relationship with Cloud Models</a:t>
            </a:r>
            <a:endParaRPr lang="en-US" sz="3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50" y="1142999"/>
            <a:ext cx="5722749" cy="530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05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Cloud Computing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066800"/>
            <a:ext cx="822960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  Lack of  Total Control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 Reliability/System availability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Netflix experienced a total outage for two days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Christmas eve and Christmas Day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Cloud Provide, Amazon had a service outage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600" dirty="0" smtClean="0"/>
              <a:t>Lack of Transparency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Cloud Computing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066800"/>
            <a:ext cx="8610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  </a:t>
            </a:r>
            <a:r>
              <a:rPr lang="en-US" sz="2800" dirty="0"/>
              <a:t>Non-Compliance (Regulatory, Disclosure)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Getting stuck with a provider;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P</a:t>
            </a:r>
            <a:r>
              <a:rPr lang="en-US" sz="2600" dirty="0" smtClean="0"/>
              <a:t>roprietary code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Data Security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Cloud </a:t>
            </a:r>
            <a:r>
              <a:rPr lang="en-US" sz="2800" dirty="0"/>
              <a:t>service provider </a:t>
            </a:r>
            <a:r>
              <a:rPr lang="en-US" sz="2800" dirty="0" smtClean="0"/>
              <a:t>viability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Most providers are young companies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Longevity and profitability is questionable</a:t>
            </a:r>
            <a:endParaRPr lang="en-US" sz="2600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dirty="0" smtClean="0"/>
              <a:t>Cloud Computing Controls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46513"/>
              </p:ext>
            </p:extLst>
          </p:nvPr>
        </p:nvGraphicFramePr>
        <p:xfrm>
          <a:off x="457200" y="1143000"/>
          <a:ext cx="8305800" cy="533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/>
                <a:gridCol w="6019800"/>
              </a:tblGrid>
              <a:tr h="485332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</a:t>
                      </a:r>
                      <a:endParaRPr lang="en-US" dirty="0"/>
                    </a:p>
                  </a:txBody>
                  <a:tcPr/>
                </a:tc>
              </a:tr>
              <a:tr h="29339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Loss of IT Governance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Lack of Transparency</a:t>
                      </a:r>
                    </a:p>
                    <a:p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Management oversight and operations monitoring controls</a:t>
                      </a:r>
                    </a:p>
                    <a:p>
                      <a:endParaRPr lang="en-US" sz="1600" b="1" kern="1200" dirty="0" smtClean="0">
                        <a:effectLst/>
                      </a:endParaRPr>
                    </a:p>
                    <a:p>
                      <a:r>
                        <a:rPr lang="en-US" sz="1600" b="1" kern="1200" dirty="0" smtClean="0">
                          <a:effectLst/>
                        </a:rPr>
                        <a:t>Assessments of CSP control environment: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Control related inquiries in RFP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Right to audit clause in SLA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Interviews with CSP to determine how certain risk events would be addressed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Require internal audit evaluation or independent audit reports (i.e. SOC 2) </a:t>
                      </a:r>
                    </a:p>
                  </a:txBody>
                  <a:tcPr/>
                </a:tc>
              </a:tr>
              <a:tr h="19147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Unauthorized Cloud 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Cloud Policies &amp;</a:t>
                      </a:r>
                      <a:r>
                        <a:rPr lang="en-US" sz="1600" b="1" baseline="0" dirty="0" smtClean="0"/>
                        <a:t> Controls</a:t>
                      </a:r>
                      <a:r>
                        <a:rPr lang="en-US" sz="1600" b="1" dirty="0" smtClean="0"/>
                        <a:t>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Cloud usage policy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List of approved cloud vendors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CSP relationship management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kern="1200" dirty="0" smtClean="0">
                        <a:effectLst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0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858000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dirty="0" smtClean="0"/>
              <a:t>Cloud Computing Controls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21901"/>
              </p:ext>
            </p:extLst>
          </p:nvPr>
        </p:nvGraphicFramePr>
        <p:xfrm>
          <a:off x="228600" y="1219200"/>
          <a:ext cx="8534400" cy="4800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00"/>
                <a:gridCol w="6781800"/>
              </a:tblGrid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</a:t>
                      </a:r>
                      <a:endParaRPr lang="en-US" dirty="0"/>
                    </a:p>
                  </a:txBody>
                  <a:tcPr/>
                </a:tc>
              </a:tr>
              <a:tr h="439203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Security, Non-compliance, Data Leakage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Data Classification Policies: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Defining</a:t>
                      </a:r>
                      <a:r>
                        <a:rPr lang="en-US" sz="1600" kern="1200" baseline="0" dirty="0" smtClean="0">
                          <a:effectLst/>
                        </a:rPr>
                        <a:t> p</a:t>
                      </a:r>
                      <a:r>
                        <a:rPr lang="en-US" sz="1600" kern="1200" dirty="0" smtClean="0">
                          <a:effectLst/>
                        </a:rPr>
                        <a:t>urpose</a:t>
                      </a:r>
                      <a:r>
                        <a:rPr lang="en-US" sz="1600" kern="1200" baseline="0" dirty="0" smtClean="0">
                          <a:effectLst/>
                        </a:rPr>
                        <a:t> and </a:t>
                      </a:r>
                      <a:r>
                        <a:rPr lang="en-US" sz="1600" kern="1200" dirty="0" smtClean="0">
                          <a:effectLst/>
                        </a:rPr>
                        <a:t>ownership of  different types of organizational data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Mapping legal, regulatory, IP, and security requirements to various types of data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Determining sensitivity (public, restricted, highly sensitive)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Determining requirements for data transmission (</a:t>
                      </a:r>
                      <a:r>
                        <a:rPr lang="en-US" sz="1600" kern="1200" dirty="0" err="1" smtClean="0">
                          <a:effectLst/>
                        </a:rPr>
                        <a:t>i.e</a:t>
                      </a:r>
                      <a:r>
                        <a:rPr lang="en-US" sz="1600" kern="1200" dirty="0" smtClean="0">
                          <a:effectLst/>
                        </a:rPr>
                        <a:t> encryption methods)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b="1" kern="1200" dirty="0" smtClean="0">
                          <a:effectLst/>
                        </a:rPr>
                        <a:t>Non compliance with regulations: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Monitoring of external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b="1" kern="1200" dirty="0" smtClean="0">
                          <a:effectLst/>
                        </a:rPr>
                        <a:t>Non compliance with disclosure requirements: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effectLst/>
                        </a:rPr>
                        <a:t>New disclosures in financial reporting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5752</TotalTime>
  <Words>1203</Words>
  <Application>Microsoft Office PowerPoint</Application>
  <PresentationFormat>On-screen Show (4:3)</PresentationFormat>
  <Paragraphs>196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Cloud Computing</vt:lpstr>
      <vt:lpstr>Definition</vt:lpstr>
      <vt:lpstr>Overview</vt:lpstr>
      <vt:lpstr>Benefits of Cloud Computing</vt:lpstr>
      <vt:lpstr>Risk Relationship with Cloud Models</vt:lpstr>
      <vt:lpstr>Cloud Computing Risks</vt:lpstr>
      <vt:lpstr>Cloud Computing Risks</vt:lpstr>
      <vt:lpstr>Cloud Computing Controls </vt:lpstr>
      <vt:lpstr>Cloud Computing Controls </vt:lpstr>
      <vt:lpstr>Cloud Computing Controls </vt:lpstr>
      <vt:lpstr>Conclusion</vt:lpstr>
      <vt:lpstr>Cloud Services Market by Segment</vt:lpstr>
      <vt:lpstr>Sources</vt:lpstr>
    </vt:vector>
  </TitlesOfParts>
  <Company>Temple Univ. Health Sys.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Nguyen, Duy Tyler</dc:creator>
  <cp:lastModifiedBy>Yao, Liang</cp:lastModifiedBy>
  <cp:revision>105</cp:revision>
  <dcterms:created xsi:type="dcterms:W3CDTF">2014-04-17T13:06:55Z</dcterms:created>
  <dcterms:modified xsi:type="dcterms:W3CDTF">2014-04-28T20:52:56Z</dcterms:modified>
</cp:coreProperties>
</file>