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0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77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6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3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41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7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2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1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7C9D0B-B2E8-4682-BAAD-EEBE69B532B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FEA09-D507-462A-BEE0-4497744B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Banking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Chenyu</a:t>
            </a:r>
            <a:r>
              <a:rPr lang="en-US" dirty="0" smtClean="0"/>
              <a:t> Gong, Jalal </a:t>
            </a:r>
            <a:r>
              <a:rPr lang="en-US" dirty="0" err="1" smtClean="0"/>
              <a:t>Hafidi</a:t>
            </a:r>
            <a:r>
              <a:rPr lang="en-US" dirty="0" smtClean="0"/>
              <a:t>, </a:t>
            </a:r>
            <a:r>
              <a:rPr lang="en-US" dirty="0" err="1" smtClean="0"/>
              <a:t>Harika</a:t>
            </a:r>
            <a:r>
              <a:rPr lang="en-US" dirty="0" smtClean="0"/>
              <a:t> </a:t>
            </a:r>
            <a:r>
              <a:rPr lang="en-US" dirty="0" err="1" smtClean="0"/>
              <a:t>Malineni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71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According to Forrester Research, approximately 46% of bank accounts will be in mobile format by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Definition: Conducting financial transactions through mobile devices. </a:t>
            </a:r>
          </a:p>
          <a:p>
            <a:r>
              <a:rPr lang="en-US" dirty="0" smtClean="0"/>
              <a:t>Three types of mobile banking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SMS Mobile Banking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Web Banking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Mobile Applications</a:t>
            </a:r>
          </a:p>
          <a:p>
            <a:r>
              <a:rPr lang="en-US" dirty="0" smtClean="0"/>
              <a:t>Need multi layer controls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Employees fraud</a:t>
            </a:r>
          </a:p>
          <a:p>
            <a:r>
              <a:rPr lang="en-US" dirty="0" smtClean="0"/>
              <a:t>Lack of maturity of Fraud tools and controls of Fraud tools and controls</a:t>
            </a:r>
          </a:p>
          <a:p>
            <a:r>
              <a:rPr lang="en-US" dirty="0" smtClean="0"/>
              <a:t>Privacy violations relative to application collection and distribution of data </a:t>
            </a:r>
          </a:p>
          <a:p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Unauthorized system access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Risks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fraud</a:t>
            </a:r>
          </a:p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Transaction</a:t>
            </a:r>
          </a:p>
          <a:p>
            <a:r>
              <a:rPr lang="en-US" dirty="0" smtClean="0"/>
              <a:t>Privacy </a:t>
            </a:r>
          </a:p>
          <a:p>
            <a:r>
              <a:rPr lang="en-US" dirty="0" smtClean="0"/>
              <a:t>Application collection and distribution of data</a:t>
            </a:r>
          </a:p>
          <a:p>
            <a:r>
              <a:rPr lang="en-US" dirty="0" smtClean="0"/>
              <a:t>Phishing Attacks </a:t>
            </a:r>
          </a:p>
        </p:txBody>
      </p:sp>
    </p:spTree>
    <p:extLst>
      <p:ext uri="{BB962C8B-B14F-4D97-AF65-F5344CB8AC3E}">
        <p14:creationId xmlns:p14="http://schemas.microsoft.com/office/powerpoint/2010/main" val="26684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Manipulation of Data</a:t>
            </a:r>
          </a:p>
          <a:p>
            <a:pPr lvl="1"/>
            <a:r>
              <a:rPr lang="en-US" dirty="0" smtClean="0"/>
              <a:t>In Use</a:t>
            </a:r>
          </a:p>
          <a:p>
            <a:pPr lvl="1"/>
            <a:r>
              <a:rPr lang="en-US" dirty="0" smtClean="0"/>
              <a:t>In Transit</a:t>
            </a:r>
          </a:p>
          <a:p>
            <a:pPr lvl="1"/>
            <a:r>
              <a:rPr lang="en-US" dirty="0" smtClean="0"/>
              <a:t>At rest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Maturity of wireless Infrastructure</a:t>
            </a:r>
          </a:p>
          <a:p>
            <a:r>
              <a:rPr lang="en-US" dirty="0" smtClean="0"/>
              <a:t>Service Interruption (Uptime/ Down time)</a:t>
            </a:r>
          </a:p>
          <a:p>
            <a:pPr lvl="1"/>
            <a:r>
              <a:rPr lang="en-US" dirty="0" smtClean="0"/>
              <a:t>Natural Disaster</a:t>
            </a:r>
          </a:p>
          <a:p>
            <a:pPr lvl="1"/>
            <a:r>
              <a:rPr lang="en-US" dirty="0" smtClean="0"/>
              <a:t>Hardware and Operating System failure</a:t>
            </a:r>
          </a:p>
          <a:p>
            <a:r>
              <a:rPr lang="en-US" dirty="0" smtClean="0"/>
              <a:t>Targeted Attacks- Ex: </a:t>
            </a:r>
            <a:r>
              <a:rPr lang="en-US" dirty="0" err="1" smtClean="0"/>
              <a:t>DDoS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6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the network</a:t>
            </a:r>
          </a:p>
          <a:p>
            <a:pPr lvl="1"/>
            <a:r>
              <a:rPr lang="en-US" dirty="0" smtClean="0"/>
              <a:t>Multiple players involved in the attack </a:t>
            </a:r>
          </a:p>
          <a:p>
            <a:pPr lvl="1"/>
            <a:r>
              <a:rPr lang="en-US" dirty="0" smtClean="0"/>
              <a:t>Effects All (C.I.A)</a:t>
            </a:r>
          </a:p>
          <a:p>
            <a:r>
              <a:rPr lang="en-US" dirty="0" smtClean="0"/>
              <a:t>Security of the operating system of the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One-Time Password / Security Token</a:t>
            </a:r>
          </a:p>
          <a:p>
            <a:r>
              <a:rPr lang="en-US" dirty="0" smtClean="0"/>
              <a:t>Strong BCP / DR plans</a:t>
            </a:r>
          </a:p>
          <a:p>
            <a:r>
              <a:rPr lang="en-US" dirty="0" smtClean="0"/>
              <a:t>Segregation of duties</a:t>
            </a:r>
          </a:p>
          <a:p>
            <a:r>
              <a:rPr lang="en-US" dirty="0"/>
              <a:t>penetration testing for vulnerabilities, </a:t>
            </a:r>
            <a:endParaRPr lang="en-US" dirty="0" smtClean="0"/>
          </a:p>
          <a:p>
            <a:r>
              <a:rPr lang="en-US" dirty="0" smtClean="0"/>
              <a:t>monitor </a:t>
            </a:r>
            <a:r>
              <a:rPr lang="en-US" dirty="0"/>
              <a:t>to detect </a:t>
            </a:r>
            <a:r>
              <a:rPr lang="en-US" dirty="0" smtClean="0"/>
              <a:t>anomalies</a:t>
            </a:r>
          </a:p>
          <a:p>
            <a:r>
              <a:rPr lang="en-US" dirty="0"/>
              <a:t>D</a:t>
            </a:r>
            <a:r>
              <a:rPr lang="en-US" dirty="0" smtClean="0"/>
              <a:t>eployment </a:t>
            </a:r>
            <a:r>
              <a:rPr lang="en-US" dirty="0"/>
              <a:t>of communication security measures </a:t>
            </a:r>
            <a:endParaRPr lang="en-US" dirty="0" smtClean="0"/>
          </a:p>
          <a:p>
            <a:pPr lvl="1"/>
            <a:r>
              <a:rPr lang="en-US" dirty="0" smtClean="0"/>
              <a:t>firewalls</a:t>
            </a:r>
            <a:r>
              <a:rPr lang="en-US" dirty="0"/>
              <a:t>, password management, encryption techniques, and proper authorization of end </a:t>
            </a:r>
            <a:r>
              <a:rPr lang="en-US" dirty="0" smtClean="0"/>
              <a:t>use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SSAE 16 to validate third party operations</a:t>
            </a:r>
          </a:p>
          <a:p>
            <a:r>
              <a:rPr lang="en-US" dirty="0" smtClean="0"/>
              <a:t>Customer Awareness program</a:t>
            </a:r>
          </a:p>
          <a:p>
            <a:pPr lvl="1"/>
            <a:r>
              <a:rPr lang="en-US" dirty="0" smtClean="0"/>
              <a:t>Email Alerts/ Liability Agreements</a:t>
            </a:r>
          </a:p>
          <a:p>
            <a:r>
              <a:rPr lang="en-US" dirty="0"/>
              <a:t>Periodic external </a:t>
            </a:r>
            <a:r>
              <a:rPr lang="en-US" dirty="0" smtClean="0"/>
              <a:t>audits</a:t>
            </a:r>
          </a:p>
          <a:p>
            <a:r>
              <a:rPr lang="en-US" dirty="0" smtClean="0"/>
              <a:t>Mobile malware protection</a:t>
            </a:r>
          </a:p>
          <a:p>
            <a:r>
              <a:rPr lang="en-US" dirty="0" smtClean="0"/>
              <a:t>Pending Transactions/ Clearing period.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81334"/>
            <a:ext cx="2646967" cy="15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Risk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Inactive/ Dormant accounts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5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244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Mobile Banking</vt:lpstr>
      <vt:lpstr>Background</vt:lpstr>
      <vt:lpstr>Risks</vt:lpstr>
      <vt:lpstr>Confidentiality Risks </vt:lpstr>
      <vt:lpstr>Integrity </vt:lpstr>
      <vt:lpstr>Availability Risks</vt:lpstr>
      <vt:lpstr>Other Risks</vt:lpstr>
      <vt:lpstr>Controls</vt:lpstr>
      <vt:lpstr>Residual Risk 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Banking</dc:title>
  <dc:creator>foxadmin</dc:creator>
  <cp:lastModifiedBy>Yao, Liang</cp:lastModifiedBy>
  <cp:revision>20</cp:revision>
  <dcterms:created xsi:type="dcterms:W3CDTF">2014-04-26T14:35:43Z</dcterms:created>
  <dcterms:modified xsi:type="dcterms:W3CDTF">2014-04-28T20:55:45Z</dcterms:modified>
</cp:coreProperties>
</file>