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87" r:id="rId12"/>
    <p:sldId id="288" r:id="rId13"/>
    <p:sldId id="289"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FDA922-5FA0-4C63-B21A-417F281335C1}"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DFD27-0390-4ECF-BE5D-B5929DC63B57}" type="slidenum">
              <a:rPr lang="en-US" smtClean="0"/>
              <a:t>‹#›</a:t>
            </a:fld>
            <a:endParaRPr lang="en-US"/>
          </a:p>
        </p:txBody>
      </p:sp>
    </p:spTree>
    <p:extLst>
      <p:ext uri="{BB962C8B-B14F-4D97-AF65-F5344CB8AC3E}">
        <p14:creationId xmlns:p14="http://schemas.microsoft.com/office/powerpoint/2010/main" val="1350168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FB4269-71B0-43BD-9338-DA17CEB71F17}" type="slidenum">
              <a:rPr lang="en-US" smtClean="0"/>
              <a:t>20</a:t>
            </a:fld>
            <a:endParaRPr lang="en-US"/>
          </a:p>
        </p:txBody>
      </p:sp>
    </p:spTree>
    <p:extLst>
      <p:ext uri="{BB962C8B-B14F-4D97-AF65-F5344CB8AC3E}">
        <p14:creationId xmlns:p14="http://schemas.microsoft.com/office/powerpoint/2010/main" val="1156571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FB4269-71B0-43BD-9338-DA17CEB71F17}" type="slidenum">
              <a:rPr lang="en-US" smtClean="0"/>
              <a:t>21</a:t>
            </a:fld>
            <a:endParaRPr lang="en-US"/>
          </a:p>
        </p:txBody>
      </p:sp>
    </p:spTree>
    <p:extLst>
      <p:ext uri="{BB962C8B-B14F-4D97-AF65-F5344CB8AC3E}">
        <p14:creationId xmlns:p14="http://schemas.microsoft.com/office/powerpoint/2010/main" val="1156571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22C845-51F9-40ED-876A-09E93AFF2175}"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8747E-845D-4559-BC6E-C54B849E22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2C845-51F9-40ED-876A-09E93AFF2175}"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8747E-845D-4559-BC6E-C54B849E22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022C845-51F9-40ED-876A-09E93AFF2175}"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8747E-845D-4559-BC6E-C54B849E227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22C845-51F9-40ED-876A-09E93AFF2175}"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8747E-845D-4559-BC6E-C54B849E227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2C845-51F9-40ED-876A-09E93AFF2175}"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8747E-845D-4559-BC6E-C54B849E22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022C845-51F9-40ED-876A-09E93AFF2175}"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8747E-845D-4559-BC6E-C54B849E227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22C845-51F9-40ED-876A-09E93AFF2175}"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A8747E-845D-4559-BC6E-C54B849E22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22C845-51F9-40ED-876A-09E93AFF2175}"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A8747E-845D-4559-BC6E-C54B849E22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022C845-51F9-40ED-876A-09E93AFF2175}"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8747E-845D-4559-BC6E-C54B849E22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022C845-51F9-40ED-876A-09E93AFF2175}"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8747E-845D-4559-BC6E-C54B849E227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2C845-51F9-40ED-876A-09E93AFF2175}"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8747E-845D-4559-BC6E-C54B849E227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022C845-51F9-40ED-876A-09E93AFF2175}" type="datetimeFigureOut">
              <a:rPr lang="en-US" smtClean="0"/>
              <a:t>4/15/2014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9A8747E-845D-4559-BC6E-C54B849E227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ybex.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ripe.n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en.wikipedia.org/wiki/Host_(network)" TargetMode="External"/><Relationship Id="rId2" Type="http://schemas.openxmlformats.org/officeDocument/2006/relationships/hyperlink" Target="http://en.wikipedia.org/wiki/IP_addres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n.wikipedia.org/wiki/Classless_Inter-Domain_Routing" TargetMode="External"/><Relationship Id="rId2" Type="http://schemas.openxmlformats.org/officeDocument/2006/relationships/hyperlink" Target="http://en.wikipedia.org/wiki/Router_(computin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yahoo.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872067" y="1981200"/>
            <a:ext cx="7408333" cy="4144963"/>
          </a:xfrm>
        </p:spPr>
        <p:txBody>
          <a:bodyPr>
            <a:normAutofit lnSpcReduction="10000"/>
          </a:bodyPr>
          <a:lstStyle/>
          <a:p>
            <a:pPr>
              <a:lnSpc>
                <a:spcPct val="80000"/>
              </a:lnSpc>
              <a:buFont typeface="Wingdings" pitchFamily="2" charset="2"/>
              <a:buChar char="§"/>
            </a:pPr>
            <a:r>
              <a:rPr lang="en-US" sz="2400" dirty="0" smtClean="0"/>
              <a:t>Developed by International Org. </a:t>
            </a:r>
            <a:r>
              <a:rPr lang="en-US" dirty="0" smtClean="0"/>
              <a:t>for Standardization (ISO)</a:t>
            </a:r>
          </a:p>
          <a:p>
            <a:pPr>
              <a:lnSpc>
                <a:spcPct val="80000"/>
              </a:lnSpc>
              <a:buFont typeface="Wingdings" pitchFamily="2" charset="2"/>
              <a:buChar char="§"/>
            </a:pPr>
            <a:r>
              <a:rPr lang="en-US" sz="2400" dirty="0" smtClean="0"/>
              <a:t>A set  of design standards for different types of network HW &amp; SW to communicate each other</a:t>
            </a:r>
          </a:p>
          <a:p>
            <a:pPr>
              <a:lnSpc>
                <a:spcPct val="80000"/>
              </a:lnSpc>
              <a:buFont typeface="Wingdings" pitchFamily="2" charset="2"/>
              <a:buChar char="§"/>
            </a:pPr>
            <a:r>
              <a:rPr lang="en-US" dirty="0" smtClean="0"/>
              <a:t>Seven layers provides the functions required for network communication</a:t>
            </a:r>
          </a:p>
          <a:p>
            <a:pPr>
              <a:lnSpc>
                <a:spcPct val="80000"/>
              </a:lnSpc>
              <a:buFont typeface="Wingdings" pitchFamily="2" charset="2"/>
              <a:buChar char="§"/>
            </a:pPr>
            <a:r>
              <a:rPr lang="en-US" sz="2400" dirty="0" smtClean="0"/>
              <a:t>Control passes from one layer to the next</a:t>
            </a:r>
          </a:p>
          <a:p>
            <a:pPr>
              <a:lnSpc>
                <a:spcPct val="80000"/>
              </a:lnSpc>
              <a:buFont typeface="Wingdings" pitchFamily="2" charset="2"/>
              <a:buChar char="§"/>
            </a:pPr>
            <a:r>
              <a:rPr lang="en-US" dirty="0" smtClean="0"/>
              <a:t>Each layer provides headers (encapsulation) to facilitate communications handling and synchronization</a:t>
            </a:r>
            <a:r>
              <a:rPr lang="en-US" sz="2400" dirty="0" smtClean="0"/>
              <a:t> </a:t>
            </a:r>
          </a:p>
          <a:p>
            <a:pPr>
              <a:lnSpc>
                <a:spcPct val="80000"/>
              </a:lnSpc>
              <a:buFont typeface="Wingdings" pitchFamily="2" charset="2"/>
              <a:buChar char="§"/>
            </a:pPr>
            <a:r>
              <a:rPr lang="en-US" dirty="0" smtClean="0"/>
              <a:t>Higher layers rely on SW/firmware and provide more logical functionality</a:t>
            </a:r>
          </a:p>
          <a:p>
            <a:pPr>
              <a:lnSpc>
                <a:spcPct val="80000"/>
              </a:lnSpc>
              <a:buFont typeface="Wingdings" pitchFamily="2" charset="2"/>
              <a:buChar char="§"/>
            </a:pPr>
            <a:r>
              <a:rPr lang="en-US" sz="2400" dirty="0" smtClean="0"/>
              <a:t>Lower layer rely on HW</a:t>
            </a:r>
            <a:endParaRPr lang="en-US" sz="2400"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Tree>
    <p:extLst>
      <p:ext uri="{BB962C8B-B14F-4D97-AF65-F5344CB8AC3E}">
        <p14:creationId xmlns:p14="http://schemas.microsoft.com/office/powerpoint/2010/main" val="1360861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752601"/>
            <a:ext cx="7408333" cy="3276600"/>
          </a:xfrm>
        </p:spPr>
        <p:txBody>
          <a:bodyPr>
            <a:normAutofit fontScale="85000" lnSpcReduction="10000"/>
          </a:bodyPr>
          <a:lstStyle/>
          <a:p>
            <a:pPr marL="0" indent="0">
              <a:lnSpc>
                <a:spcPct val="80000"/>
              </a:lnSpc>
              <a:buNone/>
            </a:pPr>
            <a:endParaRPr lang="en-US" b="1" dirty="0"/>
          </a:p>
          <a:p>
            <a:pPr marL="0" indent="0">
              <a:lnSpc>
                <a:spcPct val="80000"/>
              </a:lnSpc>
              <a:buNone/>
            </a:pPr>
            <a:endParaRPr lang="en-US" b="1" dirty="0" smtClean="0"/>
          </a:p>
          <a:p>
            <a:r>
              <a:rPr lang="en-US" dirty="0"/>
              <a:t>At the bottom of the OSI model is the Physical layer</a:t>
            </a:r>
            <a:r>
              <a:rPr lang="en-US" dirty="0" smtClean="0"/>
              <a:t>.</a:t>
            </a:r>
          </a:p>
          <a:p>
            <a:r>
              <a:rPr lang="en-US" dirty="0" smtClean="0"/>
              <a:t>The </a:t>
            </a:r>
            <a:r>
              <a:rPr lang="en-US" dirty="0"/>
              <a:t>topics at this </a:t>
            </a:r>
            <a:r>
              <a:rPr lang="en-US" dirty="0" smtClean="0"/>
              <a:t>layer determine </a:t>
            </a:r>
            <a:r>
              <a:rPr lang="en-US" dirty="0"/>
              <a:t>how the sending and receiving bits of data move along the </a:t>
            </a:r>
            <a:r>
              <a:rPr lang="en-US" dirty="0" smtClean="0"/>
              <a:t>network’s wire</a:t>
            </a:r>
            <a:r>
              <a:rPr lang="en-US" dirty="0"/>
              <a:t>. </a:t>
            </a:r>
            <a:endParaRPr lang="en-US" dirty="0" smtClean="0"/>
          </a:p>
          <a:p>
            <a:r>
              <a:rPr lang="en-US" dirty="0" smtClean="0"/>
              <a:t>Think </a:t>
            </a:r>
            <a:r>
              <a:rPr lang="en-US" dirty="0"/>
              <a:t>of the actual bits moving from the network card on your </a:t>
            </a:r>
            <a:r>
              <a:rPr lang="en-US" dirty="0" smtClean="0"/>
              <a:t>computer to </a:t>
            </a:r>
            <a:r>
              <a:rPr lang="en-US" dirty="0"/>
              <a:t>the wire on the network. </a:t>
            </a:r>
            <a:endParaRPr lang="en-US" dirty="0" smtClean="0"/>
          </a:p>
          <a:p>
            <a:r>
              <a:rPr lang="en-US" dirty="0" smtClean="0"/>
              <a:t>A “blue-collar” </a:t>
            </a:r>
            <a:r>
              <a:rPr lang="en-US" dirty="0"/>
              <a:t>layer. This layer works down in the trenches putting the </a:t>
            </a:r>
            <a:r>
              <a:rPr lang="en-US" dirty="0" smtClean="0"/>
              <a:t>bits on </a:t>
            </a:r>
            <a:r>
              <a:rPr lang="en-US" dirty="0"/>
              <a:t>the wire and taking them off of the wire. </a:t>
            </a:r>
            <a:endParaRPr lang="en-US" dirty="0" smtClean="0"/>
          </a:p>
          <a:p>
            <a:r>
              <a:rPr lang="en-US" dirty="0" smtClean="0"/>
              <a:t>At </a:t>
            </a:r>
            <a:r>
              <a:rPr lang="en-US" dirty="0"/>
              <a:t>this layer we talk about the </a:t>
            </a:r>
            <a:r>
              <a:rPr lang="en-US" dirty="0" smtClean="0"/>
              <a:t>data in </a:t>
            </a:r>
            <a:r>
              <a:rPr lang="en-US" dirty="0"/>
              <a:t>bits and packets.</a:t>
            </a: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10</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
        <p:nvSpPr>
          <p:cNvPr id="2" name="Rectangle 1"/>
          <p:cNvSpPr/>
          <p:nvPr/>
        </p:nvSpPr>
        <p:spPr>
          <a:xfrm>
            <a:off x="838200" y="1905000"/>
            <a:ext cx="7315200" cy="523220"/>
          </a:xfrm>
          <a:prstGeom prst="rect">
            <a:avLst/>
          </a:prstGeom>
        </p:spPr>
        <p:txBody>
          <a:bodyPr wrap="square">
            <a:spAutoFit/>
          </a:bodyPr>
          <a:lstStyle/>
          <a:p>
            <a:pPr>
              <a:lnSpc>
                <a:spcPct val="60000"/>
              </a:lnSpc>
              <a:spcBef>
                <a:spcPct val="20000"/>
              </a:spcBef>
              <a:buClr>
                <a:schemeClr val="accent1"/>
              </a:buClr>
              <a:buSzPct val="100000"/>
            </a:pPr>
            <a:r>
              <a:rPr lang="en-US" sz="2000" b="1" dirty="0">
                <a:solidFill>
                  <a:schemeClr val="tx2"/>
                </a:solidFill>
              </a:rPr>
              <a:t>The </a:t>
            </a:r>
            <a:r>
              <a:rPr lang="en-US" sz="2000" b="1" dirty="0" smtClean="0">
                <a:solidFill>
                  <a:schemeClr val="tx2"/>
                </a:solidFill>
              </a:rPr>
              <a:t>Physical Layer</a:t>
            </a:r>
          </a:p>
          <a:p>
            <a:pPr>
              <a:lnSpc>
                <a:spcPct val="60000"/>
              </a:lnSpc>
              <a:spcBef>
                <a:spcPct val="20000"/>
              </a:spcBef>
              <a:buClr>
                <a:schemeClr val="accent1"/>
              </a:buClr>
              <a:buSzPct val="100000"/>
            </a:pPr>
            <a:endParaRPr lang="en-US" sz="2000" b="1" dirty="0" smtClean="0">
              <a:solidFill>
                <a:schemeClr val="tx2"/>
              </a:solidFill>
            </a:endParaRPr>
          </a:p>
        </p:txBody>
      </p:sp>
    </p:spTree>
    <p:extLst>
      <p:ext uri="{BB962C8B-B14F-4D97-AF65-F5344CB8AC3E}">
        <p14:creationId xmlns:p14="http://schemas.microsoft.com/office/powerpoint/2010/main" val="2048712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OSI Workflow</a:t>
            </a:r>
            <a:br>
              <a:rPr lang="en-US" dirty="0" smtClean="0"/>
            </a:br>
            <a:r>
              <a:rPr lang="en-US" sz="1600" dirty="0" smtClean="0"/>
              <a:t>(</a:t>
            </a:r>
            <a:r>
              <a:rPr lang="en-US" sz="1600" i="1" dirty="0" err="1" smtClean="0"/>
              <a:t>Sybex</a:t>
            </a:r>
            <a:r>
              <a:rPr lang="en-US" sz="1600" i="1" dirty="0" smtClean="0"/>
              <a:t> </a:t>
            </a:r>
            <a:r>
              <a:rPr lang="en-US" sz="1600" i="1" dirty="0"/>
              <a:t>TCP/IP Foundations, by Andrew G. Blank</a:t>
            </a:r>
            <a:r>
              <a:rPr lang="en-US" sz="1600" dirty="0"/>
              <a:t>)</a:t>
            </a:r>
            <a:endParaRPr lang="en-US" sz="1600" dirty="0"/>
          </a:p>
        </p:txBody>
      </p:sp>
      <p:pic>
        <p:nvPicPr>
          <p:cNvPr id="4" name="Picture 3"/>
          <p:cNvPicPr/>
          <p:nvPr/>
        </p:nvPicPr>
        <p:blipFill>
          <a:blip r:embed="rId2"/>
          <a:stretch>
            <a:fillRect/>
          </a:stretch>
        </p:blipFill>
        <p:spPr>
          <a:xfrm>
            <a:off x="1371600" y="1752600"/>
            <a:ext cx="5943600" cy="4967605"/>
          </a:xfrm>
          <a:prstGeom prst="rect">
            <a:avLst/>
          </a:prstGeom>
        </p:spPr>
      </p:pic>
    </p:spTree>
    <p:extLst>
      <p:ext uri="{BB962C8B-B14F-4D97-AF65-F5344CB8AC3E}">
        <p14:creationId xmlns:p14="http://schemas.microsoft.com/office/powerpoint/2010/main" val="2604399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252728"/>
          </a:xfrm>
        </p:spPr>
        <p:txBody>
          <a:bodyPr>
            <a:normAutofit/>
          </a:bodyPr>
          <a:lstStyle/>
          <a:p>
            <a:r>
              <a:rPr lang="en-US" dirty="0" smtClean="0"/>
              <a:t>OSI Workflow</a:t>
            </a:r>
            <a:br>
              <a:rPr lang="en-US" dirty="0" smtClean="0"/>
            </a:br>
            <a:r>
              <a:rPr lang="en-US" sz="1800" i="1" dirty="0"/>
              <a:t>(</a:t>
            </a:r>
            <a:r>
              <a:rPr lang="en-US" sz="1800" i="1" dirty="0" err="1"/>
              <a:t>Sybex</a:t>
            </a:r>
            <a:r>
              <a:rPr lang="en-US" sz="1800" i="1" dirty="0"/>
              <a:t> TCP/IP Foundations, by Andrew G. Blank)</a:t>
            </a:r>
          </a:p>
        </p:txBody>
      </p:sp>
      <p:sp>
        <p:nvSpPr>
          <p:cNvPr id="2" name="Rectangle 1"/>
          <p:cNvSpPr/>
          <p:nvPr/>
        </p:nvSpPr>
        <p:spPr>
          <a:xfrm>
            <a:off x="528221" y="2438400"/>
            <a:ext cx="7696200" cy="3146118"/>
          </a:xfrm>
          <a:prstGeom prst="rect">
            <a:avLst/>
          </a:prstGeom>
        </p:spPr>
        <p:txBody>
          <a:bodyPr wrap="square">
            <a:spAutoFit/>
          </a:bodyPr>
          <a:lstStyle/>
          <a:p>
            <a:pPr marL="301943" lvl="1">
              <a:lnSpc>
                <a:spcPct val="80000"/>
              </a:lnSpc>
              <a:spcBef>
                <a:spcPct val="20000"/>
              </a:spcBef>
              <a:buClr>
                <a:schemeClr val="accent1"/>
              </a:buClr>
              <a:buSzPct val="100000"/>
            </a:pPr>
            <a:r>
              <a:rPr lang="en-US" sz="2200" dirty="0">
                <a:solidFill>
                  <a:schemeClr val="tx2"/>
                </a:solidFill>
              </a:rPr>
              <a:t>Packets are created at the top of the OSI model, the Application layer. The Application layer gets the data needs to be transmitted and passes the packet down to the Presentation layer, where a header is added on the packet. The Presentation layer passes the packet down to the session layer, then to transportation layer, network layer and so on. Each layer adds a header on the packet until the Physical layer gets the packets. The Physical layer merges the packet onto the network wire, and the data continues on its way to the destination.</a:t>
            </a:r>
          </a:p>
          <a:p>
            <a:pPr marL="576263" lvl="1" indent="-274320">
              <a:lnSpc>
                <a:spcPct val="80000"/>
              </a:lnSpc>
              <a:spcBef>
                <a:spcPct val="20000"/>
              </a:spcBef>
              <a:buClr>
                <a:schemeClr val="accent1"/>
              </a:buClr>
              <a:buSzPct val="100000"/>
              <a:buFont typeface="Symbol" pitchFamily="18" charset="2"/>
              <a:buChar char=""/>
            </a:pPr>
            <a:endParaRPr lang="en-US" sz="2200" dirty="0">
              <a:solidFill>
                <a:schemeClr val="tx2"/>
              </a:solidFill>
            </a:endParaRPr>
          </a:p>
        </p:txBody>
      </p:sp>
    </p:spTree>
    <p:extLst>
      <p:ext uri="{BB962C8B-B14F-4D97-AF65-F5344CB8AC3E}">
        <p14:creationId xmlns:p14="http://schemas.microsoft.com/office/powerpoint/2010/main" val="165970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OSI Workflow</a:t>
            </a:r>
            <a:endParaRPr lang="en-US" dirty="0"/>
          </a:p>
        </p:txBody>
      </p:sp>
      <p:sp>
        <p:nvSpPr>
          <p:cNvPr id="2" name="Rectangle 1"/>
          <p:cNvSpPr/>
          <p:nvPr/>
        </p:nvSpPr>
        <p:spPr>
          <a:xfrm>
            <a:off x="457200" y="2438400"/>
            <a:ext cx="7696200" cy="3508653"/>
          </a:xfrm>
          <a:prstGeom prst="rect">
            <a:avLst/>
          </a:prstGeom>
        </p:spPr>
        <p:txBody>
          <a:bodyPr wrap="square">
            <a:spAutoFit/>
          </a:bodyPr>
          <a:lstStyle/>
          <a:p>
            <a:r>
              <a:rPr lang="en-US" sz="1200" dirty="0"/>
              <a:t> </a:t>
            </a:r>
          </a:p>
          <a:p>
            <a:r>
              <a:rPr lang="en-US" sz="1400" dirty="0">
                <a:solidFill>
                  <a:schemeClr val="tx2"/>
                </a:solidFill>
              </a:rPr>
              <a:t>At the destination, the packet moves in the opposite direction, from the bottom of the model to the top. The Physical layer at the destination protocol stack takes the packet off of the wire and passes it up to the Data-Link layer. The Data- Link layer examines the header that the sending Data-Link layer put on the packet. If this is not the destination for this packet, the packet is discarded. If this is the destination for this packet, the Data-Link layer protocols strip off the Data- Link header that the sender had put onto the packet and pass the rest of the packet up to the Network layer. This continues at every layer until the data reaches the top of the stack.</a:t>
            </a:r>
          </a:p>
          <a:p>
            <a:r>
              <a:rPr lang="en-US" sz="1400" dirty="0">
                <a:solidFill>
                  <a:schemeClr val="tx2"/>
                </a:solidFill>
              </a:rPr>
              <a:t> </a:t>
            </a:r>
          </a:p>
          <a:p>
            <a:r>
              <a:rPr lang="en-US" sz="1400" dirty="0">
                <a:solidFill>
                  <a:schemeClr val="tx2"/>
                </a:solidFill>
              </a:rPr>
              <a:t>In this way, each layer of the sending host communicates with the same layer of the receiving host. This is called peer-layer communication.</a:t>
            </a:r>
          </a:p>
          <a:p>
            <a:r>
              <a:rPr lang="en-US" sz="1400" dirty="0">
                <a:solidFill>
                  <a:schemeClr val="tx2"/>
                </a:solidFill>
              </a:rPr>
              <a:t> </a:t>
            </a:r>
          </a:p>
          <a:p>
            <a:r>
              <a:rPr lang="en-US" sz="1400" dirty="0">
                <a:solidFill>
                  <a:schemeClr val="tx2"/>
                </a:solidFill>
              </a:rPr>
              <a:t>Peer-layer communication is that each layer in the sending host communicates with its peer layer in the receiving host. </a:t>
            </a:r>
          </a:p>
          <a:p>
            <a:r>
              <a:rPr lang="en-US" sz="1400" dirty="0">
                <a:solidFill>
                  <a:schemeClr val="tx2"/>
                </a:solidFill>
              </a:rPr>
              <a:t> </a:t>
            </a:r>
          </a:p>
          <a:p>
            <a:r>
              <a:rPr lang="en-US" sz="1400" dirty="0">
                <a:solidFill>
                  <a:schemeClr val="tx2"/>
                </a:solidFill>
              </a:rPr>
              <a:t>Notice that each layer has specific responsibilities that aid in communicating with the other host.</a:t>
            </a:r>
          </a:p>
        </p:txBody>
      </p:sp>
    </p:spTree>
    <p:extLst>
      <p:ext uri="{BB962C8B-B14F-4D97-AF65-F5344CB8AC3E}">
        <p14:creationId xmlns:p14="http://schemas.microsoft.com/office/powerpoint/2010/main" val="3832298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676400"/>
            <a:ext cx="7408333" cy="4449763"/>
          </a:xfrm>
        </p:spPr>
        <p:txBody>
          <a:bodyPr>
            <a:normAutofit/>
          </a:bodyPr>
          <a:lstStyle/>
          <a:p>
            <a:pPr marL="0" indent="0" algn="just">
              <a:lnSpc>
                <a:spcPct val="80000"/>
              </a:lnSpc>
              <a:buNone/>
            </a:pPr>
            <a:r>
              <a:rPr lang="en-US" sz="2800" dirty="0" smtClean="0"/>
              <a:t>The Internet uses TCP/IP protocol to establish the connections between the clients and servers and reliably move message between them.</a:t>
            </a:r>
          </a:p>
          <a:p>
            <a:pPr marL="0" indent="0">
              <a:lnSpc>
                <a:spcPct val="80000"/>
              </a:lnSpc>
              <a:buNone/>
            </a:pPr>
            <a:r>
              <a:rPr lang="en-US" sz="2800" dirty="0" smtClean="0"/>
              <a:t>TCP/IP are:</a:t>
            </a:r>
          </a:p>
          <a:p>
            <a:pPr>
              <a:lnSpc>
                <a:spcPct val="80000"/>
              </a:lnSpc>
            </a:pPr>
            <a:r>
              <a:rPr lang="en-US" sz="2800" dirty="0" smtClean="0"/>
              <a:t>Layer 3 and 4 protocols</a:t>
            </a:r>
          </a:p>
          <a:p>
            <a:pPr>
              <a:lnSpc>
                <a:spcPct val="80000"/>
              </a:lnSpc>
            </a:pPr>
            <a:r>
              <a:rPr lang="en-US" sz="2800" dirty="0" smtClean="0"/>
              <a:t>Add headers to the data</a:t>
            </a:r>
          </a:p>
          <a:p>
            <a:pPr lvl="1">
              <a:lnSpc>
                <a:spcPct val="80000"/>
              </a:lnSpc>
            </a:pPr>
            <a:r>
              <a:rPr lang="en-US" sz="2600" dirty="0"/>
              <a:t>	</a:t>
            </a:r>
            <a:r>
              <a:rPr lang="en-US" sz="2600" dirty="0" smtClean="0"/>
              <a:t>IP Header</a:t>
            </a:r>
          </a:p>
          <a:p>
            <a:pPr lvl="1">
              <a:lnSpc>
                <a:spcPct val="80000"/>
              </a:lnSpc>
            </a:pPr>
            <a:r>
              <a:rPr lang="en-US" sz="2600" dirty="0"/>
              <a:t>	</a:t>
            </a:r>
            <a:r>
              <a:rPr lang="en-US" sz="2600" dirty="0" smtClean="0"/>
              <a:t>TCP header</a:t>
            </a:r>
          </a:p>
          <a:p>
            <a:pPr lvl="1">
              <a:lnSpc>
                <a:spcPct val="80000"/>
              </a:lnSpc>
            </a:pPr>
            <a:r>
              <a:rPr lang="en-US" sz="2600" dirty="0"/>
              <a:t>	</a:t>
            </a:r>
            <a:r>
              <a:rPr lang="en-US" sz="2600" dirty="0" smtClean="0"/>
              <a:t>Application Data</a:t>
            </a:r>
          </a:p>
          <a:p>
            <a:pPr marL="0" indent="0">
              <a:lnSpc>
                <a:spcPct val="80000"/>
              </a:lnSpc>
              <a:buNone/>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14</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TCP/IP</a:t>
            </a:r>
            <a:endParaRPr lang="en-US" dirty="0"/>
          </a:p>
        </p:txBody>
      </p:sp>
    </p:spTree>
    <p:extLst>
      <p:ext uri="{BB962C8B-B14F-4D97-AF65-F5344CB8AC3E}">
        <p14:creationId xmlns:p14="http://schemas.microsoft.com/office/powerpoint/2010/main" val="4006222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676400"/>
            <a:ext cx="7408333" cy="4449763"/>
          </a:xfrm>
        </p:spPr>
        <p:txBody>
          <a:bodyPr>
            <a:normAutofit fontScale="62500" lnSpcReduction="20000"/>
          </a:bodyPr>
          <a:lstStyle/>
          <a:p>
            <a:pPr marL="0" indent="0" algn="just">
              <a:lnSpc>
                <a:spcPct val="80000"/>
              </a:lnSpc>
              <a:buNone/>
            </a:pPr>
            <a:r>
              <a:rPr lang="en-US" sz="2800" dirty="0" smtClean="0"/>
              <a:t>Why TCP/IP?</a:t>
            </a:r>
          </a:p>
          <a:p>
            <a:pPr marL="0" indent="0" algn="just">
              <a:lnSpc>
                <a:spcPct val="80000"/>
              </a:lnSpc>
              <a:buNone/>
            </a:pPr>
            <a:endParaRPr lang="en-US" sz="2800" dirty="0"/>
          </a:p>
          <a:p>
            <a:r>
              <a:rPr lang="en-US" sz="2800" b="1" dirty="0"/>
              <a:t>Support from Vendors</a:t>
            </a:r>
          </a:p>
          <a:p>
            <a:pPr lvl="1" algn="just"/>
            <a:r>
              <a:rPr lang="en-US" sz="2600" dirty="0"/>
              <a:t>As stated earlier, TCP/IP receives support from many hardware and </a:t>
            </a:r>
            <a:r>
              <a:rPr lang="en-US" sz="2600" dirty="0" smtClean="0"/>
              <a:t>software </a:t>
            </a:r>
            <a:r>
              <a:rPr lang="en-US" sz="2800" dirty="0" smtClean="0"/>
              <a:t>vendors</a:t>
            </a:r>
            <a:r>
              <a:rPr lang="en-US" sz="2800" dirty="0"/>
              <a:t>. This means that the TCP/IP suite is not tied to the development </a:t>
            </a:r>
            <a:r>
              <a:rPr lang="en-US" sz="2800" dirty="0" smtClean="0"/>
              <a:t>efforts of </a:t>
            </a:r>
            <a:r>
              <a:rPr lang="en-US" sz="2800" dirty="0"/>
              <a:t>a single company. Instead, the choice to use TCP/IP on a network can </a:t>
            </a:r>
            <a:r>
              <a:rPr lang="en-US" sz="2800" dirty="0" smtClean="0"/>
              <a:t>be based </a:t>
            </a:r>
            <a:r>
              <a:rPr lang="en-US" sz="2800" dirty="0"/>
              <a:t>on the purpose of the network and not on the hardware or software </a:t>
            </a:r>
            <a:r>
              <a:rPr lang="en-US" sz="2800" dirty="0" smtClean="0"/>
              <a:t>that has </a:t>
            </a:r>
            <a:r>
              <a:rPr lang="en-US" sz="2800" dirty="0"/>
              <a:t>been purchased.</a:t>
            </a:r>
          </a:p>
          <a:p>
            <a:r>
              <a:rPr lang="en-US" sz="2800" b="1" dirty="0"/>
              <a:t>Interoperability</a:t>
            </a:r>
          </a:p>
          <a:p>
            <a:pPr lvl="1" algn="just"/>
            <a:r>
              <a:rPr lang="en-US" sz="2600" dirty="0" smtClean="0"/>
              <a:t>One </a:t>
            </a:r>
            <a:r>
              <a:rPr lang="en-US" sz="2600" dirty="0"/>
              <a:t>of the major reasons why the TCP/IP suite has gained popularity and </a:t>
            </a:r>
            <a:r>
              <a:rPr lang="en-US" sz="2600" dirty="0" smtClean="0"/>
              <a:t>acceptance s</a:t>
            </a:r>
            <a:r>
              <a:rPr lang="en-US" sz="2800" dirty="0" smtClean="0"/>
              <a:t>o </a:t>
            </a:r>
            <a:r>
              <a:rPr lang="en-US" sz="2800" dirty="0"/>
              <a:t>universally is that it can be installed and used on virtually every </a:t>
            </a:r>
            <a:r>
              <a:rPr lang="en-US" sz="2800" dirty="0" smtClean="0"/>
              <a:t>platform. For </a:t>
            </a:r>
            <a:r>
              <a:rPr lang="en-US" sz="2800" dirty="0"/>
              <a:t>example, using TCP/IP, a Unix host can communicate and </a:t>
            </a:r>
            <a:r>
              <a:rPr lang="en-US" sz="2800" dirty="0" smtClean="0"/>
              <a:t>transfer data </a:t>
            </a:r>
            <a:r>
              <a:rPr lang="en-US" sz="2800" dirty="0"/>
              <a:t>to a DOS host or a Windows host. </a:t>
            </a:r>
            <a:r>
              <a:rPr lang="en-US" sz="2800" dirty="0" smtClean="0"/>
              <a:t>A </a:t>
            </a:r>
            <a:r>
              <a:rPr lang="en-US" sz="2800" i="1" dirty="0" smtClean="0"/>
              <a:t>host </a:t>
            </a:r>
            <a:r>
              <a:rPr lang="en-US" sz="2800" dirty="0" smtClean="0"/>
              <a:t>is </a:t>
            </a:r>
            <a:r>
              <a:rPr lang="en-US" sz="2800" dirty="0"/>
              <a:t>another name for a </a:t>
            </a:r>
            <a:r>
              <a:rPr lang="en-US" sz="2800" dirty="0" smtClean="0"/>
              <a:t>computer or </a:t>
            </a:r>
            <a:r>
              <a:rPr lang="en-US" sz="2800" dirty="0"/>
              <a:t>device on a network. TCP/IP eliminates the cross-platform boundaries</a:t>
            </a:r>
            <a:r>
              <a:rPr lang="en-US" sz="2800" dirty="0" smtClean="0"/>
              <a:t>.</a:t>
            </a:r>
          </a:p>
          <a:p>
            <a:pPr marL="301943" lvl="1" indent="0">
              <a:buNone/>
            </a:pPr>
            <a:endParaRPr lang="en-US" sz="2800" dirty="0" smtClean="0"/>
          </a:p>
          <a:p>
            <a:pPr marL="301943" lvl="1" indent="0">
              <a:buNone/>
            </a:pPr>
            <a:r>
              <a:rPr lang="en-US" sz="2800" dirty="0" smtClean="0"/>
              <a:t>** </a:t>
            </a:r>
            <a:r>
              <a:rPr lang="en-US" sz="2800" dirty="0" err="1" smtClean="0"/>
              <a:t>Sybex</a:t>
            </a:r>
            <a:r>
              <a:rPr lang="en-US" sz="2800" dirty="0" smtClean="0"/>
              <a:t> TCP/IP Foundations</a:t>
            </a:r>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15</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TCP/IP</a:t>
            </a:r>
            <a:endParaRPr lang="en-US" dirty="0"/>
          </a:p>
        </p:txBody>
      </p:sp>
    </p:spTree>
    <p:extLst>
      <p:ext uri="{BB962C8B-B14F-4D97-AF65-F5344CB8AC3E}">
        <p14:creationId xmlns:p14="http://schemas.microsoft.com/office/powerpoint/2010/main" val="27505313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676400"/>
            <a:ext cx="7408333" cy="4449763"/>
          </a:xfrm>
        </p:spPr>
        <p:txBody>
          <a:bodyPr>
            <a:normAutofit fontScale="62500" lnSpcReduction="20000"/>
          </a:bodyPr>
          <a:lstStyle/>
          <a:p>
            <a:pPr marL="0" indent="0" algn="just">
              <a:lnSpc>
                <a:spcPct val="80000"/>
              </a:lnSpc>
              <a:buNone/>
            </a:pPr>
            <a:r>
              <a:rPr lang="en-US" sz="2800" dirty="0" smtClean="0"/>
              <a:t>Why TCP/IP?</a:t>
            </a:r>
          </a:p>
          <a:p>
            <a:pPr marL="0" indent="0" algn="just">
              <a:lnSpc>
                <a:spcPct val="80000"/>
              </a:lnSpc>
              <a:buNone/>
            </a:pPr>
            <a:endParaRPr lang="en-US" sz="2800" dirty="0"/>
          </a:p>
          <a:p>
            <a:r>
              <a:rPr lang="en-US" sz="2800" b="1" dirty="0" smtClean="0"/>
              <a:t>Flexibility</a:t>
            </a:r>
            <a:endParaRPr lang="en-US" sz="2800" b="1" dirty="0"/>
          </a:p>
          <a:p>
            <a:pPr lvl="1"/>
            <a:r>
              <a:rPr lang="en-US" sz="2600" dirty="0"/>
              <a:t>TCP/IP is an extremely flexible protocol suite, and in later chapters you will </a:t>
            </a:r>
            <a:r>
              <a:rPr lang="en-US" sz="2600" dirty="0" smtClean="0"/>
              <a:t>learn </a:t>
            </a:r>
            <a:r>
              <a:rPr lang="en-US" sz="2800" dirty="0" smtClean="0"/>
              <a:t>about </a:t>
            </a:r>
            <a:r>
              <a:rPr lang="en-US" sz="2800" dirty="0"/>
              <a:t>some features that contribute to this flexibility. Examples of TCP/IP’s </a:t>
            </a:r>
            <a:r>
              <a:rPr lang="en-US" sz="2800" dirty="0" smtClean="0"/>
              <a:t>flexibility include </a:t>
            </a:r>
            <a:r>
              <a:rPr lang="en-US" sz="2800" dirty="0"/>
              <a:t>the latitude an administrator has in assigning and </a:t>
            </a:r>
            <a:r>
              <a:rPr lang="en-US" sz="2800" dirty="0" smtClean="0"/>
              <a:t>reassigning addresses</a:t>
            </a:r>
            <a:r>
              <a:rPr lang="en-US" sz="2800" dirty="0"/>
              <a:t>. An administrator can automatically or manually assign an IP </a:t>
            </a:r>
            <a:r>
              <a:rPr lang="en-US" sz="2800" dirty="0" smtClean="0"/>
              <a:t>address to </a:t>
            </a:r>
            <a:r>
              <a:rPr lang="en-US" sz="2800" dirty="0"/>
              <a:t>a host, and a TCP/IP host can convert easy-to-remember names, such </a:t>
            </a:r>
            <a:r>
              <a:rPr lang="en-US" sz="2800" dirty="0" smtClean="0"/>
              <a:t>as </a:t>
            </a:r>
            <a:r>
              <a:rPr lang="en-US" sz="2800" dirty="0" smtClean="0">
                <a:hlinkClick r:id="rId2"/>
              </a:rPr>
              <a:t>www.sybex.com</a:t>
            </a:r>
            <a:r>
              <a:rPr lang="en-US" sz="2800" dirty="0" smtClean="0"/>
              <a:t>,  </a:t>
            </a:r>
            <a:r>
              <a:rPr lang="en-US" sz="2800" dirty="0"/>
              <a:t>to a TCP/IP address.</a:t>
            </a:r>
          </a:p>
          <a:p>
            <a:r>
              <a:rPr lang="en-US" sz="2800" b="1" dirty="0" err="1"/>
              <a:t>Routability</a:t>
            </a:r>
            <a:endParaRPr lang="en-US" sz="2800" b="1" dirty="0"/>
          </a:p>
          <a:p>
            <a:pPr lvl="1"/>
            <a:r>
              <a:rPr lang="en-US" sz="2600" dirty="0"/>
              <a:t>A limitation of many protocols is their difficulty in moving data from one </a:t>
            </a:r>
            <a:r>
              <a:rPr lang="en-US" sz="2600" dirty="0" smtClean="0"/>
              <a:t>segment </a:t>
            </a:r>
            <a:r>
              <a:rPr lang="en-US" sz="2800" dirty="0" smtClean="0"/>
              <a:t>of </a:t>
            </a:r>
            <a:r>
              <a:rPr lang="en-US" sz="2800" dirty="0"/>
              <a:t>the network to another. TCP/IP is exceptionally well adapted to the process </a:t>
            </a:r>
            <a:r>
              <a:rPr lang="en-US" sz="2800" dirty="0" smtClean="0"/>
              <a:t>of routing </a:t>
            </a:r>
            <a:r>
              <a:rPr lang="en-US" sz="2800" dirty="0"/>
              <a:t>data from one segment of the network to another, or from a host on a </a:t>
            </a:r>
            <a:r>
              <a:rPr lang="en-US" sz="2800" dirty="0" smtClean="0"/>
              <a:t>network in </a:t>
            </a:r>
            <a:r>
              <a:rPr lang="en-US" sz="2800" dirty="0"/>
              <a:t>one part of the world to a host on a network in another part of the </a:t>
            </a:r>
            <a:r>
              <a:rPr lang="en-US" sz="2800" dirty="0" smtClean="0"/>
              <a:t>world. TCPP/IP grew </a:t>
            </a:r>
            <a:r>
              <a:rPr lang="en-US" sz="2800" dirty="0"/>
              <a:t>out of the military’s need for a reliable, flexible networking standard.</a:t>
            </a: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16</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TCP/IP</a:t>
            </a:r>
            <a:endParaRPr lang="en-US" dirty="0"/>
          </a:p>
        </p:txBody>
      </p:sp>
    </p:spTree>
    <p:extLst>
      <p:ext uri="{BB962C8B-B14F-4D97-AF65-F5344CB8AC3E}">
        <p14:creationId xmlns:p14="http://schemas.microsoft.com/office/powerpoint/2010/main" val="2881393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marL="0" indent="0">
              <a:lnSpc>
                <a:spcPct val="80000"/>
              </a:lnSpc>
              <a:buNone/>
            </a:pPr>
            <a:r>
              <a:rPr lang="en-US" sz="2800" dirty="0" smtClean="0"/>
              <a:t>Internet Protocol (IP):</a:t>
            </a:r>
          </a:p>
          <a:p>
            <a:pPr marL="0" indent="0">
              <a:lnSpc>
                <a:spcPct val="80000"/>
              </a:lnSpc>
              <a:buNone/>
            </a:pPr>
            <a:endParaRPr lang="en-US" sz="2800" dirty="0"/>
          </a:p>
          <a:p>
            <a:pPr>
              <a:lnSpc>
                <a:spcPct val="80000"/>
              </a:lnSpc>
            </a:pPr>
            <a:r>
              <a:rPr lang="en-US" sz="2800" dirty="0" smtClean="0"/>
              <a:t>Carry the source and destination network addresses</a:t>
            </a:r>
          </a:p>
          <a:p>
            <a:pPr>
              <a:lnSpc>
                <a:spcPct val="80000"/>
              </a:lnSpc>
            </a:pPr>
            <a:r>
              <a:rPr lang="en-US" sz="2800" dirty="0" smtClean="0"/>
              <a:t>Routers look at the destination address to determine how to router the message to the correct destination</a:t>
            </a:r>
          </a:p>
          <a:p>
            <a:pPr marL="0" indent="0">
              <a:lnSpc>
                <a:spcPct val="80000"/>
              </a:lnSpc>
              <a:buNone/>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17</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TCP/IP</a:t>
            </a:r>
            <a:endParaRPr lang="en-US" dirty="0"/>
          </a:p>
        </p:txBody>
      </p:sp>
    </p:spTree>
    <p:extLst>
      <p:ext uri="{BB962C8B-B14F-4D97-AF65-F5344CB8AC3E}">
        <p14:creationId xmlns:p14="http://schemas.microsoft.com/office/powerpoint/2010/main" val="2076405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676400"/>
            <a:ext cx="7408333" cy="4449763"/>
          </a:xfrm>
        </p:spPr>
        <p:txBody>
          <a:bodyPr>
            <a:normAutofit/>
          </a:bodyPr>
          <a:lstStyle/>
          <a:p>
            <a:pPr>
              <a:lnSpc>
                <a:spcPct val="80000"/>
              </a:lnSpc>
            </a:pPr>
            <a:r>
              <a:rPr lang="en-US" sz="2800" dirty="0" smtClean="0"/>
              <a:t>Transmission Control Protocol (TCP): </a:t>
            </a:r>
          </a:p>
          <a:p>
            <a:pPr lvl="1">
              <a:lnSpc>
                <a:spcPct val="80000"/>
              </a:lnSpc>
            </a:pPr>
            <a:r>
              <a:rPr lang="en-US" sz="2600" dirty="0" smtClean="0"/>
              <a:t>Guaranteed delivery of the packet contents</a:t>
            </a:r>
          </a:p>
          <a:p>
            <a:pPr lvl="1">
              <a:lnSpc>
                <a:spcPct val="80000"/>
              </a:lnSpc>
            </a:pPr>
            <a:r>
              <a:rPr lang="en-US" sz="2600" dirty="0" smtClean="0"/>
              <a:t>Verification of message length, detects lost or added characters</a:t>
            </a:r>
          </a:p>
          <a:p>
            <a:pPr lvl="1">
              <a:lnSpc>
                <a:spcPct val="80000"/>
              </a:lnSpc>
            </a:pPr>
            <a:r>
              <a:rPr lang="en-US" sz="2600" dirty="0" smtClean="0"/>
              <a:t>Checksum algorithm detects modified bits</a:t>
            </a:r>
          </a:p>
          <a:p>
            <a:pPr lvl="1">
              <a:lnSpc>
                <a:spcPct val="80000"/>
              </a:lnSpc>
            </a:pPr>
            <a:r>
              <a:rPr lang="en-US" sz="2600" dirty="0" smtClean="0"/>
              <a:t>Packet sequence number detects missing packets and ensures correct assembly of packets</a:t>
            </a:r>
          </a:p>
          <a:p>
            <a:pPr lvl="1">
              <a:lnSpc>
                <a:spcPct val="80000"/>
              </a:lnSpc>
            </a:pPr>
            <a:r>
              <a:rPr lang="en-US" sz="2600" dirty="0" smtClean="0"/>
              <a:t>Connection based protocol – requires two system to acknowledge all received messages</a:t>
            </a:r>
          </a:p>
          <a:p>
            <a:pPr marL="0" indent="0">
              <a:lnSpc>
                <a:spcPct val="80000"/>
              </a:lnSpc>
              <a:buNone/>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18</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TCP/IP</a:t>
            </a:r>
            <a:endParaRPr lang="en-US" dirty="0"/>
          </a:p>
        </p:txBody>
      </p:sp>
    </p:spTree>
    <p:extLst>
      <p:ext uri="{BB962C8B-B14F-4D97-AF65-F5344CB8AC3E}">
        <p14:creationId xmlns:p14="http://schemas.microsoft.com/office/powerpoint/2010/main" val="4068982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marL="0" indent="0">
              <a:lnSpc>
                <a:spcPct val="80000"/>
              </a:lnSpc>
              <a:buNone/>
            </a:pPr>
            <a:r>
              <a:rPr lang="en-US" sz="2800" b="1" dirty="0" smtClean="0"/>
              <a:t>Network Services Samples</a:t>
            </a:r>
            <a:r>
              <a:rPr lang="en-US" sz="2800" dirty="0" smtClean="0"/>
              <a:t>:</a:t>
            </a:r>
          </a:p>
          <a:p>
            <a:pPr marL="0" indent="0">
              <a:lnSpc>
                <a:spcPct val="80000"/>
              </a:lnSpc>
              <a:buNone/>
            </a:pPr>
            <a:endParaRPr lang="en-US" sz="2800" dirty="0"/>
          </a:p>
          <a:p>
            <a:pPr>
              <a:lnSpc>
                <a:spcPct val="80000"/>
              </a:lnSpc>
            </a:pPr>
            <a:r>
              <a:rPr lang="en-US" sz="2800" dirty="0" smtClean="0"/>
              <a:t>NFS</a:t>
            </a:r>
          </a:p>
          <a:p>
            <a:pPr>
              <a:lnSpc>
                <a:spcPct val="80000"/>
              </a:lnSpc>
            </a:pPr>
            <a:r>
              <a:rPr lang="en-US" sz="2800" dirty="0" smtClean="0"/>
              <a:t>Email</a:t>
            </a:r>
          </a:p>
          <a:p>
            <a:pPr>
              <a:lnSpc>
                <a:spcPct val="80000"/>
              </a:lnSpc>
            </a:pPr>
            <a:r>
              <a:rPr lang="en-US" sz="2800" dirty="0" smtClean="0"/>
              <a:t>Printer</a:t>
            </a:r>
          </a:p>
          <a:p>
            <a:pPr>
              <a:lnSpc>
                <a:spcPct val="80000"/>
              </a:lnSpc>
            </a:pPr>
            <a:r>
              <a:rPr lang="en-US" sz="2800" dirty="0" smtClean="0"/>
              <a:t>DHCP</a:t>
            </a:r>
          </a:p>
          <a:p>
            <a:pPr>
              <a:lnSpc>
                <a:spcPct val="80000"/>
              </a:lnSpc>
            </a:pPr>
            <a:r>
              <a:rPr lang="en-US" sz="2800" dirty="0" smtClean="0"/>
              <a:t>Directory Services</a:t>
            </a:r>
          </a:p>
          <a:p>
            <a:pPr>
              <a:lnSpc>
                <a:spcPct val="80000"/>
              </a:lnSpc>
            </a:pPr>
            <a:r>
              <a:rPr lang="en-US" sz="2800" dirty="0" smtClean="0"/>
              <a:t>Network Management Services</a:t>
            </a:r>
          </a:p>
          <a:p>
            <a:pPr>
              <a:lnSpc>
                <a:spcPct val="80000"/>
              </a:lnSpc>
            </a:pPr>
            <a:r>
              <a:rPr lang="en-US" sz="2800" dirty="0" smtClean="0"/>
              <a:t>Remote Services</a:t>
            </a:r>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19</a:t>
            </a:fld>
            <a:endParaRPr lang="en-US">
              <a:solidFill>
                <a:srgbClr val="073E87"/>
              </a:solidFill>
            </a:endParaRPr>
          </a:p>
        </p:txBody>
      </p:sp>
      <p:sp>
        <p:nvSpPr>
          <p:cNvPr id="123906" name="Rectangle 2"/>
          <p:cNvSpPr>
            <a:spLocks noGrp="1" noChangeArrowheads="1"/>
          </p:cNvSpPr>
          <p:nvPr>
            <p:ph type="title"/>
          </p:nvPr>
        </p:nvSpPr>
        <p:spPr/>
        <p:txBody>
          <a:bodyPr>
            <a:normAutofit fontScale="90000"/>
          </a:bodyPr>
          <a:lstStyle/>
          <a:p>
            <a:r>
              <a:rPr lang="en-US" dirty="0" smtClean="0"/>
              <a:t>Network Services and TCP/IP Ports</a:t>
            </a:r>
            <a:endParaRPr lang="en-US" dirty="0"/>
          </a:p>
        </p:txBody>
      </p:sp>
    </p:spTree>
    <p:extLst>
      <p:ext uri="{BB962C8B-B14F-4D97-AF65-F5344CB8AC3E}">
        <p14:creationId xmlns:p14="http://schemas.microsoft.com/office/powerpoint/2010/main" val="2700891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81200"/>
            <a:ext cx="7408333" cy="4144963"/>
          </a:xfrm>
        </p:spPr>
        <p:txBody>
          <a:bodyPr>
            <a:normAutofit lnSpcReduction="10000"/>
          </a:bodyPr>
          <a:lstStyle/>
          <a:p>
            <a:pPr>
              <a:lnSpc>
                <a:spcPct val="80000"/>
              </a:lnSpc>
              <a:buFont typeface="Wingdings" pitchFamily="2" charset="2"/>
              <a:buChar char="§"/>
            </a:pPr>
            <a:r>
              <a:rPr lang="en-US" sz="2400" dirty="0" smtClean="0"/>
              <a:t>Application – application-communication interface</a:t>
            </a:r>
          </a:p>
          <a:p>
            <a:pPr>
              <a:lnSpc>
                <a:spcPct val="80000"/>
              </a:lnSpc>
              <a:buFont typeface="Wingdings" pitchFamily="2" charset="2"/>
              <a:buChar char="§"/>
            </a:pPr>
            <a:r>
              <a:rPr lang="en-US" dirty="0" smtClean="0"/>
              <a:t>Presentation – code conversion &amp; data reformatting</a:t>
            </a:r>
          </a:p>
          <a:p>
            <a:pPr>
              <a:lnSpc>
                <a:spcPct val="80000"/>
              </a:lnSpc>
              <a:buFont typeface="Wingdings" pitchFamily="2" charset="2"/>
              <a:buChar char="§"/>
            </a:pPr>
            <a:r>
              <a:rPr lang="en-US" sz="2400" dirty="0" smtClean="0"/>
              <a:t>Session – </a:t>
            </a:r>
            <a:r>
              <a:rPr lang="en-US" dirty="0" smtClean="0"/>
              <a:t>allow user identification by name; communicate message between application</a:t>
            </a:r>
            <a:endParaRPr lang="en-US" sz="2400" dirty="0" smtClean="0"/>
          </a:p>
          <a:p>
            <a:pPr marL="0" indent="0">
              <a:lnSpc>
                <a:spcPct val="80000"/>
              </a:lnSpc>
              <a:buNone/>
            </a:pPr>
            <a:r>
              <a:rPr lang="en-US" sz="2400" b="1" dirty="0" smtClean="0"/>
              <a:t>End User Systems</a:t>
            </a:r>
          </a:p>
          <a:p>
            <a:pPr>
              <a:lnSpc>
                <a:spcPct val="80000"/>
              </a:lnSpc>
              <a:buFont typeface="Wingdings" pitchFamily="2" charset="2"/>
              <a:buChar char="§"/>
            </a:pPr>
            <a:r>
              <a:rPr lang="en-US" dirty="0" smtClean="0"/>
              <a:t>Transportation – send message, end-to-end integrity</a:t>
            </a:r>
          </a:p>
          <a:p>
            <a:pPr>
              <a:lnSpc>
                <a:spcPct val="80000"/>
              </a:lnSpc>
              <a:buFont typeface="Wingdings" pitchFamily="2" charset="2"/>
              <a:buChar char="§"/>
            </a:pPr>
            <a:r>
              <a:rPr lang="en-US" sz="2400" dirty="0" smtClean="0"/>
              <a:t>Network – Routing and switching</a:t>
            </a:r>
          </a:p>
          <a:p>
            <a:pPr marL="0" indent="0">
              <a:lnSpc>
                <a:spcPct val="80000"/>
              </a:lnSpc>
              <a:buNone/>
            </a:pPr>
            <a:r>
              <a:rPr lang="en-US" sz="2400" b="1" dirty="0" smtClean="0"/>
              <a:t>Transport</a:t>
            </a:r>
          </a:p>
          <a:p>
            <a:pPr>
              <a:lnSpc>
                <a:spcPct val="80000"/>
              </a:lnSpc>
              <a:buFont typeface="Wingdings" pitchFamily="2" charset="2"/>
              <a:buChar char="§"/>
            </a:pPr>
            <a:r>
              <a:rPr lang="en-US" dirty="0" smtClean="0"/>
              <a:t>Data link – Transport packets from source to destination. Formatting of packets</a:t>
            </a:r>
          </a:p>
          <a:p>
            <a:pPr>
              <a:lnSpc>
                <a:spcPct val="80000"/>
              </a:lnSpc>
              <a:buFont typeface="Wingdings" pitchFamily="2" charset="2"/>
              <a:buChar char="§"/>
            </a:pPr>
            <a:r>
              <a:rPr lang="en-US" sz="2400" dirty="0" smtClean="0"/>
              <a:t>Physical – Cabling</a:t>
            </a:r>
          </a:p>
          <a:p>
            <a:pPr marL="0" indent="0">
              <a:lnSpc>
                <a:spcPct val="80000"/>
              </a:lnSpc>
              <a:buNone/>
            </a:pPr>
            <a:r>
              <a:rPr lang="en-US" b="1" dirty="0" smtClean="0"/>
              <a:t>Media Access</a:t>
            </a:r>
            <a:endParaRPr lang="en-US" sz="2400" b="1"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Tree>
    <p:extLst>
      <p:ext uri="{BB962C8B-B14F-4D97-AF65-F5344CB8AC3E}">
        <p14:creationId xmlns:p14="http://schemas.microsoft.com/office/powerpoint/2010/main" val="3557934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fontScale="85000" lnSpcReduction="20000"/>
          </a:bodyPr>
          <a:lstStyle/>
          <a:p>
            <a:pPr>
              <a:lnSpc>
                <a:spcPct val="80000"/>
              </a:lnSpc>
            </a:pPr>
            <a:r>
              <a:rPr lang="en-US" sz="2800" dirty="0" smtClean="0"/>
              <a:t>TCP/IP Ports</a:t>
            </a:r>
          </a:p>
          <a:p>
            <a:pPr lvl="1">
              <a:lnSpc>
                <a:spcPct val="80000"/>
              </a:lnSpc>
            </a:pPr>
            <a:r>
              <a:rPr lang="en-US" sz="2600" dirty="0" smtClean="0"/>
              <a:t>The unique identifier for program that is accessible through a network connection.</a:t>
            </a:r>
          </a:p>
          <a:p>
            <a:pPr marL="301943" lvl="1" indent="0">
              <a:lnSpc>
                <a:spcPct val="80000"/>
              </a:lnSpc>
              <a:buNone/>
            </a:pPr>
            <a:endParaRPr lang="en-US" sz="2600" dirty="0"/>
          </a:p>
          <a:p>
            <a:pPr lvl="1">
              <a:lnSpc>
                <a:spcPct val="80000"/>
              </a:lnSpc>
            </a:pPr>
            <a:r>
              <a:rPr lang="en-US" sz="2600" dirty="0" smtClean="0"/>
              <a:t>Ensure communication between clients and servers do not know each other</a:t>
            </a:r>
          </a:p>
          <a:p>
            <a:pPr lvl="1">
              <a:lnSpc>
                <a:spcPct val="80000"/>
              </a:lnSpc>
            </a:pPr>
            <a:endParaRPr lang="en-US" sz="2600" dirty="0"/>
          </a:p>
          <a:p>
            <a:pPr lvl="1">
              <a:lnSpc>
                <a:spcPct val="80000"/>
              </a:lnSpc>
            </a:pPr>
            <a:r>
              <a:rPr lang="en-US" sz="2600" dirty="0" smtClean="0"/>
              <a:t>For example: Web sever programs – Port 80, all browsers are configured by default to send web requests to port 80. It helps guarantee that  when you see your browser to visit a web site, you will probably succeed in reaching the web server.</a:t>
            </a:r>
          </a:p>
          <a:p>
            <a:pPr lvl="1">
              <a:lnSpc>
                <a:spcPct val="80000"/>
              </a:lnSpc>
            </a:pPr>
            <a:endParaRPr lang="en-US" sz="2600" dirty="0"/>
          </a:p>
          <a:p>
            <a:pPr lvl="1">
              <a:lnSpc>
                <a:spcPct val="80000"/>
              </a:lnSpc>
            </a:pPr>
            <a:r>
              <a:rPr lang="en-US" sz="2600" dirty="0" smtClean="0"/>
              <a:t>Range:</a:t>
            </a:r>
          </a:p>
          <a:p>
            <a:pPr lvl="2">
              <a:lnSpc>
                <a:spcPct val="80000"/>
              </a:lnSpc>
            </a:pPr>
            <a:r>
              <a:rPr lang="en-US" sz="2400" b="1" dirty="0" smtClean="0"/>
              <a:t>0 – 1023 Well know ports</a:t>
            </a:r>
          </a:p>
          <a:p>
            <a:pPr lvl="2">
              <a:lnSpc>
                <a:spcPct val="80000"/>
              </a:lnSpc>
            </a:pPr>
            <a:r>
              <a:rPr lang="en-US" sz="2400" dirty="0" smtClean="0"/>
              <a:t>1024 – 49151 Registered ports</a:t>
            </a:r>
          </a:p>
          <a:p>
            <a:pPr lvl="2">
              <a:lnSpc>
                <a:spcPct val="80000"/>
              </a:lnSpc>
            </a:pPr>
            <a:r>
              <a:rPr lang="en-US" sz="2400" dirty="0" smtClean="0"/>
              <a:t>49152-65535 Dynamic/private ports</a:t>
            </a:r>
          </a:p>
          <a:p>
            <a:pPr>
              <a:lnSpc>
                <a:spcPct val="80000"/>
              </a:lnSpc>
            </a:pPr>
            <a:endParaRPr lang="en-US" sz="2800" dirty="0" smtClean="0"/>
          </a:p>
          <a:p>
            <a:pPr>
              <a:lnSpc>
                <a:spcPct val="80000"/>
              </a:lnSpc>
            </a:pPr>
            <a:endParaRPr lang="en-US" sz="2800" dirty="0"/>
          </a:p>
          <a:p>
            <a:pPr lvl="1">
              <a:lnSpc>
                <a:spcPct val="80000"/>
              </a:lnSpc>
            </a:pPr>
            <a:endParaRPr lang="en-US" sz="2600" dirty="0" smtClean="0"/>
          </a:p>
          <a:p>
            <a:pPr lvl="1">
              <a:lnSpc>
                <a:spcPct val="80000"/>
              </a:lnSpc>
            </a:pPr>
            <a:endParaRPr lang="en-US" sz="2600" dirty="0" smtClean="0"/>
          </a:p>
          <a:p>
            <a:pPr>
              <a:lnSpc>
                <a:spcPct val="80000"/>
              </a:lnSpc>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20</a:t>
            </a:fld>
            <a:endParaRPr lang="en-US">
              <a:solidFill>
                <a:srgbClr val="073E87"/>
              </a:solidFill>
            </a:endParaRPr>
          </a:p>
        </p:txBody>
      </p:sp>
      <p:sp>
        <p:nvSpPr>
          <p:cNvPr id="123906" name="Rectangle 2"/>
          <p:cNvSpPr>
            <a:spLocks noGrp="1" noChangeArrowheads="1"/>
          </p:cNvSpPr>
          <p:nvPr>
            <p:ph type="title"/>
          </p:nvPr>
        </p:nvSpPr>
        <p:spPr/>
        <p:txBody>
          <a:bodyPr>
            <a:normAutofit fontScale="90000"/>
          </a:bodyPr>
          <a:lstStyle/>
          <a:p>
            <a:r>
              <a:rPr lang="en-US" dirty="0" smtClean="0"/>
              <a:t>Network Services and TCP/IP Ports</a:t>
            </a:r>
            <a:endParaRPr lang="en-US" dirty="0"/>
          </a:p>
        </p:txBody>
      </p:sp>
    </p:spTree>
    <p:extLst>
      <p:ext uri="{BB962C8B-B14F-4D97-AF65-F5344CB8AC3E}">
        <p14:creationId xmlns:p14="http://schemas.microsoft.com/office/powerpoint/2010/main" val="2891655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752600"/>
            <a:ext cx="7408333" cy="4373563"/>
          </a:xfrm>
        </p:spPr>
        <p:txBody>
          <a:bodyPr>
            <a:normAutofit fontScale="77500" lnSpcReduction="20000"/>
          </a:bodyPr>
          <a:lstStyle/>
          <a:p>
            <a:pPr>
              <a:lnSpc>
                <a:spcPct val="80000"/>
              </a:lnSpc>
            </a:pPr>
            <a:r>
              <a:rPr lang="en-US" sz="2800" dirty="0" smtClean="0"/>
              <a:t>Well Known Ports and Risks</a:t>
            </a:r>
          </a:p>
          <a:p>
            <a:pPr lvl="1">
              <a:lnSpc>
                <a:spcPct val="80000"/>
              </a:lnSpc>
            </a:pPr>
            <a:r>
              <a:rPr lang="en-US" sz="2600" dirty="0" smtClean="0"/>
              <a:t>Port 7: Echo</a:t>
            </a:r>
          </a:p>
          <a:p>
            <a:pPr lvl="1">
              <a:lnSpc>
                <a:spcPct val="80000"/>
              </a:lnSpc>
            </a:pPr>
            <a:r>
              <a:rPr lang="en-US" sz="2600" dirty="0" smtClean="0"/>
              <a:t>Port 20 – 21: FTP</a:t>
            </a:r>
          </a:p>
          <a:p>
            <a:pPr lvl="1">
              <a:lnSpc>
                <a:spcPct val="80000"/>
              </a:lnSpc>
            </a:pPr>
            <a:r>
              <a:rPr lang="en-US" sz="2600" dirty="0" smtClean="0"/>
              <a:t>Port 23: telnet</a:t>
            </a:r>
          </a:p>
          <a:p>
            <a:pPr lvl="1">
              <a:lnSpc>
                <a:spcPct val="80000"/>
              </a:lnSpc>
            </a:pPr>
            <a:r>
              <a:rPr lang="en-US" sz="2600" dirty="0" smtClean="0"/>
              <a:t>Port 25: SMTP</a:t>
            </a:r>
          </a:p>
          <a:p>
            <a:pPr lvl="1">
              <a:lnSpc>
                <a:spcPct val="80000"/>
              </a:lnSpc>
            </a:pPr>
            <a:r>
              <a:rPr lang="en-US" sz="2600" dirty="0" smtClean="0"/>
              <a:t>Port 53: DNS</a:t>
            </a:r>
          </a:p>
          <a:p>
            <a:pPr lvl="1">
              <a:lnSpc>
                <a:spcPct val="80000"/>
              </a:lnSpc>
            </a:pPr>
            <a:r>
              <a:rPr lang="en-US" sz="2600" dirty="0" smtClean="0"/>
              <a:t>Port 69: TFTP</a:t>
            </a:r>
          </a:p>
          <a:p>
            <a:pPr lvl="1">
              <a:lnSpc>
                <a:spcPct val="80000"/>
              </a:lnSpc>
            </a:pPr>
            <a:r>
              <a:rPr lang="en-US" sz="2600" dirty="0" smtClean="0"/>
              <a:t>Port 80: HTTP</a:t>
            </a:r>
          </a:p>
          <a:p>
            <a:pPr lvl="1">
              <a:lnSpc>
                <a:spcPct val="80000"/>
              </a:lnSpc>
            </a:pPr>
            <a:r>
              <a:rPr lang="en-US" sz="2600" dirty="0" smtClean="0"/>
              <a:t>Port 110: POP3 Mail</a:t>
            </a:r>
          </a:p>
          <a:p>
            <a:pPr lvl="1">
              <a:lnSpc>
                <a:spcPct val="80000"/>
              </a:lnSpc>
            </a:pPr>
            <a:r>
              <a:rPr lang="en-US" sz="2600" dirty="0" smtClean="0"/>
              <a:t>Port 161, 162: SNMP (Simple Network Management Protocol)</a:t>
            </a:r>
          </a:p>
          <a:p>
            <a:pPr lvl="1">
              <a:lnSpc>
                <a:spcPct val="80000"/>
              </a:lnSpc>
            </a:pPr>
            <a:r>
              <a:rPr lang="en-US" sz="2600" dirty="0" smtClean="0"/>
              <a:t>Port 1252: Lotus Notes Mail</a:t>
            </a:r>
          </a:p>
          <a:p>
            <a:pPr lvl="1">
              <a:lnSpc>
                <a:spcPct val="80000"/>
              </a:lnSpc>
            </a:pPr>
            <a:r>
              <a:rPr lang="en-US" sz="2600" dirty="0" smtClean="0"/>
              <a:t>Port 5190: AOL Instant Message and AOL Client</a:t>
            </a:r>
          </a:p>
          <a:p>
            <a:pPr lvl="1">
              <a:lnSpc>
                <a:spcPct val="80000"/>
              </a:lnSpc>
            </a:pPr>
            <a:r>
              <a:rPr lang="en-US" sz="2600" dirty="0" smtClean="0"/>
              <a:t>Well Know Ports Number posted online</a:t>
            </a:r>
          </a:p>
          <a:p>
            <a:pPr marL="301943" lvl="1" indent="0">
              <a:lnSpc>
                <a:spcPct val="80000"/>
              </a:lnSpc>
              <a:buNone/>
            </a:pPr>
            <a:endParaRPr lang="en-US" sz="2600" dirty="0" smtClean="0"/>
          </a:p>
          <a:p>
            <a:pPr>
              <a:lnSpc>
                <a:spcPct val="80000"/>
              </a:lnSpc>
            </a:pPr>
            <a:r>
              <a:rPr lang="en-US" sz="2800" dirty="0" smtClean="0"/>
              <a:t>Port Scan - Hacker can scanner those well known TCP/IP ports to determine information about a host computer. Using an open, unsecured port an intruder may exploit the port for an attack on a system.</a:t>
            </a:r>
          </a:p>
          <a:p>
            <a:pPr lvl="1">
              <a:lnSpc>
                <a:spcPct val="80000"/>
              </a:lnSpc>
            </a:pPr>
            <a:endParaRPr lang="en-US" sz="2600" dirty="0" smtClean="0"/>
          </a:p>
          <a:p>
            <a:pPr lvl="1">
              <a:lnSpc>
                <a:spcPct val="80000"/>
              </a:lnSpc>
            </a:pPr>
            <a:endParaRPr lang="en-US" sz="2600" dirty="0" smtClean="0"/>
          </a:p>
          <a:p>
            <a:pPr>
              <a:lnSpc>
                <a:spcPct val="80000"/>
              </a:lnSpc>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21</a:t>
            </a:fld>
            <a:endParaRPr lang="en-US">
              <a:solidFill>
                <a:srgbClr val="073E87"/>
              </a:solidFill>
            </a:endParaRPr>
          </a:p>
        </p:txBody>
      </p:sp>
      <p:sp>
        <p:nvSpPr>
          <p:cNvPr id="123906" name="Rectangle 2"/>
          <p:cNvSpPr>
            <a:spLocks noGrp="1" noChangeArrowheads="1"/>
          </p:cNvSpPr>
          <p:nvPr>
            <p:ph type="title"/>
          </p:nvPr>
        </p:nvSpPr>
        <p:spPr/>
        <p:txBody>
          <a:bodyPr>
            <a:normAutofit fontScale="90000"/>
          </a:bodyPr>
          <a:lstStyle/>
          <a:p>
            <a:r>
              <a:rPr lang="en-US" dirty="0" smtClean="0"/>
              <a:t>Network Services and TCP/IP Ports</a:t>
            </a:r>
            <a:endParaRPr lang="en-US" dirty="0"/>
          </a:p>
        </p:txBody>
      </p:sp>
    </p:spTree>
    <p:extLst>
      <p:ext uri="{BB962C8B-B14F-4D97-AF65-F5344CB8AC3E}">
        <p14:creationId xmlns:p14="http://schemas.microsoft.com/office/powerpoint/2010/main" val="25997588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fontScale="70000" lnSpcReduction="20000"/>
          </a:bodyPr>
          <a:lstStyle/>
          <a:p>
            <a:pPr>
              <a:lnSpc>
                <a:spcPct val="80000"/>
              </a:lnSpc>
            </a:pPr>
            <a:r>
              <a:rPr lang="en-US" sz="2800" dirty="0" smtClean="0"/>
              <a:t>The URL is the WWW address of documents and other resources.</a:t>
            </a:r>
          </a:p>
          <a:p>
            <a:pPr>
              <a:lnSpc>
                <a:spcPct val="80000"/>
              </a:lnSpc>
            </a:pPr>
            <a:r>
              <a:rPr lang="en-US" sz="2800" dirty="0" smtClean="0"/>
              <a:t>Similar to a complete “mailing address” which indicates the location of a specific document, file or other electronic resource</a:t>
            </a:r>
          </a:p>
          <a:p>
            <a:pPr>
              <a:lnSpc>
                <a:spcPct val="80000"/>
              </a:lnSpc>
            </a:pPr>
            <a:r>
              <a:rPr lang="en-US" sz="2800" dirty="0" smtClean="0"/>
              <a:t>General format of URL: service://host/path_to_file_or_page</a:t>
            </a:r>
          </a:p>
          <a:p>
            <a:pPr>
              <a:lnSpc>
                <a:spcPct val="80000"/>
              </a:lnSpc>
            </a:pPr>
            <a:r>
              <a:rPr lang="en-US" sz="2800" dirty="0" smtClean="0"/>
              <a:t>Sample services: ftp, </a:t>
            </a:r>
            <a:r>
              <a:rPr lang="en-US" sz="2800" dirty="0" err="1" smtClean="0"/>
              <a:t>htttp</a:t>
            </a:r>
            <a:r>
              <a:rPr lang="en-US" sz="2800" dirty="0" smtClean="0"/>
              <a:t>, https</a:t>
            </a:r>
          </a:p>
          <a:p>
            <a:pPr marL="0" indent="0">
              <a:lnSpc>
                <a:spcPct val="80000"/>
              </a:lnSpc>
              <a:buNone/>
            </a:pPr>
            <a:endParaRPr lang="en-US" sz="2800" dirty="0" smtClean="0"/>
          </a:p>
          <a:p>
            <a:pPr marL="0" indent="0">
              <a:lnSpc>
                <a:spcPct val="80000"/>
              </a:lnSpc>
              <a:buNone/>
            </a:pPr>
            <a:r>
              <a:rPr lang="en-US" sz="2800" dirty="0" smtClean="0"/>
              <a:t>IP Address: 32 bit numbers ranging from 0 to 255</a:t>
            </a:r>
          </a:p>
          <a:p>
            <a:pPr marL="0" indent="0">
              <a:lnSpc>
                <a:spcPct val="80000"/>
              </a:lnSpc>
              <a:buNone/>
            </a:pPr>
            <a:endParaRPr lang="en-US" sz="2800" dirty="0"/>
          </a:p>
          <a:p>
            <a:pPr marL="0" indent="0">
              <a:lnSpc>
                <a:spcPct val="80000"/>
              </a:lnSpc>
              <a:buNone/>
            </a:pPr>
            <a:r>
              <a:rPr lang="en-US" sz="2800" dirty="0" smtClean="0"/>
              <a:t>Internet address are assigned by regional network information centers:</a:t>
            </a:r>
            <a:endParaRPr lang="en-US" sz="2800" dirty="0"/>
          </a:p>
          <a:p>
            <a:pPr>
              <a:lnSpc>
                <a:spcPct val="80000"/>
              </a:lnSpc>
            </a:pPr>
            <a:r>
              <a:rPr lang="en-US" sz="2800" dirty="0" err="1" smtClean="0"/>
              <a:t>InterNIC</a:t>
            </a:r>
            <a:r>
              <a:rPr lang="en-US" sz="2800" dirty="0" smtClean="0"/>
              <a:t>: global (www. Internic.net)</a:t>
            </a:r>
          </a:p>
          <a:p>
            <a:pPr>
              <a:lnSpc>
                <a:spcPct val="80000"/>
              </a:lnSpc>
            </a:pPr>
            <a:r>
              <a:rPr lang="en-US" sz="2800" dirty="0" smtClean="0"/>
              <a:t>ARIN: US, Canada, Latin America (www. Arin.net)</a:t>
            </a:r>
          </a:p>
          <a:p>
            <a:pPr>
              <a:lnSpc>
                <a:spcPct val="80000"/>
              </a:lnSpc>
            </a:pPr>
            <a:r>
              <a:rPr lang="en-US" sz="2800" dirty="0" smtClean="0"/>
              <a:t>RIPE: Europe (</a:t>
            </a:r>
            <a:r>
              <a:rPr lang="en-US" sz="2800" dirty="0" smtClean="0">
                <a:hlinkClick r:id="rId2"/>
              </a:rPr>
              <a:t>www.ripe.net</a:t>
            </a:r>
            <a:r>
              <a:rPr lang="en-US" sz="2800" dirty="0" smtClean="0"/>
              <a:t>)</a:t>
            </a:r>
          </a:p>
          <a:p>
            <a:pPr>
              <a:lnSpc>
                <a:spcPct val="80000"/>
              </a:lnSpc>
            </a:pPr>
            <a:r>
              <a:rPr lang="en-US" sz="2800" dirty="0" smtClean="0"/>
              <a:t>APNIC: Asian Pacific (www.apnic.net)</a:t>
            </a:r>
          </a:p>
          <a:p>
            <a:pPr marL="0" indent="0">
              <a:lnSpc>
                <a:spcPct val="80000"/>
              </a:lnSpc>
              <a:buNone/>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22</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URL and IP Address</a:t>
            </a:r>
            <a:endParaRPr lang="en-US" dirty="0"/>
          </a:p>
        </p:txBody>
      </p:sp>
    </p:spTree>
    <p:extLst>
      <p:ext uri="{BB962C8B-B14F-4D97-AF65-F5344CB8AC3E}">
        <p14:creationId xmlns:p14="http://schemas.microsoft.com/office/powerpoint/2010/main" val="372949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a:lnSpc>
                <a:spcPct val="80000"/>
              </a:lnSpc>
            </a:pPr>
            <a:r>
              <a:rPr lang="en-US" sz="2800" dirty="0" smtClean="0"/>
              <a:t>The inherent risk with URL is that it provides a hacker with the path to a file or directory. </a:t>
            </a:r>
            <a:endParaRPr lang="en-US" sz="2800" dirty="0"/>
          </a:p>
          <a:p>
            <a:pPr>
              <a:lnSpc>
                <a:spcPct val="80000"/>
              </a:lnSpc>
            </a:pPr>
            <a:endParaRPr lang="en-US" sz="2800" dirty="0" smtClean="0"/>
          </a:p>
          <a:p>
            <a:pPr>
              <a:lnSpc>
                <a:spcPct val="80000"/>
              </a:lnSpc>
            </a:pPr>
            <a:r>
              <a:rPr lang="en-US" sz="2800" dirty="0" smtClean="0"/>
              <a:t>It is critical that the files and directories have strong security to prevent unauthorized access to the information contained here.</a:t>
            </a:r>
          </a:p>
          <a:p>
            <a:pPr>
              <a:lnSpc>
                <a:spcPct val="80000"/>
              </a:lnSpc>
            </a:pPr>
            <a:endParaRPr lang="en-US" sz="2800" dirty="0"/>
          </a:p>
          <a:p>
            <a:pPr>
              <a:lnSpc>
                <a:spcPct val="80000"/>
              </a:lnSpc>
            </a:pPr>
            <a:r>
              <a:rPr lang="en-US" sz="2800" dirty="0" smtClean="0"/>
              <a:t>“Web-defacing” – When a hacker breaks into the file and changes the web-page code to embarrass the institution.</a:t>
            </a:r>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23</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URL Inherent Risk	</a:t>
            </a:r>
            <a:endParaRPr lang="en-US" dirty="0"/>
          </a:p>
        </p:txBody>
      </p:sp>
    </p:spTree>
    <p:extLst>
      <p:ext uri="{BB962C8B-B14F-4D97-AF65-F5344CB8AC3E}">
        <p14:creationId xmlns:p14="http://schemas.microsoft.com/office/powerpoint/2010/main" val="3982327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Autofit/>
          </a:bodyPr>
          <a:lstStyle/>
          <a:p>
            <a:pPr marL="0" indent="0">
              <a:buNone/>
            </a:pPr>
            <a:endParaRPr lang="en-US" sz="1600" dirty="0"/>
          </a:p>
          <a:p>
            <a:endParaRPr lang="en-US" sz="1600"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24</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Subnet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8247242"/>
              </p:ext>
            </p:extLst>
          </p:nvPr>
        </p:nvGraphicFramePr>
        <p:xfrm>
          <a:off x="1398319" y="2674938"/>
          <a:ext cx="7136080" cy="3451224"/>
        </p:xfrm>
        <a:graphic>
          <a:graphicData uri="http://schemas.openxmlformats.org/drawingml/2006/table">
            <a:tbl>
              <a:tblPr/>
              <a:tblGrid>
                <a:gridCol w="1019440"/>
                <a:gridCol w="1019440"/>
                <a:gridCol w="1019440"/>
                <a:gridCol w="1019440"/>
                <a:gridCol w="1019440"/>
                <a:gridCol w="1019440"/>
                <a:gridCol w="1019440"/>
              </a:tblGrid>
              <a:tr h="313748">
                <a:tc gridSpan="7">
                  <a:txBody>
                    <a:bodyPr/>
                    <a:lstStyle/>
                    <a:p>
                      <a:pPr algn="ctr"/>
                      <a:r>
                        <a:rPr lang="en-US" sz="1500" dirty="0">
                          <a:effectLst/>
                        </a:rPr>
                        <a:t>Historical </a:t>
                      </a:r>
                      <a:r>
                        <a:rPr lang="en-US" sz="1500" dirty="0" err="1">
                          <a:effectLst/>
                        </a:rPr>
                        <a:t>classful</a:t>
                      </a:r>
                      <a:r>
                        <a:rPr lang="en-US" sz="1500" dirty="0">
                          <a:effectLst/>
                        </a:rPr>
                        <a:t> network architecture</a:t>
                      </a:r>
                    </a:p>
                  </a:txBody>
                  <a:tcPr marL="78437" marR="78437" marT="39218" marB="39218"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90302">
                <a:tc>
                  <a:txBody>
                    <a:bodyPr/>
                    <a:lstStyle/>
                    <a:p>
                      <a:r>
                        <a:rPr lang="en-US" sz="1500">
                          <a:effectLst/>
                        </a:rPr>
                        <a:t>Class</a:t>
                      </a:r>
                    </a:p>
                  </a:txBody>
                  <a:tcPr marL="78437" marR="78437" marT="39218" marB="39218" anchor="ctr">
                    <a:lnL>
                      <a:noFill/>
                    </a:lnL>
                    <a:lnR>
                      <a:noFill/>
                    </a:lnR>
                    <a:lnB>
                      <a:noFill/>
                    </a:lnB>
                  </a:tcPr>
                </a:tc>
                <a:tc>
                  <a:txBody>
                    <a:bodyPr/>
                    <a:lstStyle/>
                    <a:p>
                      <a:r>
                        <a:rPr lang="en-US" sz="1500" dirty="0">
                          <a:effectLst/>
                        </a:rPr>
                        <a:t>Leading bits in</a:t>
                      </a:r>
                      <a:br>
                        <a:rPr lang="en-US" sz="1500" dirty="0">
                          <a:effectLst/>
                        </a:rPr>
                      </a:br>
                      <a:r>
                        <a:rPr lang="en-US" sz="1500" dirty="0">
                          <a:effectLst/>
                        </a:rPr>
                        <a:t>address (binary)</a:t>
                      </a:r>
                    </a:p>
                  </a:txBody>
                  <a:tcPr marL="78437" marR="78437" marT="39218" marB="39218" anchor="ctr">
                    <a:lnL>
                      <a:noFill/>
                    </a:lnL>
                    <a:lnR>
                      <a:noFill/>
                    </a:lnR>
                    <a:lnT>
                      <a:noFill/>
                    </a:lnT>
                    <a:lnB>
                      <a:noFill/>
                    </a:lnB>
                  </a:tcPr>
                </a:tc>
                <a:tc>
                  <a:txBody>
                    <a:bodyPr/>
                    <a:lstStyle/>
                    <a:p>
                      <a:r>
                        <a:rPr lang="en-US" sz="1500">
                          <a:effectLst/>
                        </a:rPr>
                        <a:t>Range of first</a:t>
                      </a:r>
                      <a:br>
                        <a:rPr lang="en-US" sz="1500">
                          <a:effectLst/>
                        </a:rPr>
                      </a:br>
                      <a:r>
                        <a:rPr lang="en-US" sz="1500">
                          <a:effectLst/>
                        </a:rPr>
                        <a:t>octet (decimal)</a:t>
                      </a:r>
                    </a:p>
                  </a:txBody>
                  <a:tcPr marL="78437" marR="78437" marT="39218" marB="39218" anchor="ctr">
                    <a:lnL>
                      <a:noFill/>
                    </a:lnL>
                    <a:lnR>
                      <a:noFill/>
                    </a:lnR>
                    <a:lnT>
                      <a:noFill/>
                    </a:lnT>
                    <a:lnB>
                      <a:noFill/>
                    </a:lnB>
                  </a:tcPr>
                </a:tc>
                <a:tc>
                  <a:txBody>
                    <a:bodyPr/>
                    <a:lstStyle/>
                    <a:p>
                      <a:r>
                        <a:rPr lang="en-US" sz="1500">
                          <a:effectLst/>
                        </a:rPr>
                        <a:t>Network</a:t>
                      </a:r>
                      <a:br>
                        <a:rPr lang="en-US" sz="1500">
                          <a:effectLst/>
                        </a:rPr>
                      </a:br>
                      <a:r>
                        <a:rPr lang="en-US" sz="1500">
                          <a:effectLst/>
                        </a:rPr>
                        <a:t>ID format</a:t>
                      </a:r>
                    </a:p>
                  </a:txBody>
                  <a:tcPr marL="78437" marR="78437" marT="39218" marB="39218" anchor="ctr">
                    <a:lnL>
                      <a:noFill/>
                    </a:lnL>
                    <a:lnR>
                      <a:noFill/>
                    </a:lnR>
                    <a:lnT>
                      <a:noFill/>
                    </a:lnT>
                    <a:lnB>
                      <a:noFill/>
                    </a:lnB>
                  </a:tcPr>
                </a:tc>
                <a:tc>
                  <a:txBody>
                    <a:bodyPr/>
                    <a:lstStyle/>
                    <a:p>
                      <a:r>
                        <a:rPr lang="en-US" sz="1500">
                          <a:effectLst/>
                        </a:rPr>
                        <a:t>Host ID</a:t>
                      </a:r>
                      <a:br>
                        <a:rPr lang="en-US" sz="1500">
                          <a:effectLst/>
                        </a:rPr>
                      </a:br>
                      <a:r>
                        <a:rPr lang="en-US" sz="1500">
                          <a:effectLst/>
                        </a:rPr>
                        <a:t>format</a:t>
                      </a:r>
                    </a:p>
                  </a:txBody>
                  <a:tcPr marL="78437" marR="78437" marT="39218" marB="39218" anchor="ctr">
                    <a:lnL>
                      <a:noFill/>
                    </a:lnL>
                    <a:lnR>
                      <a:noFill/>
                    </a:lnR>
                    <a:lnT>
                      <a:noFill/>
                    </a:lnT>
                    <a:lnB>
                      <a:noFill/>
                    </a:lnB>
                  </a:tcPr>
                </a:tc>
                <a:tc>
                  <a:txBody>
                    <a:bodyPr/>
                    <a:lstStyle/>
                    <a:p>
                      <a:r>
                        <a:rPr lang="en-US" sz="1500">
                          <a:effectLst/>
                        </a:rPr>
                        <a:t>Number of</a:t>
                      </a:r>
                      <a:br>
                        <a:rPr lang="en-US" sz="1500">
                          <a:effectLst/>
                        </a:rPr>
                      </a:br>
                      <a:r>
                        <a:rPr lang="en-US" sz="1500">
                          <a:effectLst/>
                        </a:rPr>
                        <a:t>networks</a:t>
                      </a:r>
                    </a:p>
                  </a:txBody>
                  <a:tcPr marL="78437" marR="78437" marT="39218" marB="39218" anchor="ctr">
                    <a:lnL>
                      <a:noFill/>
                    </a:lnL>
                    <a:lnR>
                      <a:noFill/>
                    </a:lnR>
                    <a:lnT>
                      <a:noFill/>
                    </a:lnT>
                    <a:lnB>
                      <a:noFill/>
                    </a:lnB>
                  </a:tcPr>
                </a:tc>
                <a:tc>
                  <a:txBody>
                    <a:bodyPr/>
                    <a:lstStyle/>
                    <a:p>
                      <a:r>
                        <a:rPr lang="en-US" sz="1500">
                          <a:effectLst/>
                        </a:rPr>
                        <a:t>Number of addresses</a:t>
                      </a:r>
                      <a:br>
                        <a:rPr lang="en-US" sz="1500">
                          <a:effectLst/>
                        </a:rPr>
                      </a:br>
                      <a:r>
                        <a:rPr lang="en-US" sz="1500">
                          <a:effectLst/>
                        </a:rPr>
                        <a:t>per network</a:t>
                      </a:r>
                    </a:p>
                  </a:txBody>
                  <a:tcPr marL="78437" marR="78437" marT="39218" marB="39218" anchor="ctr">
                    <a:lnL>
                      <a:noFill/>
                    </a:lnL>
                    <a:lnR>
                      <a:noFill/>
                    </a:lnR>
                    <a:lnT>
                      <a:noFill/>
                    </a:lnT>
                    <a:lnB>
                      <a:noFill/>
                    </a:lnB>
                  </a:tcPr>
                </a:tc>
              </a:tr>
              <a:tr h="549058">
                <a:tc>
                  <a:txBody>
                    <a:bodyPr/>
                    <a:lstStyle/>
                    <a:p>
                      <a:r>
                        <a:rPr lang="en-US" sz="1500">
                          <a:effectLst/>
                        </a:rPr>
                        <a:t>A</a:t>
                      </a:r>
                    </a:p>
                  </a:txBody>
                  <a:tcPr marL="78437" marR="78437" marT="39218" marB="39218" anchor="ctr">
                    <a:lnL>
                      <a:noFill/>
                    </a:lnL>
                    <a:lnR>
                      <a:noFill/>
                    </a:lnR>
                    <a:lnT>
                      <a:noFill/>
                    </a:lnT>
                    <a:lnB>
                      <a:noFill/>
                    </a:lnB>
                  </a:tcPr>
                </a:tc>
                <a:tc>
                  <a:txBody>
                    <a:bodyPr/>
                    <a:lstStyle/>
                    <a:p>
                      <a:r>
                        <a:rPr lang="en-US" sz="1500">
                          <a:effectLst/>
                        </a:rPr>
                        <a:t>0</a:t>
                      </a:r>
                    </a:p>
                  </a:txBody>
                  <a:tcPr marL="78437" marR="78437" marT="39218" marB="39218" anchor="ctr">
                    <a:lnL>
                      <a:noFill/>
                    </a:lnL>
                    <a:lnR>
                      <a:noFill/>
                    </a:lnR>
                    <a:lnT>
                      <a:noFill/>
                    </a:lnT>
                    <a:lnB>
                      <a:noFill/>
                    </a:lnB>
                  </a:tcPr>
                </a:tc>
                <a:tc>
                  <a:txBody>
                    <a:bodyPr/>
                    <a:lstStyle/>
                    <a:p>
                      <a:r>
                        <a:rPr lang="en-US" sz="1500">
                          <a:effectLst/>
                        </a:rPr>
                        <a:t>0–127</a:t>
                      </a:r>
                    </a:p>
                  </a:txBody>
                  <a:tcPr marL="78437" marR="78437" marT="39218" marB="39218" anchor="ctr">
                    <a:lnL>
                      <a:noFill/>
                    </a:lnL>
                    <a:lnR>
                      <a:noFill/>
                    </a:lnR>
                    <a:lnT>
                      <a:noFill/>
                    </a:lnT>
                    <a:lnB>
                      <a:noFill/>
                    </a:lnB>
                  </a:tcPr>
                </a:tc>
                <a:tc>
                  <a:txBody>
                    <a:bodyPr/>
                    <a:lstStyle/>
                    <a:p>
                      <a:r>
                        <a:rPr lang="en-US" sz="1500" dirty="0">
                          <a:effectLst/>
                        </a:rPr>
                        <a:t>a</a:t>
                      </a:r>
                    </a:p>
                  </a:txBody>
                  <a:tcPr marL="78437" marR="78437" marT="39218" marB="39218" anchor="ctr">
                    <a:lnL>
                      <a:noFill/>
                    </a:lnL>
                    <a:lnR>
                      <a:noFill/>
                    </a:lnR>
                    <a:lnT>
                      <a:noFill/>
                    </a:lnT>
                    <a:lnB>
                      <a:noFill/>
                    </a:lnB>
                  </a:tcPr>
                </a:tc>
                <a:tc>
                  <a:txBody>
                    <a:bodyPr/>
                    <a:lstStyle/>
                    <a:p>
                      <a:r>
                        <a:rPr lang="en-US" sz="1500">
                          <a:effectLst/>
                        </a:rPr>
                        <a:t>b.c.d</a:t>
                      </a:r>
                    </a:p>
                  </a:txBody>
                  <a:tcPr marL="78437" marR="78437" marT="39218" marB="39218" anchor="ctr">
                    <a:lnL>
                      <a:noFill/>
                    </a:lnL>
                    <a:lnR>
                      <a:noFill/>
                    </a:lnR>
                    <a:lnT>
                      <a:noFill/>
                    </a:lnT>
                    <a:lnB>
                      <a:noFill/>
                    </a:lnB>
                  </a:tcPr>
                </a:tc>
                <a:tc>
                  <a:txBody>
                    <a:bodyPr/>
                    <a:lstStyle/>
                    <a:p>
                      <a:r>
                        <a:rPr lang="en-US" sz="1500">
                          <a:effectLst/>
                        </a:rPr>
                        <a:t>2</a:t>
                      </a:r>
                      <a:r>
                        <a:rPr lang="en-US" sz="1500" baseline="30000">
                          <a:effectLst/>
                        </a:rPr>
                        <a:t>7</a:t>
                      </a:r>
                      <a:r>
                        <a:rPr lang="en-US" sz="1500">
                          <a:effectLst/>
                        </a:rPr>
                        <a:t> = 128</a:t>
                      </a:r>
                    </a:p>
                  </a:txBody>
                  <a:tcPr marL="78437" marR="78437" marT="39218" marB="39218" anchor="ctr">
                    <a:lnL>
                      <a:noFill/>
                    </a:lnL>
                    <a:lnR>
                      <a:noFill/>
                    </a:lnR>
                    <a:lnT>
                      <a:noFill/>
                    </a:lnT>
                    <a:lnB>
                      <a:noFill/>
                    </a:lnB>
                  </a:tcPr>
                </a:tc>
                <a:tc>
                  <a:txBody>
                    <a:bodyPr/>
                    <a:lstStyle/>
                    <a:p>
                      <a:r>
                        <a:rPr lang="en-US" sz="1500">
                          <a:effectLst/>
                        </a:rPr>
                        <a:t>2</a:t>
                      </a:r>
                      <a:r>
                        <a:rPr lang="en-US" sz="1500" baseline="30000">
                          <a:effectLst/>
                        </a:rPr>
                        <a:t>24</a:t>
                      </a:r>
                      <a:r>
                        <a:rPr lang="en-US" sz="1500">
                          <a:effectLst/>
                        </a:rPr>
                        <a:t> = 16777216</a:t>
                      </a:r>
                    </a:p>
                  </a:txBody>
                  <a:tcPr marL="78437" marR="78437" marT="39218" marB="39218" anchor="ctr">
                    <a:lnL>
                      <a:noFill/>
                    </a:lnL>
                    <a:lnR>
                      <a:noFill/>
                    </a:lnR>
                    <a:lnT>
                      <a:noFill/>
                    </a:lnT>
                    <a:lnB>
                      <a:noFill/>
                    </a:lnB>
                  </a:tcPr>
                </a:tc>
              </a:tr>
              <a:tr h="549058">
                <a:tc>
                  <a:txBody>
                    <a:bodyPr/>
                    <a:lstStyle/>
                    <a:p>
                      <a:r>
                        <a:rPr lang="en-US" sz="1500">
                          <a:effectLst/>
                        </a:rPr>
                        <a:t>B</a:t>
                      </a:r>
                    </a:p>
                  </a:txBody>
                  <a:tcPr marL="78437" marR="78437" marT="39218" marB="39218" anchor="ctr">
                    <a:lnL>
                      <a:noFill/>
                    </a:lnL>
                    <a:lnR>
                      <a:noFill/>
                    </a:lnR>
                    <a:lnT>
                      <a:noFill/>
                    </a:lnT>
                    <a:lnB>
                      <a:noFill/>
                    </a:lnB>
                  </a:tcPr>
                </a:tc>
                <a:tc>
                  <a:txBody>
                    <a:bodyPr/>
                    <a:lstStyle/>
                    <a:p>
                      <a:r>
                        <a:rPr lang="en-US" sz="1500">
                          <a:effectLst/>
                        </a:rPr>
                        <a:t>10</a:t>
                      </a:r>
                    </a:p>
                  </a:txBody>
                  <a:tcPr marL="78437" marR="78437" marT="39218" marB="39218" anchor="ctr">
                    <a:lnL>
                      <a:noFill/>
                    </a:lnL>
                    <a:lnR>
                      <a:noFill/>
                    </a:lnR>
                    <a:lnT>
                      <a:noFill/>
                    </a:lnT>
                    <a:lnB>
                      <a:noFill/>
                    </a:lnB>
                  </a:tcPr>
                </a:tc>
                <a:tc>
                  <a:txBody>
                    <a:bodyPr/>
                    <a:lstStyle/>
                    <a:p>
                      <a:r>
                        <a:rPr lang="en-US" sz="1500">
                          <a:effectLst/>
                        </a:rPr>
                        <a:t>128–191</a:t>
                      </a:r>
                    </a:p>
                  </a:txBody>
                  <a:tcPr marL="78437" marR="78437" marT="39218" marB="39218" anchor="ctr">
                    <a:lnL>
                      <a:noFill/>
                    </a:lnL>
                    <a:lnR>
                      <a:noFill/>
                    </a:lnR>
                    <a:lnT>
                      <a:noFill/>
                    </a:lnT>
                    <a:lnB>
                      <a:noFill/>
                    </a:lnB>
                  </a:tcPr>
                </a:tc>
                <a:tc>
                  <a:txBody>
                    <a:bodyPr/>
                    <a:lstStyle/>
                    <a:p>
                      <a:r>
                        <a:rPr lang="en-US" sz="1500">
                          <a:effectLst/>
                        </a:rPr>
                        <a:t>a.b</a:t>
                      </a:r>
                    </a:p>
                  </a:txBody>
                  <a:tcPr marL="78437" marR="78437" marT="39218" marB="39218" anchor="ctr">
                    <a:lnL>
                      <a:noFill/>
                    </a:lnL>
                    <a:lnR>
                      <a:noFill/>
                    </a:lnR>
                    <a:lnT>
                      <a:noFill/>
                    </a:lnT>
                    <a:lnB>
                      <a:noFill/>
                    </a:lnB>
                  </a:tcPr>
                </a:tc>
                <a:tc>
                  <a:txBody>
                    <a:bodyPr/>
                    <a:lstStyle/>
                    <a:p>
                      <a:r>
                        <a:rPr lang="en-US" sz="1500">
                          <a:effectLst/>
                        </a:rPr>
                        <a:t>c.d</a:t>
                      </a:r>
                    </a:p>
                  </a:txBody>
                  <a:tcPr marL="78437" marR="78437" marT="39218" marB="39218" anchor="ctr">
                    <a:lnL>
                      <a:noFill/>
                    </a:lnL>
                    <a:lnR>
                      <a:noFill/>
                    </a:lnR>
                    <a:lnT>
                      <a:noFill/>
                    </a:lnT>
                    <a:lnB>
                      <a:noFill/>
                    </a:lnB>
                  </a:tcPr>
                </a:tc>
                <a:tc>
                  <a:txBody>
                    <a:bodyPr/>
                    <a:lstStyle/>
                    <a:p>
                      <a:r>
                        <a:rPr lang="en-US" sz="1500">
                          <a:effectLst/>
                        </a:rPr>
                        <a:t>2</a:t>
                      </a:r>
                      <a:r>
                        <a:rPr lang="en-US" sz="1500" baseline="30000">
                          <a:effectLst/>
                        </a:rPr>
                        <a:t>14</a:t>
                      </a:r>
                      <a:r>
                        <a:rPr lang="en-US" sz="1500">
                          <a:effectLst/>
                        </a:rPr>
                        <a:t> = 16384</a:t>
                      </a:r>
                    </a:p>
                  </a:txBody>
                  <a:tcPr marL="78437" marR="78437" marT="39218" marB="39218" anchor="ctr">
                    <a:lnL>
                      <a:noFill/>
                    </a:lnL>
                    <a:lnR>
                      <a:noFill/>
                    </a:lnR>
                    <a:lnT>
                      <a:noFill/>
                    </a:lnT>
                    <a:lnB>
                      <a:noFill/>
                    </a:lnB>
                  </a:tcPr>
                </a:tc>
                <a:tc>
                  <a:txBody>
                    <a:bodyPr/>
                    <a:lstStyle/>
                    <a:p>
                      <a:r>
                        <a:rPr lang="en-US" sz="1500">
                          <a:effectLst/>
                        </a:rPr>
                        <a:t>2</a:t>
                      </a:r>
                      <a:r>
                        <a:rPr lang="en-US" sz="1500" baseline="30000">
                          <a:effectLst/>
                        </a:rPr>
                        <a:t>16</a:t>
                      </a:r>
                      <a:r>
                        <a:rPr lang="en-US" sz="1500">
                          <a:effectLst/>
                        </a:rPr>
                        <a:t> = 65536</a:t>
                      </a:r>
                    </a:p>
                  </a:txBody>
                  <a:tcPr marL="78437" marR="78437" marT="39218" marB="39218" anchor="ctr">
                    <a:lnL>
                      <a:noFill/>
                    </a:lnL>
                    <a:lnR>
                      <a:noFill/>
                    </a:lnR>
                    <a:lnT>
                      <a:noFill/>
                    </a:lnT>
                    <a:lnB>
                      <a:noFill/>
                    </a:lnB>
                  </a:tcPr>
                </a:tc>
              </a:tr>
              <a:tr h="549058">
                <a:tc>
                  <a:txBody>
                    <a:bodyPr/>
                    <a:lstStyle/>
                    <a:p>
                      <a:r>
                        <a:rPr lang="en-US" sz="1500">
                          <a:effectLst/>
                        </a:rPr>
                        <a:t>C</a:t>
                      </a:r>
                    </a:p>
                  </a:txBody>
                  <a:tcPr marL="78437" marR="78437" marT="39218" marB="39218" anchor="ctr">
                    <a:lnL>
                      <a:noFill/>
                    </a:lnL>
                    <a:lnR>
                      <a:noFill/>
                    </a:lnR>
                    <a:lnT>
                      <a:noFill/>
                    </a:lnT>
                    <a:lnB>
                      <a:noFill/>
                    </a:lnB>
                  </a:tcPr>
                </a:tc>
                <a:tc>
                  <a:txBody>
                    <a:bodyPr/>
                    <a:lstStyle/>
                    <a:p>
                      <a:r>
                        <a:rPr lang="en-US" sz="1500">
                          <a:effectLst/>
                        </a:rPr>
                        <a:t>110</a:t>
                      </a:r>
                    </a:p>
                  </a:txBody>
                  <a:tcPr marL="78437" marR="78437" marT="39218" marB="39218" anchor="ctr">
                    <a:lnL>
                      <a:noFill/>
                    </a:lnL>
                    <a:lnR>
                      <a:noFill/>
                    </a:lnR>
                    <a:lnT>
                      <a:noFill/>
                    </a:lnT>
                    <a:lnB>
                      <a:noFill/>
                    </a:lnB>
                  </a:tcPr>
                </a:tc>
                <a:tc>
                  <a:txBody>
                    <a:bodyPr/>
                    <a:lstStyle/>
                    <a:p>
                      <a:r>
                        <a:rPr lang="en-US" sz="1500">
                          <a:effectLst/>
                        </a:rPr>
                        <a:t>192–223</a:t>
                      </a:r>
                    </a:p>
                  </a:txBody>
                  <a:tcPr marL="78437" marR="78437" marT="39218" marB="39218" anchor="ctr">
                    <a:lnL>
                      <a:noFill/>
                    </a:lnL>
                    <a:lnR>
                      <a:noFill/>
                    </a:lnR>
                    <a:lnT>
                      <a:noFill/>
                    </a:lnT>
                    <a:lnB>
                      <a:noFill/>
                    </a:lnB>
                  </a:tcPr>
                </a:tc>
                <a:tc>
                  <a:txBody>
                    <a:bodyPr/>
                    <a:lstStyle/>
                    <a:p>
                      <a:r>
                        <a:rPr lang="en-US" sz="1500">
                          <a:effectLst/>
                        </a:rPr>
                        <a:t>a.b.c</a:t>
                      </a:r>
                    </a:p>
                  </a:txBody>
                  <a:tcPr marL="78437" marR="78437" marT="39218" marB="39218" anchor="ctr">
                    <a:lnL>
                      <a:noFill/>
                    </a:lnL>
                    <a:lnR>
                      <a:noFill/>
                    </a:lnR>
                    <a:lnT>
                      <a:noFill/>
                    </a:lnT>
                    <a:lnB>
                      <a:noFill/>
                    </a:lnB>
                  </a:tcPr>
                </a:tc>
                <a:tc>
                  <a:txBody>
                    <a:bodyPr/>
                    <a:lstStyle/>
                    <a:p>
                      <a:r>
                        <a:rPr lang="en-US" sz="1500">
                          <a:effectLst/>
                        </a:rPr>
                        <a:t>d</a:t>
                      </a:r>
                    </a:p>
                  </a:txBody>
                  <a:tcPr marL="78437" marR="78437" marT="39218" marB="39218" anchor="ctr">
                    <a:lnL>
                      <a:noFill/>
                    </a:lnL>
                    <a:lnR>
                      <a:noFill/>
                    </a:lnR>
                    <a:lnT>
                      <a:noFill/>
                    </a:lnT>
                    <a:lnB>
                      <a:noFill/>
                    </a:lnB>
                  </a:tcPr>
                </a:tc>
                <a:tc>
                  <a:txBody>
                    <a:bodyPr/>
                    <a:lstStyle/>
                    <a:p>
                      <a:r>
                        <a:rPr lang="en-US" sz="1500">
                          <a:effectLst/>
                        </a:rPr>
                        <a:t>2</a:t>
                      </a:r>
                      <a:r>
                        <a:rPr lang="en-US" sz="1500" baseline="30000">
                          <a:effectLst/>
                        </a:rPr>
                        <a:t>21</a:t>
                      </a:r>
                      <a:r>
                        <a:rPr lang="en-US" sz="1500">
                          <a:effectLst/>
                        </a:rPr>
                        <a:t> = 2097152</a:t>
                      </a:r>
                    </a:p>
                  </a:txBody>
                  <a:tcPr marL="78437" marR="78437" marT="39218" marB="39218" anchor="ctr">
                    <a:lnL>
                      <a:noFill/>
                    </a:lnL>
                    <a:lnR>
                      <a:noFill/>
                    </a:lnR>
                    <a:lnT>
                      <a:noFill/>
                    </a:lnT>
                    <a:lnB>
                      <a:noFill/>
                    </a:lnB>
                  </a:tcPr>
                </a:tc>
                <a:tc>
                  <a:txBody>
                    <a:bodyPr/>
                    <a:lstStyle/>
                    <a:p>
                      <a:r>
                        <a:rPr lang="en-US" sz="1500" dirty="0">
                          <a:effectLst/>
                        </a:rPr>
                        <a:t>2</a:t>
                      </a:r>
                      <a:r>
                        <a:rPr lang="en-US" sz="1500" baseline="30000" dirty="0">
                          <a:effectLst/>
                        </a:rPr>
                        <a:t>8</a:t>
                      </a:r>
                      <a:r>
                        <a:rPr lang="en-US" sz="1500" dirty="0">
                          <a:effectLst/>
                        </a:rPr>
                        <a:t> = 256</a:t>
                      </a:r>
                    </a:p>
                  </a:txBody>
                  <a:tcPr marL="78437" marR="78437" marT="39218" marB="39218" anchor="ctr">
                    <a:lnL>
                      <a:noFill/>
                    </a:lnL>
                    <a:lnR>
                      <a:noFill/>
                    </a:lnR>
                    <a:lnT>
                      <a:noFill/>
                    </a:lnT>
                    <a:lnB>
                      <a:noFill/>
                    </a:lnB>
                  </a:tcPr>
                </a:tc>
              </a:tr>
            </a:tbl>
          </a:graphicData>
        </a:graphic>
      </p:graphicFrame>
    </p:spTree>
    <p:extLst>
      <p:ext uri="{BB962C8B-B14F-4D97-AF65-F5344CB8AC3E}">
        <p14:creationId xmlns:p14="http://schemas.microsoft.com/office/powerpoint/2010/main" val="2935244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Autofit/>
          </a:bodyPr>
          <a:lstStyle/>
          <a:p>
            <a:r>
              <a:rPr lang="en-US" dirty="0"/>
              <a:t>A </a:t>
            </a:r>
            <a:r>
              <a:rPr lang="en-US" b="1" dirty="0" err="1"/>
              <a:t>subnetwork</a:t>
            </a:r>
            <a:r>
              <a:rPr lang="en-US" dirty="0"/>
              <a:t>, or </a:t>
            </a:r>
            <a:r>
              <a:rPr lang="en-US" b="1" dirty="0"/>
              <a:t>subnet</a:t>
            </a:r>
            <a:r>
              <a:rPr lang="en-US" dirty="0"/>
              <a:t>, is a logically visible subdivision of an </a:t>
            </a:r>
            <a:r>
              <a:rPr lang="en-US" dirty="0" smtClean="0"/>
              <a:t>IP </a:t>
            </a:r>
            <a:r>
              <a:rPr lang="en-US" dirty="0" err="1" smtClean="0"/>
              <a:t>betwork</a:t>
            </a:r>
            <a:r>
              <a:rPr lang="en-US" dirty="0" smtClean="0"/>
              <a:t>. </a:t>
            </a:r>
            <a:r>
              <a:rPr lang="en-US" dirty="0"/>
              <a:t>The practice of dividing a network into two or more networks is called </a:t>
            </a:r>
            <a:r>
              <a:rPr lang="en-US" b="1" dirty="0" err="1"/>
              <a:t>subnetting</a:t>
            </a:r>
            <a:r>
              <a:rPr lang="en-US" dirty="0"/>
              <a:t>.</a:t>
            </a:r>
          </a:p>
          <a:p>
            <a:r>
              <a:rPr lang="en-US" dirty="0"/>
              <a:t>All computers that belong to a subnet are addressed with a common, identical, most-significant bit-group in their </a:t>
            </a:r>
            <a:r>
              <a:rPr lang="en-US" dirty="0">
                <a:hlinkClick r:id="rId2" action="ppaction://hlinkfile" tooltip="IP address"/>
              </a:rPr>
              <a:t>IP address</a:t>
            </a:r>
            <a:r>
              <a:rPr lang="en-US" dirty="0"/>
              <a:t>. This results in the logical division of an IP address into two fields, a network or routing prefix and the rest field or host identifier. The rest field is an identifier for a specific </a:t>
            </a:r>
            <a:r>
              <a:rPr lang="en-US" dirty="0">
                <a:hlinkClick r:id="rId3" action="ppaction://hlinkfile" tooltip="Host (network)"/>
              </a:rPr>
              <a:t>host</a:t>
            </a:r>
            <a:r>
              <a:rPr lang="en-US" dirty="0"/>
              <a:t> or network interface</a:t>
            </a:r>
            <a:r>
              <a:rPr lang="en-US" dirty="0" smtClean="0"/>
              <a:t>.</a:t>
            </a:r>
          </a:p>
          <a:p>
            <a:endParaRPr lang="en-US" sz="1600" dirty="0"/>
          </a:p>
          <a:p>
            <a:endParaRPr lang="en-US" sz="1600"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25</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Subnet</a:t>
            </a:r>
            <a:endParaRPr lang="en-US" dirty="0"/>
          </a:p>
        </p:txBody>
      </p:sp>
    </p:spTree>
    <p:extLst>
      <p:ext uri="{BB962C8B-B14F-4D97-AF65-F5344CB8AC3E}">
        <p14:creationId xmlns:p14="http://schemas.microsoft.com/office/powerpoint/2010/main" val="1112840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fontScale="70000" lnSpcReduction="20000"/>
          </a:bodyPr>
          <a:lstStyle/>
          <a:p>
            <a:r>
              <a:rPr lang="en-US" sz="2800" dirty="0" smtClean="0"/>
              <a:t>Traffic </a:t>
            </a:r>
            <a:r>
              <a:rPr lang="en-US" sz="2800" dirty="0"/>
              <a:t>between </a:t>
            </a:r>
            <a:r>
              <a:rPr lang="en-US" sz="2800" dirty="0" err="1"/>
              <a:t>subnetworks</a:t>
            </a:r>
            <a:r>
              <a:rPr lang="en-US" sz="2800" dirty="0"/>
              <a:t> is exchanged or </a:t>
            </a:r>
            <a:r>
              <a:rPr lang="en-US" sz="2800" i="1" dirty="0"/>
              <a:t>routed</a:t>
            </a:r>
            <a:r>
              <a:rPr lang="en-US" sz="2800" dirty="0"/>
              <a:t> with special gateways called </a:t>
            </a:r>
            <a:r>
              <a:rPr lang="en-US" sz="2800" dirty="0">
                <a:hlinkClick r:id="rId2" action="ppaction://hlinkfile" tooltip="Router (computing)"/>
              </a:rPr>
              <a:t>routers</a:t>
            </a:r>
            <a:r>
              <a:rPr lang="en-US" sz="2800" dirty="0"/>
              <a:t> which constitute the logical or physical boundaries between the subnets</a:t>
            </a:r>
            <a:r>
              <a:rPr lang="en-US" sz="2800" dirty="0" smtClean="0"/>
              <a:t>.</a:t>
            </a:r>
          </a:p>
          <a:p>
            <a:pPr marL="0" indent="0">
              <a:buNone/>
            </a:pPr>
            <a:endParaRPr lang="en-US" sz="2800" dirty="0"/>
          </a:p>
          <a:p>
            <a:r>
              <a:rPr lang="en-US" sz="2800" dirty="0"/>
              <a:t>The benefits of </a:t>
            </a:r>
            <a:r>
              <a:rPr lang="en-US" sz="2800" dirty="0" err="1"/>
              <a:t>subnetting</a:t>
            </a:r>
            <a:r>
              <a:rPr lang="en-US" sz="2800" dirty="0"/>
              <a:t> vary with each deployment scenario. In the address allocation architecture of the Internet using </a:t>
            </a:r>
            <a:r>
              <a:rPr lang="en-US" sz="2800" dirty="0">
                <a:hlinkClick r:id="rId3" action="ppaction://hlinkfile" tooltip="Classless Inter-Domain Routing"/>
              </a:rPr>
              <a:t>Classless Inter-Domain Routing</a:t>
            </a:r>
            <a:r>
              <a:rPr lang="en-US" sz="2800" dirty="0"/>
              <a:t> (CIDR) and in large organizations, it is necessary to allocate address space efficiently. It may also enhance routing efficiency, or have advantages in network management when </a:t>
            </a:r>
            <a:r>
              <a:rPr lang="en-US" sz="2800" dirty="0" err="1"/>
              <a:t>subnetworks</a:t>
            </a:r>
            <a:r>
              <a:rPr lang="en-US" sz="2800" dirty="0"/>
              <a:t> are administratively controlled by different entities in a larger organization. Subnets may be arranged logically in a hierarchical architecture, partitioning an organization's network address space into a tree-like routing structure.</a:t>
            </a:r>
          </a:p>
          <a:p>
            <a:pPr marL="0" indent="0">
              <a:lnSpc>
                <a:spcPct val="80000"/>
              </a:lnSpc>
              <a:buNone/>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26</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Subnet</a:t>
            </a:r>
            <a:endParaRPr lang="en-US" dirty="0"/>
          </a:p>
        </p:txBody>
      </p:sp>
    </p:spTree>
    <p:extLst>
      <p:ext uri="{BB962C8B-B14F-4D97-AF65-F5344CB8AC3E}">
        <p14:creationId xmlns:p14="http://schemas.microsoft.com/office/powerpoint/2010/main" val="1200877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fontScale="70000" lnSpcReduction="20000"/>
          </a:bodyPr>
          <a:lstStyle/>
          <a:p>
            <a:pPr>
              <a:lnSpc>
                <a:spcPct val="80000"/>
              </a:lnSpc>
            </a:pPr>
            <a:r>
              <a:rPr lang="en-US" sz="2800" dirty="0" smtClean="0"/>
              <a:t>Domain Name System is a distributed databases that associated a user friendly domain name with an IP address. (Name -&gt; Telephone #)</a:t>
            </a:r>
          </a:p>
          <a:p>
            <a:pPr>
              <a:lnSpc>
                <a:spcPct val="80000"/>
              </a:lnSpc>
            </a:pPr>
            <a:endParaRPr lang="en-US" sz="2800" dirty="0"/>
          </a:p>
          <a:p>
            <a:pPr>
              <a:lnSpc>
                <a:spcPct val="80000"/>
              </a:lnSpc>
            </a:pPr>
            <a:r>
              <a:rPr lang="en-US" sz="2800" dirty="0" smtClean="0">
                <a:hlinkClick r:id="rId2"/>
              </a:rPr>
              <a:t>www.yahoo.com</a:t>
            </a:r>
            <a:r>
              <a:rPr lang="en-US" sz="2800" dirty="0" smtClean="0"/>
              <a:t> (98.139.183.24)</a:t>
            </a:r>
          </a:p>
          <a:p>
            <a:pPr>
              <a:lnSpc>
                <a:spcPct val="80000"/>
              </a:lnSpc>
            </a:pPr>
            <a:endParaRPr lang="en-US" sz="2800" dirty="0"/>
          </a:p>
          <a:p>
            <a:pPr>
              <a:lnSpc>
                <a:spcPct val="80000"/>
              </a:lnSpc>
            </a:pPr>
            <a:r>
              <a:rPr lang="en-US" sz="2800" dirty="0" smtClean="0"/>
              <a:t>Worldwide primary DNS servers to contain each registered domain name and matching IP address</a:t>
            </a:r>
          </a:p>
          <a:p>
            <a:pPr>
              <a:lnSpc>
                <a:spcPct val="80000"/>
              </a:lnSpc>
            </a:pPr>
            <a:endParaRPr lang="en-US" sz="2800" dirty="0"/>
          </a:p>
          <a:p>
            <a:pPr>
              <a:lnSpc>
                <a:spcPct val="80000"/>
              </a:lnSpc>
            </a:pPr>
            <a:r>
              <a:rPr lang="en-US" sz="2800" dirty="0" smtClean="0"/>
              <a:t>IPS and institutions may have its own DNS servers for translating internal domain names and subnet IP addresses</a:t>
            </a:r>
          </a:p>
          <a:p>
            <a:pPr>
              <a:lnSpc>
                <a:spcPct val="80000"/>
              </a:lnSpc>
            </a:pPr>
            <a:endParaRPr lang="en-US" sz="2800" dirty="0"/>
          </a:p>
          <a:p>
            <a:pPr>
              <a:lnSpc>
                <a:spcPct val="80000"/>
              </a:lnSpc>
            </a:pPr>
            <a:r>
              <a:rPr lang="en-US" sz="2800" dirty="0" smtClean="0"/>
              <a:t>User Request -&gt; local DNS servers -&gt; if not -&gt; higher level DNS server -&gt; repeat the process until the IP address returns to the browser. (the information will be saved in the local DNS server: hosts file.)</a:t>
            </a:r>
          </a:p>
          <a:p>
            <a:pPr marL="0" indent="0">
              <a:lnSpc>
                <a:spcPct val="80000"/>
              </a:lnSpc>
              <a:buNone/>
            </a:pPr>
            <a:endParaRPr lang="en-US" sz="2800" dirty="0"/>
          </a:p>
          <a:p>
            <a:pPr marL="0" indent="0">
              <a:lnSpc>
                <a:spcPct val="80000"/>
              </a:lnSpc>
              <a:buNone/>
            </a:pPr>
            <a:r>
              <a:rPr lang="en-US" dirty="0"/>
              <a:t># This is an example of the hosts </a:t>
            </a:r>
            <a:r>
              <a:rPr lang="en-US" dirty="0" smtClean="0"/>
              <a:t>file:</a:t>
            </a:r>
          </a:p>
          <a:p>
            <a:pPr marL="0" indent="0">
              <a:lnSpc>
                <a:spcPct val="80000"/>
              </a:lnSpc>
              <a:buNone/>
            </a:pPr>
            <a:r>
              <a:rPr lang="en-US" dirty="0" smtClean="0"/>
              <a:t> </a:t>
            </a:r>
            <a:r>
              <a:rPr lang="en-US" dirty="0"/>
              <a:t>127.0.0.1 </a:t>
            </a:r>
            <a:r>
              <a:rPr lang="en-US" dirty="0" err="1"/>
              <a:t>localhost</a:t>
            </a:r>
            <a:r>
              <a:rPr lang="en-US" dirty="0"/>
              <a:t> loopback ::1 </a:t>
            </a:r>
            <a:r>
              <a:rPr lang="en-US" dirty="0" err="1"/>
              <a:t>localhost</a:t>
            </a:r>
            <a:r>
              <a:rPr lang="en-US" dirty="0"/>
              <a:t> </a:t>
            </a: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27</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DNS</a:t>
            </a:r>
            <a:endParaRPr lang="en-US" dirty="0"/>
          </a:p>
        </p:txBody>
      </p:sp>
    </p:spTree>
    <p:extLst>
      <p:ext uri="{BB962C8B-B14F-4D97-AF65-F5344CB8AC3E}">
        <p14:creationId xmlns:p14="http://schemas.microsoft.com/office/powerpoint/2010/main" val="3369219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a:lnSpc>
                <a:spcPct val="80000"/>
              </a:lnSpc>
            </a:pPr>
            <a:r>
              <a:rPr lang="en-US" sz="2800" dirty="0" smtClean="0"/>
              <a:t>HTML</a:t>
            </a:r>
          </a:p>
          <a:p>
            <a:pPr>
              <a:lnSpc>
                <a:spcPct val="80000"/>
              </a:lnSpc>
            </a:pPr>
            <a:r>
              <a:rPr lang="en-US" sz="2800" dirty="0" smtClean="0"/>
              <a:t>Active Contents</a:t>
            </a:r>
          </a:p>
          <a:p>
            <a:pPr>
              <a:lnSpc>
                <a:spcPct val="80000"/>
              </a:lnSpc>
            </a:pPr>
            <a:r>
              <a:rPr lang="en-US" sz="2800" dirty="0" smtClean="0"/>
              <a:t>Cookies</a:t>
            </a:r>
          </a:p>
          <a:p>
            <a:pPr>
              <a:lnSpc>
                <a:spcPct val="80000"/>
              </a:lnSpc>
            </a:pPr>
            <a:r>
              <a:rPr lang="en-US" sz="2800" dirty="0" smtClean="0"/>
              <a:t>Java</a:t>
            </a:r>
          </a:p>
          <a:p>
            <a:pPr>
              <a:lnSpc>
                <a:spcPct val="80000"/>
              </a:lnSpc>
            </a:pPr>
            <a:r>
              <a:rPr lang="en-US" sz="2800" dirty="0" smtClean="0"/>
              <a:t>JavaScript</a:t>
            </a:r>
          </a:p>
          <a:p>
            <a:pPr>
              <a:lnSpc>
                <a:spcPct val="80000"/>
              </a:lnSpc>
            </a:pPr>
            <a:r>
              <a:rPr lang="en-US" sz="2800" dirty="0" smtClean="0"/>
              <a:t>ActiveX</a:t>
            </a:r>
          </a:p>
          <a:p>
            <a:pPr>
              <a:lnSpc>
                <a:spcPct val="80000"/>
              </a:lnSpc>
            </a:pPr>
            <a:endParaRPr lang="en-US" sz="28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28</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Web Technologies and Risks</a:t>
            </a:r>
            <a:endParaRPr lang="en-US" dirty="0"/>
          </a:p>
        </p:txBody>
      </p:sp>
    </p:spTree>
    <p:extLst>
      <p:ext uri="{BB962C8B-B14F-4D97-AF65-F5344CB8AC3E}">
        <p14:creationId xmlns:p14="http://schemas.microsoft.com/office/powerpoint/2010/main" val="34628102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fontScale="85000" lnSpcReduction="20000"/>
          </a:bodyPr>
          <a:lstStyle/>
          <a:p>
            <a:pPr>
              <a:lnSpc>
                <a:spcPct val="80000"/>
              </a:lnSpc>
            </a:pPr>
            <a:r>
              <a:rPr lang="en-US" sz="2800" dirty="0" smtClean="0"/>
              <a:t>HTML</a:t>
            </a:r>
          </a:p>
          <a:p>
            <a:pPr lvl="1">
              <a:lnSpc>
                <a:spcPct val="80000"/>
              </a:lnSpc>
            </a:pPr>
            <a:r>
              <a:rPr lang="en-US" sz="2600" dirty="0" smtClean="0"/>
              <a:t> The primary mechanism for formatting and displaying information on web pages. It is a series of tags that define text size, text style, text placement, text color, graphic content, etc.</a:t>
            </a:r>
          </a:p>
          <a:p>
            <a:pPr>
              <a:lnSpc>
                <a:spcPct val="80000"/>
              </a:lnSpc>
            </a:pPr>
            <a:r>
              <a:rPr lang="en-US" sz="2800" dirty="0" smtClean="0"/>
              <a:t>Active Content</a:t>
            </a:r>
          </a:p>
          <a:p>
            <a:pPr lvl="1">
              <a:lnSpc>
                <a:spcPct val="80000"/>
              </a:lnSpc>
            </a:pPr>
            <a:r>
              <a:rPr lang="en-US" sz="2600" dirty="0" smtClean="0"/>
              <a:t>Active content has the ability to download data and/or programs from the server to the client machine to be stored and or/executed on the client machine.</a:t>
            </a:r>
          </a:p>
          <a:p>
            <a:pPr lvl="1">
              <a:lnSpc>
                <a:spcPct val="80000"/>
              </a:lnSpc>
            </a:pPr>
            <a:r>
              <a:rPr lang="en-US" sz="2600" dirty="0" smtClean="0"/>
              <a:t>Active Content examples: cookies, Java, Java</a:t>
            </a:r>
            <a:r>
              <a:rPr lang="en-US" sz="2600" dirty="0"/>
              <a:t> </a:t>
            </a:r>
            <a:r>
              <a:rPr lang="en-US" sz="2600" dirty="0" smtClean="0"/>
              <a:t>Script, ActiveX</a:t>
            </a:r>
          </a:p>
          <a:p>
            <a:pPr lvl="1">
              <a:lnSpc>
                <a:spcPct val="80000"/>
              </a:lnSpc>
            </a:pPr>
            <a:r>
              <a:rPr lang="en-US" sz="2600" dirty="0" smtClean="0"/>
              <a:t>Used to enhance application capability and provide a user friendly experience</a:t>
            </a:r>
          </a:p>
          <a:p>
            <a:pPr lvl="1">
              <a:lnSpc>
                <a:spcPct val="80000"/>
              </a:lnSpc>
            </a:pPr>
            <a:r>
              <a:rPr lang="en-US" sz="2600" b="1" dirty="0" smtClean="0"/>
              <a:t>Risk</a:t>
            </a:r>
            <a:r>
              <a:rPr lang="en-US" sz="2600" dirty="0" smtClean="0"/>
              <a:t>: introduce various security and control problems, </a:t>
            </a:r>
            <a:r>
              <a:rPr lang="en-US" sz="2600" dirty="0" err="1" smtClean="0"/>
              <a:t>e.g</a:t>
            </a:r>
            <a:r>
              <a:rPr lang="en-US" sz="2600" dirty="0" smtClean="0"/>
              <a:t> downloading executable code from unknown source.)</a:t>
            </a:r>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29</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Web Technologies and Risks</a:t>
            </a:r>
            <a:endParaRPr lang="en-US" dirty="0"/>
          </a:p>
        </p:txBody>
      </p:sp>
    </p:spTree>
    <p:extLst>
      <p:ext uri="{BB962C8B-B14F-4D97-AF65-F5344CB8AC3E}">
        <p14:creationId xmlns:p14="http://schemas.microsoft.com/office/powerpoint/2010/main" val="262640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81200"/>
            <a:ext cx="7408333" cy="4144963"/>
          </a:xfrm>
        </p:spPr>
        <p:txBody>
          <a:bodyPr>
            <a:normAutofit/>
          </a:bodyPr>
          <a:lstStyle/>
          <a:p>
            <a:pPr marL="0" indent="0">
              <a:lnSpc>
                <a:spcPct val="80000"/>
              </a:lnSpc>
              <a:buNone/>
            </a:pPr>
            <a:endParaRPr lang="en-US" sz="2400" b="1" dirty="0" smtClean="0"/>
          </a:p>
          <a:p>
            <a:pPr marL="0" indent="0">
              <a:lnSpc>
                <a:spcPct val="80000"/>
              </a:lnSpc>
              <a:buNone/>
            </a:pPr>
            <a:endParaRPr lang="en-US" b="1" dirty="0"/>
          </a:p>
          <a:p>
            <a:pPr marL="0" indent="0">
              <a:lnSpc>
                <a:spcPct val="80000"/>
              </a:lnSpc>
              <a:buNone/>
            </a:pPr>
            <a:endParaRPr lang="en-US" b="1" dirty="0"/>
          </a:p>
          <a:p>
            <a:pPr marL="0" indent="0">
              <a:lnSpc>
                <a:spcPct val="80000"/>
              </a:lnSpc>
              <a:buNone/>
            </a:pPr>
            <a:r>
              <a:rPr lang="en-US" sz="4000" b="1" u="sng" dirty="0" smtClean="0"/>
              <a:t>A</a:t>
            </a:r>
            <a:r>
              <a:rPr lang="en-US" sz="4000" b="1" dirty="0" smtClean="0"/>
              <a:t>verage </a:t>
            </a:r>
            <a:r>
              <a:rPr lang="en-US" sz="4000" b="1" u="sng" dirty="0" smtClean="0"/>
              <a:t>P</a:t>
            </a:r>
            <a:r>
              <a:rPr lang="en-US" sz="4000" b="1" dirty="0" smtClean="0"/>
              <a:t>erson </a:t>
            </a:r>
            <a:r>
              <a:rPr lang="en-US" sz="4000" b="1" u="sng" dirty="0" smtClean="0"/>
              <a:t>S</a:t>
            </a:r>
            <a:r>
              <a:rPr lang="en-US" sz="4000" b="1" dirty="0" smtClean="0"/>
              <a:t>eems </a:t>
            </a:r>
            <a:r>
              <a:rPr lang="en-US" sz="4000" b="1" u="sng" dirty="0" smtClean="0"/>
              <a:t>T</a:t>
            </a:r>
            <a:r>
              <a:rPr lang="en-US" sz="4000" b="1" dirty="0" smtClean="0"/>
              <a:t>o </a:t>
            </a:r>
            <a:r>
              <a:rPr lang="en-US" sz="4000" b="1" u="sng" dirty="0" smtClean="0"/>
              <a:t>N</a:t>
            </a:r>
            <a:r>
              <a:rPr lang="en-US" sz="4000" b="1" dirty="0" smtClean="0"/>
              <a:t>eed </a:t>
            </a:r>
            <a:r>
              <a:rPr lang="en-US" sz="4000" b="1" u="sng" dirty="0" smtClean="0"/>
              <a:t>D</a:t>
            </a:r>
            <a:r>
              <a:rPr lang="en-US" sz="4000" b="1" dirty="0" smtClean="0"/>
              <a:t>ata </a:t>
            </a:r>
            <a:r>
              <a:rPr lang="en-US" sz="4000" b="1" u="sng" dirty="0" smtClean="0"/>
              <a:t>P</a:t>
            </a:r>
            <a:r>
              <a:rPr lang="en-US" sz="4000" b="1" dirty="0" smtClean="0"/>
              <a:t>rocess. </a:t>
            </a:r>
          </a:p>
          <a:p>
            <a:pPr marL="0" indent="0">
              <a:lnSpc>
                <a:spcPct val="80000"/>
              </a:lnSpc>
              <a:buNone/>
            </a:pPr>
            <a:endParaRPr lang="en-US" sz="4000" b="1" dirty="0"/>
          </a:p>
          <a:p>
            <a:pPr marL="0" indent="0">
              <a:lnSpc>
                <a:spcPct val="80000"/>
              </a:lnSpc>
              <a:buNone/>
            </a:pPr>
            <a:r>
              <a:rPr lang="en-US" sz="4000" b="1" dirty="0" smtClean="0"/>
              <a:t>Exhibit 4.17 Page 272</a:t>
            </a:r>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3</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Tree>
    <p:extLst>
      <p:ext uri="{BB962C8B-B14F-4D97-AF65-F5344CB8AC3E}">
        <p14:creationId xmlns:p14="http://schemas.microsoft.com/office/powerpoint/2010/main" val="13305276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a:lnSpc>
                <a:spcPct val="80000"/>
              </a:lnSpc>
            </a:pPr>
            <a:r>
              <a:rPr lang="en-US" sz="2600" dirty="0" smtClean="0"/>
              <a:t>Cookies</a:t>
            </a:r>
          </a:p>
          <a:p>
            <a:pPr lvl="1">
              <a:lnSpc>
                <a:spcPct val="80000"/>
              </a:lnSpc>
            </a:pPr>
            <a:r>
              <a:rPr lang="en-US" dirty="0" smtClean="0"/>
              <a:t>Small files stored on the client’s machine containing information for the server to identify user, user preference, user’s last access to the site, etc.</a:t>
            </a:r>
          </a:p>
          <a:p>
            <a:pPr lvl="1">
              <a:lnSpc>
                <a:spcPct val="80000"/>
              </a:lnSpc>
            </a:pPr>
            <a:r>
              <a:rPr lang="en-US" dirty="0" smtClean="0"/>
              <a:t>Privacy concern</a:t>
            </a:r>
          </a:p>
          <a:p>
            <a:pPr lvl="1">
              <a:lnSpc>
                <a:spcPct val="80000"/>
              </a:lnSpc>
            </a:pPr>
            <a:r>
              <a:rPr lang="en-US" dirty="0" smtClean="0"/>
              <a:t>Recording user activities</a:t>
            </a:r>
          </a:p>
          <a:p>
            <a:pPr lvl="1">
              <a:lnSpc>
                <a:spcPct val="80000"/>
              </a:lnSpc>
            </a:pPr>
            <a:r>
              <a:rPr lang="en-US" dirty="0" smtClean="0"/>
              <a:t>Capture and store sensitive information such as user names and passwords, credit card information, etc.</a:t>
            </a:r>
          </a:p>
          <a:p>
            <a:pPr lvl="1">
              <a:lnSpc>
                <a:spcPct val="80000"/>
              </a:lnSpc>
            </a:pPr>
            <a:r>
              <a:rPr lang="en-US" dirty="0" smtClean="0"/>
              <a:t>Web browser can be configured not to accept “cookies”</a:t>
            </a:r>
          </a:p>
          <a:p>
            <a:pPr lvl="1">
              <a:lnSpc>
                <a:spcPct val="80000"/>
              </a:lnSpc>
            </a:pPr>
            <a:r>
              <a:rPr lang="en-US" dirty="0" smtClean="0"/>
              <a:t>Auditor should determine if cookies contain clients’ sensitive information, location of the cookies and security controls to protect the repositories.</a:t>
            </a:r>
          </a:p>
          <a:p>
            <a:pPr>
              <a:lnSpc>
                <a:spcPct val="80000"/>
              </a:lnSpc>
            </a:pPr>
            <a:endParaRPr lang="en-US" sz="26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30</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Web Technologies and Risks</a:t>
            </a:r>
            <a:endParaRPr lang="en-US" dirty="0"/>
          </a:p>
        </p:txBody>
      </p:sp>
    </p:spTree>
    <p:extLst>
      <p:ext uri="{BB962C8B-B14F-4D97-AF65-F5344CB8AC3E}">
        <p14:creationId xmlns:p14="http://schemas.microsoft.com/office/powerpoint/2010/main" val="12039484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a:lnSpc>
                <a:spcPct val="80000"/>
              </a:lnSpc>
            </a:pPr>
            <a:r>
              <a:rPr lang="en-US" dirty="0" smtClean="0"/>
              <a:t>Java</a:t>
            </a:r>
          </a:p>
          <a:p>
            <a:pPr lvl="1">
              <a:lnSpc>
                <a:spcPct val="80000"/>
              </a:lnSpc>
            </a:pPr>
            <a:r>
              <a:rPr lang="en-US" dirty="0" smtClean="0"/>
              <a:t>A complied programing language</a:t>
            </a:r>
          </a:p>
          <a:p>
            <a:pPr lvl="1">
              <a:lnSpc>
                <a:spcPct val="80000"/>
              </a:lnSpc>
            </a:pPr>
            <a:r>
              <a:rPr lang="en-US" dirty="0" smtClean="0"/>
              <a:t>Placed on the web server</a:t>
            </a:r>
          </a:p>
          <a:p>
            <a:pPr lvl="1">
              <a:lnSpc>
                <a:spcPct val="80000"/>
              </a:lnSpc>
            </a:pPr>
            <a:r>
              <a:rPr lang="en-US" dirty="0" smtClean="0"/>
              <a:t>Browser will download the program and execute the “Applets”</a:t>
            </a:r>
          </a:p>
          <a:p>
            <a:pPr lvl="1">
              <a:lnSpc>
                <a:spcPct val="80000"/>
              </a:lnSpc>
            </a:pPr>
            <a:r>
              <a:rPr lang="en-US" dirty="0" smtClean="0"/>
              <a:t>No action required from the client end; applet is downloaded and automatically runs on your browser</a:t>
            </a:r>
          </a:p>
          <a:p>
            <a:pPr lvl="1">
              <a:lnSpc>
                <a:spcPct val="80000"/>
              </a:lnSpc>
            </a:pPr>
            <a:r>
              <a:rPr lang="en-US" dirty="0" smtClean="0"/>
              <a:t>Examples: calculation of the cost of the shopping cart; animated characters in an electronic greeting card, etc.</a:t>
            </a:r>
          </a:p>
          <a:p>
            <a:pPr lvl="1">
              <a:lnSpc>
                <a:spcPct val="80000"/>
              </a:lnSpc>
            </a:pPr>
            <a:r>
              <a:rPr lang="en-US" dirty="0" smtClean="0"/>
              <a:t>Relatively safe: applets run in a restricted area in your computer’s memory that prevents  the program from accessing files or inflicting virus.</a:t>
            </a:r>
          </a:p>
          <a:p>
            <a:pPr lvl="1">
              <a:lnSpc>
                <a:spcPct val="80000"/>
              </a:lnSpc>
            </a:pPr>
            <a:endParaRPr lang="en-US" dirty="0" smtClean="0"/>
          </a:p>
          <a:p>
            <a:pPr>
              <a:lnSpc>
                <a:spcPct val="80000"/>
              </a:lnSpc>
            </a:pPr>
            <a:endParaRPr lang="en-US" sz="26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31</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Web Technologies and Risks</a:t>
            </a:r>
            <a:endParaRPr lang="en-US" dirty="0"/>
          </a:p>
        </p:txBody>
      </p:sp>
    </p:spTree>
    <p:extLst>
      <p:ext uri="{BB962C8B-B14F-4D97-AF65-F5344CB8AC3E}">
        <p14:creationId xmlns:p14="http://schemas.microsoft.com/office/powerpoint/2010/main" val="28551499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a:lnSpc>
                <a:spcPct val="80000"/>
              </a:lnSpc>
            </a:pPr>
            <a:r>
              <a:rPr lang="en-US" dirty="0" err="1" smtClean="0"/>
              <a:t>JavaScirpt</a:t>
            </a:r>
            <a:endParaRPr lang="en-US" dirty="0" smtClean="0"/>
          </a:p>
          <a:p>
            <a:pPr lvl="1">
              <a:lnSpc>
                <a:spcPct val="80000"/>
              </a:lnSpc>
            </a:pPr>
            <a:r>
              <a:rPr lang="en-US" dirty="0" smtClean="0"/>
              <a:t>A scripting language </a:t>
            </a:r>
          </a:p>
          <a:p>
            <a:pPr lvl="1">
              <a:lnSpc>
                <a:spcPct val="80000"/>
              </a:lnSpc>
            </a:pPr>
            <a:r>
              <a:rPr lang="en-US" dirty="0" smtClean="0"/>
              <a:t>Less complex than other web languages </a:t>
            </a:r>
          </a:p>
          <a:p>
            <a:pPr lvl="1">
              <a:lnSpc>
                <a:spcPct val="80000"/>
              </a:lnSpc>
            </a:pPr>
            <a:r>
              <a:rPr lang="en-US" dirty="0" smtClean="0"/>
              <a:t>Scripts are sent from a sever to a client machine and interpreted as the HTML tags are interpreted</a:t>
            </a:r>
          </a:p>
          <a:p>
            <a:pPr lvl="1">
              <a:lnSpc>
                <a:spcPct val="80000"/>
              </a:lnSpc>
            </a:pPr>
            <a:r>
              <a:rPr lang="en-US" dirty="0" smtClean="0"/>
              <a:t>Add additional capabilities and flexibilities to HTML such as drop-down boxes, interactive forms; change text color when mouse runs over it</a:t>
            </a:r>
          </a:p>
          <a:p>
            <a:pPr lvl="1">
              <a:lnSpc>
                <a:spcPct val="80000"/>
              </a:lnSpc>
            </a:pPr>
            <a:r>
              <a:rPr lang="en-US" dirty="0" smtClean="0"/>
              <a:t>Can not inflict virus or access files</a:t>
            </a:r>
          </a:p>
          <a:p>
            <a:pPr lvl="1">
              <a:lnSpc>
                <a:spcPct val="80000"/>
              </a:lnSpc>
            </a:pPr>
            <a:r>
              <a:rPr lang="en-US" dirty="0" smtClean="0"/>
              <a:t>Quality of the programming code (will the code do what it expected? -&gt; change control</a:t>
            </a:r>
          </a:p>
          <a:p>
            <a:pPr lvl="1">
              <a:lnSpc>
                <a:spcPct val="80000"/>
              </a:lnSpc>
            </a:pPr>
            <a:endParaRPr lang="en-US" dirty="0" smtClean="0"/>
          </a:p>
          <a:p>
            <a:pPr lvl="1">
              <a:lnSpc>
                <a:spcPct val="80000"/>
              </a:lnSpc>
            </a:pPr>
            <a:endParaRPr lang="en-US" dirty="0" smtClean="0"/>
          </a:p>
          <a:p>
            <a:pPr>
              <a:lnSpc>
                <a:spcPct val="80000"/>
              </a:lnSpc>
            </a:pPr>
            <a:endParaRPr lang="en-US" sz="26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32</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Web Technologies and Risks</a:t>
            </a:r>
            <a:endParaRPr lang="en-US" dirty="0"/>
          </a:p>
        </p:txBody>
      </p:sp>
    </p:spTree>
    <p:extLst>
      <p:ext uri="{BB962C8B-B14F-4D97-AF65-F5344CB8AC3E}">
        <p14:creationId xmlns:p14="http://schemas.microsoft.com/office/powerpoint/2010/main" val="38432383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05000"/>
            <a:ext cx="7408333" cy="4221163"/>
          </a:xfrm>
        </p:spPr>
        <p:txBody>
          <a:bodyPr>
            <a:normAutofit/>
          </a:bodyPr>
          <a:lstStyle/>
          <a:p>
            <a:pPr>
              <a:lnSpc>
                <a:spcPct val="80000"/>
              </a:lnSpc>
            </a:pPr>
            <a:r>
              <a:rPr lang="en-US" dirty="0" smtClean="0"/>
              <a:t>Active X</a:t>
            </a:r>
          </a:p>
          <a:p>
            <a:pPr lvl="1">
              <a:lnSpc>
                <a:spcPct val="80000"/>
              </a:lnSpc>
            </a:pPr>
            <a:r>
              <a:rPr lang="en-US" dirty="0" smtClean="0"/>
              <a:t>Code that is sent from a server to a client and executed on the client machine</a:t>
            </a:r>
          </a:p>
          <a:p>
            <a:pPr lvl="1">
              <a:lnSpc>
                <a:spcPct val="80000"/>
              </a:lnSpc>
            </a:pPr>
            <a:r>
              <a:rPr lang="en-US" dirty="0" smtClean="0"/>
              <a:t>It CAN interact with the client machine and other network or internet resources – High risk and big concerns</a:t>
            </a:r>
          </a:p>
          <a:p>
            <a:pPr lvl="1">
              <a:lnSpc>
                <a:spcPct val="80000"/>
              </a:lnSpc>
            </a:pPr>
            <a:r>
              <a:rPr lang="en-US" dirty="0" smtClean="0"/>
              <a:t>Active X can run malicious code such as virus, read/write to client files, shared files on network, run on operating system commands</a:t>
            </a:r>
          </a:p>
          <a:p>
            <a:pPr lvl="1">
              <a:lnSpc>
                <a:spcPct val="80000"/>
              </a:lnSpc>
            </a:pPr>
            <a:r>
              <a:rPr lang="en-US" dirty="0" smtClean="0"/>
              <a:t>Active X is part of web design or not? change control?</a:t>
            </a:r>
          </a:p>
          <a:p>
            <a:pPr lvl="1">
              <a:lnSpc>
                <a:spcPct val="80000"/>
              </a:lnSpc>
            </a:pPr>
            <a:r>
              <a:rPr lang="en-US" dirty="0" smtClean="0"/>
              <a:t>Permit Active X or not? Firewall Configuration</a:t>
            </a:r>
          </a:p>
          <a:p>
            <a:pPr lvl="1">
              <a:lnSpc>
                <a:spcPct val="80000"/>
              </a:lnSpc>
            </a:pPr>
            <a:endParaRPr lang="en-US" dirty="0" smtClean="0"/>
          </a:p>
          <a:p>
            <a:pPr lvl="1">
              <a:lnSpc>
                <a:spcPct val="80000"/>
              </a:lnSpc>
            </a:pPr>
            <a:endParaRPr lang="en-US" dirty="0" smtClean="0"/>
          </a:p>
          <a:p>
            <a:pPr lvl="1">
              <a:lnSpc>
                <a:spcPct val="80000"/>
              </a:lnSpc>
            </a:pPr>
            <a:endParaRPr lang="en-US" dirty="0" smtClean="0"/>
          </a:p>
          <a:p>
            <a:pPr>
              <a:lnSpc>
                <a:spcPct val="80000"/>
              </a:lnSpc>
            </a:pPr>
            <a:endParaRPr lang="en-US" sz="2600" dirty="0" smtClean="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33</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Web Technologies and Risks</a:t>
            </a:r>
            <a:endParaRPr lang="en-US" dirty="0"/>
          </a:p>
        </p:txBody>
      </p:sp>
    </p:spTree>
    <p:extLst>
      <p:ext uri="{BB962C8B-B14F-4D97-AF65-F5344CB8AC3E}">
        <p14:creationId xmlns:p14="http://schemas.microsoft.com/office/powerpoint/2010/main" val="115451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81200"/>
            <a:ext cx="7408333" cy="4144963"/>
          </a:xfrm>
        </p:spPr>
        <p:txBody>
          <a:bodyPr>
            <a:normAutofit fontScale="85000" lnSpcReduction="20000"/>
          </a:bodyPr>
          <a:lstStyle/>
          <a:p>
            <a:pPr marL="0" indent="0">
              <a:lnSpc>
                <a:spcPct val="80000"/>
              </a:lnSpc>
              <a:buNone/>
            </a:pPr>
            <a:r>
              <a:rPr lang="en-US" sz="2400" b="1" dirty="0" smtClean="0"/>
              <a:t>The Application layer</a:t>
            </a:r>
          </a:p>
          <a:p>
            <a:pPr marL="0" indent="0">
              <a:lnSpc>
                <a:spcPct val="80000"/>
              </a:lnSpc>
              <a:buNone/>
            </a:pPr>
            <a:endParaRPr lang="en-US" b="1" dirty="0"/>
          </a:p>
          <a:p>
            <a:pPr algn="just"/>
            <a:r>
              <a:rPr lang="en-US" dirty="0" smtClean="0"/>
              <a:t>The </a:t>
            </a:r>
            <a:r>
              <a:rPr lang="en-US" dirty="0"/>
              <a:t>purpose of </a:t>
            </a:r>
            <a:r>
              <a:rPr lang="en-US" dirty="0" smtClean="0"/>
              <a:t>the Application </a:t>
            </a:r>
            <a:r>
              <a:rPr lang="en-US" dirty="0"/>
              <a:t>layer is to manage communications between applications. </a:t>
            </a:r>
            <a:endParaRPr lang="en-US" dirty="0" smtClean="0"/>
          </a:p>
          <a:p>
            <a:pPr algn="just"/>
            <a:r>
              <a:rPr lang="en-US" dirty="0" smtClean="0"/>
              <a:t>A standard Application </a:t>
            </a:r>
            <a:r>
              <a:rPr lang="en-US" dirty="0"/>
              <a:t>layer program such as FTP or SMTP interacts with a </a:t>
            </a:r>
            <a:r>
              <a:rPr lang="en-US" dirty="0" smtClean="0"/>
              <a:t>program that </a:t>
            </a:r>
            <a:r>
              <a:rPr lang="en-US" dirty="0"/>
              <a:t>is running at the local workstation. </a:t>
            </a:r>
            <a:endParaRPr lang="en-US" dirty="0" smtClean="0"/>
          </a:p>
          <a:p>
            <a:pPr algn="just"/>
            <a:r>
              <a:rPr lang="en-US" dirty="0" smtClean="0"/>
              <a:t>The </a:t>
            </a:r>
            <a:r>
              <a:rPr lang="en-US" dirty="0"/>
              <a:t>programmer who has written </a:t>
            </a:r>
            <a:r>
              <a:rPr lang="en-US" dirty="0" smtClean="0"/>
              <a:t>a word </a:t>
            </a:r>
            <a:r>
              <a:rPr lang="en-US" dirty="0"/>
              <a:t>processing application writes the program to interact with a </a:t>
            </a:r>
            <a:r>
              <a:rPr lang="en-US" dirty="0" smtClean="0"/>
              <a:t>standard application </a:t>
            </a:r>
            <a:r>
              <a:rPr lang="en-US" dirty="0"/>
              <a:t>that exists at the Application layer. </a:t>
            </a:r>
            <a:endParaRPr lang="en-US" dirty="0" smtClean="0"/>
          </a:p>
          <a:p>
            <a:pPr algn="just"/>
            <a:r>
              <a:rPr lang="en-US" dirty="0" smtClean="0"/>
              <a:t>The </a:t>
            </a:r>
            <a:r>
              <a:rPr lang="en-US" dirty="0"/>
              <a:t>word processor uses </a:t>
            </a:r>
            <a:r>
              <a:rPr lang="en-US" dirty="0" smtClean="0"/>
              <a:t>the standard </a:t>
            </a:r>
            <a:r>
              <a:rPr lang="en-US" dirty="0"/>
              <a:t>network application to save, copy, or delete files. </a:t>
            </a:r>
            <a:endParaRPr lang="en-US" dirty="0" smtClean="0"/>
          </a:p>
          <a:p>
            <a:pPr algn="just"/>
            <a:r>
              <a:rPr lang="en-US" dirty="0" smtClean="0"/>
              <a:t>This </a:t>
            </a:r>
            <a:r>
              <a:rPr lang="en-US" dirty="0"/>
              <a:t>is the </a:t>
            </a:r>
            <a:r>
              <a:rPr lang="en-US" dirty="0" smtClean="0"/>
              <a:t>layer where </a:t>
            </a:r>
            <a:r>
              <a:rPr lang="en-US" dirty="0"/>
              <a:t>the applications receive data and request data. </a:t>
            </a:r>
            <a:endParaRPr lang="en-US" dirty="0" smtClean="0"/>
          </a:p>
          <a:p>
            <a:pPr algn="just"/>
            <a:r>
              <a:rPr lang="en-US" dirty="0" smtClean="0"/>
              <a:t>All </a:t>
            </a:r>
            <a:r>
              <a:rPr lang="en-US" dirty="0"/>
              <a:t>other layers work </a:t>
            </a:r>
            <a:r>
              <a:rPr lang="en-US" dirty="0" smtClean="0"/>
              <a:t>for this </a:t>
            </a:r>
            <a:r>
              <a:rPr lang="en-US" dirty="0"/>
              <a:t>layer. Think of the Application layer as the CEO of the OSI model.</a:t>
            </a:r>
            <a:endParaRPr lang="en-US" sz="2400" b="1" dirty="0" smtClean="0"/>
          </a:p>
          <a:p>
            <a:pPr marL="0" indent="0">
              <a:lnSpc>
                <a:spcPct val="80000"/>
              </a:lnSpc>
              <a:buNone/>
            </a:pPr>
            <a:endParaRPr lang="en-US" b="1" dirty="0"/>
          </a:p>
          <a:p>
            <a:pPr marL="0" indent="0">
              <a:lnSpc>
                <a:spcPct val="80000"/>
              </a:lnSpc>
              <a:buNone/>
            </a:pP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4</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Tree>
    <p:extLst>
      <p:ext uri="{BB962C8B-B14F-4D97-AF65-F5344CB8AC3E}">
        <p14:creationId xmlns:p14="http://schemas.microsoft.com/office/powerpoint/2010/main" val="2399804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981200"/>
            <a:ext cx="7408333" cy="4144963"/>
          </a:xfrm>
        </p:spPr>
        <p:txBody>
          <a:bodyPr>
            <a:normAutofit/>
          </a:bodyPr>
          <a:lstStyle/>
          <a:p>
            <a:pPr marL="0" indent="0">
              <a:lnSpc>
                <a:spcPct val="80000"/>
              </a:lnSpc>
              <a:buNone/>
            </a:pPr>
            <a:endParaRPr lang="en-US" b="1" dirty="0"/>
          </a:p>
          <a:p>
            <a:pPr marL="0" indent="0">
              <a:lnSpc>
                <a:spcPct val="80000"/>
              </a:lnSpc>
              <a:buNone/>
            </a:pP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5</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
        <p:nvSpPr>
          <p:cNvPr id="2" name="Rectangle 1"/>
          <p:cNvSpPr/>
          <p:nvPr/>
        </p:nvSpPr>
        <p:spPr>
          <a:xfrm>
            <a:off x="838200" y="1905000"/>
            <a:ext cx="7315200" cy="3477875"/>
          </a:xfrm>
          <a:prstGeom prst="rect">
            <a:avLst/>
          </a:prstGeom>
        </p:spPr>
        <p:txBody>
          <a:bodyPr wrap="square">
            <a:spAutoFit/>
          </a:bodyPr>
          <a:lstStyle/>
          <a:p>
            <a:pPr>
              <a:lnSpc>
                <a:spcPct val="60000"/>
              </a:lnSpc>
              <a:spcBef>
                <a:spcPct val="20000"/>
              </a:spcBef>
              <a:buClr>
                <a:schemeClr val="accent1"/>
              </a:buClr>
              <a:buSzPct val="100000"/>
            </a:pPr>
            <a:r>
              <a:rPr lang="en-US" sz="2000" b="1" dirty="0">
                <a:solidFill>
                  <a:schemeClr val="tx2"/>
                </a:solidFill>
              </a:rPr>
              <a:t>The Presentation </a:t>
            </a:r>
            <a:r>
              <a:rPr lang="en-US" sz="2000" b="1" dirty="0" smtClean="0">
                <a:solidFill>
                  <a:schemeClr val="tx2"/>
                </a:solidFill>
              </a:rPr>
              <a:t>Layer</a:t>
            </a:r>
          </a:p>
          <a:p>
            <a:pPr>
              <a:lnSpc>
                <a:spcPct val="60000"/>
              </a:lnSpc>
              <a:spcBef>
                <a:spcPct val="20000"/>
              </a:spcBef>
              <a:buClr>
                <a:schemeClr val="accent1"/>
              </a:buClr>
              <a:buSzPct val="100000"/>
            </a:pPr>
            <a:endParaRPr lang="en-US" sz="2000" b="1" dirty="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Presentation layer is the layer below the Application layer and above the Session layer. </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Presentation layer adds structure to packets of data being exchanged. The primary job of the Presentation layer is to ensure that the message gets transmitted in a language or syntax that the receiving computer can understand. </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protocols at the Presentation layer may translate the data into an understandable syntax and then compress and maybe encrypt the data before passing it down to the Session layer. </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It presents the data to the Application layer, and the Application layer is so important.</a:t>
            </a:r>
          </a:p>
        </p:txBody>
      </p:sp>
    </p:spTree>
    <p:extLst>
      <p:ext uri="{BB962C8B-B14F-4D97-AF65-F5344CB8AC3E}">
        <p14:creationId xmlns:p14="http://schemas.microsoft.com/office/powerpoint/2010/main" val="3515864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752600"/>
            <a:ext cx="7408333" cy="4373563"/>
          </a:xfrm>
        </p:spPr>
        <p:txBody>
          <a:bodyPr>
            <a:normAutofit/>
          </a:bodyPr>
          <a:lstStyle/>
          <a:p>
            <a:pPr marL="0" indent="0">
              <a:lnSpc>
                <a:spcPct val="80000"/>
              </a:lnSpc>
              <a:buNone/>
            </a:pPr>
            <a:endParaRPr lang="en-US" b="1" dirty="0"/>
          </a:p>
          <a:p>
            <a:pPr marL="0" indent="0">
              <a:lnSpc>
                <a:spcPct val="80000"/>
              </a:lnSpc>
              <a:buNone/>
            </a:pP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6</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
        <p:nvSpPr>
          <p:cNvPr id="2" name="Rectangle 1"/>
          <p:cNvSpPr/>
          <p:nvPr/>
        </p:nvSpPr>
        <p:spPr>
          <a:xfrm>
            <a:off x="838200" y="1905000"/>
            <a:ext cx="7315200" cy="3293209"/>
          </a:xfrm>
          <a:prstGeom prst="rect">
            <a:avLst/>
          </a:prstGeom>
        </p:spPr>
        <p:txBody>
          <a:bodyPr wrap="square">
            <a:spAutoFit/>
          </a:bodyPr>
          <a:lstStyle/>
          <a:p>
            <a:pPr>
              <a:lnSpc>
                <a:spcPct val="60000"/>
              </a:lnSpc>
              <a:spcBef>
                <a:spcPct val="20000"/>
              </a:spcBef>
              <a:buClr>
                <a:schemeClr val="accent1"/>
              </a:buClr>
              <a:buSzPct val="100000"/>
            </a:pPr>
            <a:r>
              <a:rPr lang="en-US" sz="2000" b="1" dirty="0">
                <a:solidFill>
                  <a:schemeClr val="tx2"/>
                </a:solidFill>
              </a:rPr>
              <a:t>The </a:t>
            </a:r>
            <a:r>
              <a:rPr lang="en-US" sz="2000" b="1" dirty="0" smtClean="0">
                <a:solidFill>
                  <a:schemeClr val="tx2"/>
                </a:solidFill>
              </a:rPr>
              <a:t>Session Layer</a:t>
            </a:r>
          </a:p>
          <a:p>
            <a:pPr>
              <a:lnSpc>
                <a:spcPct val="60000"/>
              </a:lnSpc>
              <a:spcBef>
                <a:spcPct val="20000"/>
              </a:spcBef>
              <a:buClr>
                <a:schemeClr val="accent1"/>
              </a:buClr>
              <a:buSzPct val="100000"/>
            </a:pPr>
            <a:endParaRPr lang="en-US" sz="2000" b="1"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Session layer is below the Presentation layer. It controls the dialog </a:t>
            </a:r>
            <a:r>
              <a:rPr lang="en-US" sz="2000" dirty="0" smtClean="0">
                <a:solidFill>
                  <a:schemeClr val="tx2"/>
                </a:solidFill>
              </a:rPr>
              <a:t>during communications</a:t>
            </a:r>
            <a:r>
              <a:rPr lang="en-US" sz="2000" dirty="0">
                <a:solidFill>
                  <a:schemeClr val="tx2"/>
                </a:solidFill>
              </a:rPr>
              <a:t>. </a:t>
            </a:r>
            <a:endParaRPr lang="en-US" sz="2000"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smtClean="0">
                <a:solidFill>
                  <a:schemeClr val="tx2"/>
                </a:solidFill>
              </a:rPr>
              <a:t>The </a:t>
            </a:r>
            <a:r>
              <a:rPr lang="en-US" sz="2000" dirty="0">
                <a:solidFill>
                  <a:schemeClr val="tx2"/>
                </a:solidFill>
              </a:rPr>
              <a:t>Session layer protocols set up sessions, or connections.</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These protocols cover such topics as how to establish a connection, how to </a:t>
            </a:r>
            <a:r>
              <a:rPr lang="en-US" sz="2000" dirty="0" smtClean="0">
                <a:solidFill>
                  <a:schemeClr val="tx2"/>
                </a:solidFill>
              </a:rPr>
              <a:t>use a </a:t>
            </a:r>
            <a:r>
              <a:rPr lang="en-US" sz="2000" dirty="0">
                <a:solidFill>
                  <a:schemeClr val="tx2"/>
                </a:solidFill>
              </a:rPr>
              <a:t>connection, and how to break down the connection when a session is completed.</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After a connection is established, the Session layer protocols check </a:t>
            </a:r>
            <a:r>
              <a:rPr lang="en-US" sz="2000" dirty="0" smtClean="0">
                <a:solidFill>
                  <a:schemeClr val="tx2"/>
                </a:solidFill>
              </a:rPr>
              <a:t>for transmission </a:t>
            </a:r>
            <a:r>
              <a:rPr lang="en-US" sz="2000" dirty="0">
                <a:solidFill>
                  <a:schemeClr val="tx2"/>
                </a:solidFill>
              </a:rPr>
              <a:t>errors. The Session layer also adds control headers to the data </a:t>
            </a:r>
            <a:r>
              <a:rPr lang="en-US" sz="2000" dirty="0" smtClean="0">
                <a:solidFill>
                  <a:schemeClr val="tx2"/>
                </a:solidFill>
              </a:rPr>
              <a:t>packets during </a:t>
            </a:r>
            <a:r>
              <a:rPr lang="en-US" sz="2000" dirty="0">
                <a:solidFill>
                  <a:schemeClr val="tx2"/>
                </a:solidFill>
              </a:rPr>
              <a:t>the exchange of data.</a:t>
            </a:r>
          </a:p>
        </p:txBody>
      </p:sp>
    </p:spTree>
    <p:extLst>
      <p:ext uri="{BB962C8B-B14F-4D97-AF65-F5344CB8AC3E}">
        <p14:creationId xmlns:p14="http://schemas.microsoft.com/office/powerpoint/2010/main" val="1076681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752601"/>
            <a:ext cx="7408333" cy="3276600"/>
          </a:xfrm>
        </p:spPr>
        <p:txBody>
          <a:bodyPr>
            <a:normAutofit/>
          </a:bodyPr>
          <a:lstStyle/>
          <a:p>
            <a:pPr marL="0" indent="0">
              <a:lnSpc>
                <a:spcPct val="80000"/>
              </a:lnSpc>
              <a:buNone/>
            </a:pPr>
            <a:endParaRPr lang="en-US" b="1" dirty="0"/>
          </a:p>
          <a:p>
            <a:pPr marL="0" indent="0">
              <a:lnSpc>
                <a:spcPct val="80000"/>
              </a:lnSpc>
              <a:buNone/>
            </a:pP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7</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
        <p:nvSpPr>
          <p:cNvPr id="2" name="Rectangle 1"/>
          <p:cNvSpPr/>
          <p:nvPr/>
        </p:nvSpPr>
        <p:spPr>
          <a:xfrm>
            <a:off x="838200" y="1905000"/>
            <a:ext cx="7315200" cy="2800767"/>
          </a:xfrm>
          <a:prstGeom prst="rect">
            <a:avLst/>
          </a:prstGeom>
        </p:spPr>
        <p:txBody>
          <a:bodyPr wrap="square">
            <a:spAutoFit/>
          </a:bodyPr>
          <a:lstStyle/>
          <a:p>
            <a:pPr>
              <a:lnSpc>
                <a:spcPct val="60000"/>
              </a:lnSpc>
              <a:spcBef>
                <a:spcPct val="20000"/>
              </a:spcBef>
              <a:buClr>
                <a:schemeClr val="accent1"/>
              </a:buClr>
              <a:buSzPct val="100000"/>
            </a:pPr>
            <a:r>
              <a:rPr lang="en-US" sz="2000" b="1" dirty="0">
                <a:solidFill>
                  <a:schemeClr val="tx2"/>
                </a:solidFill>
              </a:rPr>
              <a:t>The </a:t>
            </a:r>
            <a:r>
              <a:rPr lang="en-US" sz="2000" b="1" dirty="0" smtClean="0">
                <a:solidFill>
                  <a:schemeClr val="tx2"/>
                </a:solidFill>
              </a:rPr>
              <a:t>Transportation Layer</a:t>
            </a:r>
          </a:p>
          <a:p>
            <a:pPr>
              <a:lnSpc>
                <a:spcPct val="60000"/>
              </a:lnSpc>
              <a:spcBef>
                <a:spcPct val="20000"/>
              </a:spcBef>
              <a:buClr>
                <a:schemeClr val="accent1"/>
              </a:buClr>
              <a:buSzPct val="100000"/>
            </a:pPr>
            <a:endParaRPr lang="en-US" sz="2000" b="1"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Below the Session layer is the Transport layer. The Transport layer can </a:t>
            </a:r>
            <a:r>
              <a:rPr lang="en-US" sz="2000" dirty="0" smtClean="0">
                <a:solidFill>
                  <a:schemeClr val="tx2"/>
                </a:solidFill>
              </a:rPr>
              <a:t>guarantee that </a:t>
            </a:r>
            <a:r>
              <a:rPr lang="en-US" sz="2000" dirty="0">
                <a:solidFill>
                  <a:schemeClr val="tx2"/>
                </a:solidFill>
              </a:rPr>
              <a:t>packets are received. </a:t>
            </a:r>
            <a:endParaRPr lang="en-US" sz="2000"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smtClean="0">
                <a:solidFill>
                  <a:schemeClr val="tx2"/>
                </a:solidFill>
              </a:rPr>
              <a:t>The </a:t>
            </a:r>
            <a:r>
              <a:rPr lang="en-US" sz="2000" dirty="0">
                <a:solidFill>
                  <a:schemeClr val="tx2"/>
                </a:solidFill>
              </a:rPr>
              <a:t>Transport layer also can establish a </a:t>
            </a:r>
            <a:r>
              <a:rPr lang="en-US" sz="2000" dirty="0" smtClean="0">
                <a:solidFill>
                  <a:schemeClr val="tx2"/>
                </a:solidFill>
              </a:rPr>
              <a:t>connection and </a:t>
            </a:r>
            <a:r>
              <a:rPr lang="en-US" sz="2000" dirty="0">
                <a:solidFill>
                  <a:schemeClr val="tx2"/>
                </a:solidFill>
              </a:rPr>
              <a:t>send acknowledgments as packets are received</a:t>
            </a:r>
            <a:r>
              <a:rPr lang="en-US" sz="2000" dirty="0" smtClean="0">
                <a:solidFill>
                  <a:schemeClr val="tx2"/>
                </a:solidFill>
              </a:rPr>
              <a:t>.</a:t>
            </a:r>
          </a:p>
          <a:p>
            <a:pPr marL="274320" indent="-274320" algn="just">
              <a:lnSpc>
                <a:spcPct val="80000"/>
              </a:lnSpc>
              <a:spcBef>
                <a:spcPct val="20000"/>
              </a:spcBef>
              <a:buClr>
                <a:schemeClr val="accent1"/>
              </a:buClr>
              <a:buSzPct val="100000"/>
              <a:buFont typeface="Symbol" pitchFamily="18" charset="2"/>
              <a:buChar char=""/>
            </a:pPr>
            <a:r>
              <a:rPr lang="en-US" sz="2000" dirty="0" smtClean="0">
                <a:solidFill>
                  <a:schemeClr val="tx2"/>
                </a:solidFill>
              </a:rPr>
              <a:t> </a:t>
            </a:r>
            <a:r>
              <a:rPr lang="en-US" sz="2000" dirty="0">
                <a:solidFill>
                  <a:schemeClr val="tx2"/>
                </a:solidFill>
              </a:rPr>
              <a:t>The protocols in this </a:t>
            </a:r>
            <a:r>
              <a:rPr lang="en-US" sz="2000" dirty="0" smtClean="0">
                <a:solidFill>
                  <a:schemeClr val="tx2"/>
                </a:solidFill>
              </a:rPr>
              <a:t>layer provide </a:t>
            </a:r>
            <a:r>
              <a:rPr lang="en-US" sz="2000" dirty="0">
                <a:solidFill>
                  <a:schemeClr val="tx2"/>
                </a:solidFill>
              </a:rPr>
              <a:t>the means to establish, maintain, and release connections for the </a:t>
            </a:r>
            <a:r>
              <a:rPr lang="en-US" sz="2000" dirty="0" smtClean="0">
                <a:solidFill>
                  <a:schemeClr val="tx2"/>
                </a:solidFill>
              </a:rPr>
              <a:t>hosts involved </a:t>
            </a:r>
            <a:r>
              <a:rPr lang="en-US" sz="2000" dirty="0">
                <a:solidFill>
                  <a:schemeClr val="tx2"/>
                </a:solidFill>
              </a:rPr>
              <a:t>in communication.</a:t>
            </a:r>
          </a:p>
          <a:p>
            <a:pPr marL="274320" indent="-274320" algn="just">
              <a:lnSpc>
                <a:spcPct val="80000"/>
              </a:lnSpc>
              <a:spcBef>
                <a:spcPct val="20000"/>
              </a:spcBef>
              <a:buClr>
                <a:schemeClr val="accent1"/>
              </a:buClr>
              <a:buSzPct val="100000"/>
              <a:buFont typeface="Symbol" pitchFamily="18" charset="2"/>
              <a:buChar char=""/>
            </a:pPr>
            <a:endParaRPr lang="en-US" sz="2000" dirty="0">
              <a:solidFill>
                <a:schemeClr val="tx2"/>
              </a:solidFill>
            </a:endParaRPr>
          </a:p>
        </p:txBody>
      </p:sp>
    </p:spTree>
    <p:extLst>
      <p:ext uri="{BB962C8B-B14F-4D97-AF65-F5344CB8AC3E}">
        <p14:creationId xmlns:p14="http://schemas.microsoft.com/office/powerpoint/2010/main" val="2576132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752601"/>
            <a:ext cx="7408333" cy="3276600"/>
          </a:xfrm>
        </p:spPr>
        <p:txBody>
          <a:bodyPr>
            <a:normAutofit/>
          </a:bodyPr>
          <a:lstStyle/>
          <a:p>
            <a:pPr marL="0" indent="0">
              <a:lnSpc>
                <a:spcPct val="80000"/>
              </a:lnSpc>
              <a:buNone/>
            </a:pPr>
            <a:endParaRPr lang="en-US" b="1" dirty="0"/>
          </a:p>
          <a:p>
            <a:pPr marL="0" indent="0">
              <a:lnSpc>
                <a:spcPct val="80000"/>
              </a:lnSpc>
              <a:buNone/>
            </a:pP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8</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
        <p:nvSpPr>
          <p:cNvPr id="2" name="Rectangle 1"/>
          <p:cNvSpPr/>
          <p:nvPr/>
        </p:nvSpPr>
        <p:spPr>
          <a:xfrm>
            <a:off x="838200" y="1905000"/>
            <a:ext cx="7315200" cy="2185214"/>
          </a:xfrm>
          <a:prstGeom prst="rect">
            <a:avLst/>
          </a:prstGeom>
        </p:spPr>
        <p:txBody>
          <a:bodyPr wrap="square">
            <a:spAutoFit/>
          </a:bodyPr>
          <a:lstStyle/>
          <a:p>
            <a:pPr>
              <a:lnSpc>
                <a:spcPct val="60000"/>
              </a:lnSpc>
              <a:spcBef>
                <a:spcPct val="20000"/>
              </a:spcBef>
              <a:buClr>
                <a:schemeClr val="accent1"/>
              </a:buClr>
              <a:buSzPct val="100000"/>
            </a:pPr>
            <a:r>
              <a:rPr lang="en-US" sz="2000" b="1" dirty="0">
                <a:solidFill>
                  <a:schemeClr val="tx2"/>
                </a:solidFill>
              </a:rPr>
              <a:t>The </a:t>
            </a:r>
            <a:r>
              <a:rPr lang="en-US" sz="2000" b="1" dirty="0" smtClean="0">
                <a:solidFill>
                  <a:schemeClr val="tx2"/>
                </a:solidFill>
              </a:rPr>
              <a:t>Network Layer</a:t>
            </a:r>
          </a:p>
          <a:p>
            <a:pPr>
              <a:lnSpc>
                <a:spcPct val="60000"/>
              </a:lnSpc>
              <a:spcBef>
                <a:spcPct val="20000"/>
              </a:spcBef>
              <a:buClr>
                <a:schemeClr val="accent1"/>
              </a:buClr>
              <a:buSzPct val="100000"/>
            </a:pPr>
            <a:endParaRPr lang="en-US" sz="2000" b="1"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Network layer, which is below the Transport layer, is responsible for </a:t>
            </a:r>
            <a:r>
              <a:rPr lang="en-US" sz="2000" dirty="0" smtClean="0">
                <a:solidFill>
                  <a:schemeClr val="tx2"/>
                </a:solidFill>
              </a:rPr>
              <a:t>routing the </a:t>
            </a:r>
            <a:r>
              <a:rPr lang="en-US" sz="2000" dirty="0">
                <a:solidFill>
                  <a:schemeClr val="tx2"/>
                </a:solidFill>
              </a:rPr>
              <a:t>packet based on its logical address. </a:t>
            </a:r>
            <a:endParaRPr lang="en-US" sz="2000"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smtClean="0">
                <a:solidFill>
                  <a:schemeClr val="tx2"/>
                </a:solidFill>
              </a:rPr>
              <a:t>The </a:t>
            </a:r>
            <a:r>
              <a:rPr lang="en-US" sz="2000" dirty="0">
                <a:solidFill>
                  <a:schemeClr val="tx2"/>
                </a:solidFill>
              </a:rPr>
              <a:t>Network layer fragments and </a:t>
            </a:r>
            <a:r>
              <a:rPr lang="en-US" sz="2000" dirty="0" smtClean="0">
                <a:solidFill>
                  <a:schemeClr val="tx2"/>
                </a:solidFill>
              </a:rPr>
              <a:t>reassembles packets </a:t>
            </a:r>
            <a:r>
              <a:rPr lang="en-US" sz="2000" dirty="0">
                <a:solidFill>
                  <a:schemeClr val="tx2"/>
                </a:solidFill>
              </a:rPr>
              <a:t>if necessary. It also moves the packets of data from the source to the destination and across networks if necessary. </a:t>
            </a:r>
            <a:endParaRPr lang="en-US" sz="2000"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smtClean="0">
                <a:solidFill>
                  <a:schemeClr val="tx2"/>
                </a:solidFill>
              </a:rPr>
              <a:t>Routing happens at the network layer.</a:t>
            </a:r>
            <a:endParaRPr lang="en-US" sz="2000" dirty="0">
              <a:solidFill>
                <a:schemeClr val="tx2"/>
              </a:solidFill>
            </a:endParaRPr>
          </a:p>
        </p:txBody>
      </p:sp>
    </p:spTree>
    <p:extLst>
      <p:ext uri="{BB962C8B-B14F-4D97-AF65-F5344CB8AC3E}">
        <p14:creationId xmlns:p14="http://schemas.microsoft.com/office/powerpoint/2010/main" val="3141657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990600" y="1752601"/>
            <a:ext cx="7408333" cy="3276600"/>
          </a:xfrm>
        </p:spPr>
        <p:txBody>
          <a:bodyPr>
            <a:normAutofit/>
          </a:bodyPr>
          <a:lstStyle/>
          <a:p>
            <a:pPr marL="0" indent="0">
              <a:lnSpc>
                <a:spcPct val="80000"/>
              </a:lnSpc>
              <a:buNone/>
            </a:pPr>
            <a:endParaRPr lang="en-US" b="1" dirty="0"/>
          </a:p>
          <a:p>
            <a:pPr marL="0" indent="0">
              <a:lnSpc>
                <a:spcPct val="80000"/>
              </a:lnSpc>
              <a:buNone/>
            </a:pPr>
            <a:endParaRPr lang="en-US" b="1" dirty="0"/>
          </a:p>
        </p:txBody>
      </p:sp>
      <p:sp>
        <p:nvSpPr>
          <p:cNvPr id="6" name="Slide Number Placeholder 5"/>
          <p:cNvSpPr>
            <a:spLocks noGrp="1"/>
          </p:cNvSpPr>
          <p:nvPr>
            <p:ph type="sldNum" sz="quarter" idx="12"/>
          </p:nvPr>
        </p:nvSpPr>
        <p:spPr/>
        <p:txBody>
          <a:bodyPr/>
          <a:lstStyle/>
          <a:p>
            <a:fld id="{08B9DAFD-91E2-4CD4-BCC6-CB72446F1D55}" type="slidenum">
              <a:rPr lang="en-US">
                <a:solidFill>
                  <a:srgbClr val="073E87"/>
                </a:solidFill>
              </a:rPr>
              <a:pPr/>
              <a:t>9</a:t>
            </a:fld>
            <a:endParaRPr lang="en-US">
              <a:solidFill>
                <a:srgbClr val="073E87"/>
              </a:solidFill>
            </a:endParaRPr>
          </a:p>
        </p:txBody>
      </p:sp>
      <p:sp>
        <p:nvSpPr>
          <p:cNvPr id="123906" name="Rectangle 2"/>
          <p:cNvSpPr>
            <a:spLocks noGrp="1" noChangeArrowheads="1"/>
          </p:cNvSpPr>
          <p:nvPr>
            <p:ph type="title"/>
          </p:nvPr>
        </p:nvSpPr>
        <p:spPr/>
        <p:txBody>
          <a:bodyPr>
            <a:normAutofit/>
          </a:bodyPr>
          <a:lstStyle/>
          <a:p>
            <a:r>
              <a:rPr lang="en-US" dirty="0" smtClean="0"/>
              <a:t>Open Systems Interconnection</a:t>
            </a:r>
            <a:endParaRPr lang="en-US" dirty="0"/>
          </a:p>
        </p:txBody>
      </p:sp>
      <p:sp>
        <p:nvSpPr>
          <p:cNvPr id="2" name="Rectangle 1"/>
          <p:cNvSpPr/>
          <p:nvPr/>
        </p:nvSpPr>
        <p:spPr>
          <a:xfrm>
            <a:off x="838200" y="1905000"/>
            <a:ext cx="7315200" cy="4339650"/>
          </a:xfrm>
          <a:prstGeom prst="rect">
            <a:avLst/>
          </a:prstGeom>
        </p:spPr>
        <p:txBody>
          <a:bodyPr wrap="square">
            <a:spAutoFit/>
          </a:bodyPr>
          <a:lstStyle/>
          <a:p>
            <a:pPr>
              <a:lnSpc>
                <a:spcPct val="60000"/>
              </a:lnSpc>
              <a:spcBef>
                <a:spcPct val="20000"/>
              </a:spcBef>
              <a:buClr>
                <a:schemeClr val="accent1"/>
              </a:buClr>
              <a:buSzPct val="100000"/>
            </a:pPr>
            <a:r>
              <a:rPr lang="en-US" sz="2000" b="1" dirty="0">
                <a:solidFill>
                  <a:schemeClr val="tx2"/>
                </a:solidFill>
              </a:rPr>
              <a:t>The </a:t>
            </a:r>
            <a:r>
              <a:rPr lang="en-US" sz="2000" b="1" dirty="0" smtClean="0">
                <a:solidFill>
                  <a:schemeClr val="tx2"/>
                </a:solidFill>
              </a:rPr>
              <a:t>Data Link Layer</a:t>
            </a:r>
          </a:p>
          <a:p>
            <a:pPr>
              <a:lnSpc>
                <a:spcPct val="60000"/>
              </a:lnSpc>
              <a:spcBef>
                <a:spcPct val="20000"/>
              </a:spcBef>
              <a:buClr>
                <a:schemeClr val="accent1"/>
              </a:buClr>
              <a:buSzPct val="100000"/>
            </a:pPr>
            <a:endParaRPr lang="en-US" sz="2000" b="1" dirty="0" smtClean="0">
              <a:solidFill>
                <a:schemeClr val="tx2"/>
              </a:solidFill>
            </a:endParaRP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Below the Network layer is the Data-Link layer, which is where the data is prepared for final delivery to the network. </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packet is encapsulated into a frame (which is a term used to describe the bundle of binary data). </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Protocols at this layer aid in the addressing and error detection of data being transferred.</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The Data-Link layer is made up of two </a:t>
            </a:r>
            <a:r>
              <a:rPr lang="en-US" sz="2000" dirty="0" err="1">
                <a:solidFill>
                  <a:schemeClr val="tx2"/>
                </a:solidFill>
              </a:rPr>
              <a:t>sublayers</a:t>
            </a:r>
            <a:r>
              <a:rPr lang="en-US" sz="2000" dirty="0">
                <a:solidFill>
                  <a:schemeClr val="tx2"/>
                </a:solidFill>
              </a:rPr>
              <a:t>: the Logical Link Control (LLC) </a:t>
            </a:r>
            <a:r>
              <a:rPr lang="en-US" sz="2000" dirty="0" err="1">
                <a:solidFill>
                  <a:schemeClr val="tx2"/>
                </a:solidFill>
              </a:rPr>
              <a:t>sublayer</a:t>
            </a:r>
            <a:r>
              <a:rPr lang="en-US" sz="2000" dirty="0">
                <a:solidFill>
                  <a:schemeClr val="tx2"/>
                </a:solidFill>
              </a:rPr>
              <a:t> and the Media Access Control (MAC) </a:t>
            </a:r>
            <a:r>
              <a:rPr lang="en-US" sz="2000" dirty="0" err="1">
                <a:solidFill>
                  <a:schemeClr val="tx2"/>
                </a:solidFill>
              </a:rPr>
              <a:t>sublayer</a:t>
            </a:r>
            <a:r>
              <a:rPr lang="en-US" sz="2000" dirty="0">
                <a:solidFill>
                  <a:schemeClr val="tx2"/>
                </a:solidFill>
              </a:rPr>
              <a:t>. </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Each </a:t>
            </a:r>
            <a:r>
              <a:rPr lang="en-US" sz="2000" dirty="0" err="1">
                <a:solidFill>
                  <a:schemeClr val="tx2"/>
                </a:solidFill>
              </a:rPr>
              <a:t>sublayer</a:t>
            </a:r>
            <a:r>
              <a:rPr lang="en-US" sz="2000" dirty="0">
                <a:solidFill>
                  <a:schemeClr val="tx2"/>
                </a:solidFill>
              </a:rPr>
              <a:t> provides its own services. The LLC </a:t>
            </a:r>
            <a:r>
              <a:rPr lang="en-US" sz="2000" dirty="0" err="1">
                <a:solidFill>
                  <a:schemeClr val="tx2"/>
                </a:solidFill>
              </a:rPr>
              <a:t>sublayer</a:t>
            </a:r>
            <a:r>
              <a:rPr lang="en-US" sz="2000" dirty="0">
                <a:solidFill>
                  <a:schemeClr val="tx2"/>
                </a:solidFill>
              </a:rPr>
              <a:t> is the interface between Network layer protocols and the media access method, for example, Ethernet or Token Ring. The MAC </a:t>
            </a:r>
            <a:r>
              <a:rPr lang="en-US" sz="2000" dirty="0" err="1">
                <a:solidFill>
                  <a:schemeClr val="tx2"/>
                </a:solidFill>
              </a:rPr>
              <a:t>sublayer</a:t>
            </a:r>
            <a:r>
              <a:rPr lang="en-US" sz="2000" dirty="0">
                <a:solidFill>
                  <a:schemeClr val="tx2"/>
                </a:solidFill>
              </a:rPr>
              <a:t> handles the connection to the physical media, such as</a:t>
            </a:r>
          </a:p>
          <a:p>
            <a:pPr marL="274320" indent="-274320" algn="just">
              <a:lnSpc>
                <a:spcPct val="80000"/>
              </a:lnSpc>
              <a:spcBef>
                <a:spcPct val="20000"/>
              </a:spcBef>
              <a:buClr>
                <a:schemeClr val="accent1"/>
              </a:buClr>
              <a:buSzPct val="100000"/>
              <a:buFont typeface="Symbol" pitchFamily="18" charset="2"/>
              <a:buChar char=""/>
            </a:pPr>
            <a:r>
              <a:rPr lang="en-US" sz="2000" dirty="0">
                <a:solidFill>
                  <a:schemeClr val="tx2"/>
                </a:solidFill>
              </a:rPr>
              <a:t>twisted-pair or coaxial cabling.</a:t>
            </a:r>
          </a:p>
        </p:txBody>
      </p:sp>
    </p:spTree>
    <p:extLst>
      <p:ext uri="{BB962C8B-B14F-4D97-AF65-F5344CB8AC3E}">
        <p14:creationId xmlns:p14="http://schemas.microsoft.com/office/powerpoint/2010/main" val="434611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TotalTime>
  <Words>2661</Words>
  <Application>Microsoft Office PowerPoint</Application>
  <PresentationFormat>On-screen Show (4:3)</PresentationFormat>
  <Paragraphs>319</Paragraphs>
  <Slides>33</Slides>
  <Notes>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Waveform</vt:lpstr>
      <vt:lpstr>Open Systems Interconnection</vt:lpstr>
      <vt:lpstr>Open Systems Interconnection</vt:lpstr>
      <vt:lpstr>Open Systems Interconnection</vt:lpstr>
      <vt:lpstr>Open Systems Interconnection</vt:lpstr>
      <vt:lpstr>Open Systems Interconnection</vt:lpstr>
      <vt:lpstr>Open Systems Interconnection</vt:lpstr>
      <vt:lpstr>Open Systems Interconnection</vt:lpstr>
      <vt:lpstr>Open Systems Interconnection</vt:lpstr>
      <vt:lpstr>Open Systems Interconnection</vt:lpstr>
      <vt:lpstr>Open Systems Interconnection</vt:lpstr>
      <vt:lpstr>OSI Workflow (Sybex TCP/IP Foundations, by Andrew G. Blank)</vt:lpstr>
      <vt:lpstr>OSI Workflow (Sybex TCP/IP Foundations, by Andrew G. Blank)</vt:lpstr>
      <vt:lpstr>OSI Workflow</vt:lpstr>
      <vt:lpstr>TCP/IP</vt:lpstr>
      <vt:lpstr>TCP/IP</vt:lpstr>
      <vt:lpstr>TCP/IP</vt:lpstr>
      <vt:lpstr>TCP/IP</vt:lpstr>
      <vt:lpstr>TCP/IP</vt:lpstr>
      <vt:lpstr>Network Services and TCP/IP Ports</vt:lpstr>
      <vt:lpstr>Network Services and TCP/IP Ports</vt:lpstr>
      <vt:lpstr>Network Services and TCP/IP Ports</vt:lpstr>
      <vt:lpstr>URL and IP Address</vt:lpstr>
      <vt:lpstr>URL Inherent Risk </vt:lpstr>
      <vt:lpstr>Subnet</vt:lpstr>
      <vt:lpstr>Subnet</vt:lpstr>
      <vt:lpstr>Subnet</vt:lpstr>
      <vt:lpstr>DNS</vt:lpstr>
      <vt:lpstr>Web Technologies and Risks</vt:lpstr>
      <vt:lpstr>Web Technologies and Risks</vt:lpstr>
      <vt:lpstr>Web Technologies and Risks</vt:lpstr>
      <vt:lpstr>Web Technologies and Risks</vt:lpstr>
      <vt:lpstr>Web Technologies and Risks</vt:lpstr>
      <vt:lpstr>Web Technologies and Risks</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Systems Interconnection</dc:title>
  <dc:creator>Yao, Liang</dc:creator>
  <cp:lastModifiedBy>Yao, Liang</cp:lastModifiedBy>
  <cp:revision>3</cp:revision>
  <dcterms:created xsi:type="dcterms:W3CDTF">2014-03-11T16:53:59Z</dcterms:created>
  <dcterms:modified xsi:type="dcterms:W3CDTF">2014-04-15T20:37:00Z</dcterms:modified>
</cp:coreProperties>
</file>