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1" r:id="rId3"/>
    <p:sldId id="260" r:id="rId4"/>
    <p:sldId id="293" r:id="rId5"/>
    <p:sldId id="294" r:id="rId6"/>
    <p:sldId id="270" r:id="rId7"/>
    <p:sldId id="272" r:id="rId8"/>
    <p:sldId id="273" r:id="rId9"/>
    <p:sldId id="276" r:id="rId10"/>
    <p:sldId id="277" r:id="rId11"/>
    <p:sldId id="288" r:id="rId12"/>
    <p:sldId id="282" r:id="rId13"/>
    <p:sldId id="278" r:id="rId14"/>
    <p:sldId id="279" r:id="rId15"/>
    <p:sldId id="280" r:id="rId16"/>
    <p:sldId id="291" r:id="rId17"/>
    <p:sldId id="283" r:id="rId18"/>
    <p:sldId id="257" r:id="rId19"/>
    <p:sldId id="289" r:id="rId20"/>
    <p:sldId id="290" r:id="rId21"/>
    <p:sldId id="29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816" y="-8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A40F5A-6058-A64C-94B8-261E1D065269}" type="datetimeFigureOut">
              <a:rPr lang="en-US" smtClean="0"/>
              <a:t>8/27/2014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50539A-8EBB-D04B-A5C7-CB7E79392162}" type="slidenum">
              <a:rPr lang="en-US" smtClean="0"/>
              <a:t>‹#›</a:t>
            </a:fld>
            <a:endParaRPr lang="en-US"/>
          </a:p>
        </p:txBody>
      </p:sp>
    </p:spTree>
    <p:extLst>
      <p:ext uri="{BB962C8B-B14F-4D97-AF65-F5344CB8AC3E}">
        <p14:creationId xmlns:p14="http://schemas.microsoft.com/office/powerpoint/2010/main" val="37450186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0539A-8EBB-D04B-A5C7-CB7E79392162}" type="slidenum">
              <a:rPr lang="en-US" smtClean="0"/>
              <a:t>1</a:t>
            </a:fld>
            <a:endParaRPr lang="en-US"/>
          </a:p>
        </p:txBody>
      </p:sp>
    </p:spTree>
    <p:extLst>
      <p:ext uri="{BB962C8B-B14F-4D97-AF65-F5344CB8AC3E}">
        <p14:creationId xmlns:p14="http://schemas.microsoft.com/office/powerpoint/2010/main" val="3249427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2400">
                <a:solidFill>
                  <a:schemeClr val="tx1"/>
                </a:solidFill>
                <a:latin typeface="Arial" charset="0"/>
                <a:ea typeface="ＭＳ Ｐゴシック" charset="0"/>
                <a:cs typeface="ＭＳ Ｐゴシック" charset="0"/>
              </a:defRPr>
            </a:lvl1pPr>
            <a:lvl2pPr marL="742950" indent="-285750" defTabSz="909638">
              <a:defRPr sz="2400">
                <a:solidFill>
                  <a:schemeClr val="tx1"/>
                </a:solidFill>
                <a:latin typeface="Arial" charset="0"/>
                <a:ea typeface="ＭＳ Ｐゴシック" charset="0"/>
              </a:defRPr>
            </a:lvl2pPr>
            <a:lvl3pPr marL="1143000" indent="-228600" defTabSz="909638">
              <a:defRPr sz="2400">
                <a:solidFill>
                  <a:schemeClr val="tx1"/>
                </a:solidFill>
                <a:latin typeface="Arial" charset="0"/>
                <a:ea typeface="ＭＳ Ｐゴシック" charset="0"/>
              </a:defRPr>
            </a:lvl3pPr>
            <a:lvl4pPr marL="1600200" indent="-228600" defTabSz="909638">
              <a:defRPr sz="2400">
                <a:solidFill>
                  <a:schemeClr val="tx1"/>
                </a:solidFill>
                <a:latin typeface="Arial" charset="0"/>
                <a:ea typeface="ＭＳ Ｐゴシック" charset="0"/>
              </a:defRPr>
            </a:lvl4pPr>
            <a:lvl5pPr marL="2057400" indent="-228600" defTabSz="909638">
              <a:defRPr sz="2400">
                <a:solidFill>
                  <a:schemeClr val="tx1"/>
                </a:solidFill>
                <a:latin typeface="Arial" charset="0"/>
                <a:ea typeface="ＭＳ Ｐゴシック" charset="0"/>
              </a:defRPr>
            </a:lvl5pPr>
            <a:lvl6pPr marL="2514600" indent="-228600" defTabSz="9096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096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096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09638" eaLnBrk="0" fontAlgn="base" hangingPunct="0">
              <a:spcBef>
                <a:spcPct val="0"/>
              </a:spcBef>
              <a:spcAft>
                <a:spcPct val="0"/>
              </a:spcAft>
              <a:defRPr sz="2400">
                <a:solidFill>
                  <a:schemeClr val="tx1"/>
                </a:solidFill>
                <a:latin typeface="Arial" charset="0"/>
                <a:ea typeface="ＭＳ Ｐゴシック" charset="0"/>
              </a:defRPr>
            </a:lvl9pPr>
          </a:lstStyle>
          <a:p>
            <a:fld id="{CEE3E384-AF1A-874D-BF95-C223F959FBEB}" type="slidenum">
              <a:rPr lang="en-US" sz="1000">
                <a:latin typeface="Times New Roman" charset="0"/>
              </a:rPr>
              <a:pPr/>
              <a:t>18</a:t>
            </a:fld>
            <a:endParaRPr lang="en-US" sz="1000">
              <a:latin typeface="Times New Roman" charset="0"/>
            </a:endParaRPr>
          </a:p>
        </p:txBody>
      </p:sp>
      <p:sp>
        <p:nvSpPr>
          <p:cNvPr id="52226" name="Rectangle 2"/>
          <p:cNvSpPr>
            <a:spLocks noGrp="1" noRot="1" noChangeAspect="1" noChangeArrowheads="1" noTextEdit="1"/>
          </p:cNvSpPr>
          <p:nvPr>
            <p:ph type="sldImg"/>
          </p:nvPr>
        </p:nvSpPr>
        <p:spPr>
          <a:xfrm>
            <a:off x="1144588" y="685800"/>
            <a:ext cx="4572000" cy="3429000"/>
          </a:xfrm>
          <a:ln/>
        </p:spPr>
      </p:sp>
      <p:sp>
        <p:nvSpPr>
          <p:cNvPr id="52227" name="Rectangle 3"/>
          <p:cNvSpPr>
            <a:spLocks noGrp="1" noChangeArrowheads="1"/>
          </p:cNvSpPr>
          <p:nvPr>
            <p:ph type="body" idx="1"/>
          </p:nvPr>
        </p:nvSpPr>
        <p:spPr>
          <a:xfrm>
            <a:off x="685800" y="4343401"/>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2400">
                <a:solidFill>
                  <a:schemeClr val="tx1"/>
                </a:solidFill>
                <a:latin typeface="Arial" charset="0"/>
                <a:ea typeface="ＭＳ Ｐゴシック" charset="0"/>
                <a:cs typeface="ＭＳ Ｐゴシック" charset="0"/>
              </a:defRPr>
            </a:lvl1pPr>
            <a:lvl2pPr marL="742950" indent="-285750" defTabSz="909638">
              <a:defRPr sz="2400">
                <a:solidFill>
                  <a:schemeClr val="tx1"/>
                </a:solidFill>
                <a:latin typeface="Arial" charset="0"/>
                <a:ea typeface="ＭＳ Ｐゴシック" charset="0"/>
              </a:defRPr>
            </a:lvl2pPr>
            <a:lvl3pPr marL="1143000" indent="-228600" defTabSz="909638">
              <a:defRPr sz="2400">
                <a:solidFill>
                  <a:schemeClr val="tx1"/>
                </a:solidFill>
                <a:latin typeface="Arial" charset="0"/>
                <a:ea typeface="ＭＳ Ｐゴシック" charset="0"/>
              </a:defRPr>
            </a:lvl3pPr>
            <a:lvl4pPr marL="1600200" indent="-228600" defTabSz="909638">
              <a:defRPr sz="2400">
                <a:solidFill>
                  <a:schemeClr val="tx1"/>
                </a:solidFill>
                <a:latin typeface="Arial" charset="0"/>
                <a:ea typeface="ＭＳ Ｐゴシック" charset="0"/>
              </a:defRPr>
            </a:lvl4pPr>
            <a:lvl5pPr marL="2057400" indent="-228600" defTabSz="909638">
              <a:defRPr sz="2400">
                <a:solidFill>
                  <a:schemeClr val="tx1"/>
                </a:solidFill>
                <a:latin typeface="Arial" charset="0"/>
                <a:ea typeface="ＭＳ Ｐゴシック" charset="0"/>
              </a:defRPr>
            </a:lvl5pPr>
            <a:lvl6pPr marL="2514600" indent="-228600" defTabSz="9096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096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096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09638" eaLnBrk="0" fontAlgn="base" hangingPunct="0">
              <a:spcBef>
                <a:spcPct val="0"/>
              </a:spcBef>
              <a:spcAft>
                <a:spcPct val="0"/>
              </a:spcAft>
              <a:defRPr sz="2400">
                <a:solidFill>
                  <a:schemeClr val="tx1"/>
                </a:solidFill>
                <a:latin typeface="Arial" charset="0"/>
                <a:ea typeface="ＭＳ Ｐゴシック" charset="0"/>
              </a:defRPr>
            </a:lvl9pPr>
          </a:lstStyle>
          <a:p>
            <a:fld id="{CEE3E384-AF1A-874D-BF95-C223F959FBEB}" type="slidenum">
              <a:rPr lang="en-US" sz="1000">
                <a:latin typeface="Times New Roman" charset="0"/>
              </a:rPr>
              <a:pPr/>
              <a:t>19</a:t>
            </a:fld>
            <a:endParaRPr lang="en-US" sz="1000">
              <a:latin typeface="Times New Roman" charset="0"/>
            </a:endParaRPr>
          </a:p>
        </p:txBody>
      </p:sp>
      <p:sp>
        <p:nvSpPr>
          <p:cNvPr id="52226" name="Rectangle 2"/>
          <p:cNvSpPr>
            <a:spLocks noGrp="1" noRot="1" noChangeAspect="1" noChangeArrowheads="1" noTextEdit="1"/>
          </p:cNvSpPr>
          <p:nvPr>
            <p:ph type="sldImg"/>
          </p:nvPr>
        </p:nvSpPr>
        <p:spPr>
          <a:xfrm>
            <a:off x="1144588" y="685800"/>
            <a:ext cx="4572000" cy="3429000"/>
          </a:xfrm>
          <a:ln/>
        </p:spPr>
      </p:sp>
      <p:sp>
        <p:nvSpPr>
          <p:cNvPr id="52227" name="Rectangle 3"/>
          <p:cNvSpPr>
            <a:spLocks noGrp="1" noChangeArrowheads="1"/>
          </p:cNvSpPr>
          <p:nvPr>
            <p:ph type="body" idx="1"/>
          </p:nvPr>
        </p:nvSpPr>
        <p:spPr>
          <a:xfrm>
            <a:off x="685800" y="4343401"/>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2400">
                <a:solidFill>
                  <a:schemeClr val="tx1"/>
                </a:solidFill>
                <a:latin typeface="Arial" charset="0"/>
                <a:ea typeface="ＭＳ Ｐゴシック" charset="0"/>
                <a:cs typeface="ＭＳ Ｐゴシック" charset="0"/>
              </a:defRPr>
            </a:lvl1pPr>
            <a:lvl2pPr marL="742950" indent="-285750" defTabSz="909638">
              <a:defRPr sz="2400">
                <a:solidFill>
                  <a:schemeClr val="tx1"/>
                </a:solidFill>
                <a:latin typeface="Arial" charset="0"/>
                <a:ea typeface="ＭＳ Ｐゴシック" charset="0"/>
              </a:defRPr>
            </a:lvl2pPr>
            <a:lvl3pPr marL="1143000" indent="-228600" defTabSz="909638">
              <a:defRPr sz="2400">
                <a:solidFill>
                  <a:schemeClr val="tx1"/>
                </a:solidFill>
                <a:latin typeface="Arial" charset="0"/>
                <a:ea typeface="ＭＳ Ｐゴシック" charset="0"/>
              </a:defRPr>
            </a:lvl3pPr>
            <a:lvl4pPr marL="1600200" indent="-228600" defTabSz="909638">
              <a:defRPr sz="2400">
                <a:solidFill>
                  <a:schemeClr val="tx1"/>
                </a:solidFill>
                <a:latin typeface="Arial" charset="0"/>
                <a:ea typeface="ＭＳ Ｐゴシック" charset="0"/>
              </a:defRPr>
            </a:lvl4pPr>
            <a:lvl5pPr marL="2057400" indent="-228600" defTabSz="909638">
              <a:defRPr sz="2400">
                <a:solidFill>
                  <a:schemeClr val="tx1"/>
                </a:solidFill>
                <a:latin typeface="Arial" charset="0"/>
                <a:ea typeface="ＭＳ Ｐゴシック" charset="0"/>
              </a:defRPr>
            </a:lvl5pPr>
            <a:lvl6pPr marL="2514600" indent="-228600" defTabSz="9096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096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096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09638" eaLnBrk="0" fontAlgn="base" hangingPunct="0">
              <a:spcBef>
                <a:spcPct val="0"/>
              </a:spcBef>
              <a:spcAft>
                <a:spcPct val="0"/>
              </a:spcAft>
              <a:defRPr sz="2400">
                <a:solidFill>
                  <a:schemeClr val="tx1"/>
                </a:solidFill>
                <a:latin typeface="Arial" charset="0"/>
                <a:ea typeface="ＭＳ Ｐゴシック" charset="0"/>
              </a:defRPr>
            </a:lvl9pPr>
          </a:lstStyle>
          <a:p>
            <a:fld id="{CEE3E384-AF1A-874D-BF95-C223F959FBEB}" type="slidenum">
              <a:rPr lang="en-US" sz="1000">
                <a:latin typeface="Times New Roman" charset="0"/>
              </a:rPr>
              <a:pPr/>
              <a:t>20</a:t>
            </a:fld>
            <a:endParaRPr lang="en-US" sz="1000">
              <a:latin typeface="Times New Roman" charset="0"/>
            </a:endParaRPr>
          </a:p>
        </p:txBody>
      </p:sp>
      <p:sp>
        <p:nvSpPr>
          <p:cNvPr id="52226" name="Rectangle 2"/>
          <p:cNvSpPr>
            <a:spLocks noGrp="1" noRot="1" noChangeAspect="1" noChangeArrowheads="1" noTextEdit="1"/>
          </p:cNvSpPr>
          <p:nvPr>
            <p:ph type="sldImg"/>
          </p:nvPr>
        </p:nvSpPr>
        <p:spPr>
          <a:xfrm>
            <a:off x="1144588" y="685800"/>
            <a:ext cx="4572000" cy="3429000"/>
          </a:xfrm>
          <a:ln/>
        </p:spPr>
      </p:sp>
      <p:sp>
        <p:nvSpPr>
          <p:cNvPr id="52227" name="Rectangle 3"/>
          <p:cNvSpPr>
            <a:spLocks noGrp="1" noChangeArrowheads="1"/>
          </p:cNvSpPr>
          <p:nvPr>
            <p:ph type="body" idx="1"/>
          </p:nvPr>
        </p:nvSpPr>
        <p:spPr>
          <a:xfrm>
            <a:off x="685800" y="4343401"/>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638">
              <a:defRPr sz="2400">
                <a:solidFill>
                  <a:schemeClr val="tx1"/>
                </a:solidFill>
                <a:latin typeface="Arial" charset="0"/>
                <a:ea typeface="ＭＳ Ｐゴシック" charset="0"/>
                <a:cs typeface="ＭＳ Ｐゴシック" charset="0"/>
              </a:defRPr>
            </a:lvl1pPr>
            <a:lvl2pPr marL="742950" indent="-285750" defTabSz="909638">
              <a:defRPr sz="2400">
                <a:solidFill>
                  <a:schemeClr val="tx1"/>
                </a:solidFill>
                <a:latin typeface="Arial" charset="0"/>
                <a:ea typeface="ＭＳ Ｐゴシック" charset="0"/>
              </a:defRPr>
            </a:lvl2pPr>
            <a:lvl3pPr marL="1143000" indent="-228600" defTabSz="909638">
              <a:defRPr sz="2400">
                <a:solidFill>
                  <a:schemeClr val="tx1"/>
                </a:solidFill>
                <a:latin typeface="Arial" charset="0"/>
                <a:ea typeface="ＭＳ Ｐゴシック" charset="0"/>
              </a:defRPr>
            </a:lvl3pPr>
            <a:lvl4pPr marL="1600200" indent="-228600" defTabSz="909638">
              <a:defRPr sz="2400">
                <a:solidFill>
                  <a:schemeClr val="tx1"/>
                </a:solidFill>
                <a:latin typeface="Arial" charset="0"/>
                <a:ea typeface="ＭＳ Ｐゴシック" charset="0"/>
              </a:defRPr>
            </a:lvl4pPr>
            <a:lvl5pPr marL="2057400" indent="-228600" defTabSz="909638">
              <a:defRPr sz="2400">
                <a:solidFill>
                  <a:schemeClr val="tx1"/>
                </a:solidFill>
                <a:latin typeface="Arial" charset="0"/>
                <a:ea typeface="ＭＳ Ｐゴシック" charset="0"/>
              </a:defRPr>
            </a:lvl5pPr>
            <a:lvl6pPr marL="2514600" indent="-228600" defTabSz="909638"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909638"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909638"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909638" eaLnBrk="0" fontAlgn="base" hangingPunct="0">
              <a:spcBef>
                <a:spcPct val="0"/>
              </a:spcBef>
              <a:spcAft>
                <a:spcPct val="0"/>
              </a:spcAft>
              <a:defRPr sz="2400">
                <a:solidFill>
                  <a:schemeClr val="tx1"/>
                </a:solidFill>
                <a:latin typeface="Arial" charset="0"/>
                <a:ea typeface="ＭＳ Ｐゴシック" charset="0"/>
              </a:defRPr>
            </a:lvl9pPr>
          </a:lstStyle>
          <a:p>
            <a:fld id="{CEE3E384-AF1A-874D-BF95-C223F959FBEB}" type="slidenum">
              <a:rPr lang="en-US" sz="1000">
                <a:latin typeface="Times New Roman" charset="0"/>
              </a:rPr>
              <a:pPr/>
              <a:t>21</a:t>
            </a:fld>
            <a:endParaRPr lang="en-US" sz="1000">
              <a:latin typeface="Times New Roman" charset="0"/>
            </a:endParaRPr>
          </a:p>
        </p:txBody>
      </p:sp>
      <p:sp>
        <p:nvSpPr>
          <p:cNvPr id="52226" name="Rectangle 2"/>
          <p:cNvSpPr>
            <a:spLocks noGrp="1" noRot="1" noChangeAspect="1" noChangeArrowheads="1" noTextEdit="1"/>
          </p:cNvSpPr>
          <p:nvPr>
            <p:ph type="sldImg"/>
          </p:nvPr>
        </p:nvSpPr>
        <p:spPr>
          <a:xfrm>
            <a:off x="1144588" y="685800"/>
            <a:ext cx="4572000" cy="3429000"/>
          </a:xfrm>
          <a:ln/>
        </p:spPr>
      </p:sp>
      <p:sp>
        <p:nvSpPr>
          <p:cNvPr id="52227" name="Rectangle 3"/>
          <p:cNvSpPr>
            <a:spLocks noGrp="1" noChangeArrowheads="1"/>
          </p:cNvSpPr>
          <p:nvPr>
            <p:ph type="body" idx="1"/>
          </p:nvPr>
        </p:nvSpPr>
        <p:spPr>
          <a:xfrm>
            <a:off x="685800" y="4343401"/>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249740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422626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1009493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80519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3738181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588722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1211506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4096178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297452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1215606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40FDA33-504F-4675-AF95-25E7155CF03E}" type="datetimeFigureOut">
              <a:rPr lang="en-US" smtClean="0"/>
              <a:t>8/27/2014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F3F3B5D-080C-4020-A77F-F62B4E05446D}" type="slidenum">
              <a:rPr lang="en-US" smtClean="0"/>
              <a:t>‹#›</a:t>
            </a:fld>
            <a:endParaRPr lang="en-US"/>
          </a:p>
        </p:txBody>
      </p:sp>
    </p:spTree>
    <p:extLst>
      <p:ext uri="{BB962C8B-B14F-4D97-AF65-F5344CB8AC3E}">
        <p14:creationId xmlns:p14="http://schemas.microsoft.com/office/powerpoint/2010/main" val="36840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Box 3"/>
          <p:cNvSpPr txBox="1"/>
          <p:nvPr userDrawn="1"/>
        </p:nvSpPr>
        <p:spPr>
          <a:xfrm>
            <a:off x="457200" y="6181001"/>
            <a:ext cx="8229600" cy="646331"/>
          </a:xfrm>
          <a:prstGeom prst="rect">
            <a:avLst/>
          </a:prstGeom>
          <a:noFill/>
        </p:spPr>
        <p:txBody>
          <a:bodyPr wrap="square" rtlCol="0">
            <a:spAutoFit/>
          </a:bodyPr>
          <a:lstStyle/>
          <a:p>
            <a:r>
              <a:rPr lang="en-US" dirty="0" smtClean="0"/>
              <a:t>Protecting</a:t>
            </a:r>
            <a:r>
              <a:rPr lang="en-US" baseline="0" dirty="0" smtClean="0"/>
              <a:t> Information Assets</a:t>
            </a:r>
            <a:endParaRPr lang="en-US" dirty="0" smtClean="0"/>
          </a:p>
          <a:p>
            <a:r>
              <a:rPr lang="en-US" dirty="0" smtClean="0"/>
              <a:t>Greg Senko</a:t>
            </a:r>
            <a:endParaRPr lang="en-US" dirty="0"/>
          </a:p>
        </p:txBody>
      </p:sp>
    </p:spTree>
    <p:extLst>
      <p:ext uri="{BB962C8B-B14F-4D97-AF65-F5344CB8AC3E}">
        <p14:creationId xmlns:p14="http://schemas.microsoft.com/office/powerpoint/2010/main" val="3655874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reuters.com/article/2014/08/22/us-usa-crime-kleiner-idUSKBN0GM03J2014082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youtube.com/watch?v=hBH-Osh4Gm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Protecting Information Assets</a:t>
            </a:r>
            <a:br>
              <a:rPr lang="en-US" dirty="0" smtClean="0"/>
            </a:br>
            <a:r>
              <a:rPr lang="en-US" dirty="0" smtClean="0"/>
              <a:t>Week 1</a:t>
            </a:r>
            <a:endParaRPr lang="en-US" dirty="0"/>
          </a:p>
        </p:txBody>
      </p:sp>
    </p:spTree>
    <p:extLst>
      <p:ext uri="{BB962C8B-B14F-4D97-AF65-F5344CB8AC3E}">
        <p14:creationId xmlns:p14="http://schemas.microsoft.com/office/powerpoint/2010/main" val="165364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a:t>
            </a:r>
            <a:endParaRPr lang="en-US" dirty="0"/>
          </a:p>
        </p:txBody>
      </p:sp>
      <p:sp>
        <p:nvSpPr>
          <p:cNvPr id="3" name="Content Placeholder 2"/>
          <p:cNvSpPr>
            <a:spLocks noGrp="1"/>
          </p:cNvSpPr>
          <p:nvPr>
            <p:ph idx="1"/>
          </p:nvPr>
        </p:nvSpPr>
        <p:spPr/>
        <p:txBody>
          <a:bodyPr>
            <a:normAutofit fontScale="62500" lnSpcReduction="20000"/>
          </a:bodyPr>
          <a:lstStyle/>
          <a:p>
            <a:pPr marL="0" lvl="0" indent="0">
              <a:buNone/>
            </a:pPr>
            <a:r>
              <a:rPr lang="en-US" b="1" i="1" dirty="0"/>
              <a:t>Preparation before </a:t>
            </a:r>
            <a:r>
              <a:rPr lang="en-US" b="1" i="1" dirty="0" smtClean="0"/>
              <a:t>each class</a:t>
            </a:r>
            <a:r>
              <a:rPr lang="en-US" dirty="0" smtClean="0"/>
              <a:t> </a:t>
            </a:r>
            <a:r>
              <a:rPr lang="en-US" dirty="0"/>
              <a:t>– To facilitate active participation in the class I request that you do the following before noon on the day of the class: </a:t>
            </a:r>
            <a:br>
              <a:rPr lang="en-US" dirty="0"/>
            </a:br>
            <a:r>
              <a:rPr lang="en-US" dirty="0"/>
              <a:t/>
            </a:r>
            <a:br>
              <a:rPr lang="en-US" dirty="0"/>
            </a:br>
            <a:r>
              <a:rPr lang="en-US" dirty="0"/>
              <a:t>Briefly </a:t>
            </a:r>
            <a:r>
              <a:rPr lang="en-US" dirty="0" smtClean="0"/>
              <a:t>address, summarize and post as a comment on the class blog : </a:t>
            </a:r>
            <a:r>
              <a:rPr lang="en-US" dirty="0" smtClean="0">
                <a:solidFill>
                  <a:schemeClr val="tx2">
                    <a:lumMod val="60000"/>
                    <a:lumOff val="40000"/>
                  </a:schemeClr>
                </a:solidFill>
              </a:rPr>
              <a:t>one </a:t>
            </a:r>
            <a:r>
              <a:rPr lang="en-US" dirty="0">
                <a:solidFill>
                  <a:schemeClr val="tx2">
                    <a:lumMod val="60000"/>
                    <a:lumOff val="40000"/>
                  </a:schemeClr>
                </a:solidFill>
              </a:rPr>
              <a:t>key point you took from </a:t>
            </a:r>
            <a:r>
              <a:rPr lang="en-US" dirty="0" smtClean="0">
                <a:solidFill>
                  <a:schemeClr val="tx2">
                    <a:lumMod val="60000"/>
                    <a:lumOff val="40000"/>
                  </a:schemeClr>
                </a:solidFill>
              </a:rPr>
              <a:t>one of the </a:t>
            </a:r>
            <a:r>
              <a:rPr lang="en-US" dirty="0">
                <a:solidFill>
                  <a:schemeClr val="tx2">
                    <a:lumMod val="60000"/>
                    <a:lumOff val="40000"/>
                  </a:schemeClr>
                </a:solidFill>
              </a:rPr>
              <a:t>assigned reading</a:t>
            </a:r>
            <a:r>
              <a:rPr lang="en-US" dirty="0"/>
              <a:t>. (One or two sentences per reading)</a:t>
            </a:r>
            <a:endParaRPr lang="en-US" sz="2000" dirty="0"/>
          </a:p>
          <a:p>
            <a:pPr marL="0" indent="0">
              <a:buNone/>
            </a:pPr>
            <a:r>
              <a:rPr lang="en-US" dirty="0"/>
              <a:t> </a:t>
            </a:r>
            <a:endParaRPr lang="en-US" sz="2400" dirty="0"/>
          </a:p>
          <a:p>
            <a:pPr marL="0" indent="0">
              <a:buNone/>
            </a:pPr>
            <a:r>
              <a:rPr lang="en-US" dirty="0"/>
              <a:t>I will also require that you identify, and are </a:t>
            </a:r>
            <a:r>
              <a:rPr lang="en-US" dirty="0">
                <a:solidFill>
                  <a:schemeClr val="tx2">
                    <a:lumMod val="60000"/>
                    <a:lumOff val="40000"/>
                  </a:schemeClr>
                </a:solidFill>
              </a:rPr>
              <a:t>prepared to discuss, an article about a current event in the Information Security </a:t>
            </a:r>
            <a:r>
              <a:rPr lang="en-US" dirty="0"/>
              <a:t>arena each week. Each student is expected to contribute a link to an article to the online class discussion each week. An ideal article would be tied thematically to the topic of the week. However, any article you find interesting and would like to share is welcome. The deadline for posting is noon on the day of class.</a:t>
            </a:r>
            <a:endParaRPr lang="en-US" sz="2400" dirty="0"/>
          </a:p>
          <a:p>
            <a:pPr marL="0" indent="0">
              <a:buNone/>
            </a:pPr>
            <a:r>
              <a:rPr lang="en-US" b="1" dirty="0"/>
              <a:t> </a:t>
            </a:r>
            <a:endParaRPr lang="en-US" sz="2400" dirty="0"/>
          </a:p>
          <a:p>
            <a:endParaRPr lang="en-US" dirty="0"/>
          </a:p>
        </p:txBody>
      </p:sp>
    </p:spTree>
    <p:extLst>
      <p:ext uri="{BB962C8B-B14F-4D97-AF65-F5344CB8AC3E}">
        <p14:creationId xmlns:p14="http://schemas.microsoft.com/office/powerpoint/2010/main" val="29460053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a:t>
            </a:r>
            <a:endParaRPr lang="en-US" dirty="0"/>
          </a:p>
        </p:txBody>
      </p:sp>
      <p:sp>
        <p:nvSpPr>
          <p:cNvPr id="3" name="Content Placeholder 2"/>
          <p:cNvSpPr>
            <a:spLocks noGrp="1"/>
          </p:cNvSpPr>
          <p:nvPr>
            <p:ph idx="1"/>
          </p:nvPr>
        </p:nvSpPr>
        <p:spPr>
          <a:xfrm>
            <a:off x="457200" y="1484760"/>
            <a:ext cx="8229600" cy="4525963"/>
          </a:xfrm>
        </p:spPr>
        <p:txBody>
          <a:bodyPr>
            <a:normAutofit fontScale="70000" lnSpcReduction="20000"/>
          </a:bodyPr>
          <a:lstStyle/>
          <a:p>
            <a:pPr marL="0" lvl="0" indent="0">
              <a:buNone/>
            </a:pPr>
            <a:r>
              <a:rPr lang="en-US" b="1" dirty="0"/>
              <a:t>Participation during class</a:t>
            </a:r>
            <a:r>
              <a:rPr lang="en-US" dirty="0"/>
              <a:t> – We will typically start each session with “opening” questions about the assigned readings and case study</a:t>
            </a:r>
            <a:r>
              <a:rPr lang="en-US" dirty="0" smtClean="0"/>
              <a:t>. We will also discuss “in the news” articles that you have discovered and posted to the class blog. </a:t>
            </a:r>
            <a:r>
              <a:rPr lang="en-US" dirty="0"/>
              <a:t>I may ask for volunteers, or I may call on you. Students called on to answer should be able to summarize the key issues, opportunities, and challenges in the case study. All students should be prepared to answer these questions. </a:t>
            </a:r>
            <a:br>
              <a:rPr lang="en-US" dirty="0"/>
            </a:br>
            <a:r>
              <a:rPr lang="en-US" dirty="0"/>
              <a:t/>
            </a:r>
            <a:br>
              <a:rPr lang="en-US" dirty="0"/>
            </a:br>
            <a:r>
              <a:rPr lang="en-US" dirty="0"/>
              <a:t>Another important aspect of in-class participation is completion of in-class assignments and contribution to any </a:t>
            </a:r>
            <a:r>
              <a:rPr lang="en-US" dirty="0" smtClean="0"/>
              <a:t>break-out </a:t>
            </a:r>
            <a:r>
              <a:rPr lang="en-US" dirty="0"/>
              <a:t>activities. </a:t>
            </a:r>
          </a:p>
          <a:p>
            <a:pPr marL="0" indent="0">
              <a:buNone/>
            </a:pPr>
            <a:r>
              <a:rPr lang="en-US" dirty="0"/>
              <a:t> </a:t>
            </a:r>
          </a:p>
          <a:p>
            <a:pPr marL="0" indent="0">
              <a:buNone/>
            </a:pPr>
            <a:r>
              <a:rPr lang="en-US" b="1" dirty="0"/>
              <a:t>Participation between classes</a:t>
            </a:r>
            <a:r>
              <a:rPr lang="en-US" dirty="0"/>
              <a:t> – To facilitate ongoing learning of the course material, we will also discuss course material on the class blog in between class. </a:t>
            </a:r>
            <a:r>
              <a:rPr lang="en-US" dirty="0" smtClean="0"/>
              <a:t> Participation is encouraged BUT NOT REQUIRED. Reading </a:t>
            </a:r>
            <a:r>
              <a:rPr lang="en-US" dirty="0"/>
              <a:t>and commenting on these analyses will further the quality of our in-class discussions. </a:t>
            </a:r>
          </a:p>
        </p:txBody>
      </p:sp>
    </p:spTree>
    <p:extLst>
      <p:ext uri="{BB962C8B-B14F-4D97-AF65-F5344CB8AC3E}">
        <p14:creationId xmlns:p14="http://schemas.microsoft.com/office/powerpoint/2010/main" val="3119844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400" dirty="0"/>
              <a:t>http://community.mis.temple.edu/mis5206senkof2014/</a:t>
            </a:r>
            <a:endParaRPr lang="en-US" sz="2400" dirty="0"/>
          </a:p>
        </p:txBody>
      </p:sp>
      <p:pic>
        <p:nvPicPr>
          <p:cNvPr id="2" name="Picture 1"/>
          <p:cNvPicPr>
            <a:picLocks noChangeAspect="1"/>
          </p:cNvPicPr>
          <p:nvPr/>
        </p:nvPicPr>
        <p:blipFill>
          <a:blip r:embed="rId2"/>
          <a:stretch>
            <a:fillRect/>
          </a:stretch>
        </p:blipFill>
        <p:spPr>
          <a:xfrm>
            <a:off x="265145" y="1639027"/>
            <a:ext cx="8622804" cy="4432161"/>
          </a:xfrm>
          <a:prstGeom prst="rect">
            <a:avLst/>
          </a:prstGeom>
        </p:spPr>
      </p:pic>
    </p:spTree>
    <p:extLst>
      <p:ext uri="{BB962C8B-B14F-4D97-AF65-F5344CB8AC3E}">
        <p14:creationId xmlns:p14="http://schemas.microsoft.com/office/powerpoint/2010/main" val="1254570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normAutofit/>
          </a:bodyPr>
          <a:lstStyle/>
          <a:p>
            <a:r>
              <a:rPr lang="en-US" dirty="0" smtClean="0"/>
              <a:t>We will do two formal cases that require a written analysis</a:t>
            </a:r>
          </a:p>
          <a:p>
            <a:r>
              <a:rPr lang="en-US" dirty="0" smtClean="0"/>
              <a:t>To complete this requirement you must:</a:t>
            </a:r>
          </a:p>
          <a:p>
            <a:pPr lvl="1"/>
            <a:r>
              <a:rPr lang="en-US" dirty="0" smtClean="0"/>
              <a:t>Address the questions I will provide</a:t>
            </a:r>
          </a:p>
          <a:p>
            <a:pPr lvl="1"/>
            <a:r>
              <a:rPr lang="en-US" dirty="0" smtClean="0"/>
              <a:t>Do a one page report exploring the issues</a:t>
            </a:r>
          </a:p>
          <a:p>
            <a:pPr lvl="1"/>
            <a:r>
              <a:rPr lang="en-US" dirty="0" smtClean="0"/>
              <a:t>Email to me </a:t>
            </a:r>
            <a:r>
              <a:rPr lang="en-US" dirty="0" smtClean="0"/>
              <a:t>by midnight</a:t>
            </a:r>
            <a:r>
              <a:rPr lang="en-US" dirty="0"/>
              <a:t> </a:t>
            </a:r>
            <a:r>
              <a:rPr lang="en-US" dirty="0" smtClean="0"/>
              <a:t>the Tuesday before the class meets</a:t>
            </a:r>
            <a:endParaRPr lang="en-US" dirty="0"/>
          </a:p>
        </p:txBody>
      </p:sp>
    </p:spTree>
    <p:extLst>
      <p:ext uri="{BB962C8B-B14F-4D97-AF65-F5344CB8AC3E}">
        <p14:creationId xmlns:p14="http://schemas.microsoft.com/office/powerpoint/2010/main" val="14918272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Exams and the Final</a:t>
            </a:r>
            <a:endParaRPr lang="en-US" dirty="0"/>
          </a:p>
        </p:txBody>
      </p:sp>
      <p:sp>
        <p:nvSpPr>
          <p:cNvPr id="3" name="Content Placeholder 2"/>
          <p:cNvSpPr>
            <a:spLocks noGrp="1"/>
          </p:cNvSpPr>
          <p:nvPr>
            <p:ph idx="1"/>
          </p:nvPr>
        </p:nvSpPr>
        <p:spPr/>
        <p:txBody>
          <a:bodyPr/>
          <a:lstStyle/>
          <a:p>
            <a:r>
              <a:rPr lang="en-US" dirty="0" smtClean="0"/>
              <a:t>Exams</a:t>
            </a:r>
          </a:p>
          <a:p>
            <a:pPr lvl="1"/>
            <a:r>
              <a:rPr lang="en-US" dirty="0" smtClean="0"/>
              <a:t>One Mid-term Exam</a:t>
            </a:r>
          </a:p>
          <a:p>
            <a:pPr lvl="1"/>
            <a:r>
              <a:rPr lang="en-US" dirty="0" smtClean="0"/>
              <a:t>Final Examination</a:t>
            </a:r>
          </a:p>
          <a:p>
            <a:r>
              <a:rPr lang="en-US" dirty="0" smtClean="0"/>
              <a:t>Weekly Quiz</a:t>
            </a:r>
          </a:p>
          <a:p>
            <a:pPr lvl="1"/>
            <a:r>
              <a:rPr lang="en-US" dirty="0"/>
              <a:t>P</a:t>
            </a:r>
            <a:r>
              <a:rPr lang="en-US" dirty="0" smtClean="0"/>
              <a:t>ractice </a:t>
            </a:r>
            <a:r>
              <a:rPr lang="en-US" dirty="0"/>
              <a:t>exam </a:t>
            </a:r>
            <a:r>
              <a:rPr lang="en-US" dirty="0" smtClean="0"/>
              <a:t>questions</a:t>
            </a:r>
          </a:p>
          <a:p>
            <a:pPr lvl="1"/>
            <a:r>
              <a:rPr lang="en-US" dirty="0" smtClean="0"/>
              <a:t>Grades for </a:t>
            </a:r>
            <a:r>
              <a:rPr lang="en-US" dirty="0" err="1" smtClean="0"/>
              <a:t>quizes</a:t>
            </a:r>
            <a:r>
              <a:rPr lang="en-US" dirty="0" smtClean="0"/>
              <a:t> </a:t>
            </a:r>
            <a:r>
              <a:rPr lang="en-US" dirty="0" smtClean="0"/>
              <a:t>do not count </a:t>
            </a:r>
            <a:r>
              <a:rPr lang="en-US" dirty="0" smtClean="0"/>
              <a:t>toward the grade</a:t>
            </a:r>
            <a:endParaRPr lang="en-US" dirty="0" smtClean="0"/>
          </a:p>
          <a:p>
            <a:pPr lvl="1"/>
            <a:r>
              <a:rPr lang="en-US" dirty="0" smtClean="0"/>
              <a:t>Taking the quiz counts toward participation score</a:t>
            </a:r>
            <a:endParaRPr lang="en-US" dirty="0"/>
          </a:p>
          <a:p>
            <a:pPr lvl="1"/>
            <a:endParaRPr lang="en-US" dirty="0" smtClean="0"/>
          </a:p>
        </p:txBody>
      </p:sp>
    </p:spTree>
    <p:extLst>
      <p:ext uri="{BB962C8B-B14F-4D97-AF65-F5344CB8AC3E}">
        <p14:creationId xmlns:p14="http://schemas.microsoft.com/office/powerpoint/2010/main" val="3783665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9530"/>
          </a:xfrm>
        </p:spPr>
        <p:txBody>
          <a:bodyPr>
            <a:normAutofit/>
          </a:bodyPr>
          <a:lstStyle/>
          <a:p>
            <a:r>
              <a:rPr lang="en-US" sz="3200" dirty="0" smtClean="0"/>
              <a:t>Semester Schedule</a:t>
            </a:r>
            <a:endParaRPr lang="en-US" sz="3200" dirty="0"/>
          </a:p>
        </p:txBody>
      </p:sp>
      <p:sp>
        <p:nvSpPr>
          <p:cNvPr id="4" name="Content Placeholder 2"/>
          <p:cNvSpPr>
            <a:spLocks noGrp="1"/>
          </p:cNvSpPr>
          <p:nvPr>
            <p:ph idx="1"/>
          </p:nvPr>
        </p:nvSpPr>
        <p:spPr>
          <a:xfrm>
            <a:off x="457200" y="1600200"/>
            <a:ext cx="8229600" cy="4525963"/>
          </a:xfrm>
        </p:spPr>
        <p:txBody>
          <a:bodyPr/>
          <a:lstStyle/>
          <a:p>
            <a:r>
              <a:rPr lang="en-US" dirty="0" smtClean="0"/>
              <a:t>Schedule is laid-out in the Syllabus</a:t>
            </a:r>
          </a:p>
          <a:p>
            <a:pPr marL="0" indent="0">
              <a:buNone/>
            </a:pPr>
            <a:r>
              <a:rPr lang="en-US" sz="2000" dirty="0" smtClean="0"/>
              <a:t>	http</a:t>
            </a:r>
            <a:r>
              <a:rPr lang="en-US" sz="2000" dirty="0"/>
              <a:t>://community.mis.temple.edu/mis5206senkof2014/</a:t>
            </a:r>
            <a:endParaRPr lang="en-US" sz="2000" dirty="0" smtClean="0"/>
          </a:p>
          <a:p>
            <a:r>
              <a:rPr lang="en-US" dirty="0" smtClean="0"/>
              <a:t>I am considering conducting a few </a:t>
            </a:r>
            <a:r>
              <a:rPr lang="en-US" dirty="0" err="1" smtClean="0"/>
              <a:t>fo</a:t>
            </a:r>
            <a:r>
              <a:rPr lang="en-US" dirty="0" smtClean="0"/>
              <a:t> the classes online</a:t>
            </a:r>
            <a:endParaRPr lang="en-US" dirty="0"/>
          </a:p>
          <a:p>
            <a:pPr lvl="1"/>
            <a:endParaRPr lang="en-US" dirty="0" smtClean="0"/>
          </a:p>
        </p:txBody>
      </p:sp>
    </p:spTree>
    <p:extLst>
      <p:ext uri="{BB962C8B-B14F-4D97-AF65-F5344CB8AC3E}">
        <p14:creationId xmlns:p14="http://schemas.microsoft.com/office/powerpoint/2010/main" val="1767489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News</a:t>
            </a:r>
            <a:endParaRPr lang="en-US" dirty="0"/>
          </a:p>
        </p:txBody>
      </p:sp>
      <p:sp>
        <p:nvSpPr>
          <p:cNvPr id="3" name="Content Placeholder 2"/>
          <p:cNvSpPr>
            <a:spLocks noGrp="1"/>
          </p:cNvSpPr>
          <p:nvPr>
            <p:ph idx="1"/>
          </p:nvPr>
        </p:nvSpPr>
        <p:spPr>
          <a:xfrm>
            <a:off x="457200" y="1417638"/>
            <a:ext cx="8229600" cy="4525963"/>
          </a:xfrm>
        </p:spPr>
        <p:txBody>
          <a:bodyPr>
            <a:normAutofit fontScale="77500" lnSpcReduction="20000"/>
          </a:bodyPr>
          <a:lstStyle/>
          <a:p>
            <a:pPr marL="0" indent="0">
              <a:buNone/>
            </a:pPr>
            <a:r>
              <a:rPr lang="en-US" b="1" dirty="0"/>
              <a:t>U.S. venture firm </a:t>
            </a:r>
            <a:r>
              <a:rPr lang="en-US" b="1" dirty="0" err="1"/>
              <a:t>Kleiner</a:t>
            </a:r>
            <a:r>
              <a:rPr lang="en-US" b="1" dirty="0"/>
              <a:t> Perkins suffers security breach</a:t>
            </a:r>
          </a:p>
          <a:p>
            <a:pPr marL="0" indent="0">
              <a:buNone/>
            </a:pPr>
            <a:r>
              <a:rPr lang="en-US" dirty="0"/>
              <a:t>(Reuters) - California detectives are investigating a July computer theft at storied venture capital-firm </a:t>
            </a:r>
            <a:r>
              <a:rPr lang="en-US" dirty="0" err="1"/>
              <a:t>Kleiner</a:t>
            </a:r>
            <a:r>
              <a:rPr lang="en-US" dirty="0"/>
              <a:t> Perkins </a:t>
            </a:r>
            <a:r>
              <a:rPr lang="en-US" dirty="0" err="1"/>
              <a:t>Caufield</a:t>
            </a:r>
            <a:r>
              <a:rPr lang="en-US" dirty="0"/>
              <a:t> &amp; Byers, a spokeswoman for the Menlo Park police said on Thursday.</a:t>
            </a:r>
          </a:p>
          <a:p>
            <a:pPr marL="0" indent="0">
              <a:buNone/>
            </a:pPr>
            <a:r>
              <a:rPr lang="en-US" dirty="0"/>
              <a:t>The theft may put </a:t>
            </a:r>
            <a:r>
              <a:rPr lang="en-US" dirty="0" err="1"/>
              <a:t>Kleiner</a:t>
            </a:r>
            <a:r>
              <a:rPr lang="en-US" dirty="0"/>
              <a:t> in jeopardy of losing valuable financial data and making the firm the latest in a long list of businesses that have lost sensitive information to thieves. In this case, the information was taken by physical, not electronic, </a:t>
            </a:r>
            <a:r>
              <a:rPr lang="en-US" dirty="0"/>
              <a:t>means.</a:t>
            </a:r>
            <a:br>
              <a:rPr lang="en-US" dirty="0"/>
            </a:br>
            <a:r>
              <a:rPr lang="en-US" dirty="0"/>
              <a:t/>
            </a:r>
            <a:br>
              <a:rPr lang="en-US" dirty="0"/>
            </a:br>
            <a:r>
              <a:rPr lang="en-US" dirty="0">
                <a:hlinkClick r:id="rId2"/>
              </a:rPr>
              <a:t>http://</a:t>
            </a:r>
            <a:r>
              <a:rPr lang="en-US" dirty="0" smtClean="0">
                <a:hlinkClick r:id="rId2"/>
              </a:rPr>
              <a:t>www.reuters.com/article/2014/08/22/us-usa-crime-kleiner-idUSKBN0GM03J20140822</a:t>
            </a:r>
            <a:endParaRPr lang="en-US" dirty="0" smtClean="0"/>
          </a:p>
          <a:p>
            <a:pPr marL="0" indent="0">
              <a:buNone/>
            </a:pPr>
            <a:endParaRPr lang="en-US" sz="1200" dirty="0"/>
          </a:p>
          <a:p>
            <a:pPr marL="0" indent="0">
              <a:buNone/>
            </a:pPr>
            <a:endParaRPr lang="en-US" dirty="0"/>
          </a:p>
          <a:p>
            <a:pPr marL="400050" lvl="1" indent="0">
              <a:buNone/>
            </a:pPr>
            <a:endParaRPr lang="en-US" sz="1200" dirty="0"/>
          </a:p>
        </p:txBody>
      </p:sp>
    </p:spTree>
    <p:extLst>
      <p:ext uri="{BB962C8B-B14F-4D97-AF65-F5344CB8AC3E}">
        <p14:creationId xmlns:p14="http://schemas.microsoft.com/office/powerpoint/2010/main" val="901949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RiskIT</a:t>
            </a:r>
            <a:r>
              <a:rPr lang="en-US" dirty="0" smtClean="0"/>
              <a:t> Framework</a:t>
            </a:r>
            <a:endParaRPr lang="en-US" dirty="0"/>
          </a:p>
        </p:txBody>
      </p:sp>
      <p:sp>
        <p:nvSpPr>
          <p:cNvPr id="3" name="Content Placeholder 2"/>
          <p:cNvSpPr>
            <a:spLocks noGrp="1"/>
          </p:cNvSpPr>
          <p:nvPr>
            <p:ph idx="1"/>
          </p:nvPr>
        </p:nvSpPr>
        <p:spPr/>
        <p:txBody>
          <a:bodyPr>
            <a:normAutofit lnSpcReduction="10000"/>
          </a:bodyPr>
          <a:lstStyle/>
          <a:p>
            <a:r>
              <a:rPr lang="en-US" dirty="0" smtClean="0"/>
              <a:t>What is ISACA?</a:t>
            </a:r>
            <a:endParaRPr lang="en-US" dirty="0"/>
          </a:p>
          <a:p>
            <a:pPr lvl="1"/>
            <a:r>
              <a:rPr lang="en-US" sz="2200" dirty="0"/>
              <a:t>With more than 86,000 constituents in more than 160 countries, ISACA (</a:t>
            </a:r>
            <a:r>
              <a:rPr lang="en-US" sz="2200" dirty="0" err="1"/>
              <a:t>www.isaca.org</a:t>
            </a:r>
            <a:r>
              <a:rPr lang="en-US" sz="2200" dirty="0"/>
              <a:t>) is a leading global provider of knowledge, certifications, community, advocacy and education on information systems assurance and security, enterprise governance of IT, and IT-related risk and compliance. </a:t>
            </a:r>
            <a:endParaRPr lang="en-US" sz="2200" dirty="0" smtClean="0"/>
          </a:p>
          <a:p>
            <a:pPr lvl="1"/>
            <a:r>
              <a:rPr lang="en-US" sz="2200" dirty="0" smtClean="0"/>
              <a:t>Founded </a:t>
            </a:r>
            <a:r>
              <a:rPr lang="en-US" sz="2200" dirty="0"/>
              <a:t>in 1969, ISACA sponsors international conferences, publishes the ISACA® Journal, and develops international information systems auditing and control standards. It also administers the globally respected Certified Information Systems </a:t>
            </a:r>
            <a:r>
              <a:rPr lang="en-US" sz="2200" dirty="0" err="1"/>
              <a:t>AuditorTM</a:t>
            </a:r>
            <a:r>
              <a:rPr lang="en-US" sz="2200" dirty="0"/>
              <a:t> (CISA®), Certified Information Security Manager® (CISM®) and Certified in the </a:t>
            </a:r>
            <a:r>
              <a:rPr lang="en-US" sz="2200" dirty="0" smtClean="0"/>
              <a:t>Governance of </a:t>
            </a:r>
            <a:r>
              <a:rPr lang="en-US" sz="2200" dirty="0"/>
              <a:t>Enterprise IT® (CGEIT®) designations.</a:t>
            </a:r>
          </a:p>
        </p:txBody>
      </p:sp>
    </p:spTree>
    <p:extLst>
      <p:ext uri="{BB962C8B-B14F-4D97-AF65-F5344CB8AC3E}">
        <p14:creationId xmlns:p14="http://schemas.microsoft.com/office/powerpoint/2010/main" val="35754067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r>
              <a:rPr lang="en-US" sz="3200" dirty="0"/>
              <a:t>The </a:t>
            </a:r>
            <a:r>
              <a:rPr lang="en-US" sz="3200" dirty="0" err="1"/>
              <a:t>RiskIT</a:t>
            </a:r>
            <a:r>
              <a:rPr lang="en-US" sz="3200" dirty="0"/>
              <a:t> Framework</a:t>
            </a:r>
            <a:endParaRPr lang="en-US" sz="3200" dirty="0">
              <a:latin typeface="Calibri" charset="0"/>
              <a:ea typeface="ＭＳ Ｐゴシック" charset="0"/>
              <a:cs typeface="ＭＳ Ｐゴシック" charset="0"/>
            </a:endParaRPr>
          </a:p>
        </p:txBody>
      </p:sp>
      <p:sp>
        <p:nvSpPr>
          <p:cNvPr id="5120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2A74DB2-391D-C145-BA62-EEAC32725A4C}" type="slidenum">
              <a:rPr lang="en-US" sz="1200">
                <a:solidFill>
                  <a:srgbClr val="898989"/>
                </a:solidFill>
              </a:rPr>
              <a:pPr/>
              <a:t>18</a:t>
            </a:fld>
            <a:endParaRPr lang="en-US" sz="1200">
              <a:solidFill>
                <a:srgbClr val="898989"/>
              </a:solidFill>
            </a:endParaRPr>
          </a:p>
        </p:txBody>
      </p:sp>
      <p:sp>
        <p:nvSpPr>
          <p:cNvPr id="2" name="Rectangle 1"/>
          <p:cNvSpPr/>
          <p:nvPr/>
        </p:nvSpPr>
        <p:spPr>
          <a:xfrm>
            <a:off x="457200" y="1916684"/>
            <a:ext cx="1570182" cy="3785652"/>
          </a:xfrm>
          <a:prstGeom prst="rect">
            <a:avLst/>
          </a:prstGeom>
        </p:spPr>
        <p:txBody>
          <a:bodyPr wrap="square">
            <a:spAutoFit/>
          </a:bodyPr>
          <a:lstStyle/>
          <a:p>
            <a:r>
              <a:rPr lang="en-US" sz="2400" baseline="30000" dirty="0"/>
              <a:t>The Risk IT framework is to be used to help implement IT governance, and enterprises that have adopted (or are planning to adopt) COBIT as their IT governance framework can use Risk IT to enhance risk management</a:t>
            </a:r>
            <a:r>
              <a:rPr lang="en-US" sz="2400" baseline="30000" dirty="0" smtClean="0"/>
              <a:t>.</a:t>
            </a:r>
            <a:endParaRPr lang="en-US" sz="2400" dirty="0"/>
          </a:p>
        </p:txBody>
      </p:sp>
      <p:sp>
        <p:nvSpPr>
          <p:cNvPr id="7" name="Rectangle 6"/>
          <p:cNvSpPr/>
          <p:nvPr/>
        </p:nvSpPr>
        <p:spPr>
          <a:xfrm>
            <a:off x="7483764" y="1697320"/>
            <a:ext cx="1570182" cy="3826688"/>
          </a:xfrm>
          <a:prstGeom prst="rect">
            <a:avLst/>
          </a:prstGeom>
        </p:spPr>
        <p:txBody>
          <a:bodyPr wrap="square">
            <a:spAutoFit/>
          </a:bodyPr>
          <a:lstStyle/>
          <a:p>
            <a:endParaRPr lang="en-US" sz="1600" baseline="30000" dirty="0"/>
          </a:p>
          <a:p>
            <a:r>
              <a:rPr lang="en-US" sz="2400" baseline="30000" dirty="0" smtClean="0"/>
              <a:t>COBIT is an IT governance framework and supporting toolset that allows managers to bridge the gap between control requirements, technical issues and business risks. </a:t>
            </a:r>
          </a:p>
          <a:p>
            <a:endParaRPr lang="en-US" sz="2400" dirty="0"/>
          </a:p>
        </p:txBody>
      </p:sp>
      <p:sp>
        <p:nvSpPr>
          <p:cNvPr id="4" name="Rectangle 3"/>
          <p:cNvSpPr/>
          <p:nvPr/>
        </p:nvSpPr>
        <p:spPr>
          <a:xfrm>
            <a:off x="4114800" y="6142038"/>
            <a:ext cx="4572000" cy="430887"/>
          </a:xfrm>
          <a:prstGeom prst="rect">
            <a:avLst/>
          </a:prstGeom>
        </p:spPr>
        <p:txBody>
          <a:bodyPr>
            <a:spAutoFit/>
          </a:bodyPr>
          <a:lstStyle/>
          <a:p>
            <a:r>
              <a:rPr lang="en-US" sz="1100" dirty="0">
                <a:hlinkClick r:id="rId3"/>
              </a:rPr>
              <a:t>http://www.youtube.com/watch?v=hBH-</a:t>
            </a:r>
            <a:r>
              <a:rPr lang="en-US" sz="1100" dirty="0" smtClean="0">
                <a:hlinkClick r:id="rId3"/>
              </a:rPr>
              <a:t>Osh4Gm8</a:t>
            </a:r>
            <a:endParaRPr lang="en-US" sz="1100" dirty="0" smtClean="0"/>
          </a:p>
          <a:p>
            <a:endParaRPr lang="en-US" sz="1100" dirty="0"/>
          </a:p>
        </p:txBody>
      </p:sp>
      <p:pic>
        <p:nvPicPr>
          <p:cNvPr id="5" name="Picture 4" descr="Screen Shot 2012-08-27 at 10.16.22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27382" y="1488789"/>
            <a:ext cx="5246254" cy="4443745"/>
          </a:xfrm>
          <a:prstGeom prst="rect">
            <a:avLst/>
          </a:prstGeom>
        </p:spPr>
      </p:pic>
    </p:spTree>
    <p:extLst>
      <p:ext uri="{BB962C8B-B14F-4D97-AF65-F5344CB8AC3E}">
        <p14:creationId xmlns:p14="http://schemas.microsoft.com/office/powerpoint/2010/main" val="3179166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r>
              <a:rPr lang="en-US" sz="3200" dirty="0"/>
              <a:t>The </a:t>
            </a:r>
            <a:r>
              <a:rPr lang="en-US" sz="3200" dirty="0" err="1"/>
              <a:t>RiskIT</a:t>
            </a:r>
            <a:r>
              <a:rPr lang="en-US" sz="3200" dirty="0"/>
              <a:t> Framework</a:t>
            </a:r>
            <a:endParaRPr lang="en-US" sz="3200" dirty="0">
              <a:latin typeface="Calibri" charset="0"/>
              <a:ea typeface="ＭＳ Ｐゴシック" charset="0"/>
              <a:cs typeface="ＭＳ Ｐゴシック" charset="0"/>
            </a:endParaRPr>
          </a:p>
        </p:txBody>
      </p:sp>
      <p:sp>
        <p:nvSpPr>
          <p:cNvPr id="5120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2A74DB2-391D-C145-BA62-EEAC32725A4C}" type="slidenum">
              <a:rPr lang="en-US" sz="1200">
                <a:solidFill>
                  <a:srgbClr val="898989"/>
                </a:solidFill>
              </a:rPr>
              <a:pPr/>
              <a:t>19</a:t>
            </a:fld>
            <a:endParaRPr lang="en-US" sz="1200">
              <a:solidFill>
                <a:srgbClr val="898989"/>
              </a:solidFill>
            </a:endParaRPr>
          </a:p>
        </p:txBody>
      </p:sp>
      <p:sp>
        <p:nvSpPr>
          <p:cNvPr id="5" name="Rectangle 4"/>
          <p:cNvSpPr/>
          <p:nvPr/>
        </p:nvSpPr>
        <p:spPr>
          <a:xfrm>
            <a:off x="923635" y="4341290"/>
            <a:ext cx="7504545" cy="1815881"/>
          </a:xfrm>
          <a:prstGeom prst="rect">
            <a:avLst/>
          </a:prstGeom>
        </p:spPr>
        <p:txBody>
          <a:bodyPr wrap="square">
            <a:spAutoFit/>
          </a:bodyPr>
          <a:lstStyle/>
          <a:p>
            <a:r>
              <a:rPr lang="en-US" sz="2800" baseline="30000" dirty="0" smtClean="0"/>
              <a:t>IT </a:t>
            </a:r>
            <a:r>
              <a:rPr lang="en-US" sz="2800" baseline="30000" dirty="0"/>
              <a:t>risk is business risk—specifically, the business risk associated with the use, ownership, operation, involvement, influence and adoption</a:t>
            </a:r>
          </a:p>
          <a:p>
            <a:r>
              <a:rPr lang="en-US" sz="2800" baseline="30000" dirty="0"/>
              <a:t>of IT within an enterprise. It consists of IT-related events and conditions that could potentially impact the business. It can occur with both uncertain frequency and magnitude, and it creates challenges in meeting strategic goals and objectives. </a:t>
            </a:r>
            <a:endParaRPr lang="en-US" sz="2800" dirty="0"/>
          </a:p>
        </p:txBody>
      </p:sp>
      <p:pic>
        <p:nvPicPr>
          <p:cNvPr id="6" name="Picture 5" descr="Screen Shot 2012-08-27 at 10.17.4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3932" y="1562682"/>
            <a:ext cx="6540500" cy="2578100"/>
          </a:xfrm>
          <a:prstGeom prst="rect">
            <a:avLst/>
          </a:prstGeom>
        </p:spPr>
      </p:pic>
    </p:spTree>
    <p:extLst>
      <p:ext uri="{BB962C8B-B14F-4D97-AF65-F5344CB8AC3E}">
        <p14:creationId xmlns:p14="http://schemas.microsoft.com/office/powerpoint/2010/main" val="2183721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6836"/>
            <a:ext cx="8229600" cy="4525963"/>
          </a:xfrm>
        </p:spPr>
        <p:txBody>
          <a:bodyPr/>
          <a:lstStyle/>
          <a:p>
            <a:pPr marL="0" indent="0" algn="ctr">
              <a:buNone/>
            </a:pPr>
            <a:r>
              <a:rPr lang="en-US" sz="4400" b="1" dirty="0" smtClean="0"/>
              <a:t>Secure Computing is a Myth</a:t>
            </a:r>
            <a:endParaRPr lang="en-US" sz="4400" b="1" dirty="0"/>
          </a:p>
        </p:txBody>
      </p:sp>
      <p:sp>
        <p:nvSpPr>
          <p:cNvPr id="2" name="TextBox 1"/>
          <p:cNvSpPr txBox="1"/>
          <p:nvPr/>
        </p:nvSpPr>
        <p:spPr>
          <a:xfrm>
            <a:off x="3233511" y="5375800"/>
            <a:ext cx="4326826" cy="553998"/>
          </a:xfrm>
          <a:prstGeom prst="rect">
            <a:avLst/>
          </a:prstGeom>
          <a:noFill/>
        </p:spPr>
        <p:txBody>
          <a:bodyPr wrap="none" rtlCol="0">
            <a:spAutoFit/>
          </a:bodyPr>
          <a:lstStyle/>
          <a:p>
            <a:r>
              <a:rPr lang="en-US" dirty="0"/>
              <a:t>Robert D. Austin and Christopher A.R. </a:t>
            </a:r>
            <a:r>
              <a:rPr lang="en-US" dirty="0" smtClean="0"/>
              <a:t>Darby</a:t>
            </a:r>
          </a:p>
          <a:p>
            <a:r>
              <a:rPr lang="en-US" baseline="30000" dirty="0" smtClean="0"/>
              <a:t>2003 Harvard </a:t>
            </a:r>
            <a:r>
              <a:rPr lang="en-US" baseline="30000" dirty="0"/>
              <a:t>Business </a:t>
            </a:r>
            <a:r>
              <a:rPr lang="en-US" baseline="30000" dirty="0" smtClean="0"/>
              <a:t>School</a:t>
            </a:r>
            <a:endParaRPr lang="en-US" dirty="0">
              <a:solidFill>
                <a:srgbClr val="FF0000"/>
              </a:solidFill>
            </a:endParaRPr>
          </a:p>
        </p:txBody>
      </p:sp>
      <p:sp>
        <p:nvSpPr>
          <p:cNvPr id="5" name="TextBox 4"/>
          <p:cNvSpPr txBox="1"/>
          <p:nvPr/>
        </p:nvSpPr>
        <p:spPr>
          <a:xfrm>
            <a:off x="1773557" y="2693877"/>
            <a:ext cx="6021102" cy="2554545"/>
          </a:xfrm>
          <a:prstGeom prst="rect">
            <a:avLst/>
          </a:prstGeom>
          <a:noFill/>
        </p:spPr>
        <p:txBody>
          <a:bodyPr wrap="square" rtlCol="0">
            <a:spAutoFit/>
          </a:bodyPr>
          <a:lstStyle/>
          <a:p>
            <a:r>
              <a:rPr lang="en-US" sz="3200" i="1" dirty="0"/>
              <a:t>When it comes to digital security, there’s no such thing as an impenetrable defense. But you can mitigate risks by following sound operating practices.</a:t>
            </a:r>
          </a:p>
        </p:txBody>
      </p:sp>
    </p:spTree>
    <p:extLst>
      <p:ext uri="{BB962C8B-B14F-4D97-AF65-F5344CB8AC3E}">
        <p14:creationId xmlns:p14="http://schemas.microsoft.com/office/powerpoint/2010/main" val="502455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457200" y="101463"/>
            <a:ext cx="8229600" cy="1143000"/>
          </a:xfrm>
        </p:spPr>
        <p:txBody>
          <a:bodyPr/>
          <a:lstStyle/>
          <a:p>
            <a:r>
              <a:rPr lang="en-US" sz="3200" dirty="0"/>
              <a:t>The </a:t>
            </a:r>
            <a:r>
              <a:rPr lang="en-US" sz="3200" dirty="0" err="1"/>
              <a:t>RiskIT</a:t>
            </a:r>
            <a:r>
              <a:rPr lang="en-US" sz="3200" dirty="0"/>
              <a:t> Framework</a:t>
            </a:r>
            <a:endParaRPr lang="en-US" sz="3200" dirty="0">
              <a:latin typeface="Calibri" charset="0"/>
              <a:ea typeface="ＭＳ Ｐゴシック" charset="0"/>
              <a:cs typeface="ＭＳ Ｐゴシック" charset="0"/>
            </a:endParaRPr>
          </a:p>
        </p:txBody>
      </p:sp>
      <p:sp>
        <p:nvSpPr>
          <p:cNvPr id="5120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2A74DB2-391D-C145-BA62-EEAC32725A4C}" type="slidenum">
              <a:rPr lang="en-US" sz="1200">
                <a:solidFill>
                  <a:srgbClr val="898989"/>
                </a:solidFill>
              </a:rPr>
              <a:pPr/>
              <a:t>20</a:t>
            </a:fld>
            <a:endParaRPr lang="en-US" sz="1200">
              <a:solidFill>
                <a:srgbClr val="898989"/>
              </a:solidFill>
            </a:endParaRPr>
          </a:p>
        </p:txBody>
      </p:sp>
      <p:sp>
        <p:nvSpPr>
          <p:cNvPr id="7" name="Rectangle 6"/>
          <p:cNvSpPr/>
          <p:nvPr/>
        </p:nvSpPr>
        <p:spPr>
          <a:xfrm>
            <a:off x="5869709" y="1431928"/>
            <a:ext cx="2720109" cy="3416320"/>
          </a:xfrm>
          <a:prstGeom prst="rect">
            <a:avLst/>
          </a:prstGeom>
        </p:spPr>
        <p:txBody>
          <a:bodyPr wrap="square">
            <a:spAutoFit/>
          </a:bodyPr>
          <a:lstStyle/>
          <a:p>
            <a:r>
              <a:rPr lang="en-US" dirty="0"/>
              <a:t>The Risk IT framework is about IT risk—in other words, business risk related to the use of IT. The connection to business is founded in the principles on which the framework is built, i.e., effective enterprise governance and management of IT risk, as shown in </a:t>
            </a:r>
            <a:r>
              <a:rPr lang="en-US" dirty="0" smtClean="0"/>
              <a:t>the adjacent diagram</a:t>
            </a:r>
            <a:endParaRPr lang="en-US" dirty="0"/>
          </a:p>
        </p:txBody>
      </p:sp>
      <p:pic>
        <p:nvPicPr>
          <p:cNvPr id="8" name="Picture 7" descr="Screen Shot 2012-08-27 at 10.19.21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015999"/>
            <a:ext cx="5398541" cy="4941456"/>
          </a:xfrm>
          <a:prstGeom prst="rect">
            <a:avLst/>
          </a:prstGeom>
        </p:spPr>
      </p:pic>
    </p:spTree>
    <p:extLst>
      <p:ext uri="{BB962C8B-B14F-4D97-AF65-F5344CB8AC3E}">
        <p14:creationId xmlns:p14="http://schemas.microsoft.com/office/powerpoint/2010/main" val="25596279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457200" y="101463"/>
            <a:ext cx="8229600" cy="1143000"/>
          </a:xfrm>
        </p:spPr>
        <p:txBody>
          <a:bodyPr/>
          <a:lstStyle/>
          <a:p>
            <a:r>
              <a:rPr lang="en-US" sz="3200" dirty="0"/>
              <a:t>The </a:t>
            </a:r>
            <a:r>
              <a:rPr lang="en-US" sz="3200" dirty="0" err="1"/>
              <a:t>RiskIT</a:t>
            </a:r>
            <a:r>
              <a:rPr lang="en-US" sz="3200" dirty="0"/>
              <a:t> Framework</a:t>
            </a:r>
            <a:endParaRPr lang="en-US" sz="3200" dirty="0">
              <a:latin typeface="Calibri" charset="0"/>
              <a:ea typeface="ＭＳ Ｐゴシック" charset="0"/>
              <a:cs typeface="ＭＳ Ｐゴシック" charset="0"/>
            </a:endParaRPr>
          </a:p>
        </p:txBody>
      </p:sp>
      <p:sp>
        <p:nvSpPr>
          <p:cNvPr id="5120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2A74DB2-391D-C145-BA62-EEAC32725A4C}" type="slidenum">
              <a:rPr lang="en-US" sz="1200">
                <a:solidFill>
                  <a:srgbClr val="898989"/>
                </a:solidFill>
              </a:rPr>
              <a:pPr/>
              <a:t>21</a:t>
            </a:fld>
            <a:endParaRPr lang="en-US" sz="1200">
              <a:solidFill>
                <a:srgbClr val="898989"/>
              </a:solidFill>
            </a:endParaRPr>
          </a:p>
        </p:txBody>
      </p:sp>
      <p:pic>
        <p:nvPicPr>
          <p:cNvPr id="3" name="Picture 2" descr="Screen Shot 2012-08-27 at 10.24.16 PM.pn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4182713" y="1143000"/>
            <a:ext cx="4740974" cy="4872182"/>
          </a:xfrm>
          <a:prstGeom prst="rect">
            <a:avLst/>
          </a:prstGeom>
        </p:spPr>
      </p:pic>
      <p:sp>
        <p:nvSpPr>
          <p:cNvPr id="4" name="Rectangle 3"/>
          <p:cNvSpPr/>
          <p:nvPr/>
        </p:nvSpPr>
        <p:spPr>
          <a:xfrm>
            <a:off x="254000" y="1616839"/>
            <a:ext cx="3752273" cy="3416320"/>
          </a:xfrm>
          <a:prstGeom prst="rect">
            <a:avLst/>
          </a:prstGeom>
        </p:spPr>
        <p:txBody>
          <a:bodyPr wrap="square">
            <a:spAutoFit/>
          </a:bodyPr>
          <a:lstStyle/>
          <a:p>
            <a:r>
              <a:rPr lang="en-US" dirty="0"/>
              <a:t>The risk management process model groups key activities into a number of processes. These processes are grouped into three domains. The process model will appear familiar to users of COBIT and Val IT: substantial guidance is provided on the key activities within each process, responsibilities for the process, information flows between processes and performance management of the process.</a:t>
            </a:r>
          </a:p>
        </p:txBody>
      </p:sp>
    </p:spTree>
    <p:extLst>
      <p:ext uri="{BB962C8B-B14F-4D97-AF65-F5344CB8AC3E}">
        <p14:creationId xmlns:p14="http://schemas.microsoft.com/office/powerpoint/2010/main" val="15398590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a:xfrm>
            <a:off x="1093896" y="1377705"/>
            <a:ext cx="7592904" cy="4525963"/>
          </a:xfrm>
        </p:spPr>
        <p:txBody>
          <a:bodyPr>
            <a:normAutofit fontScale="92500" lnSpcReduction="20000"/>
          </a:bodyPr>
          <a:lstStyle/>
          <a:p>
            <a:r>
              <a:rPr lang="en-US" dirty="0" smtClean="0"/>
              <a:t>Introductions</a:t>
            </a:r>
          </a:p>
          <a:p>
            <a:r>
              <a:rPr lang="en-US" dirty="0" smtClean="0"/>
              <a:t>Course Objectives</a:t>
            </a:r>
          </a:p>
          <a:p>
            <a:r>
              <a:rPr lang="en-US" dirty="0" smtClean="0"/>
              <a:t>Readings</a:t>
            </a:r>
          </a:p>
          <a:p>
            <a:r>
              <a:rPr lang="en-US" dirty="0" smtClean="0"/>
              <a:t>Grading</a:t>
            </a:r>
          </a:p>
          <a:p>
            <a:pPr lvl="1"/>
            <a:r>
              <a:rPr lang="en-US" dirty="0" smtClean="0"/>
              <a:t>Participation &amp; Class Blog</a:t>
            </a:r>
          </a:p>
          <a:p>
            <a:pPr lvl="1"/>
            <a:r>
              <a:rPr lang="en-US" dirty="0" smtClean="0"/>
              <a:t>Case Analysis</a:t>
            </a:r>
          </a:p>
          <a:p>
            <a:pPr lvl="1"/>
            <a:r>
              <a:rPr lang="en-US" dirty="0" smtClean="0"/>
              <a:t>Mid-term Exam and Final</a:t>
            </a:r>
          </a:p>
          <a:p>
            <a:r>
              <a:rPr lang="en-US" dirty="0"/>
              <a:t>Typical Class </a:t>
            </a:r>
            <a:r>
              <a:rPr lang="en-US" dirty="0" smtClean="0"/>
              <a:t>Session</a:t>
            </a:r>
          </a:p>
          <a:p>
            <a:r>
              <a:rPr lang="en-US" dirty="0" smtClean="0"/>
              <a:t>Semester Schedule</a:t>
            </a:r>
          </a:p>
          <a:p>
            <a:r>
              <a:rPr lang="en-US" dirty="0" smtClean="0"/>
              <a:t>Week 1: The </a:t>
            </a:r>
            <a:r>
              <a:rPr lang="en-US" dirty="0"/>
              <a:t>Risk IT Framework </a:t>
            </a:r>
          </a:p>
        </p:txBody>
      </p:sp>
    </p:spTree>
    <p:extLst>
      <p:ext uri="{BB962C8B-B14F-4D97-AF65-F5344CB8AC3E}">
        <p14:creationId xmlns:p14="http://schemas.microsoft.com/office/powerpoint/2010/main" val="2101668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222"/>
          </a:xfrm>
        </p:spPr>
        <p:txBody>
          <a:bodyPr>
            <a:normAutofit fontScale="90000"/>
          </a:bodyPr>
          <a:lstStyle/>
          <a:p>
            <a:r>
              <a:rPr lang="en-US" sz="4000" dirty="0" smtClean="0"/>
              <a:t>Announcements</a:t>
            </a:r>
            <a:endParaRPr lang="en-US" sz="4000" dirty="0"/>
          </a:p>
        </p:txBody>
      </p:sp>
      <p:sp>
        <p:nvSpPr>
          <p:cNvPr id="3" name="Content Placeholder 2"/>
          <p:cNvSpPr>
            <a:spLocks noGrp="1"/>
          </p:cNvSpPr>
          <p:nvPr>
            <p:ph idx="1"/>
          </p:nvPr>
        </p:nvSpPr>
        <p:spPr>
          <a:xfrm>
            <a:off x="457200" y="1287082"/>
            <a:ext cx="8229600" cy="4839081"/>
          </a:xfrm>
        </p:spPr>
        <p:txBody>
          <a:bodyPr>
            <a:normAutofit/>
          </a:bodyPr>
          <a:lstStyle/>
          <a:p>
            <a:pPr marL="0" indent="0" algn="ctr">
              <a:buNone/>
            </a:pPr>
            <a:r>
              <a:rPr lang="en-US" sz="4400" dirty="0"/>
              <a:t>IT Career Fair </a:t>
            </a:r>
            <a:endParaRPr lang="en-US" sz="4400" dirty="0" smtClean="0"/>
          </a:p>
          <a:p>
            <a:pPr marL="0" indent="0">
              <a:buNone/>
            </a:pPr>
            <a:endParaRPr lang="en-US" dirty="0" smtClean="0"/>
          </a:p>
          <a:p>
            <a:pPr marL="0" indent="0">
              <a:buNone/>
            </a:pPr>
            <a:r>
              <a:rPr lang="en-US" dirty="0" smtClean="0"/>
              <a:t>What day? </a:t>
            </a:r>
            <a:r>
              <a:rPr lang="en-US" dirty="0" smtClean="0">
                <a:solidFill>
                  <a:schemeClr val="tx2">
                    <a:lumMod val="60000"/>
                    <a:lumOff val="40000"/>
                  </a:schemeClr>
                </a:solidFill>
              </a:rPr>
              <a:t>September </a:t>
            </a:r>
            <a:r>
              <a:rPr lang="en-US" dirty="0">
                <a:solidFill>
                  <a:schemeClr val="tx2">
                    <a:lumMod val="60000"/>
                    <a:lumOff val="40000"/>
                  </a:schemeClr>
                </a:solidFill>
              </a:rPr>
              <a:t>24, 2014 (Wednesday) </a:t>
            </a:r>
            <a:endParaRPr lang="en-US" dirty="0" smtClean="0">
              <a:solidFill>
                <a:schemeClr val="tx2">
                  <a:lumMod val="60000"/>
                  <a:lumOff val="40000"/>
                </a:schemeClr>
              </a:solidFill>
            </a:endParaRPr>
          </a:p>
          <a:p>
            <a:pPr marL="0" indent="0">
              <a:buNone/>
            </a:pPr>
            <a:r>
              <a:rPr lang="en-US" dirty="0" smtClean="0"/>
              <a:t>What Time? </a:t>
            </a:r>
            <a:r>
              <a:rPr lang="en-US" dirty="0" smtClean="0">
                <a:solidFill>
                  <a:schemeClr val="tx2">
                    <a:lumMod val="60000"/>
                    <a:lumOff val="40000"/>
                  </a:schemeClr>
                </a:solidFill>
              </a:rPr>
              <a:t>11am-3pm </a:t>
            </a:r>
          </a:p>
          <a:p>
            <a:pPr marL="0" indent="0">
              <a:buNone/>
            </a:pPr>
            <a:r>
              <a:rPr lang="en-US" dirty="0" smtClean="0"/>
              <a:t>Where? </a:t>
            </a:r>
            <a:r>
              <a:rPr lang="en-US" dirty="0" smtClean="0">
                <a:solidFill>
                  <a:schemeClr val="tx2">
                    <a:lumMod val="60000"/>
                    <a:lumOff val="40000"/>
                  </a:schemeClr>
                </a:solidFill>
              </a:rPr>
              <a:t>Alter Hall</a:t>
            </a:r>
            <a:endParaRPr lang="en-US" dirty="0">
              <a:solidFill>
                <a:schemeClr val="tx2">
                  <a:lumMod val="60000"/>
                  <a:lumOff val="40000"/>
                </a:schemeClr>
              </a:solidFill>
            </a:endParaRPr>
          </a:p>
        </p:txBody>
      </p:sp>
    </p:spTree>
    <p:extLst>
      <p:ext uri="{BB962C8B-B14F-4D97-AF65-F5344CB8AC3E}">
        <p14:creationId xmlns:p14="http://schemas.microsoft.com/office/powerpoint/2010/main" val="3517159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222"/>
          </a:xfrm>
        </p:spPr>
        <p:txBody>
          <a:bodyPr>
            <a:normAutofit fontScale="90000"/>
          </a:bodyPr>
          <a:lstStyle/>
          <a:p>
            <a:r>
              <a:rPr lang="en-US" sz="4000" dirty="0" smtClean="0"/>
              <a:t>Course Objectives</a:t>
            </a:r>
            <a:endParaRPr lang="en-US" sz="4000" dirty="0"/>
          </a:p>
        </p:txBody>
      </p:sp>
      <p:sp>
        <p:nvSpPr>
          <p:cNvPr id="3" name="Content Placeholder 2"/>
          <p:cNvSpPr>
            <a:spLocks noGrp="1"/>
          </p:cNvSpPr>
          <p:nvPr>
            <p:ph idx="1"/>
          </p:nvPr>
        </p:nvSpPr>
        <p:spPr>
          <a:xfrm>
            <a:off x="457200" y="1287082"/>
            <a:ext cx="8229600" cy="4839081"/>
          </a:xfrm>
        </p:spPr>
        <p:txBody>
          <a:bodyPr>
            <a:normAutofit fontScale="70000" lnSpcReduction="20000"/>
          </a:bodyPr>
          <a:lstStyle/>
          <a:p>
            <a:pPr marL="0" indent="0">
              <a:buNone/>
            </a:pPr>
            <a:r>
              <a:rPr lang="en-US" dirty="0"/>
              <a:t>In this course you will gain an understanding the importance of and techniques related to managing information assets including logical, physical, and environmental security along with disaster recovery and business </a:t>
            </a:r>
            <a:r>
              <a:rPr lang="en-US" dirty="0" smtClean="0"/>
              <a:t>continuity</a:t>
            </a:r>
          </a:p>
          <a:p>
            <a:pPr marL="0" indent="0">
              <a:buNone/>
            </a:pPr>
            <a:endParaRPr lang="en-US" dirty="0"/>
          </a:p>
          <a:p>
            <a:pPr marL="0" indent="0">
              <a:buNone/>
            </a:pPr>
            <a:r>
              <a:rPr lang="en-US" dirty="0">
                <a:solidFill>
                  <a:schemeClr val="tx2"/>
                </a:solidFill>
              </a:rPr>
              <a:t>The Key subject areas that are covered in the course are:</a:t>
            </a:r>
          </a:p>
          <a:p>
            <a:pPr lvl="1"/>
            <a:r>
              <a:rPr lang="en-US" dirty="0">
                <a:solidFill>
                  <a:schemeClr val="tx2"/>
                </a:solidFill>
              </a:rPr>
              <a:t>Information Security Risk Identification and Management</a:t>
            </a:r>
          </a:p>
          <a:p>
            <a:pPr lvl="1"/>
            <a:r>
              <a:rPr lang="en-US" dirty="0">
                <a:solidFill>
                  <a:schemeClr val="tx2"/>
                </a:solidFill>
              </a:rPr>
              <a:t>Security Threats and Mitigation Strategies</a:t>
            </a:r>
          </a:p>
          <a:p>
            <a:pPr marL="0" indent="0">
              <a:buNone/>
            </a:pPr>
            <a:r>
              <a:rPr lang="en-US" dirty="0"/>
              <a:t> </a:t>
            </a:r>
          </a:p>
          <a:p>
            <a:r>
              <a:rPr lang="en-US" dirty="0"/>
              <a:t>The first half of the course, leading up to the mid-term exam, will focus on Information Security Risk Identification and Management. </a:t>
            </a:r>
            <a:endParaRPr lang="en-US" dirty="0" smtClean="0"/>
          </a:p>
          <a:p>
            <a:r>
              <a:rPr lang="en-US" dirty="0" smtClean="0"/>
              <a:t>The </a:t>
            </a:r>
            <a:r>
              <a:rPr lang="en-US" dirty="0"/>
              <a:t>second half of the class will cover the details of security threats and the mitigation strategies that are used to mange risk.</a:t>
            </a:r>
          </a:p>
        </p:txBody>
      </p:sp>
    </p:spTree>
    <p:extLst>
      <p:ext uri="{BB962C8B-B14F-4D97-AF65-F5344CB8AC3E}">
        <p14:creationId xmlns:p14="http://schemas.microsoft.com/office/powerpoint/2010/main" val="35171598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222"/>
          </a:xfrm>
        </p:spPr>
        <p:txBody>
          <a:bodyPr>
            <a:normAutofit fontScale="90000"/>
          </a:bodyPr>
          <a:lstStyle/>
          <a:p>
            <a:r>
              <a:rPr lang="en-US" sz="4000" dirty="0" smtClean="0"/>
              <a:t>Course Objectives</a:t>
            </a:r>
            <a:endParaRPr lang="en-US" sz="4000" dirty="0"/>
          </a:p>
        </p:txBody>
      </p:sp>
      <p:sp>
        <p:nvSpPr>
          <p:cNvPr id="3" name="Content Placeholder 2"/>
          <p:cNvSpPr>
            <a:spLocks noGrp="1"/>
          </p:cNvSpPr>
          <p:nvPr>
            <p:ph idx="1"/>
          </p:nvPr>
        </p:nvSpPr>
        <p:spPr>
          <a:xfrm>
            <a:off x="457200" y="1287082"/>
            <a:ext cx="8229600" cy="4839081"/>
          </a:xfrm>
        </p:spPr>
        <p:txBody>
          <a:bodyPr>
            <a:normAutofit fontScale="70000" lnSpcReduction="20000"/>
          </a:bodyPr>
          <a:lstStyle/>
          <a:p>
            <a:pPr marL="0" indent="0">
              <a:buNone/>
            </a:pPr>
            <a:r>
              <a:rPr lang="en-US" dirty="0"/>
              <a:t>In this course you will gain an understanding the importance of and techniques related to managing information assets including logical, physical, and environmental security along with disaster recovery and business </a:t>
            </a:r>
            <a:r>
              <a:rPr lang="en-US" dirty="0" smtClean="0"/>
              <a:t>continuity</a:t>
            </a:r>
          </a:p>
          <a:p>
            <a:pPr marL="0" indent="0">
              <a:buNone/>
            </a:pPr>
            <a:endParaRPr lang="en-US" dirty="0"/>
          </a:p>
          <a:p>
            <a:pPr marL="0" indent="0">
              <a:buNone/>
            </a:pPr>
            <a:r>
              <a:rPr lang="en-US" dirty="0">
                <a:solidFill>
                  <a:schemeClr val="tx2"/>
                </a:solidFill>
              </a:rPr>
              <a:t>The Key subject areas that are covered in the course are:</a:t>
            </a:r>
          </a:p>
          <a:p>
            <a:pPr lvl="1"/>
            <a:r>
              <a:rPr lang="en-US" dirty="0">
                <a:solidFill>
                  <a:schemeClr val="tx2"/>
                </a:solidFill>
              </a:rPr>
              <a:t>Information Security Risk Identification and Management</a:t>
            </a:r>
          </a:p>
          <a:p>
            <a:pPr lvl="1"/>
            <a:r>
              <a:rPr lang="en-US" dirty="0">
                <a:solidFill>
                  <a:schemeClr val="tx2"/>
                </a:solidFill>
              </a:rPr>
              <a:t>Security Threats and Mitigation Strategies</a:t>
            </a:r>
          </a:p>
          <a:p>
            <a:pPr marL="0" indent="0">
              <a:buNone/>
            </a:pPr>
            <a:r>
              <a:rPr lang="en-US" dirty="0"/>
              <a:t> </a:t>
            </a:r>
          </a:p>
          <a:p>
            <a:r>
              <a:rPr lang="en-US" dirty="0"/>
              <a:t>The first half of the course, leading up to the mid-term exam, will focus on Information Security Risk Identification and Management. </a:t>
            </a:r>
            <a:endParaRPr lang="en-US" dirty="0" smtClean="0"/>
          </a:p>
          <a:p>
            <a:r>
              <a:rPr lang="en-US" dirty="0" smtClean="0"/>
              <a:t>The </a:t>
            </a:r>
            <a:r>
              <a:rPr lang="en-US" dirty="0"/>
              <a:t>second half of the class will cover the details of security threats and the mitigation strategies that are used to mange risk.</a:t>
            </a:r>
          </a:p>
        </p:txBody>
      </p:sp>
    </p:spTree>
    <p:extLst>
      <p:ext uri="{BB962C8B-B14F-4D97-AF65-F5344CB8AC3E}">
        <p14:creationId xmlns:p14="http://schemas.microsoft.com/office/powerpoint/2010/main" val="315208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Assignments</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349860395"/>
              </p:ext>
            </p:extLst>
          </p:nvPr>
        </p:nvGraphicFramePr>
        <p:xfrm>
          <a:off x="239568" y="1817254"/>
          <a:ext cx="8824983" cy="2604655"/>
        </p:xfrm>
        <a:graphic>
          <a:graphicData uri="http://schemas.openxmlformats.org/presentationml/2006/ole">
            <mc:AlternateContent xmlns:mc="http://schemas.openxmlformats.org/markup-compatibility/2006">
              <mc:Choice xmlns:v="urn:schemas-microsoft-com:vml" Requires="v">
                <p:oleObj spid="_x0000_s3121" name="Document" r:id="rId3" imgW="6540500" imgH="1930400" progId="Word.Document.12">
                  <p:embed/>
                </p:oleObj>
              </mc:Choice>
              <mc:Fallback>
                <p:oleObj name="Document" r:id="rId3" imgW="6540500" imgH="1930400" progId="Word.Document.12">
                  <p:embed/>
                  <p:pic>
                    <p:nvPicPr>
                      <p:cNvPr id="0" name=""/>
                      <p:cNvPicPr/>
                      <p:nvPr/>
                    </p:nvPicPr>
                    <p:blipFill>
                      <a:blip r:embed="rId4"/>
                      <a:stretch>
                        <a:fillRect/>
                      </a:stretch>
                    </p:blipFill>
                    <p:spPr>
                      <a:xfrm>
                        <a:off x="239568" y="1817254"/>
                        <a:ext cx="8824983" cy="2604655"/>
                      </a:xfrm>
                      <a:prstGeom prst="rect">
                        <a:avLst/>
                      </a:prstGeom>
                    </p:spPr>
                  </p:pic>
                </p:oleObj>
              </mc:Fallback>
            </mc:AlternateContent>
          </a:graphicData>
        </a:graphic>
      </p:graphicFrame>
    </p:spTree>
    <p:extLst>
      <p:ext uri="{BB962C8B-B14F-4D97-AF65-F5344CB8AC3E}">
        <p14:creationId xmlns:p14="http://schemas.microsoft.com/office/powerpoint/2010/main" val="940972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Assignments </a:t>
            </a:r>
            <a:r>
              <a:rPr lang="en-US" sz="1400" dirty="0" smtClean="0"/>
              <a:t>(cont.)</a:t>
            </a:r>
            <a:endParaRPr lang="en-US" sz="1400" dirty="0"/>
          </a:p>
        </p:txBody>
      </p:sp>
      <p:graphicFrame>
        <p:nvGraphicFramePr>
          <p:cNvPr id="6" name="Object 5"/>
          <p:cNvGraphicFramePr>
            <a:graphicFrameLocks noChangeAspect="1"/>
          </p:cNvGraphicFramePr>
          <p:nvPr>
            <p:extLst>
              <p:ext uri="{D42A27DB-BD31-4B8C-83A1-F6EECF244321}">
                <p14:modId xmlns:p14="http://schemas.microsoft.com/office/powerpoint/2010/main" val="2395401197"/>
              </p:ext>
            </p:extLst>
          </p:nvPr>
        </p:nvGraphicFramePr>
        <p:xfrm>
          <a:off x="734291" y="1276349"/>
          <a:ext cx="7624618" cy="5018923"/>
        </p:xfrm>
        <a:graphic>
          <a:graphicData uri="http://schemas.openxmlformats.org/presentationml/2006/ole">
            <mc:AlternateContent xmlns:mc="http://schemas.openxmlformats.org/markup-compatibility/2006">
              <mc:Choice xmlns:v="urn:schemas-microsoft-com:vml" Requires="v">
                <p:oleObj spid="_x0000_s4145" name="Document" r:id="rId3" imgW="6540500" imgH="4305300" progId="Word.Document.12">
                  <p:embed/>
                </p:oleObj>
              </mc:Choice>
              <mc:Fallback>
                <p:oleObj name="Document" r:id="rId3" imgW="6540500" imgH="4305300" progId="Word.Document.12">
                  <p:embed/>
                  <p:pic>
                    <p:nvPicPr>
                      <p:cNvPr id="0" name=""/>
                      <p:cNvPicPr/>
                      <p:nvPr/>
                    </p:nvPicPr>
                    <p:blipFill>
                      <a:blip r:embed="rId4"/>
                      <a:stretch>
                        <a:fillRect/>
                      </a:stretch>
                    </p:blipFill>
                    <p:spPr>
                      <a:xfrm>
                        <a:off x="734291" y="1276349"/>
                        <a:ext cx="7624618" cy="5018923"/>
                      </a:xfrm>
                      <a:prstGeom prst="rect">
                        <a:avLst/>
                      </a:prstGeom>
                    </p:spPr>
                  </p:pic>
                </p:oleObj>
              </mc:Fallback>
            </mc:AlternateContent>
          </a:graphicData>
        </a:graphic>
      </p:graphicFrame>
    </p:spTree>
    <p:extLst>
      <p:ext uri="{BB962C8B-B14F-4D97-AF65-F5344CB8AC3E}">
        <p14:creationId xmlns:p14="http://schemas.microsoft.com/office/powerpoint/2010/main" val="917040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98286443"/>
              </p:ext>
            </p:extLst>
          </p:nvPr>
        </p:nvGraphicFramePr>
        <p:xfrm>
          <a:off x="1647479" y="1908593"/>
          <a:ext cx="6096000" cy="298704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marL="0" marR="0" algn="ctr">
                        <a:spcBef>
                          <a:spcPts val="0"/>
                        </a:spcBef>
                        <a:spcAft>
                          <a:spcPts val="0"/>
                        </a:spcAft>
                      </a:pPr>
                      <a:r>
                        <a:rPr lang="en-US" sz="2800" b="1" dirty="0">
                          <a:effectLst/>
                          <a:latin typeface="Arial"/>
                          <a:cs typeface="Arial"/>
                        </a:rPr>
                        <a:t>Item</a:t>
                      </a:r>
                    </a:p>
                  </a:txBody>
                  <a:tcPr marL="68580" marR="68580" marT="0" marB="0"/>
                </a:tc>
                <a:tc>
                  <a:txBody>
                    <a:bodyPr/>
                    <a:lstStyle/>
                    <a:p>
                      <a:pPr marL="0" marR="0" algn="ctr">
                        <a:spcBef>
                          <a:spcPts val="0"/>
                        </a:spcBef>
                        <a:spcAft>
                          <a:spcPts val="0"/>
                        </a:spcAft>
                      </a:pPr>
                      <a:r>
                        <a:rPr lang="en-US" sz="2800" b="1" dirty="0">
                          <a:effectLst/>
                          <a:latin typeface="Arial"/>
                          <a:ea typeface="Times New Roman"/>
                          <a:cs typeface="Arial"/>
                        </a:rPr>
                        <a:t>Percent of Total Points</a:t>
                      </a:r>
                      <a:endParaRPr lang="en-US" sz="2800" dirty="0">
                        <a:effectLst/>
                        <a:latin typeface="Arial"/>
                        <a:ea typeface="Times New Roman"/>
                        <a:cs typeface="Arial"/>
                      </a:endParaRPr>
                    </a:p>
                  </a:txBody>
                  <a:tcPr marL="68580" marR="68580" marT="0" marB="0"/>
                </a:tc>
              </a:tr>
              <a:tr h="370840">
                <a:tc>
                  <a:txBody>
                    <a:bodyPr/>
                    <a:lstStyle/>
                    <a:p>
                      <a:pPr marL="0" marR="0" algn="just">
                        <a:spcBef>
                          <a:spcPts val="0"/>
                        </a:spcBef>
                        <a:spcAft>
                          <a:spcPts val="0"/>
                        </a:spcAft>
                      </a:pPr>
                      <a:r>
                        <a:rPr lang="en-US" sz="2800">
                          <a:effectLst/>
                          <a:latin typeface="Arial"/>
                          <a:ea typeface="Times New Roman"/>
                          <a:cs typeface="Arial"/>
                        </a:rPr>
                        <a:t>Participation</a:t>
                      </a:r>
                    </a:p>
                  </a:txBody>
                  <a:tcPr marL="68580" marR="68580" marT="0" marB="0"/>
                </a:tc>
                <a:tc>
                  <a:txBody>
                    <a:bodyPr/>
                    <a:lstStyle/>
                    <a:p>
                      <a:pPr marL="0" marR="0" algn="ctr">
                        <a:spcBef>
                          <a:spcPts val="0"/>
                        </a:spcBef>
                        <a:spcAft>
                          <a:spcPts val="0"/>
                        </a:spcAft>
                      </a:pPr>
                      <a:r>
                        <a:rPr lang="en-US" sz="2800">
                          <a:effectLst/>
                          <a:latin typeface="Arial"/>
                          <a:ea typeface="Times New Roman"/>
                          <a:cs typeface="Arial"/>
                        </a:rPr>
                        <a:t>20%</a:t>
                      </a:r>
                    </a:p>
                  </a:txBody>
                  <a:tcPr marL="68580" marR="68580" marT="0" marB="0" anchor="b"/>
                </a:tc>
              </a:tr>
              <a:tr h="370840">
                <a:tc>
                  <a:txBody>
                    <a:bodyPr/>
                    <a:lstStyle/>
                    <a:p>
                      <a:pPr marL="0" marR="0" algn="just">
                        <a:spcBef>
                          <a:spcPts val="0"/>
                        </a:spcBef>
                        <a:spcAft>
                          <a:spcPts val="0"/>
                        </a:spcAft>
                      </a:pPr>
                      <a:r>
                        <a:rPr lang="en-US" sz="2800" dirty="0" smtClean="0">
                          <a:effectLst/>
                          <a:latin typeface="Arial"/>
                          <a:ea typeface="Times New Roman"/>
                          <a:cs typeface="Arial"/>
                        </a:rPr>
                        <a:t>Case</a:t>
                      </a:r>
                      <a:r>
                        <a:rPr lang="en-US" sz="2800" baseline="0" dirty="0" smtClean="0">
                          <a:effectLst/>
                          <a:latin typeface="Arial"/>
                          <a:ea typeface="Times New Roman"/>
                          <a:cs typeface="Arial"/>
                        </a:rPr>
                        <a:t> Analysis</a:t>
                      </a:r>
                      <a:endParaRPr lang="en-US" sz="2800" dirty="0">
                        <a:effectLst/>
                        <a:latin typeface="Arial"/>
                        <a:ea typeface="Times New Roman"/>
                        <a:cs typeface="Arial"/>
                      </a:endParaRPr>
                    </a:p>
                  </a:txBody>
                  <a:tcPr marL="68580" marR="68580" marT="0" marB="0"/>
                </a:tc>
                <a:tc>
                  <a:txBody>
                    <a:bodyPr/>
                    <a:lstStyle/>
                    <a:p>
                      <a:pPr marL="0" marR="0" algn="ctr">
                        <a:spcBef>
                          <a:spcPts val="0"/>
                        </a:spcBef>
                        <a:spcAft>
                          <a:spcPts val="0"/>
                        </a:spcAft>
                      </a:pPr>
                      <a:r>
                        <a:rPr lang="en-US" sz="2800" dirty="0" smtClean="0">
                          <a:effectLst/>
                          <a:latin typeface="Arial"/>
                          <a:ea typeface="Times New Roman"/>
                          <a:cs typeface="Arial"/>
                        </a:rPr>
                        <a:t>30</a:t>
                      </a:r>
                      <a:r>
                        <a:rPr lang="en-US" sz="2800" dirty="0">
                          <a:effectLst/>
                          <a:latin typeface="Arial"/>
                          <a:ea typeface="Times New Roman"/>
                          <a:cs typeface="Arial"/>
                        </a:rPr>
                        <a:t>%</a:t>
                      </a:r>
                    </a:p>
                  </a:txBody>
                  <a:tcPr marL="68580" marR="68580" marT="0" marB="0" anchor="b"/>
                </a:tc>
              </a:tr>
              <a:tr h="370840">
                <a:tc>
                  <a:txBody>
                    <a:bodyPr/>
                    <a:lstStyle/>
                    <a:p>
                      <a:pPr marL="0" marR="0" algn="just">
                        <a:spcBef>
                          <a:spcPts val="0"/>
                        </a:spcBef>
                        <a:spcAft>
                          <a:spcPts val="0"/>
                        </a:spcAft>
                      </a:pPr>
                      <a:r>
                        <a:rPr lang="en-US" sz="2800" dirty="0" smtClean="0">
                          <a:effectLst/>
                          <a:latin typeface="Arial"/>
                          <a:ea typeface="Times New Roman"/>
                          <a:cs typeface="Arial"/>
                        </a:rPr>
                        <a:t>Mid-term Exam</a:t>
                      </a:r>
                      <a:endParaRPr lang="en-US" sz="2800" dirty="0">
                        <a:effectLst/>
                        <a:latin typeface="Arial"/>
                        <a:ea typeface="Times New Roman"/>
                        <a:cs typeface="Arial"/>
                      </a:endParaRPr>
                    </a:p>
                  </a:txBody>
                  <a:tcPr marL="68580" marR="68580" marT="0" marB="0"/>
                </a:tc>
                <a:tc>
                  <a:txBody>
                    <a:bodyPr/>
                    <a:lstStyle/>
                    <a:p>
                      <a:pPr marL="0" marR="0" algn="ctr">
                        <a:spcBef>
                          <a:spcPts val="0"/>
                        </a:spcBef>
                        <a:spcAft>
                          <a:spcPts val="0"/>
                        </a:spcAft>
                      </a:pPr>
                      <a:r>
                        <a:rPr lang="en-US" sz="2800">
                          <a:effectLst/>
                          <a:latin typeface="Arial"/>
                          <a:ea typeface="Times New Roman"/>
                          <a:cs typeface="Arial"/>
                        </a:rPr>
                        <a:t>25%</a:t>
                      </a:r>
                    </a:p>
                  </a:txBody>
                  <a:tcPr marL="68580" marR="68580" marT="0" marB="0" anchor="b"/>
                </a:tc>
              </a:tr>
              <a:tr h="370840">
                <a:tc>
                  <a:txBody>
                    <a:bodyPr/>
                    <a:lstStyle/>
                    <a:p>
                      <a:pPr marL="0" marR="0" algn="just">
                        <a:spcBef>
                          <a:spcPts val="0"/>
                        </a:spcBef>
                        <a:spcAft>
                          <a:spcPts val="0"/>
                        </a:spcAft>
                      </a:pPr>
                      <a:r>
                        <a:rPr lang="en-US" sz="2800">
                          <a:effectLst/>
                          <a:latin typeface="Arial"/>
                          <a:ea typeface="Times New Roman"/>
                          <a:cs typeface="Arial"/>
                        </a:rPr>
                        <a:t>Final Exam</a:t>
                      </a:r>
                    </a:p>
                  </a:txBody>
                  <a:tcPr marL="68580" marR="68580" marT="0" marB="0"/>
                </a:tc>
                <a:tc>
                  <a:txBody>
                    <a:bodyPr/>
                    <a:lstStyle/>
                    <a:p>
                      <a:pPr marL="0" marR="0" algn="ctr">
                        <a:spcBef>
                          <a:spcPts val="0"/>
                        </a:spcBef>
                        <a:spcAft>
                          <a:spcPts val="0"/>
                        </a:spcAft>
                      </a:pPr>
                      <a:r>
                        <a:rPr lang="en-US" sz="2800">
                          <a:effectLst/>
                          <a:latin typeface="Arial"/>
                          <a:ea typeface="Times New Roman"/>
                          <a:cs typeface="Arial"/>
                        </a:rPr>
                        <a:t>25%</a:t>
                      </a:r>
                    </a:p>
                  </a:txBody>
                  <a:tcPr marL="68580" marR="68580" marT="0" marB="0" anchor="b"/>
                </a:tc>
              </a:tr>
              <a:tr h="370840">
                <a:tc>
                  <a:txBody>
                    <a:bodyPr/>
                    <a:lstStyle/>
                    <a:p>
                      <a:pPr marL="0" marR="0" algn="just">
                        <a:spcBef>
                          <a:spcPts val="0"/>
                        </a:spcBef>
                        <a:spcAft>
                          <a:spcPts val="0"/>
                        </a:spcAft>
                      </a:pPr>
                      <a:r>
                        <a:rPr lang="en-US" sz="2800" b="1" dirty="0">
                          <a:effectLst/>
                          <a:latin typeface="Arial"/>
                          <a:ea typeface="Times New Roman"/>
                          <a:cs typeface="Arial"/>
                        </a:rPr>
                        <a:t>Total</a:t>
                      </a:r>
                      <a:endParaRPr lang="en-US" sz="2800" dirty="0">
                        <a:effectLst/>
                        <a:latin typeface="Arial"/>
                        <a:ea typeface="Times New Roman"/>
                        <a:cs typeface="Arial"/>
                      </a:endParaRPr>
                    </a:p>
                  </a:txBody>
                  <a:tcPr marL="68580" marR="68580" marT="0" marB="0"/>
                </a:tc>
                <a:tc>
                  <a:txBody>
                    <a:bodyPr/>
                    <a:lstStyle/>
                    <a:p>
                      <a:pPr marL="0" marR="0" algn="ctr">
                        <a:spcBef>
                          <a:spcPts val="0"/>
                        </a:spcBef>
                        <a:spcAft>
                          <a:spcPts val="0"/>
                        </a:spcAft>
                      </a:pPr>
                      <a:r>
                        <a:rPr lang="en-US" sz="2800" b="1" dirty="0">
                          <a:effectLst/>
                          <a:latin typeface="Arial"/>
                          <a:ea typeface="Times New Roman"/>
                          <a:cs typeface="Arial"/>
                        </a:rPr>
                        <a:t>100%</a:t>
                      </a:r>
                      <a:endParaRPr lang="en-US" sz="2800" dirty="0">
                        <a:effectLst/>
                        <a:latin typeface="Arial"/>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val="4006339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4018</TotalTime>
  <Words>933</Words>
  <Application>Microsoft Office PowerPoint</Application>
  <PresentationFormat>On-screen Show (4:3)</PresentationFormat>
  <Paragraphs>113</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Default Theme</vt:lpstr>
      <vt:lpstr>Document</vt:lpstr>
      <vt:lpstr>Protecting Information Assets Week 1</vt:lpstr>
      <vt:lpstr>PowerPoint Presentation</vt:lpstr>
      <vt:lpstr>Welcome</vt:lpstr>
      <vt:lpstr>Announcements</vt:lpstr>
      <vt:lpstr>Course Objectives</vt:lpstr>
      <vt:lpstr>Course Objectives</vt:lpstr>
      <vt:lpstr>Reading Assignments</vt:lpstr>
      <vt:lpstr>Reading Assignments (cont.)</vt:lpstr>
      <vt:lpstr>Grading</vt:lpstr>
      <vt:lpstr>Participation</vt:lpstr>
      <vt:lpstr>Participation</vt:lpstr>
      <vt:lpstr>http://community.mis.temple.edu/mis5206senkof2014/</vt:lpstr>
      <vt:lpstr>Case Studies</vt:lpstr>
      <vt:lpstr>Exams and the Final</vt:lpstr>
      <vt:lpstr>Semester Schedule</vt:lpstr>
      <vt:lpstr>In the News</vt:lpstr>
      <vt:lpstr>The RiskIT Framework</vt:lpstr>
      <vt:lpstr>The RiskIT Framework</vt:lpstr>
      <vt:lpstr>The RiskIT Framework</vt:lpstr>
      <vt:lpstr>The RiskIT Framework</vt:lpstr>
      <vt:lpstr>The RiskIT Framework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Flanagan</dc:creator>
  <cp:lastModifiedBy>AgentUser</cp:lastModifiedBy>
  <cp:revision>89</cp:revision>
  <dcterms:created xsi:type="dcterms:W3CDTF">2012-01-15T18:36:50Z</dcterms:created>
  <dcterms:modified xsi:type="dcterms:W3CDTF">2014-08-27T11:22:47Z</dcterms:modified>
</cp:coreProperties>
</file>