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7" d="100"/>
          <a:sy n="57" d="100"/>
        </p:scale>
        <p:origin x="-816" y="-90"/>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A40F5A-6058-A64C-94B8-261E1D065269}" type="datetimeFigureOut">
              <a:rPr lang="en-US" smtClean="0"/>
              <a:t>8/28/2014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50539A-8EBB-D04B-A5C7-CB7E79392162}" type="slidenum">
              <a:rPr lang="en-US" smtClean="0"/>
              <a:t>‹#›</a:t>
            </a:fld>
            <a:endParaRPr lang="en-US"/>
          </a:p>
        </p:txBody>
      </p:sp>
    </p:spTree>
    <p:extLst>
      <p:ext uri="{BB962C8B-B14F-4D97-AF65-F5344CB8AC3E}">
        <p14:creationId xmlns:p14="http://schemas.microsoft.com/office/powerpoint/2010/main" val="37450186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0539A-8EBB-D04B-A5C7-CB7E79392162}" type="slidenum">
              <a:rPr lang="en-US" smtClean="0"/>
              <a:t>1</a:t>
            </a:fld>
            <a:endParaRPr lang="en-US"/>
          </a:p>
        </p:txBody>
      </p:sp>
    </p:spTree>
    <p:extLst>
      <p:ext uri="{BB962C8B-B14F-4D97-AF65-F5344CB8AC3E}">
        <p14:creationId xmlns:p14="http://schemas.microsoft.com/office/powerpoint/2010/main" val="3249427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0539A-8EBB-D04B-A5C7-CB7E79392162}" type="slidenum">
              <a:rPr lang="en-US" smtClean="0"/>
              <a:t>2</a:t>
            </a:fld>
            <a:endParaRPr lang="en-US"/>
          </a:p>
        </p:txBody>
      </p:sp>
    </p:spTree>
    <p:extLst>
      <p:ext uri="{BB962C8B-B14F-4D97-AF65-F5344CB8AC3E}">
        <p14:creationId xmlns:p14="http://schemas.microsoft.com/office/powerpoint/2010/main" val="3249427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0539A-8EBB-D04B-A5C7-CB7E79392162}" type="slidenum">
              <a:rPr lang="en-US" smtClean="0"/>
              <a:t>3</a:t>
            </a:fld>
            <a:endParaRPr lang="en-US"/>
          </a:p>
        </p:txBody>
      </p:sp>
    </p:spTree>
    <p:extLst>
      <p:ext uri="{BB962C8B-B14F-4D97-AF65-F5344CB8AC3E}">
        <p14:creationId xmlns:p14="http://schemas.microsoft.com/office/powerpoint/2010/main" val="3249427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0539A-8EBB-D04B-A5C7-CB7E79392162}" type="slidenum">
              <a:rPr lang="en-US" smtClean="0"/>
              <a:t>4</a:t>
            </a:fld>
            <a:endParaRPr lang="en-US"/>
          </a:p>
        </p:txBody>
      </p:sp>
    </p:spTree>
    <p:extLst>
      <p:ext uri="{BB962C8B-B14F-4D97-AF65-F5344CB8AC3E}">
        <p14:creationId xmlns:p14="http://schemas.microsoft.com/office/powerpoint/2010/main" val="3249427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0539A-8EBB-D04B-A5C7-CB7E79392162}" type="slidenum">
              <a:rPr lang="en-US" smtClean="0"/>
              <a:t>5</a:t>
            </a:fld>
            <a:endParaRPr lang="en-US"/>
          </a:p>
        </p:txBody>
      </p:sp>
    </p:spTree>
    <p:extLst>
      <p:ext uri="{BB962C8B-B14F-4D97-AF65-F5344CB8AC3E}">
        <p14:creationId xmlns:p14="http://schemas.microsoft.com/office/powerpoint/2010/main" val="3249427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2249740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422626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1009493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280519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373818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2588722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1211506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4096178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297452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1215606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8/28/2014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36840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Box 3"/>
          <p:cNvSpPr txBox="1"/>
          <p:nvPr userDrawn="1"/>
        </p:nvSpPr>
        <p:spPr>
          <a:xfrm>
            <a:off x="457200" y="6181001"/>
            <a:ext cx="8229600" cy="646331"/>
          </a:xfrm>
          <a:prstGeom prst="rect">
            <a:avLst/>
          </a:prstGeom>
          <a:noFill/>
        </p:spPr>
        <p:txBody>
          <a:bodyPr wrap="square" rtlCol="0">
            <a:spAutoFit/>
          </a:bodyPr>
          <a:lstStyle/>
          <a:p>
            <a:r>
              <a:rPr lang="en-US" dirty="0" smtClean="0"/>
              <a:t>Protecting</a:t>
            </a:r>
            <a:r>
              <a:rPr lang="en-US" baseline="0" dirty="0" smtClean="0"/>
              <a:t> Information Assets</a:t>
            </a:r>
            <a:endParaRPr lang="en-US" dirty="0" smtClean="0"/>
          </a:p>
          <a:p>
            <a:r>
              <a:rPr lang="en-US" dirty="0" smtClean="0"/>
              <a:t>Greg Senko</a:t>
            </a:r>
            <a:endParaRPr lang="en-US" dirty="0"/>
          </a:p>
        </p:txBody>
      </p:sp>
    </p:spTree>
    <p:extLst>
      <p:ext uri="{BB962C8B-B14F-4D97-AF65-F5344CB8AC3E}">
        <p14:creationId xmlns:p14="http://schemas.microsoft.com/office/powerpoint/2010/main" val="3655874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9050" y="1197033"/>
            <a:ext cx="7772400" cy="3567199"/>
          </a:xfrm>
        </p:spPr>
        <p:txBody>
          <a:bodyPr>
            <a:normAutofit fontScale="90000"/>
          </a:bodyPr>
          <a:lstStyle/>
          <a:p>
            <a:pPr algn="l"/>
            <a:r>
              <a:rPr lang="en-US" sz="2200" b="1" dirty="0"/>
              <a:t>1.What is the BEST way to verify that a digital signature is valid? </a:t>
            </a:r>
            <a:r>
              <a:rPr lang="en-US" sz="2200" dirty="0"/>
              <a:t/>
            </a:r>
            <a:br>
              <a:rPr lang="en-US" sz="2200" dirty="0"/>
            </a:br>
            <a:r>
              <a:rPr lang="en-US" sz="2200" dirty="0"/>
              <a:t/>
            </a:r>
            <a:br>
              <a:rPr lang="en-US" sz="2200" dirty="0"/>
            </a:br>
            <a:r>
              <a:rPr lang="en-US" sz="2200" dirty="0"/>
              <a:t>a) Verify that the sender's public key certificate is from a trusted certificate </a:t>
            </a:r>
            <a:r>
              <a:rPr lang="en-US" sz="2200" dirty="0" smtClean="0"/>
              <a:t>authority </a:t>
            </a:r>
            <a:r>
              <a:rPr lang="en-US" sz="2200" dirty="0"/>
              <a:t>(CA) </a:t>
            </a:r>
            <a:r>
              <a:rPr lang="en-US" sz="2200" dirty="0" smtClean="0"/>
              <a:t/>
            </a:r>
            <a:br>
              <a:rPr lang="en-US" sz="2200" dirty="0" smtClean="0"/>
            </a:br>
            <a:r>
              <a:rPr lang="en-US" sz="2200" dirty="0"/>
              <a:t/>
            </a:r>
            <a:br>
              <a:rPr lang="en-US" sz="2200" dirty="0"/>
            </a:br>
            <a:r>
              <a:rPr lang="en-US" sz="2200" dirty="0"/>
              <a:t>b) Use a hash algorithm from the CA to determine whether the message has </a:t>
            </a:r>
            <a:r>
              <a:rPr lang="en-US" sz="2200" dirty="0" smtClean="0"/>
              <a:t>been </a:t>
            </a:r>
            <a:r>
              <a:rPr lang="en-US" sz="2200" dirty="0"/>
              <a:t>tampered with </a:t>
            </a:r>
            <a:r>
              <a:rPr lang="en-US" sz="2200" dirty="0" smtClean="0"/>
              <a:t/>
            </a:r>
            <a:br>
              <a:rPr lang="en-US" sz="2200" dirty="0" smtClean="0"/>
            </a:br>
            <a:r>
              <a:rPr lang="en-US" sz="2200" dirty="0"/>
              <a:t/>
            </a:r>
            <a:br>
              <a:rPr lang="en-US" sz="2200" dirty="0"/>
            </a:br>
            <a:r>
              <a:rPr lang="en-US" sz="2200" dirty="0"/>
              <a:t>c) Verify the digital signature through a manual comparison of the hash value </a:t>
            </a:r>
            <a:r>
              <a:rPr lang="en-US" sz="2200" dirty="0" smtClean="0"/>
              <a:t/>
            </a:r>
            <a:br>
              <a:rPr lang="en-US" sz="2200" dirty="0" smtClean="0"/>
            </a:br>
            <a:r>
              <a:rPr lang="en-US" sz="2200" dirty="0"/>
              <a:t/>
            </a:r>
            <a:br>
              <a:rPr lang="en-US" sz="2200" dirty="0"/>
            </a:br>
            <a:r>
              <a:rPr lang="en-US" sz="2200" dirty="0"/>
              <a:t>d) Obtain the public key from the sender, and verify the digital signature </a:t>
            </a:r>
            <a:r>
              <a:rPr lang="en-US" dirty="0"/>
              <a:t/>
            </a:r>
            <a:br>
              <a:rPr lang="en-US" dirty="0"/>
            </a:br>
            <a:endParaRPr lang="en-US" dirty="0"/>
          </a:p>
        </p:txBody>
      </p:sp>
    </p:spTree>
    <p:extLst>
      <p:ext uri="{BB962C8B-B14F-4D97-AF65-F5344CB8AC3E}">
        <p14:creationId xmlns:p14="http://schemas.microsoft.com/office/powerpoint/2010/main" val="165364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9050" y="1197033"/>
            <a:ext cx="7772400" cy="3567199"/>
          </a:xfrm>
        </p:spPr>
        <p:txBody>
          <a:bodyPr>
            <a:normAutofit fontScale="90000"/>
          </a:bodyPr>
          <a:lstStyle/>
          <a:p>
            <a:pPr algn="l"/>
            <a:r>
              <a:rPr lang="en-US" sz="2000" b="1" dirty="0"/>
              <a:t>2. Which of the following should concern an IS auditor when reviewing security in </a:t>
            </a:r>
            <a:r>
              <a:rPr lang="en-US" sz="2000" b="1" dirty="0" smtClean="0"/>
              <a:t>a </a:t>
            </a:r>
            <a:r>
              <a:rPr lang="en-US" sz="2000" b="1" dirty="0"/>
              <a:t>client-server environment? </a:t>
            </a:r>
            <a:r>
              <a:rPr lang="en-US" sz="2000" dirty="0"/>
              <a:t/>
            </a:r>
            <a:br>
              <a:rPr lang="en-US" sz="2000" dirty="0"/>
            </a:br>
            <a:r>
              <a:rPr lang="en-US" sz="2000" dirty="0"/>
              <a:t/>
            </a:r>
            <a:br>
              <a:rPr lang="en-US" sz="2000" dirty="0"/>
            </a:br>
            <a:r>
              <a:rPr lang="en-US" sz="2000" dirty="0"/>
              <a:t>a) Protecting data using an encryption technique </a:t>
            </a:r>
            <a:r>
              <a:rPr lang="en-US" sz="2000" dirty="0" smtClean="0"/>
              <a:t/>
            </a:r>
            <a:br>
              <a:rPr lang="en-US" sz="2000" dirty="0" smtClean="0"/>
            </a:br>
            <a:r>
              <a:rPr lang="en-US" sz="2000" dirty="0"/>
              <a:t/>
            </a:r>
            <a:br>
              <a:rPr lang="en-US" sz="2000" dirty="0"/>
            </a:br>
            <a:r>
              <a:rPr lang="en-US" sz="2000" dirty="0"/>
              <a:t>b) Preventing unauthorized access using a diskless workstation </a:t>
            </a:r>
            <a:r>
              <a:rPr lang="en-US" sz="2000" dirty="0" smtClean="0"/>
              <a:t/>
            </a:r>
            <a:br>
              <a:rPr lang="en-US" sz="2000" dirty="0" smtClean="0"/>
            </a:br>
            <a:r>
              <a:rPr lang="en-US" sz="2000" dirty="0"/>
              <a:t/>
            </a:r>
            <a:br>
              <a:rPr lang="en-US" sz="2000" dirty="0"/>
            </a:br>
            <a:r>
              <a:rPr lang="en-US" sz="2000" dirty="0"/>
              <a:t>c) Enabling users to access and modify the database </a:t>
            </a:r>
            <a:r>
              <a:rPr lang="en-US" sz="2000" dirty="0" smtClean="0"/>
              <a:t>directly</a:t>
            </a:r>
            <a:br>
              <a:rPr lang="en-US" sz="2000" dirty="0" smtClean="0"/>
            </a:br>
            <a:r>
              <a:rPr lang="en-US" sz="2000" dirty="0"/>
              <a:t> </a:t>
            </a:r>
            <a:r>
              <a:rPr lang="en-US" sz="2000" dirty="0"/>
              <a:t/>
            </a:r>
            <a:br>
              <a:rPr lang="en-US" sz="2000" dirty="0"/>
            </a:br>
            <a:r>
              <a:rPr lang="en-US" sz="2000" dirty="0"/>
              <a:t>d) Disabling floppy drives on the users' machines </a:t>
            </a:r>
            <a:r>
              <a:rPr lang="en-US" dirty="0"/>
              <a:t/>
            </a:r>
            <a:br>
              <a:rPr lang="en-US" dirty="0"/>
            </a:br>
            <a:endParaRPr lang="en-US" dirty="0"/>
          </a:p>
        </p:txBody>
      </p:sp>
    </p:spTree>
    <p:extLst>
      <p:ext uri="{BB962C8B-B14F-4D97-AF65-F5344CB8AC3E}">
        <p14:creationId xmlns:p14="http://schemas.microsoft.com/office/powerpoint/2010/main" val="4252294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9050" y="1197033"/>
            <a:ext cx="7772400" cy="3567199"/>
          </a:xfrm>
        </p:spPr>
        <p:txBody>
          <a:bodyPr>
            <a:normAutofit fontScale="90000"/>
          </a:bodyPr>
          <a:lstStyle/>
          <a:p>
            <a:pPr algn="l"/>
            <a:r>
              <a:rPr lang="en-US" sz="2000" b="1" dirty="0"/>
              <a:t>3. An IS auditor at a bank is performing compliance testing and has discovered that one of the branches has virus signatures that have not been updated in over six months in this case, the IS auditor should recommend: </a:t>
            </a:r>
            <a:br>
              <a:rPr lang="en-US" sz="2000" b="1" dirty="0"/>
            </a:br>
            <a:r>
              <a:rPr lang="en-US" sz="2000" b="1" dirty="0"/>
              <a:t/>
            </a:r>
            <a:br>
              <a:rPr lang="en-US" sz="2000" b="1" dirty="0"/>
            </a:br>
            <a:r>
              <a:rPr lang="en-US" sz="2000" dirty="0"/>
              <a:t>a) Security awareness and education regarding the importance of updating </a:t>
            </a:r>
            <a:br>
              <a:rPr lang="en-US" sz="2000" dirty="0"/>
            </a:br>
            <a:r>
              <a:rPr lang="en-US" sz="2000" dirty="0"/>
              <a:t>antivirus software </a:t>
            </a:r>
            <a:r>
              <a:rPr lang="en-US" sz="2000" dirty="0" smtClean="0"/>
              <a:t/>
            </a:r>
            <a:br>
              <a:rPr lang="en-US" sz="2000" dirty="0" smtClean="0"/>
            </a:br>
            <a:r>
              <a:rPr lang="en-US" sz="2000" dirty="0"/>
              <a:t/>
            </a:r>
            <a:br>
              <a:rPr lang="en-US" sz="2000" dirty="0"/>
            </a:br>
            <a:r>
              <a:rPr lang="en-US" sz="2000" dirty="0"/>
              <a:t>b) An automated process initiated from the main office to update antivirus </a:t>
            </a:r>
            <a:br>
              <a:rPr lang="en-US" sz="2000" dirty="0"/>
            </a:br>
            <a:r>
              <a:rPr lang="en-US" sz="2000" dirty="0"/>
              <a:t>software at each branch </a:t>
            </a:r>
            <a:r>
              <a:rPr lang="en-US" sz="2000" dirty="0" smtClean="0"/>
              <a:t/>
            </a:r>
            <a:br>
              <a:rPr lang="en-US" sz="2000" dirty="0" smtClean="0"/>
            </a:br>
            <a:r>
              <a:rPr lang="en-US" sz="2000" dirty="0"/>
              <a:t/>
            </a:r>
            <a:br>
              <a:rPr lang="en-US" sz="2000" dirty="0"/>
            </a:br>
            <a:r>
              <a:rPr lang="en-US" sz="2000" dirty="0"/>
              <a:t>c) Reconfiguration of the firewall to a most-restrictive policy and </a:t>
            </a:r>
            <a:br>
              <a:rPr lang="en-US" sz="2000" dirty="0"/>
            </a:br>
            <a:r>
              <a:rPr lang="en-US" sz="2000" dirty="0"/>
              <a:t>implementation of an intrusion prevention system (IPS</a:t>
            </a:r>
            <a:r>
              <a:rPr lang="en-US" sz="2000" dirty="0" smtClean="0"/>
              <a:t>)</a:t>
            </a:r>
            <a:br>
              <a:rPr lang="en-US" sz="2000" dirty="0" smtClean="0"/>
            </a:br>
            <a:r>
              <a:rPr lang="en-US" sz="2000" dirty="0" smtClean="0"/>
              <a:t> </a:t>
            </a:r>
            <a:r>
              <a:rPr lang="en-US" sz="2000" dirty="0"/>
              <a:t/>
            </a:r>
            <a:br>
              <a:rPr lang="en-US" sz="2000" dirty="0"/>
            </a:br>
            <a:r>
              <a:rPr lang="en-US" sz="2000" dirty="0"/>
              <a:t>d) That the branch re-certify the machines after the updates are installed </a:t>
            </a:r>
            <a:r>
              <a:rPr lang="en-US" dirty="0"/>
              <a:t/>
            </a:r>
            <a:br>
              <a:rPr lang="en-US" dirty="0"/>
            </a:br>
            <a:endParaRPr lang="en-US" dirty="0"/>
          </a:p>
        </p:txBody>
      </p:sp>
    </p:spTree>
    <p:extLst>
      <p:ext uri="{BB962C8B-B14F-4D97-AF65-F5344CB8AC3E}">
        <p14:creationId xmlns:p14="http://schemas.microsoft.com/office/powerpoint/2010/main" val="2965590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9050" y="1197033"/>
            <a:ext cx="7772400" cy="3567199"/>
          </a:xfrm>
        </p:spPr>
        <p:txBody>
          <a:bodyPr>
            <a:normAutofit/>
          </a:bodyPr>
          <a:lstStyle/>
          <a:p>
            <a:pPr algn="l"/>
            <a:r>
              <a:rPr lang="en-US" sz="2000" b="1" dirty="0"/>
              <a:t>4. In Internet Protocol Security (</a:t>
            </a:r>
            <a:r>
              <a:rPr lang="en-US" sz="2000" b="1" dirty="0" err="1"/>
              <a:t>IPSec</a:t>
            </a:r>
            <a:r>
              <a:rPr lang="en-US" sz="2000" b="1" dirty="0"/>
              <a:t>), which of the following PRIMARILY provides data protection? </a:t>
            </a:r>
            <a:br>
              <a:rPr lang="en-US" sz="2000" b="1" dirty="0"/>
            </a:br>
            <a:r>
              <a:rPr lang="en-US" sz="2000" b="1" dirty="0"/>
              <a:t/>
            </a:r>
            <a:br>
              <a:rPr lang="en-US" sz="2000" b="1" dirty="0"/>
            </a:br>
            <a:r>
              <a:rPr lang="en-US" sz="2000" dirty="0"/>
              <a:t>a) Semantic net </a:t>
            </a:r>
            <a:r>
              <a:rPr lang="en-US" sz="2000" dirty="0" smtClean="0"/>
              <a:t/>
            </a:r>
            <a:br>
              <a:rPr lang="en-US" sz="2000" dirty="0" smtClean="0"/>
            </a:br>
            <a:r>
              <a:rPr lang="en-US" sz="2000" dirty="0"/>
              <a:t/>
            </a:r>
            <a:br>
              <a:rPr lang="en-US" sz="2000" dirty="0"/>
            </a:br>
            <a:r>
              <a:rPr lang="en-US" sz="2000" dirty="0"/>
              <a:t>b) Encapsulated security payload (ESP) </a:t>
            </a:r>
            <a:r>
              <a:rPr lang="en-US" sz="2000" dirty="0" smtClean="0"/>
              <a:t/>
            </a:r>
            <a:br>
              <a:rPr lang="en-US" sz="2000" dirty="0" smtClean="0"/>
            </a:br>
            <a:r>
              <a:rPr lang="en-US" sz="2000" dirty="0"/>
              <a:t/>
            </a:r>
            <a:br>
              <a:rPr lang="en-US" sz="2000" dirty="0"/>
            </a:br>
            <a:r>
              <a:rPr lang="en-US" sz="2000" dirty="0"/>
              <a:t>c) Authentication header (AH) </a:t>
            </a:r>
            <a:r>
              <a:rPr lang="en-US" sz="2000" dirty="0" smtClean="0"/>
              <a:t/>
            </a:r>
            <a:br>
              <a:rPr lang="en-US" sz="2000" dirty="0" smtClean="0"/>
            </a:br>
            <a:r>
              <a:rPr lang="en-US" sz="2000" dirty="0"/>
              <a:t/>
            </a:r>
            <a:br>
              <a:rPr lang="en-US" sz="2000" dirty="0"/>
            </a:br>
            <a:r>
              <a:rPr lang="en-US" sz="2000" dirty="0"/>
              <a:t>d) Digital signature</a:t>
            </a:r>
            <a:endParaRPr lang="en-US" dirty="0"/>
          </a:p>
        </p:txBody>
      </p:sp>
    </p:spTree>
    <p:extLst>
      <p:ext uri="{BB962C8B-B14F-4D97-AF65-F5344CB8AC3E}">
        <p14:creationId xmlns:p14="http://schemas.microsoft.com/office/powerpoint/2010/main" val="2106105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9050" y="1197033"/>
            <a:ext cx="7772400" cy="3567199"/>
          </a:xfrm>
        </p:spPr>
        <p:txBody>
          <a:bodyPr>
            <a:normAutofit fontScale="90000"/>
          </a:bodyPr>
          <a:lstStyle/>
          <a:p>
            <a:pPr algn="l"/>
            <a:r>
              <a:rPr lang="en-US" sz="2000" b="1" dirty="0"/>
              <a:t>5. Which of the following implementation modes would provide the GREATEST amount of security for outbound data connecting to the Internet? </a:t>
            </a:r>
            <a:br>
              <a:rPr lang="en-US" sz="2000" b="1" dirty="0"/>
            </a:br>
            <a:r>
              <a:rPr lang="en-US" sz="2000" b="1" dirty="0"/>
              <a:t/>
            </a:r>
            <a:br>
              <a:rPr lang="en-US" sz="2000" b="1" dirty="0"/>
            </a:br>
            <a:r>
              <a:rPr lang="en-US" sz="2000" dirty="0"/>
              <a:t>a) Secure Sockets Layer (SSL) </a:t>
            </a:r>
            <a:r>
              <a:rPr lang="en-US" sz="2000" dirty="0" smtClean="0"/>
              <a:t>mode</a:t>
            </a:r>
            <a:br>
              <a:rPr lang="en-US" sz="2000" dirty="0" smtClean="0"/>
            </a:br>
            <a:r>
              <a:rPr lang="en-US" sz="2000" dirty="0" smtClean="0"/>
              <a:t> </a:t>
            </a:r>
            <a:r>
              <a:rPr lang="en-US" sz="2000" dirty="0"/>
              <a:t/>
            </a:r>
            <a:br>
              <a:rPr lang="en-US" sz="2000" dirty="0"/>
            </a:br>
            <a:r>
              <a:rPr lang="en-US" sz="2000" dirty="0"/>
              <a:t>b) Tunnel mode with AH plus </a:t>
            </a:r>
            <a:r>
              <a:rPr lang="en-US" sz="2000" dirty="0" smtClean="0"/>
              <a:t>ESP</a:t>
            </a:r>
            <a:br>
              <a:rPr lang="en-US" sz="2000" dirty="0" smtClean="0"/>
            </a:br>
            <a:r>
              <a:rPr lang="en-US" sz="2000" dirty="0" smtClean="0"/>
              <a:t> </a:t>
            </a:r>
            <a:r>
              <a:rPr lang="en-US" sz="2000" dirty="0"/>
              <a:t/>
            </a:r>
            <a:br>
              <a:rPr lang="en-US" sz="2000" dirty="0"/>
            </a:br>
            <a:r>
              <a:rPr lang="en-US" sz="2000" dirty="0"/>
              <a:t>c) Triple Data Encryption Standard (triple DES) encryption mode </a:t>
            </a:r>
            <a:r>
              <a:rPr lang="en-US" sz="2000" dirty="0" smtClean="0"/>
              <a:t/>
            </a:r>
            <a:br>
              <a:rPr lang="en-US" sz="2000" dirty="0" smtClean="0"/>
            </a:br>
            <a:r>
              <a:rPr lang="en-US" sz="2000" dirty="0"/>
              <a:t/>
            </a:r>
            <a:br>
              <a:rPr lang="en-US" sz="2000" dirty="0"/>
            </a:br>
            <a:r>
              <a:rPr lang="en-US" sz="2000" dirty="0"/>
              <a:t>d) Transport mode with authentication header (AH) plus encapsulating security </a:t>
            </a:r>
            <a:br>
              <a:rPr lang="en-US" sz="2000" dirty="0"/>
            </a:br>
            <a:r>
              <a:rPr lang="en-US" sz="2000" dirty="0"/>
              <a:t>payload (ESP)</a:t>
            </a:r>
            <a:endParaRPr lang="en-US" dirty="0"/>
          </a:p>
        </p:txBody>
      </p:sp>
    </p:spTree>
    <p:extLst>
      <p:ext uri="{BB962C8B-B14F-4D97-AF65-F5344CB8AC3E}">
        <p14:creationId xmlns:p14="http://schemas.microsoft.com/office/powerpoint/2010/main" val="155371229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4024</TotalTime>
  <Words>117</Words>
  <Application>Microsoft Office PowerPoint</Application>
  <PresentationFormat>On-screen Show (4:3)</PresentationFormat>
  <Paragraphs>10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Theme</vt:lpstr>
      <vt:lpstr>1.What is the BEST way to verify that a digital signature is valid?   a) Verify that the sender's public key certificate is from a trusted certificate authority (CA)   b) Use a hash algorithm from the CA to determine whether the message has been tampered with   c) Verify the digital signature through a manual comparison of the hash value   d) Obtain the public key from the sender, and verify the digital signature  </vt:lpstr>
      <vt:lpstr>2. Which of the following should concern an IS auditor when reviewing security in a client-server environment?   a) Protecting data using an encryption technique   b) Preventing unauthorized access using a diskless workstation   c) Enabling users to access and modify the database directly   d) Disabling floppy drives on the users' machines  </vt:lpstr>
      <vt:lpstr>3. An IS auditor at a bank is performing compliance testing and has discovered that one of the branches has virus signatures that have not been updated in over six months in this case, the IS auditor should recommend:   a) Security awareness and education regarding the importance of updating  antivirus software   b) An automated process initiated from the main office to update antivirus  software at each branch   c) Reconfiguration of the firewall to a most-restrictive policy and  implementation of an intrusion prevention system (IPS)   d) That the branch re-certify the machines after the updates are installed  </vt:lpstr>
      <vt:lpstr>4. In Internet Protocol Security (IPSec), which of the following PRIMARILY provides data protection?   a) Semantic net   b) Encapsulated security payload (ESP)   c) Authentication header (AH)   d) Digital signature</vt:lpstr>
      <vt:lpstr>5. Which of the following implementation modes would provide the GREATEST amount of security for outbound data connecting to the Internet?   a) Secure Sockets Layer (SSL) mode   b) Tunnel mode with AH plus ESP   c) Triple Data Encryption Standard (triple DES) encryption mode   d) Transport mode with authentication header (AH) plus encapsulating security  payload (ESP)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Flanagan</dc:creator>
  <cp:lastModifiedBy>AgentUser</cp:lastModifiedBy>
  <cp:revision>93</cp:revision>
  <dcterms:created xsi:type="dcterms:W3CDTF">2012-01-15T18:36:50Z</dcterms:created>
  <dcterms:modified xsi:type="dcterms:W3CDTF">2014-08-28T17:05:39Z</dcterms:modified>
</cp:coreProperties>
</file>