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tif" ContentType="image/tiff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6"/>
  </p:notesMasterIdLst>
  <p:handoutMasterIdLst>
    <p:handoutMasterId r:id="rId37"/>
  </p:handoutMasterIdLst>
  <p:sldIdLst>
    <p:sldId id="256" r:id="rId2"/>
    <p:sldId id="284" r:id="rId3"/>
    <p:sldId id="299" r:id="rId4"/>
    <p:sldId id="285" r:id="rId5"/>
    <p:sldId id="298" r:id="rId6"/>
    <p:sldId id="300" r:id="rId7"/>
    <p:sldId id="302" r:id="rId8"/>
    <p:sldId id="303" r:id="rId9"/>
    <p:sldId id="305" r:id="rId10"/>
    <p:sldId id="306" r:id="rId11"/>
    <p:sldId id="308" r:id="rId12"/>
    <p:sldId id="311" r:id="rId13"/>
    <p:sldId id="309" r:id="rId14"/>
    <p:sldId id="310" r:id="rId15"/>
    <p:sldId id="307" r:id="rId16"/>
    <p:sldId id="312" r:id="rId17"/>
    <p:sldId id="313" r:id="rId18"/>
    <p:sldId id="314" r:id="rId19"/>
    <p:sldId id="315" r:id="rId20"/>
    <p:sldId id="316" r:id="rId21"/>
    <p:sldId id="317" r:id="rId22"/>
    <p:sldId id="296" r:id="rId23"/>
    <p:sldId id="318" r:id="rId24"/>
    <p:sldId id="319" r:id="rId25"/>
    <p:sldId id="320" r:id="rId26"/>
    <p:sldId id="321" r:id="rId27"/>
    <p:sldId id="322" r:id="rId28"/>
    <p:sldId id="323" r:id="rId29"/>
    <p:sldId id="327" r:id="rId30"/>
    <p:sldId id="324" r:id="rId31"/>
    <p:sldId id="325" r:id="rId32"/>
    <p:sldId id="328" r:id="rId33"/>
    <p:sldId id="326" r:id="rId34"/>
    <p:sldId id="329" r:id="rId3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9900"/>
    <a:srgbClr val="88D2CE"/>
    <a:srgbClr val="CC9900"/>
    <a:srgbClr val="FFFFFF"/>
    <a:srgbClr val="CC00CC"/>
    <a:srgbClr val="66FF33"/>
    <a:srgbClr val="FF7C80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0" autoAdjust="0"/>
    <p:restoredTop sz="85041" autoAdjust="0"/>
  </p:normalViewPr>
  <p:slideViewPr>
    <p:cSldViewPr>
      <p:cViewPr varScale="1">
        <p:scale>
          <a:sx n="178" d="100"/>
          <a:sy n="178" d="100"/>
        </p:scale>
        <p:origin x="20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D84E-8DCB-4709-8B6F-4E6CAD3528F3}" type="datetimeFigureOut">
              <a:rPr lang="en-US" smtClean="0"/>
              <a:pPr/>
              <a:t>2/12/17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E4FF9D-976D-44D9-8674-68DD0DEA38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77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EE72EE-05F9-4127-98FE-769004EF60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5943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/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no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- 1 b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114800" cy="4876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86331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38600"/>
            <a:ext cx="7772400" cy="1447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2438400"/>
            <a:ext cx="7772400" cy="1371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905000"/>
            <a:ext cx="6400800" cy="2438400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FontTx/>
              <a:buNone/>
              <a:defRPr sz="28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/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red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1148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038600" cy="5135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1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276600"/>
            <a:ext cx="41148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3276600"/>
            <a:ext cx="4038600" cy="2133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8305800" cy="2209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352800"/>
            <a:ext cx="8305800" cy="2514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, grey T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76200" y="5791200"/>
            <a:ext cx="9220200" cy="10668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000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159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05800" cy="4952999"/>
          </a:xfrm>
        </p:spPr>
        <p:txBody>
          <a:bodyPr/>
          <a:lstStyle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25000"/>
                </a:schemeClr>
              </a:buCl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1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9144000" cy="685800"/>
          </a:xfrm>
          <a:prstGeom prst="rect">
            <a:avLst/>
          </a:prstGeom>
        </p:spPr>
      </p:pic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305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0" y="6096000"/>
            <a:ext cx="389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spc="150" baseline="0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itchFamily="18" charset="0"/>
              </a:rPr>
              <a:t>Fox School of Business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481365" y="6626526"/>
            <a:ext cx="1662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latin typeface="+mj-lt"/>
              </a:rPr>
              <a:t>Copyright© 2015</a:t>
            </a:r>
            <a:r>
              <a:rPr lang="en-US" sz="800" baseline="0" dirty="0" smtClean="0">
                <a:latin typeface="+mj-lt"/>
              </a:rPr>
              <a:t> Edward S. Ferrara</a:t>
            </a:r>
            <a:endParaRPr lang="en-US" sz="8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152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90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cap="none" spc="300" baseline="0">
          <a:solidFill>
            <a:schemeClr val="bg1">
              <a:lumMod val="60000"/>
              <a:lumOff val="40000"/>
            </a:schemeClr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F88C0A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ts val="300"/>
        </a:spcBef>
        <a:spcAft>
          <a:spcPct val="0"/>
        </a:spcAft>
        <a:buClr>
          <a:schemeClr val="bg2">
            <a:lumMod val="65000"/>
            <a:lumOff val="35000"/>
          </a:schemeClr>
        </a:buClr>
        <a:buSzPct val="73000"/>
        <a:buFont typeface="Wingdings" pitchFamily="2" charset="2"/>
        <a:buChar char="§"/>
        <a:defRPr sz="2400">
          <a:solidFill>
            <a:schemeClr val="bg2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200">
          <a:solidFill>
            <a:schemeClr val="tx2">
              <a:lumMod val="25000"/>
            </a:schemeClr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ts val="300"/>
        </a:spcBef>
        <a:spcAft>
          <a:spcPct val="0"/>
        </a:spcAft>
        <a:buClr>
          <a:schemeClr val="tx2">
            <a:lumMod val="50000"/>
          </a:schemeClr>
        </a:buClr>
        <a:buSzPct val="75000"/>
        <a:buFont typeface="Wingdings" pitchFamily="2" charset="2"/>
        <a:buChar char="§"/>
        <a:defRPr sz="2000">
          <a:solidFill>
            <a:schemeClr val="tx2">
              <a:lumMod val="50000"/>
            </a:schemeClr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hyperlink" Target="https://academy.acl.com/unit/view/id:7467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s://academy.acl.com/unit/view/id:7467)" TargetMode="External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academy.acl.com/unit/view/id:7467)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academy.acl.com/unit/view/id:7470)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enablement.acl.com/helpdocs/analytics/12/user-guide/en-us/Default.htm#cshid=using-expressions)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hyperlink" Target="https://enablement.acl.com/helpdocs/analytics/12/user-guide/en-us/Default.htm#cshid=using-expressions)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hyperlink" Target="https://enablement.acl.com/helpdocs/analytics/12/user-guide/en-us/Default.htm#cshid=using-expressions)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s://enablement.acl.com/helpdocs/analytics/12/user-guide/en-us/Default.htm#cshid=using-expressions)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5" Type="http://schemas.openxmlformats.org/officeDocument/2006/relationships/hyperlink" Target="https://academy.acl.com/unit/view/id:7466)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MIS 5208 – L5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 Ferrara, MSIA, CISSP</a:t>
            </a:r>
          </a:p>
          <a:p>
            <a:r>
              <a:rPr lang="en-US" dirty="0" err="1" smtClean="0"/>
              <a:t>eferrara@temple.edu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Audit Command Language Fundamentals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Using Filters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8201"/>
            <a:ext cx="8305800" cy="3048000"/>
          </a:xfrm>
        </p:spPr>
        <p:txBody>
          <a:bodyPr/>
          <a:lstStyle/>
          <a:p>
            <a:r>
              <a:rPr lang="en-US" sz="1600" dirty="0"/>
              <a:t>Search for a Starting String</a:t>
            </a:r>
          </a:p>
          <a:p>
            <a:pPr lvl="1"/>
            <a:r>
              <a:rPr lang="en-US" sz="1600" dirty="0"/>
              <a:t>Filters can be used to find specific words. By default, </a:t>
            </a:r>
            <a:r>
              <a:rPr lang="en-US" sz="1600" b="1" dirty="0" smtClean="0"/>
              <a:t>search </a:t>
            </a:r>
            <a:r>
              <a:rPr lang="en-US" sz="1600" b="1" dirty="0"/>
              <a:t>behaves like a wildcard </a:t>
            </a:r>
            <a:r>
              <a:rPr lang="en-US" sz="1600" dirty="0"/>
              <a:t>(looks for every occurrence where the value begins with the filter string; it doesn’t matter what is after the string). </a:t>
            </a:r>
            <a:endParaRPr lang="en-US" sz="1600" dirty="0" smtClean="0"/>
          </a:p>
          <a:p>
            <a:pPr lvl="1"/>
            <a:r>
              <a:rPr lang="en-US" sz="1600" dirty="0" smtClean="0"/>
              <a:t>When </a:t>
            </a:r>
            <a:r>
              <a:rPr lang="en-US" sz="1600" dirty="0"/>
              <a:t>the filter, fieldname = "string" is constructed:</a:t>
            </a:r>
          </a:p>
          <a:p>
            <a:pPr lvl="1"/>
            <a:r>
              <a:rPr lang="en-US" sz="1600" dirty="0"/>
              <a:t>The string being searched for must be at the start of the field.</a:t>
            </a:r>
          </a:p>
          <a:p>
            <a:pPr lvl="1"/>
            <a:r>
              <a:rPr lang="en-US" sz="1600" dirty="0"/>
              <a:t>Alpha characters (A-Z) are case sensitive</a:t>
            </a:r>
          </a:p>
          <a:p>
            <a:r>
              <a:rPr lang="en-US" sz="1600" dirty="0" smtClean="0"/>
              <a:t>Only </a:t>
            </a:r>
            <a:r>
              <a:rPr lang="en-US" sz="1600" dirty="0"/>
              <a:t>character fields can be used for word searches.</a:t>
            </a:r>
          </a:p>
          <a:p>
            <a:r>
              <a:rPr lang="en-US" sz="1600" dirty="0"/>
              <a:t>The search can be performed on any characters within the field (A-Z, 0-9, or symbols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572286"/>
            <a:ext cx="5751576" cy="2241784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168059" y="3572286"/>
            <a:ext cx="2895600" cy="17366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Arial" charset="0"/>
              <a:buChar char="•"/>
            </a:pPr>
            <a:r>
              <a:rPr lang="en-US" sz="1200" dirty="0">
                <a:solidFill>
                  <a:srgbClr val="3F3D3C"/>
                </a:solidFill>
                <a:latin typeface="+mn-lt"/>
              </a:rPr>
              <a:t>The wildcard behavior is controlled by Exact Character Comparisons (ECC). </a:t>
            </a:r>
            <a:endParaRPr lang="en-US" sz="1200" dirty="0" smtClean="0">
              <a:solidFill>
                <a:srgbClr val="3F3D3C"/>
              </a:solidFill>
              <a:latin typeface="+mn-lt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200" dirty="0" smtClean="0">
                <a:solidFill>
                  <a:srgbClr val="3F3D3C"/>
                </a:solidFill>
                <a:latin typeface="+mn-lt"/>
              </a:rPr>
              <a:t>If </a:t>
            </a:r>
            <a:r>
              <a:rPr lang="en-US" sz="1200" dirty="0">
                <a:solidFill>
                  <a:srgbClr val="3F3D3C"/>
                </a:solidFill>
                <a:latin typeface="+mn-lt"/>
              </a:rPr>
              <a:t>ECC is on, the remainder of the field value after the search for string must be blank in order for it to be picked up. </a:t>
            </a:r>
            <a:endParaRPr lang="en-US" sz="1200" dirty="0" smtClean="0">
              <a:solidFill>
                <a:srgbClr val="3F3D3C"/>
              </a:solidFill>
              <a:latin typeface="+mn-lt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en-US" sz="1200" dirty="0" smtClean="0">
                <a:solidFill>
                  <a:srgbClr val="3F3D3C"/>
                </a:solidFill>
                <a:latin typeface="+mn-lt"/>
              </a:rPr>
              <a:t>The </a:t>
            </a:r>
            <a:r>
              <a:rPr lang="en-US" sz="1200" dirty="0">
                <a:solidFill>
                  <a:srgbClr val="3F3D3C"/>
                </a:solidFill>
                <a:latin typeface="+mn-lt"/>
              </a:rPr>
              <a:t>table </a:t>
            </a:r>
            <a:r>
              <a:rPr lang="en-US" sz="1200" dirty="0" smtClean="0">
                <a:solidFill>
                  <a:srgbClr val="3F3D3C"/>
                </a:solidFill>
                <a:latin typeface="+mn-lt"/>
              </a:rPr>
              <a:t>shows </a:t>
            </a:r>
            <a:r>
              <a:rPr lang="en-US" sz="1200" dirty="0">
                <a:solidFill>
                  <a:srgbClr val="3F3D3C"/>
                </a:solidFill>
                <a:latin typeface="+mn-lt"/>
              </a:rPr>
              <a:t>how values will evaluate if ECC is turned on or off</a:t>
            </a:r>
            <a:r>
              <a:rPr lang="en-US" sz="1200" dirty="0" smtClean="0">
                <a:solidFill>
                  <a:srgbClr val="3F3D3C"/>
                </a:solidFill>
                <a:latin typeface="+mn-lt"/>
              </a:rPr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6577" y="5867400"/>
            <a:ext cx="36247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Foundations (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https://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hlinkClick r:id="rId3"/>
              </a:rPr>
              <a:t>academy.acl.com/unit/view/id:7467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5779935"/>
            <a:ext cx="29803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200" dirty="0">
                <a:solidFill>
                  <a:srgbClr val="3F3D3C"/>
                </a:solidFill>
              </a:rPr>
              <a:t>Consider the filter </a:t>
            </a:r>
            <a:r>
              <a:rPr lang="en-US" sz="1200" dirty="0" err="1">
                <a:solidFill>
                  <a:srgbClr val="3F3D3C"/>
                </a:solidFill>
              </a:rPr>
              <a:t>LastName</a:t>
            </a:r>
            <a:r>
              <a:rPr lang="en-US" sz="1200" dirty="0">
                <a:solidFill>
                  <a:srgbClr val="3F3D3C"/>
                </a:solidFill>
              </a:rPr>
              <a:t> = "SMITH</a:t>
            </a:r>
            <a:r>
              <a:rPr lang="en-US" sz="1200" dirty="0" smtClean="0">
                <a:solidFill>
                  <a:srgbClr val="3F3D3C"/>
                </a:solidFill>
              </a:rPr>
              <a:t>" </a:t>
            </a:r>
            <a:endParaRPr lang="en-US" sz="1200" dirty="0">
              <a:solidFill>
                <a:srgbClr val="3F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765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Turning ECC On / Off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52" r="1852"/>
          <a:stretch/>
        </p:blipFill>
        <p:spPr>
          <a:xfrm>
            <a:off x="457200" y="1143001"/>
            <a:ext cx="3044620" cy="342900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8600" y="1088232"/>
            <a:ext cx="4572000" cy="1785937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533400" y="2438400"/>
            <a:ext cx="1447800" cy="15240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9610" y="789472"/>
            <a:ext cx="3183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3F3D3C"/>
                </a:solidFill>
                <a:latin typeface="+mn-lt"/>
              </a:rPr>
              <a:t>ECC can be found under </a:t>
            </a:r>
            <a:r>
              <a:rPr lang="en-US" sz="1200" b="1">
                <a:solidFill>
                  <a:srgbClr val="3F3D3C"/>
                </a:solidFill>
                <a:latin typeface="+mn-lt"/>
              </a:rPr>
              <a:t>Tools</a:t>
            </a:r>
            <a:r>
              <a:rPr lang="en-US" sz="1200">
                <a:solidFill>
                  <a:srgbClr val="3F3D3C"/>
                </a:solidFill>
                <a:latin typeface="+mn-lt"/>
              </a:rPr>
              <a:t> &gt; </a:t>
            </a:r>
            <a:r>
              <a:rPr lang="en-US" sz="1200" b="1">
                <a:solidFill>
                  <a:srgbClr val="3F3D3C"/>
                </a:solidFill>
                <a:latin typeface="+mn-lt"/>
              </a:rPr>
              <a:t>Options &gt;Table</a:t>
            </a:r>
            <a:r>
              <a:rPr lang="en-US" sz="1200">
                <a:solidFill>
                  <a:srgbClr val="3F3D3C"/>
                </a:solidFill>
                <a:latin typeface="+mn-lt"/>
              </a:rPr>
              <a:t>.</a:t>
            </a:r>
            <a:endParaRPr lang="en-US" sz="120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" y="5797705"/>
            <a:ext cx="82209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</a:rPr>
              <a:t>Source: ACL Analytics Foundations 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hlinkClick r:id="rId4"/>
              </a:rPr>
              <a:t>https://academy.acl.com/unit/view/id:7467)</a:t>
            </a:r>
            <a:endParaRPr lang="en-US" sz="800" dirty="0">
              <a:solidFill>
                <a:schemeClr val="bg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0606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 Builder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97" y="794994"/>
            <a:ext cx="6478205" cy="510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900394"/>
            <a:ext cx="16450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Software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v12</a:t>
            </a:r>
          </a:p>
        </p:txBody>
      </p:sp>
    </p:spTree>
    <p:extLst>
      <p:ext uri="{BB962C8B-B14F-4D97-AF65-F5344CB8AC3E}">
        <p14:creationId xmlns:p14="http://schemas.microsoft.com/office/powerpoint/2010/main" val="205295420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Filters </a:t>
            </a:r>
            <a:r>
              <a:rPr lang="mr-IN" dirty="0" smtClean="0"/>
              <a:t>–</a:t>
            </a:r>
            <a:r>
              <a:rPr lang="en-US" dirty="0" smtClean="0"/>
              <a:t> Dynamic &amp; Programmatic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52" r="1852"/>
          <a:stretch/>
        </p:blipFill>
        <p:spPr>
          <a:xfrm>
            <a:off x="457200" y="1143001"/>
            <a:ext cx="3044620" cy="342900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8598" y="1088232"/>
            <a:ext cx="4572000" cy="17859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33400" y="2438400"/>
            <a:ext cx="1447800" cy="15240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9610" y="789472"/>
            <a:ext cx="31831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3F3D3C"/>
                </a:solidFill>
                <a:latin typeface="+mn-lt"/>
              </a:rPr>
              <a:t>ECC can be found under </a:t>
            </a:r>
            <a:r>
              <a:rPr lang="en-US" sz="1200" b="1">
                <a:solidFill>
                  <a:srgbClr val="3F3D3C"/>
                </a:solidFill>
                <a:latin typeface="+mn-lt"/>
              </a:rPr>
              <a:t>Tools</a:t>
            </a:r>
            <a:r>
              <a:rPr lang="en-US" sz="1200">
                <a:solidFill>
                  <a:srgbClr val="3F3D3C"/>
                </a:solidFill>
                <a:latin typeface="+mn-lt"/>
              </a:rPr>
              <a:t> &gt; </a:t>
            </a:r>
            <a:r>
              <a:rPr lang="en-US" sz="1200" b="1">
                <a:solidFill>
                  <a:srgbClr val="3F3D3C"/>
                </a:solidFill>
                <a:latin typeface="+mn-lt"/>
              </a:rPr>
              <a:t>Options &gt;Table</a:t>
            </a:r>
            <a:r>
              <a:rPr lang="en-US" sz="1200">
                <a:solidFill>
                  <a:srgbClr val="3F3D3C"/>
                </a:solidFill>
                <a:latin typeface="+mn-lt"/>
              </a:rPr>
              <a:t>.</a:t>
            </a:r>
            <a:endParaRPr lang="en-US" sz="120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4272"/>
          <a:stretch/>
        </p:blipFill>
        <p:spPr>
          <a:xfrm>
            <a:off x="4038600" y="3490788"/>
            <a:ext cx="4571998" cy="1744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038598" y="1100126"/>
            <a:ext cx="990600" cy="228929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038598" y="3490788"/>
            <a:ext cx="990600" cy="228929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577" y="5867400"/>
            <a:ext cx="16450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Software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v12</a:t>
            </a:r>
          </a:p>
        </p:txBody>
      </p:sp>
    </p:spTree>
    <p:extLst>
      <p:ext uri="{BB962C8B-B14F-4D97-AF65-F5344CB8AC3E}">
        <p14:creationId xmlns:p14="http://schemas.microsoft.com/office/powerpoint/2010/main" val="156521445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Search for a Starting String</a:t>
            </a:r>
          </a:p>
          <a:p>
            <a:pPr lvl="1"/>
            <a:r>
              <a:rPr lang="en-US" sz="1600" dirty="0"/>
              <a:t>Filters can be used to find specific words. By default, the search behaves like a wildcard (looks for every occurrence where the value begins with the filter string; it doesn’t matter what is after the string). When the filter, fieldname = "string" is constructed:</a:t>
            </a:r>
          </a:p>
          <a:p>
            <a:pPr lvl="1"/>
            <a:r>
              <a:rPr lang="en-US" sz="1600" dirty="0"/>
              <a:t>The string being searched for must be at the start of the field.</a:t>
            </a:r>
          </a:p>
          <a:p>
            <a:pPr lvl="1"/>
            <a:r>
              <a:rPr lang="en-US" sz="1600" dirty="0"/>
              <a:t>Alpha characters (A-Z) are case sensitive</a:t>
            </a:r>
          </a:p>
          <a:p>
            <a:pPr lvl="1"/>
            <a:r>
              <a:rPr lang="en-US" sz="1600" dirty="0" smtClean="0"/>
              <a:t>Only </a:t>
            </a:r>
            <a:r>
              <a:rPr lang="en-US" sz="1600" dirty="0"/>
              <a:t>character fields can be used for word searches.</a:t>
            </a:r>
          </a:p>
          <a:p>
            <a:pPr lvl="1"/>
            <a:r>
              <a:rPr lang="en-US" sz="1600" dirty="0"/>
              <a:t>The search can be performed on any characters within the field (A-Z, 0-9, or symbols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6577" y="5867400"/>
            <a:ext cx="36247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Foundations (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https://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hlinkClick r:id="rId2"/>
              </a:rPr>
              <a:t>academy.acl.com/unit/view/id:7467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7063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Filter &amp; Searching Class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8968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with Conditionals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8800"/>
            <a:ext cx="7772400" cy="26026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90335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How many customers have a credit limit of at least $10,000 AND belong to Sales Rep 00210, 00140, or 00190?</a:t>
            </a:r>
          </a:p>
        </p:txBody>
      </p:sp>
    </p:spTree>
    <p:extLst>
      <p:ext uri="{BB962C8B-B14F-4D97-AF65-F5344CB8AC3E}">
        <p14:creationId xmlns:p14="http://schemas.microsoft.com/office/powerpoint/2010/main" val="294967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 with Expression Builder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66800"/>
            <a:ext cx="5867399" cy="464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10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 Activity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How many customers have a credit limit of at least $10000 AND belong to Sales Rep 00210, 00140, or 00190?</a:t>
            </a:r>
          </a:p>
          <a:p>
            <a:r>
              <a:rPr lang="en-US" sz="1800" dirty="0" smtClean="0"/>
              <a:t>Create a filter named limit_less_10000.</a:t>
            </a:r>
          </a:p>
          <a:p>
            <a:r>
              <a:rPr lang="en-US" sz="1800" dirty="0" smtClean="0"/>
              <a:t>Using your saved filter, limit_less_10000, build a filter that will display customers who do not have a limit of at least $10000. Which operator will accomplish this?</a:t>
            </a:r>
          </a:p>
          <a:p>
            <a:r>
              <a:rPr lang="en-US" sz="1800" dirty="0" smtClean="0"/>
              <a:t>Create a filter </a:t>
            </a:r>
            <a:r>
              <a:rPr lang="en-US" sz="1800" dirty="0"/>
              <a:t>names f_limit_less_10000. Using your saved filter, </a:t>
            </a:r>
            <a:r>
              <a:rPr lang="en-US" sz="1800" dirty="0" smtClean="0"/>
              <a:t>build a </a:t>
            </a:r>
            <a:r>
              <a:rPr lang="en-US" sz="1800" dirty="0"/>
              <a:t>filter that will display customers who do not have a limit of at least $</a:t>
            </a:r>
            <a:r>
              <a:rPr lang="en-US" sz="1800" dirty="0" smtClean="0"/>
              <a:t>10000</a:t>
            </a:r>
            <a:r>
              <a:rPr lang="en-US" sz="1800" dirty="0"/>
              <a:t>. Which operator will accomplish this</a:t>
            </a:r>
            <a:r>
              <a:rPr lang="en-US" sz="1800" dirty="0" smtClean="0"/>
              <a:t>?</a:t>
            </a:r>
          </a:p>
          <a:p>
            <a:r>
              <a:rPr lang="en-US" sz="1800" dirty="0"/>
              <a:t>How many customers have a credit limit less than $</a:t>
            </a:r>
            <a:r>
              <a:rPr lang="en-US" sz="1800" dirty="0" smtClean="0"/>
              <a:t>10000</a:t>
            </a:r>
            <a:r>
              <a:rPr lang="en-US" sz="1800" dirty="0"/>
              <a:t>?</a:t>
            </a:r>
          </a:p>
          <a:p>
            <a:r>
              <a:rPr lang="en-US" sz="1800" dirty="0"/>
              <a:t>How many customers belong to Sales Rep 00210?</a:t>
            </a:r>
          </a:p>
          <a:p>
            <a:r>
              <a:rPr lang="en-US" sz="1800" dirty="0"/>
              <a:t>In total, how many customers belong to Sales Rep 00210, 00140, or 00190?</a:t>
            </a:r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746504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Unconditional Computed Fields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/>
              <a:t>unconditional computed field applies the same expression to every record in the file.</a:t>
            </a:r>
          </a:p>
          <a:p>
            <a:r>
              <a:rPr lang="en-US" dirty="0" smtClean="0"/>
              <a:t>Note: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computed field must be named and always </a:t>
            </a:r>
            <a:r>
              <a:rPr lang="en-US" dirty="0" smtClean="0"/>
              <a:t>saved to your work file.</a:t>
            </a:r>
          </a:p>
          <a:p>
            <a:r>
              <a:rPr lang="en-US" dirty="0" smtClean="0"/>
              <a:t>Example:</a:t>
            </a:r>
          </a:p>
          <a:p>
            <a:pPr lvl="1"/>
            <a:r>
              <a:rPr lang="en-US" dirty="0" smtClean="0"/>
              <a:t>In </a:t>
            </a:r>
            <a:r>
              <a:rPr lang="en-US" dirty="0"/>
              <a:t>a sales transaction file, every transaction requires a discount to be calculated on the final amount at 10%. 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expression needs to be applied unilaterally (unconditionally) to every record.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5880554"/>
            <a:ext cx="57756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Foundations ( </a:t>
            </a:r>
            <a:r>
              <a:rPr lang="en-US" sz="800" dirty="0">
                <a:hlinkClick r:id="rId2"/>
              </a:rPr>
              <a:t>https://</a:t>
            </a:r>
            <a:r>
              <a:rPr lang="en-US" sz="800" dirty="0" smtClean="0">
                <a:hlinkClick r:id="rId2"/>
              </a:rPr>
              <a:t>academy.acl.com/unit/view/id:7470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2"/>
              </a:rPr>
              <a:t>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18121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Expressions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/>
              <a:t>Expressions are statements used primarily to create filters and computed fields. </a:t>
            </a:r>
            <a:endParaRPr lang="en-US" sz="1600" dirty="0" smtClean="0"/>
          </a:p>
          <a:p>
            <a:r>
              <a:rPr lang="en-US" sz="1600" dirty="0" smtClean="0"/>
              <a:t>They perform: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alculations</a:t>
            </a:r>
            <a:r>
              <a:rPr lang="en-US" sz="1400" dirty="0"/>
              <a:t>, </a:t>
            </a:r>
            <a:endParaRPr lang="en-US" sz="1400" dirty="0" smtClean="0"/>
          </a:p>
          <a:p>
            <a:pPr lvl="1"/>
            <a:r>
              <a:rPr lang="en-US" sz="1400" dirty="0" smtClean="0"/>
              <a:t>Specify </a:t>
            </a:r>
            <a:r>
              <a:rPr lang="en-US" sz="1400" dirty="0"/>
              <a:t>logical conditions, </a:t>
            </a:r>
            <a:endParaRPr lang="en-US" sz="1400" dirty="0" smtClean="0"/>
          </a:p>
          <a:p>
            <a:pPr lvl="1"/>
            <a:r>
              <a:rPr lang="en-US" sz="1400" dirty="0" smtClean="0"/>
              <a:t>Create </a:t>
            </a:r>
            <a:r>
              <a:rPr lang="en-US" sz="1400" dirty="0"/>
              <a:t>values that do not exist in the data file. </a:t>
            </a:r>
            <a:endParaRPr lang="en-US" sz="1400" dirty="0" smtClean="0"/>
          </a:p>
          <a:p>
            <a:r>
              <a:rPr lang="en-US" sz="1600" dirty="0" smtClean="0"/>
              <a:t>Expressions </a:t>
            </a:r>
            <a:r>
              <a:rPr lang="en-US" sz="1600" dirty="0"/>
              <a:t>can </a:t>
            </a:r>
            <a:r>
              <a:rPr lang="en-US" sz="1600" dirty="0" smtClean="0"/>
              <a:t>be:</a:t>
            </a:r>
          </a:p>
          <a:p>
            <a:pPr lvl="1"/>
            <a:r>
              <a:rPr lang="en-US" sz="1400" dirty="0" smtClean="0"/>
              <a:t>Named </a:t>
            </a:r>
            <a:r>
              <a:rPr lang="en-US" sz="1400" dirty="0"/>
              <a:t>and saved as part of a </a:t>
            </a:r>
            <a:r>
              <a:rPr lang="en-US" sz="1400" dirty="0" smtClean="0"/>
              <a:t>project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reated </a:t>
            </a:r>
            <a:r>
              <a:rPr lang="en-US" sz="1400" dirty="0"/>
              <a:t>just for immediate </a:t>
            </a:r>
            <a:r>
              <a:rPr lang="en-US" sz="1400" dirty="0" smtClean="0"/>
              <a:t>use (temporary)</a:t>
            </a:r>
            <a:endParaRPr lang="en-US" sz="1400" dirty="0"/>
          </a:p>
          <a:p>
            <a:r>
              <a:rPr lang="en-US" sz="1600" dirty="0"/>
              <a:t>The output of an expression can be returned in any of the four data types: </a:t>
            </a:r>
            <a:endParaRPr lang="en-US" sz="1600" dirty="0" smtClean="0"/>
          </a:p>
          <a:p>
            <a:pPr lvl="1"/>
            <a:r>
              <a:rPr lang="en-US" sz="1400" dirty="0" smtClean="0"/>
              <a:t>logical</a:t>
            </a:r>
          </a:p>
          <a:p>
            <a:pPr lvl="1"/>
            <a:r>
              <a:rPr lang="en-US" sz="1400" dirty="0" smtClean="0"/>
              <a:t>character </a:t>
            </a:r>
            <a:endParaRPr lang="en-US" sz="1400" dirty="0"/>
          </a:p>
          <a:p>
            <a:pPr lvl="1"/>
            <a:r>
              <a:rPr lang="en-US" sz="1400" dirty="0" smtClean="0"/>
              <a:t>numeric</a:t>
            </a:r>
          </a:p>
          <a:p>
            <a:pPr lvl="1"/>
            <a:r>
              <a:rPr lang="en-US" sz="1400" dirty="0" err="1" smtClean="0"/>
              <a:t>datetime</a:t>
            </a:r>
            <a:endParaRPr lang="en-US" sz="1400" dirty="0"/>
          </a:p>
          <a:p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 smtClean="0"/>
              <a:t>Filters </a:t>
            </a:r>
            <a:r>
              <a:rPr lang="en-US" sz="1800" dirty="0"/>
              <a:t>(Logical expressions)</a:t>
            </a:r>
          </a:p>
          <a:p>
            <a:pPr lvl="1"/>
            <a:r>
              <a:rPr lang="en-US" sz="1600" dirty="0"/>
              <a:t>Filters are logical expressions, </a:t>
            </a:r>
            <a:r>
              <a:rPr lang="en-US" sz="1600" dirty="0" smtClean="0"/>
              <a:t>that select records in your analysis file based </a:t>
            </a:r>
            <a:r>
              <a:rPr lang="en-US" sz="1600" dirty="0"/>
              <a:t>on </a:t>
            </a:r>
            <a:r>
              <a:rPr lang="en-US" sz="1600" dirty="0" smtClean="0"/>
              <a:t>a </a:t>
            </a:r>
            <a:r>
              <a:rPr lang="en-US" sz="1600" dirty="0"/>
              <a:t>particular </a:t>
            </a:r>
            <a:r>
              <a:rPr lang="en-US" sz="1600" dirty="0" smtClean="0"/>
              <a:t>- </a:t>
            </a:r>
            <a:r>
              <a:rPr lang="en-US" sz="1600" dirty="0"/>
              <a:t>evaluating each record as </a:t>
            </a:r>
            <a:r>
              <a:rPr lang="en-US" sz="1600" dirty="0" smtClean="0"/>
              <a:t>being:</a:t>
            </a:r>
          </a:p>
          <a:p>
            <a:pPr lvl="2"/>
            <a:r>
              <a:rPr lang="en-US" sz="1400" dirty="0" smtClean="0"/>
              <a:t>True</a:t>
            </a:r>
          </a:p>
          <a:p>
            <a:pPr lvl="2"/>
            <a:r>
              <a:rPr lang="en-US" sz="1400" dirty="0" smtClean="0"/>
              <a:t>False </a:t>
            </a:r>
          </a:p>
          <a:p>
            <a:pPr lvl="1"/>
            <a:r>
              <a:rPr lang="en-US" sz="1600" dirty="0" smtClean="0"/>
              <a:t>Logical </a:t>
            </a:r>
            <a:r>
              <a:rPr lang="en-US" sz="1600" dirty="0"/>
              <a:t>expressions restrict the </a:t>
            </a:r>
            <a:r>
              <a:rPr lang="en-US" sz="1600" dirty="0" smtClean="0"/>
              <a:t>viewed records based on the </a:t>
            </a:r>
            <a:r>
              <a:rPr lang="en-US" sz="1600" dirty="0"/>
              <a:t>expression </a:t>
            </a:r>
            <a:r>
              <a:rPr lang="en-US" sz="1600" dirty="0" smtClean="0"/>
              <a:t>criteria</a:t>
            </a:r>
          </a:p>
          <a:p>
            <a:pPr lvl="1"/>
            <a:r>
              <a:rPr lang="en-US" sz="1600" dirty="0" smtClean="0"/>
              <a:t>For </a:t>
            </a:r>
            <a:r>
              <a:rPr lang="en-US" sz="1600" dirty="0"/>
              <a:t>example, you can create a filter that selects only records that fall within a specified range of dates.</a:t>
            </a:r>
          </a:p>
          <a:p>
            <a:pPr lvl="1"/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195" y="4267200"/>
            <a:ext cx="652240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8600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Unconditional Computed Fields</a:t>
            </a:r>
            <a:endParaRPr lang="en-US" dirty="0"/>
          </a:p>
        </p:txBody>
      </p:sp>
      <p:pic>
        <p:nvPicPr>
          <p:cNvPr id="7" name="Unconditional_computed_fiel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88" y="1055688"/>
            <a:ext cx="8302625" cy="4670425"/>
          </a:xfrm>
        </p:spPr>
      </p:pic>
    </p:spTree>
    <p:extLst>
      <p:ext uri="{BB962C8B-B14F-4D97-AF65-F5344CB8AC3E}">
        <p14:creationId xmlns:p14="http://schemas.microsoft.com/office/powerpoint/2010/main" val="1378627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Computed Fields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Only exist in the table and are not a part of the data source.</a:t>
            </a:r>
          </a:p>
          <a:p>
            <a:r>
              <a:rPr lang="en-US" sz="1800" dirty="0" smtClean="0"/>
              <a:t>Must be named.</a:t>
            </a:r>
          </a:p>
          <a:p>
            <a:r>
              <a:rPr lang="en-US" sz="1800" dirty="0" smtClean="0"/>
              <a:t>Can return a character, numeric or date output.</a:t>
            </a:r>
          </a:p>
          <a:p>
            <a:r>
              <a:rPr lang="en-US" sz="1800" dirty="0" smtClean="0"/>
              <a:t>The rules for using the Expression Builder to create a computed field are similar to those for creating a filter as detailed in the Expression Builder page.</a:t>
            </a:r>
          </a:p>
          <a:p>
            <a:endParaRPr lang="en-US" sz="1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56773" y="1676400"/>
            <a:ext cx="4194996" cy="2819400"/>
            <a:chOff x="1447800" y="1454477"/>
            <a:chExt cx="6553200" cy="3955723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238500" y="1454477"/>
              <a:ext cx="2743200" cy="1371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Computed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Field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1447800" y="4036243"/>
              <a:ext cx="2743200" cy="1371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Unconditional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/>
                <a:t>(Same Expression Applied)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257800" y="4038600"/>
              <a:ext cx="2743200" cy="1371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Conditional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 smtClean="0"/>
                <a:t>(Different Expression Applied Based On Each Condition)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10" name="Straight Arrow Connector 9"/>
            <p:cNvCxnSpPr>
              <a:stCxn id="6" idx="2"/>
              <a:endCxn id="7" idx="0"/>
            </p:cNvCxnSpPr>
            <p:nvPr/>
          </p:nvCxnSpPr>
          <p:spPr bwMode="auto">
            <a:xfrm flipH="1">
              <a:off x="2819400" y="2826077"/>
              <a:ext cx="1790700" cy="12101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>
              <a:stCxn id="6" idx="2"/>
              <a:endCxn id="8" idx="0"/>
            </p:cNvCxnSpPr>
            <p:nvPr/>
          </p:nvCxnSpPr>
          <p:spPr bwMode="auto">
            <a:xfrm>
              <a:off x="4610100" y="2826077"/>
              <a:ext cx="2019300" cy="1212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5" name="Rectangle 14"/>
          <p:cNvSpPr/>
          <p:nvPr/>
        </p:nvSpPr>
        <p:spPr>
          <a:xfrm>
            <a:off x="529404" y="1494934"/>
            <a:ext cx="2548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421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Computed Field Class Activity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53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Activity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Background: Since pay </a:t>
            </a:r>
            <a:r>
              <a:rPr lang="en-US" sz="1600" dirty="0" smtClean="0"/>
              <a:t>checks </a:t>
            </a:r>
            <a:r>
              <a:rPr lang="en-US" sz="1600" dirty="0"/>
              <a:t>are issued monthly, the </a:t>
            </a:r>
            <a:r>
              <a:rPr lang="en-US" sz="1600" dirty="0" err="1"/>
              <a:t>pay_per_period</a:t>
            </a:r>
            <a:r>
              <a:rPr lang="en-US" sz="1600" dirty="0"/>
              <a:t> for each employee should equal 1/12th of their </a:t>
            </a:r>
            <a:r>
              <a:rPr lang="en-US" sz="1600" dirty="0" smtClean="0"/>
              <a:t>salary</a:t>
            </a:r>
            <a:r>
              <a:rPr lang="en-US" sz="1600" dirty="0"/>
              <a:t>:</a:t>
            </a:r>
            <a:endParaRPr lang="en-US" sz="1600" dirty="0" smtClean="0"/>
          </a:p>
          <a:p>
            <a:pPr lvl="1"/>
            <a:r>
              <a:rPr lang="en-US" sz="1400" dirty="0" smtClean="0"/>
              <a:t>Calculate </a:t>
            </a:r>
            <a:r>
              <a:rPr lang="en-US" sz="1400" dirty="0"/>
              <a:t>the variance (difference) between the original salary field and the computed field, </a:t>
            </a:r>
            <a:r>
              <a:rPr lang="en-US" sz="1400" dirty="0" err="1"/>
              <a:t>c_SalaryRecalc</a:t>
            </a:r>
            <a:r>
              <a:rPr lang="en-US" sz="1400" dirty="0"/>
              <a:t>, create another field called </a:t>
            </a:r>
            <a:r>
              <a:rPr lang="en-US" sz="1400" dirty="0" err="1"/>
              <a:t>c_SalaryVariance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Positive </a:t>
            </a:r>
            <a:r>
              <a:rPr lang="en-US" sz="1400" dirty="0"/>
              <a:t>values in the </a:t>
            </a:r>
            <a:r>
              <a:rPr lang="en-US" sz="1400" dirty="0" err="1"/>
              <a:t>c_SalaryRecalc</a:t>
            </a:r>
            <a:r>
              <a:rPr lang="en-US" sz="1400" dirty="0"/>
              <a:t> field should reflect pay period overpayments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Select </a:t>
            </a:r>
            <a:r>
              <a:rPr lang="en-US" sz="1400" dirty="0"/>
              <a:t>Edit &gt; Table Layout</a:t>
            </a:r>
            <a:r>
              <a:rPr lang="en-US" sz="1400" dirty="0" smtClean="0"/>
              <a:t>. </a:t>
            </a:r>
          </a:p>
          <a:p>
            <a:pPr lvl="1"/>
            <a:r>
              <a:rPr lang="en-US" sz="1400" dirty="0" smtClean="0"/>
              <a:t>Click </a:t>
            </a:r>
            <a:r>
              <a:rPr lang="en-US" sz="1400" dirty="0"/>
              <a:t>the Add a New Expression </a:t>
            </a:r>
            <a:r>
              <a:rPr lang="en-US" sz="1400" dirty="0" err="1"/>
              <a:t>button.Under</a:t>
            </a:r>
            <a:r>
              <a:rPr lang="en-US" sz="1400" dirty="0"/>
              <a:t> name enter </a:t>
            </a:r>
            <a:r>
              <a:rPr lang="en-US" sz="1400" dirty="0" err="1"/>
              <a:t>c_SalaryRecalc.Click</a:t>
            </a:r>
            <a:r>
              <a:rPr lang="en-US" sz="1400" dirty="0"/>
              <a:t> on the f(x) button and enter the syntax </a:t>
            </a:r>
            <a:r>
              <a:rPr lang="en-US" sz="1400" dirty="0" err="1"/>
              <a:t>pay_per_period</a:t>
            </a:r>
            <a:r>
              <a:rPr lang="en-US" sz="1400" dirty="0"/>
              <a:t> * 12 . </a:t>
            </a:r>
            <a:endParaRPr lang="en-US" sz="1400" dirty="0" smtClean="0"/>
          </a:p>
          <a:p>
            <a:pPr lvl="1"/>
            <a:r>
              <a:rPr lang="en-US" sz="1400" dirty="0" smtClean="0"/>
              <a:t>Click </a:t>
            </a:r>
            <a:r>
              <a:rPr lang="en-US" sz="1400" dirty="0"/>
              <a:t>OK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Click </a:t>
            </a:r>
            <a:r>
              <a:rPr lang="en-US" sz="1400" dirty="0"/>
              <a:t>the green checkmark to accept the entry. </a:t>
            </a:r>
            <a:endParaRPr lang="en-US" sz="1400" dirty="0" smtClean="0"/>
          </a:p>
          <a:p>
            <a:pPr lvl="1"/>
            <a:r>
              <a:rPr lang="en-US" sz="1400" dirty="0" smtClean="0"/>
              <a:t>Don’t </a:t>
            </a:r>
            <a:r>
              <a:rPr lang="en-US" sz="1400" dirty="0"/>
              <a:t>close the table layout window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Using </a:t>
            </a:r>
            <a:r>
              <a:rPr lang="en-US" sz="1400" dirty="0"/>
              <a:t>the syntax </a:t>
            </a:r>
            <a:r>
              <a:rPr lang="en-US" sz="1400" dirty="0" err="1"/>
              <a:t>pay_per_period</a:t>
            </a:r>
            <a:r>
              <a:rPr lang="en-US" sz="1400" dirty="0"/>
              <a:t> * 12, create a computed field, named </a:t>
            </a:r>
            <a:r>
              <a:rPr lang="en-US" sz="1400" dirty="0" err="1"/>
              <a:t>c_SalaryRecalc</a:t>
            </a:r>
            <a:r>
              <a:rPr lang="en-US" sz="1400" dirty="0"/>
              <a:t>, to recalculate the salary for each employee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Next </a:t>
            </a:r>
            <a:r>
              <a:rPr lang="en-US" sz="1400" dirty="0"/>
              <a:t>to the original salary field, add the </a:t>
            </a:r>
            <a:r>
              <a:rPr lang="en-US" sz="1400" dirty="0" err="1"/>
              <a:t>c_SalaryRecalc</a:t>
            </a:r>
            <a:r>
              <a:rPr lang="en-US" sz="1400" dirty="0"/>
              <a:t> and </a:t>
            </a:r>
            <a:r>
              <a:rPr lang="en-US" sz="1400" dirty="0" err="1"/>
              <a:t>c_SalaryVariance</a:t>
            </a:r>
            <a:r>
              <a:rPr lang="en-US" sz="1400" dirty="0"/>
              <a:t> fields to your view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What </a:t>
            </a:r>
            <a:r>
              <a:rPr lang="en-US" sz="1400" dirty="0"/>
              <a:t>is the total variance? (TOTAL command</a:t>
            </a:r>
            <a:r>
              <a:rPr lang="en-US" sz="1400" dirty="0" smtClean="0"/>
              <a:t>).</a:t>
            </a:r>
          </a:p>
          <a:p>
            <a:pPr lvl="1"/>
            <a:r>
              <a:rPr lang="en-US" sz="1400" dirty="0" smtClean="0"/>
              <a:t>For </a:t>
            </a:r>
            <a:r>
              <a:rPr lang="en-US" sz="1400" dirty="0"/>
              <a:t>a more detailed breakdown of the variance, you can run the STATISTICS command on the </a:t>
            </a:r>
            <a:r>
              <a:rPr lang="en-US" sz="1400" dirty="0" err="1"/>
              <a:t>c_SalaryVariance</a:t>
            </a:r>
            <a:r>
              <a:rPr lang="en-US" sz="1400" dirty="0"/>
              <a:t> field</a:t>
            </a:r>
            <a:r>
              <a:rPr lang="en-US" sz="1400" dirty="0" smtClean="0"/>
              <a:t>.</a:t>
            </a:r>
          </a:p>
          <a:p>
            <a:pPr lvl="1"/>
            <a:r>
              <a:rPr lang="en-US" sz="1400" dirty="0" smtClean="0"/>
              <a:t>Notice </a:t>
            </a:r>
            <a:r>
              <a:rPr lang="en-US" sz="1400" dirty="0"/>
              <a:t>how many of the variances are for only 4 cents? </a:t>
            </a:r>
            <a:endParaRPr lang="en-US" sz="1400" dirty="0" smtClean="0"/>
          </a:p>
          <a:p>
            <a:pPr lvl="1"/>
            <a:r>
              <a:rPr lang="en-US" sz="1400" dirty="0" smtClean="0"/>
              <a:t>Filter </a:t>
            </a:r>
            <a:r>
              <a:rPr lang="en-US" sz="1400" dirty="0"/>
              <a:t>to exclude variances +/- 5 cents using the filter </a:t>
            </a:r>
            <a:r>
              <a:rPr lang="en-US" sz="1400" dirty="0" err="1"/>
              <a:t>c_SalaryVariance</a:t>
            </a:r>
            <a:r>
              <a:rPr lang="en-US" sz="1400" dirty="0"/>
              <a:t> &gt; .05 OR </a:t>
            </a:r>
            <a:r>
              <a:rPr lang="en-US" sz="1400" dirty="0" err="1"/>
              <a:t>c_SalaryVariance</a:t>
            </a:r>
            <a:r>
              <a:rPr lang="en-US" sz="1400" dirty="0"/>
              <a:t> &lt; -.</a:t>
            </a:r>
            <a:r>
              <a:rPr lang="en-US" sz="1400" dirty="0" smtClean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98611232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Computed Fields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different calculations need to be applied based on different conditions within the file, one expression, known as a conditional computed field, can be created. In a conditional computed field, values are calculated conditionally.</a:t>
            </a:r>
          </a:p>
          <a:p>
            <a:r>
              <a:rPr lang="en-US" dirty="0" smtClean="0"/>
              <a:t>Note: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computed field must be named and always saved.</a:t>
            </a:r>
          </a:p>
          <a:p>
            <a:r>
              <a:rPr lang="en-US" dirty="0"/>
              <a:t>In a conditional computed field, different values are assigned when a specified condition is met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Every </a:t>
            </a:r>
            <a:r>
              <a:rPr lang="en-US" dirty="0"/>
              <a:t>conditional computed field has a </a:t>
            </a:r>
            <a:r>
              <a:rPr lang="en-US" b="1" dirty="0"/>
              <a:t>default value </a:t>
            </a:r>
            <a:r>
              <a:rPr lang="en-US" dirty="0"/>
              <a:t>which is the value that is assigned if none of the conditions are met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4168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Computed Fields</a:t>
            </a:r>
            <a:endParaRPr lang="en-US" dirty="0"/>
          </a:p>
        </p:txBody>
      </p:sp>
      <p:pic>
        <p:nvPicPr>
          <p:cNvPr id="7" name="Conditional_computed_field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88" y="1055688"/>
            <a:ext cx="8302625" cy="4670425"/>
          </a:xfrm>
        </p:spPr>
      </p:pic>
    </p:spTree>
    <p:extLst>
      <p:ext uri="{BB962C8B-B14F-4D97-AF65-F5344CB8AC3E}">
        <p14:creationId xmlns:p14="http://schemas.microsoft.com/office/powerpoint/2010/main" val="181342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Functions </a:t>
            </a:r>
            <a:r>
              <a:rPr lang="en-US" dirty="0"/>
              <a:t>are used to apply calculations for a wide variety of </a:t>
            </a:r>
            <a:r>
              <a:rPr lang="en-US" dirty="0" smtClean="0"/>
              <a:t>purposes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7651688" cy="28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69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Between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70" y="762000"/>
            <a:ext cx="7924800" cy="1514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57" y="2438400"/>
            <a:ext cx="7968497" cy="237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558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Between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734283"/>
            <a:ext cx="4114800" cy="119099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 learn more about a specific function, select Help &gt; Contents and enter the function name.</a:t>
            </a:r>
          </a:p>
          <a:p>
            <a:r>
              <a:rPr lang="en-US" dirty="0"/>
              <a:t>Can be accessed from the function list, on the right side of the expression builder. </a:t>
            </a:r>
          </a:p>
          <a:p>
            <a:r>
              <a:rPr lang="en-US" dirty="0"/>
              <a:t>Can be sub-listed into one of eight categories: </a:t>
            </a:r>
            <a:endParaRPr lang="en-US" dirty="0" smtClean="0"/>
          </a:p>
          <a:p>
            <a:pPr lvl="1"/>
            <a:r>
              <a:rPr lang="en-US" dirty="0" smtClean="0"/>
              <a:t>all</a:t>
            </a:r>
            <a:r>
              <a:rPr lang="en-US" dirty="0"/>
              <a:t>, </a:t>
            </a:r>
            <a:r>
              <a:rPr lang="en-US" dirty="0" smtClean="0"/>
              <a:t>bit/char</a:t>
            </a:r>
            <a:r>
              <a:rPr lang="en-US" dirty="0"/>
              <a:t>, </a:t>
            </a:r>
            <a:r>
              <a:rPr lang="en-US" dirty="0" smtClean="0"/>
              <a:t>conversion</a:t>
            </a:r>
            <a:r>
              <a:rPr lang="en-US" dirty="0"/>
              <a:t>, date &amp;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financial</a:t>
            </a:r>
            <a:r>
              <a:rPr lang="en-US" dirty="0"/>
              <a:t>, logical, </a:t>
            </a:r>
            <a:r>
              <a:rPr lang="en-US" dirty="0" smtClean="0"/>
              <a:t>math</a:t>
            </a:r>
          </a:p>
          <a:p>
            <a:pPr lvl="1"/>
            <a:r>
              <a:rPr lang="en-US" dirty="0" smtClean="0"/>
              <a:t>miscellaneous</a:t>
            </a:r>
            <a:r>
              <a:rPr lang="en-US" dirty="0"/>
              <a:t>, and </a:t>
            </a:r>
            <a:r>
              <a:rPr lang="en-US" dirty="0" smtClean="0"/>
              <a:t>string</a:t>
            </a:r>
            <a:endParaRPr lang="en-US" dirty="0"/>
          </a:p>
          <a:p>
            <a:r>
              <a:rPr lang="en-US" dirty="0"/>
              <a:t>By default, the Paste Parameters check-box is checked, meaning that when a function is selected from the list, the parameter prompts are pasted into the </a:t>
            </a:r>
            <a:r>
              <a:rPr lang="en-US" dirty="0" smtClean="0"/>
              <a:t>expression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10703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Field </a:t>
            </a:r>
            <a:r>
              <a:rPr lang="mr-IN" dirty="0" smtClean="0"/>
              <a:t>–</a:t>
            </a:r>
            <a:r>
              <a:rPr lang="en-US" dirty="0" smtClean="0"/>
              <a:t> YEAR() Function</a:t>
            </a:r>
            <a:endParaRPr lang="en-US" dirty="0"/>
          </a:p>
        </p:txBody>
      </p:sp>
      <p:pic>
        <p:nvPicPr>
          <p:cNvPr id="6" name="Functions_YEA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88" y="1055688"/>
            <a:ext cx="8302625" cy="4670425"/>
          </a:xfrm>
        </p:spPr>
      </p:pic>
    </p:spTree>
    <p:extLst>
      <p:ext uri="{BB962C8B-B14F-4D97-AF65-F5344CB8AC3E}">
        <p14:creationId xmlns:p14="http://schemas.microsoft.com/office/powerpoint/2010/main" val="212976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Computed Fields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600" dirty="0"/>
              <a:t>A computed field </a:t>
            </a:r>
            <a:r>
              <a:rPr lang="en-US" sz="1600" dirty="0" smtClean="0"/>
              <a:t>is:</a:t>
            </a:r>
          </a:p>
          <a:p>
            <a:pPr lvl="1"/>
            <a:r>
              <a:rPr lang="en-US" sz="1200" dirty="0" smtClean="0"/>
              <a:t>Virtual</a:t>
            </a:r>
          </a:p>
          <a:p>
            <a:pPr lvl="1"/>
            <a:r>
              <a:rPr lang="en-US" sz="1200" dirty="0" smtClean="0"/>
              <a:t>Derived </a:t>
            </a:r>
            <a:r>
              <a:rPr lang="en-US" sz="1200" dirty="0"/>
              <a:t>from a calculation that references either physical field(s) and/or previously created computed field(s). </a:t>
            </a:r>
            <a:endParaRPr lang="en-US" sz="1200" dirty="0" smtClean="0"/>
          </a:p>
          <a:p>
            <a:pPr lvl="1"/>
            <a:r>
              <a:rPr lang="en-US" sz="1200" dirty="0" smtClean="0"/>
              <a:t>Return:</a:t>
            </a:r>
          </a:p>
          <a:p>
            <a:pPr lvl="2"/>
            <a:r>
              <a:rPr lang="en-US" sz="1200" dirty="0" smtClean="0"/>
              <a:t>Character (character)</a:t>
            </a:r>
          </a:p>
          <a:p>
            <a:pPr lvl="2"/>
            <a:r>
              <a:rPr lang="en-US" sz="1200" dirty="0" smtClean="0"/>
              <a:t>Numeric (numeric)</a:t>
            </a:r>
          </a:p>
          <a:p>
            <a:pPr lvl="2"/>
            <a:r>
              <a:rPr lang="en-US" sz="1200" dirty="0" smtClean="0"/>
              <a:t>Date (</a:t>
            </a:r>
            <a:r>
              <a:rPr lang="en-US" sz="1200" dirty="0" err="1" smtClean="0"/>
              <a:t>datetime</a:t>
            </a:r>
            <a:r>
              <a:rPr lang="en-US" sz="1200" dirty="0" smtClean="0"/>
              <a:t>)</a:t>
            </a:r>
          </a:p>
          <a:p>
            <a:pPr lvl="2"/>
            <a:r>
              <a:rPr lang="en-US" sz="1200" dirty="0" smtClean="0"/>
              <a:t>Logical values </a:t>
            </a:r>
          </a:p>
          <a:p>
            <a:pPr lvl="2"/>
            <a:r>
              <a:rPr lang="en-US" sz="1200" dirty="0" smtClean="0"/>
              <a:t>Conditional </a:t>
            </a:r>
            <a:r>
              <a:rPr lang="en-US" sz="1200" dirty="0"/>
              <a:t>or unconditional. </a:t>
            </a:r>
            <a:endParaRPr lang="en-US" sz="1200" dirty="0" smtClean="0"/>
          </a:p>
          <a:p>
            <a:pPr lvl="1"/>
            <a:r>
              <a:rPr lang="en-US" sz="1200" dirty="0" smtClean="0"/>
              <a:t>Once </a:t>
            </a:r>
            <a:r>
              <a:rPr lang="en-US" sz="1200" dirty="0"/>
              <a:t>created, they can be treated </a:t>
            </a:r>
            <a:r>
              <a:rPr lang="en-US" sz="1200" dirty="0" smtClean="0"/>
              <a:t>as physical </a:t>
            </a:r>
            <a:r>
              <a:rPr lang="en-US" sz="1200" dirty="0"/>
              <a:t>fields</a:t>
            </a:r>
            <a:r>
              <a:rPr lang="en-US" sz="1200" dirty="0" smtClean="0"/>
              <a:t>.</a:t>
            </a:r>
          </a:p>
          <a:p>
            <a:r>
              <a:rPr lang="en-US" sz="1600" dirty="0"/>
              <a:t>ACL Analytics evaluates expressions from left to right, according to the following rules:</a:t>
            </a:r>
          </a:p>
          <a:p>
            <a:pPr lvl="1"/>
            <a:r>
              <a:rPr lang="en-US" sz="1200" dirty="0"/>
              <a:t>Operators are evaluated in order of arithmetic precedence.</a:t>
            </a:r>
          </a:p>
          <a:p>
            <a:pPr lvl="1"/>
            <a:r>
              <a:rPr lang="en-US" sz="1200" dirty="0"/>
              <a:t>Use parentheses ( ) to modify the order in which the expression is evaluated.</a:t>
            </a:r>
          </a:p>
          <a:p>
            <a:pPr lvl="1"/>
            <a:r>
              <a:rPr lang="en-US" sz="1200" dirty="0"/>
              <a:t>Each operator works only if its operands are of an acceptable </a:t>
            </a:r>
            <a:r>
              <a:rPr lang="en-US" sz="1200" dirty="0" smtClean="0"/>
              <a:t>type.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36768" y="1676401"/>
            <a:ext cx="456008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046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Class Activity Computed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050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YEAR() Function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Create a computed field, </a:t>
            </a:r>
            <a:r>
              <a:rPr lang="en-US" sz="1800" b="1" dirty="0" err="1"/>
              <a:t>c_HireYear</a:t>
            </a:r>
            <a:r>
              <a:rPr lang="en-US" sz="1800" dirty="0"/>
              <a:t>, that calculates the year that each employee was hired in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/>
              <a:t>In the </a:t>
            </a:r>
            <a:r>
              <a:rPr lang="en-US" sz="1800" b="1" dirty="0" err="1"/>
              <a:t>Empmast</a:t>
            </a:r>
            <a:r>
              <a:rPr lang="en-US" sz="1800" b="1" dirty="0"/>
              <a:t> </a:t>
            </a:r>
            <a:r>
              <a:rPr lang="en-US" sz="1800" dirty="0"/>
              <a:t>table, right-click in the View and select </a:t>
            </a:r>
            <a:r>
              <a:rPr lang="en-US" sz="1800" b="1" dirty="0"/>
              <a:t>Add columns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Click </a:t>
            </a:r>
            <a:r>
              <a:rPr lang="en-US" sz="1800" b="1" dirty="0"/>
              <a:t>Expr...</a:t>
            </a:r>
            <a:endParaRPr lang="en-US" sz="1800" dirty="0"/>
          </a:p>
          <a:p>
            <a:pPr lvl="1"/>
            <a:r>
              <a:rPr lang="en-US" sz="1800" dirty="0"/>
              <a:t>In the Save As text box, enter </a:t>
            </a:r>
            <a:r>
              <a:rPr lang="en-US" sz="1800" b="1" dirty="0" err="1"/>
              <a:t>c_HireYear</a:t>
            </a:r>
            <a:r>
              <a:rPr lang="en-US" sz="1800" b="1" dirty="0"/>
              <a:t>.</a:t>
            </a:r>
            <a:endParaRPr lang="en-US" sz="1800" dirty="0"/>
          </a:p>
          <a:p>
            <a:pPr lvl="1"/>
            <a:r>
              <a:rPr lang="en-US" sz="1800" dirty="0"/>
              <a:t>In the Functions list, scroll down to the </a:t>
            </a:r>
            <a:r>
              <a:rPr lang="en-US" sz="1800" b="1" dirty="0"/>
              <a:t>YEAR( )</a:t>
            </a:r>
            <a:r>
              <a:rPr lang="en-US" sz="1800" dirty="0"/>
              <a:t> function and double-click on it so that it appears in the Expression text box.</a:t>
            </a:r>
          </a:p>
          <a:p>
            <a:pPr lvl="1"/>
            <a:r>
              <a:rPr lang="en-US" sz="1800" dirty="0"/>
              <a:t>Double-click on the 'date/</a:t>
            </a:r>
            <a:r>
              <a:rPr lang="en-US" sz="1800" dirty="0" err="1"/>
              <a:t>datetime</a:t>
            </a:r>
            <a:r>
              <a:rPr lang="en-US" sz="1800" dirty="0"/>
              <a:t>' parameter so that it is highlighted.</a:t>
            </a:r>
          </a:p>
          <a:p>
            <a:pPr lvl="1"/>
            <a:r>
              <a:rPr lang="en-US" sz="1800" dirty="0"/>
              <a:t>In the </a:t>
            </a:r>
            <a:r>
              <a:rPr lang="en-US" sz="1800" b="1" dirty="0"/>
              <a:t>Available Fields </a:t>
            </a:r>
            <a:r>
              <a:rPr lang="en-US" sz="1800" dirty="0"/>
              <a:t>list, scroll down to </a:t>
            </a:r>
            <a:r>
              <a:rPr lang="en-US" sz="1800" b="1" dirty="0" err="1"/>
              <a:t>hiredate</a:t>
            </a:r>
            <a:r>
              <a:rPr lang="en-US" sz="1800" b="1" dirty="0"/>
              <a:t> </a:t>
            </a:r>
            <a:r>
              <a:rPr lang="en-US" sz="1800" dirty="0"/>
              <a:t>and double-click on it so that it replaces 'date/</a:t>
            </a:r>
            <a:r>
              <a:rPr lang="en-US" sz="1800" dirty="0" err="1"/>
              <a:t>datetime</a:t>
            </a:r>
            <a:r>
              <a:rPr lang="en-US" sz="1800" dirty="0"/>
              <a:t>' in the Expression text box.</a:t>
            </a:r>
          </a:p>
          <a:p>
            <a:pPr lvl="1"/>
            <a:r>
              <a:rPr lang="en-US" sz="1800" dirty="0"/>
              <a:t>Click </a:t>
            </a:r>
            <a:r>
              <a:rPr lang="en-US" sz="1800" b="1" dirty="0"/>
              <a:t>Verify </a:t>
            </a:r>
            <a:r>
              <a:rPr lang="en-US" sz="1800" dirty="0"/>
              <a:t>to confirm that the syntax is valid and then click </a:t>
            </a:r>
            <a:r>
              <a:rPr lang="en-US" sz="1800" b="1" dirty="0"/>
              <a:t>OK </a:t>
            </a:r>
            <a:r>
              <a:rPr lang="en-US" sz="1800" dirty="0"/>
              <a:t>to save the field and close the Expression Builder.</a:t>
            </a:r>
          </a:p>
          <a:p>
            <a:pPr lvl="1"/>
            <a:r>
              <a:rPr lang="en-US" sz="1800" dirty="0"/>
              <a:t>In the </a:t>
            </a:r>
            <a:r>
              <a:rPr lang="en-US" sz="1800" b="1" dirty="0"/>
              <a:t>Add Columns </a:t>
            </a:r>
            <a:r>
              <a:rPr lang="en-US" sz="1800" dirty="0"/>
              <a:t>dialog, click </a:t>
            </a:r>
            <a:r>
              <a:rPr lang="en-US" sz="1800" b="1" dirty="0"/>
              <a:t>OK.</a:t>
            </a:r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7570693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ABS() Function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Since pay </a:t>
            </a:r>
            <a:r>
              <a:rPr lang="en-US" sz="1800" dirty="0" err="1"/>
              <a:t>cheques</a:t>
            </a:r>
            <a:r>
              <a:rPr lang="en-US" sz="1800" dirty="0"/>
              <a:t> are issued monthly, the </a:t>
            </a:r>
            <a:r>
              <a:rPr lang="en-US" sz="1800" dirty="0" err="1"/>
              <a:t>pay_per_period</a:t>
            </a:r>
            <a:r>
              <a:rPr lang="en-US" sz="1800" dirty="0"/>
              <a:t> for each employee should equal 1/12th of their salary</a:t>
            </a:r>
            <a:r>
              <a:rPr lang="en-US" sz="1800" dirty="0" smtClean="0"/>
              <a:t>.</a:t>
            </a:r>
          </a:p>
          <a:p>
            <a:pPr lvl="1"/>
            <a:r>
              <a:rPr lang="en-US" sz="1600" dirty="0"/>
              <a:t>Click on the Edit View Filter button at the top of the view.</a:t>
            </a:r>
          </a:p>
          <a:p>
            <a:pPr lvl="1"/>
            <a:r>
              <a:rPr lang="en-US" sz="1600" dirty="0"/>
              <a:t>Enter the expression: ABS(</a:t>
            </a:r>
            <a:r>
              <a:rPr lang="en-US" sz="1600" dirty="0" err="1"/>
              <a:t>c_SalaryVariance</a:t>
            </a:r>
            <a:r>
              <a:rPr lang="en-US" sz="1600" dirty="0"/>
              <a:t>) &gt; .05.</a:t>
            </a:r>
          </a:p>
          <a:p>
            <a:pPr lvl="1"/>
            <a:r>
              <a:rPr lang="en-US" sz="1600" dirty="0"/>
              <a:t>Click </a:t>
            </a:r>
            <a:r>
              <a:rPr lang="en-US" sz="1600" dirty="0" smtClean="0"/>
              <a:t>OK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097519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Fixed Point Arithmetic (Rounding)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When calculating multiplication or division, ACL Analytics uses fixed-point arithmetic. This means that the result is rounded to the largest number of decimal places used in the expression.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3463404"/>
            <a:ext cx="8305800" cy="2293392"/>
          </a:xfrm>
        </p:spPr>
      </p:pic>
    </p:spTree>
    <p:extLst>
      <p:ext uri="{BB962C8B-B14F-4D97-AF65-F5344CB8AC3E}">
        <p14:creationId xmlns:p14="http://schemas.microsoft.com/office/powerpoint/2010/main" val="13812174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786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 smtClean="0"/>
              <a:t>Valuable </a:t>
            </a:r>
            <a:r>
              <a:rPr lang="en-US" sz="1800" dirty="0"/>
              <a:t>and flexible </a:t>
            </a:r>
            <a:r>
              <a:rPr lang="en-US" sz="1800" dirty="0" smtClean="0"/>
              <a:t>tool</a:t>
            </a:r>
            <a:r>
              <a:rPr lang="en-US" sz="1800" dirty="0"/>
              <a:t> </a:t>
            </a:r>
            <a:r>
              <a:rPr lang="en-US" sz="1800" dirty="0" smtClean="0"/>
              <a:t>- use </a:t>
            </a:r>
            <a:r>
              <a:rPr lang="en-US" sz="1800" dirty="0"/>
              <a:t>them to:</a:t>
            </a:r>
          </a:p>
          <a:p>
            <a:pPr lvl="1"/>
            <a:r>
              <a:rPr lang="en-US" sz="1400" dirty="0" smtClean="0"/>
              <a:t>Perform </a:t>
            </a:r>
            <a:r>
              <a:rPr lang="en-US" sz="1400" dirty="0"/>
              <a:t>a wide range of calculations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reate </a:t>
            </a:r>
            <a:r>
              <a:rPr lang="en-US" sz="1400" dirty="0"/>
              <a:t>filters</a:t>
            </a:r>
          </a:p>
          <a:p>
            <a:pPr lvl="1"/>
            <a:r>
              <a:rPr lang="en-US" sz="1400" dirty="0"/>
              <a:t>P</a:t>
            </a:r>
            <a:r>
              <a:rPr lang="en-US" sz="1400" dirty="0" smtClean="0"/>
              <a:t>repare </a:t>
            </a:r>
            <a:r>
              <a:rPr lang="en-US" sz="1400" dirty="0"/>
              <a:t>data for analysis</a:t>
            </a:r>
          </a:p>
          <a:p>
            <a:pPr lvl="1"/>
            <a:r>
              <a:rPr lang="en-US" sz="1400" dirty="0"/>
              <a:t>C</a:t>
            </a:r>
            <a:r>
              <a:rPr lang="en-US" sz="1400" dirty="0" smtClean="0"/>
              <a:t>reate </a:t>
            </a:r>
            <a:r>
              <a:rPr lang="en-US" sz="1400" dirty="0"/>
              <a:t>computed </a:t>
            </a:r>
            <a:r>
              <a:rPr lang="en-US" sz="1400" dirty="0" smtClean="0"/>
              <a:t>fields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 smtClean="0"/>
              <a:t>Expression Content</a:t>
            </a:r>
          </a:p>
          <a:p>
            <a:pPr lvl="1"/>
            <a:r>
              <a:rPr lang="en-US" sz="1400" dirty="0" smtClean="0"/>
              <a:t>Data fields</a:t>
            </a:r>
          </a:p>
          <a:p>
            <a:pPr lvl="1"/>
            <a:r>
              <a:rPr lang="en-US" sz="1400" dirty="0" smtClean="0"/>
              <a:t>Functions</a:t>
            </a:r>
          </a:p>
          <a:p>
            <a:pPr lvl="1"/>
            <a:r>
              <a:rPr lang="en-US" sz="1400" dirty="0" smtClean="0"/>
              <a:t>Literals</a:t>
            </a:r>
          </a:p>
          <a:p>
            <a:pPr lvl="1"/>
            <a:r>
              <a:rPr lang="en-US" sz="1400" dirty="0" smtClean="0"/>
              <a:t>Constants</a:t>
            </a:r>
          </a:p>
          <a:p>
            <a:pPr lvl="1"/>
            <a:r>
              <a:rPr lang="en-US" sz="1400" dirty="0" smtClean="0"/>
              <a:t>Variables </a:t>
            </a:r>
          </a:p>
          <a:p>
            <a:pPr lvl="1"/>
            <a:r>
              <a:rPr lang="en-US" sz="1400" dirty="0" smtClean="0"/>
              <a:t>Arithmetic </a:t>
            </a:r>
            <a:r>
              <a:rPr lang="en-US" sz="1400" dirty="0"/>
              <a:t>or logical </a:t>
            </a:r>
            <a:r>
              <a:rPr lang="en-US" sz="1400" dirty="0" smtClean="0"/>
              <a:t>operators</a:t>
            </a:r>
            <a:endParaRPr lang="en-US" sz="14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0"/>
          </p:nvPr>
        </p:nvPicPr>
        <p:blipFill rotWithShape="1">
          <a:blip r:embed="rId2"/>
          <a:stretch/>
        </p:blipFill>
        <p:spPr>
          <a:xfrm>
            <a:off x="1085850" y="3562350"/>
            <a:ext cx="2857500" cy="15621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1"/>
          </p:nvPr>
        </p:nvPicPr>
        <p:blipFill rotWithShape="1">
          <a:blip r:embed="rId3"/>
          <a:srcRect t="3572" r="7129"/>
          <a:stretch/>
        </p:blipFill>
        <p:spPr>
          <a:xfrm>
            <a:off x="4969171" y="3265118"/>
            <a:ext cx="3549057" cy="205740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12" name="Right Arrow 11"/>
          <p:cNvSpPr/>
          <p:nvPr/>
        </p:nvSpPr>
        <p:spPr bwMode="auto">
          <a:xfrm>
            <a:off x="3951435" y="4114799"/>
            <a:ext cx="838200" cy="457200"/>
          </a:xfrm>
          <a:prstGeom prst="rightArrow">
            <a:avLst/>
          </a:prstGeom>
          <a:solidFill>
            <a:schemeClr val="tx2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20582"/>
            <a:ext cx="6490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On Line User 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Guide (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4"/>
              </a:rPr>
              <a:t>https://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4"/>
              </a:rPr>
              <a:t>enablement.acl.com/helpdocs/analytics/12/user-guide/en-us/Default.htm#cshid=using-expressions)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28435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Expressions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912" y="712391"/>
            <a:ext cx="5924375" cy="518160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920582"/>
            <a:ext cx="6490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On Line User 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Guide (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https://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enablement.acl.com/helpdocs/analytics/12/user-guide/en-us/Default.htm#cshid=using-expressions)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9609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Expressions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77" y="868363"/>
            <a:ext cx="8713245" cy="4970106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920582"/>
            <a:ext cx="64908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On Line User 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Guide (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https://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enablement.acl.com/helpdocs/analytics/12/user-guide/en-us/Default.htm#cshid=using-expressions)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56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 Operators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62000"/>
            <a:ext cx="5867400" cy="5202149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5885840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 filter sifts records, only returning those that meet specified conditions; filters evaluate as true or false and return records that meet the specified conditions.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values in the filter syntax govern which records will be returned after applying the filter.</a:t>
            </a:r>
          </a:p>
          <a:p>
            <a:r>
              <a:rPr lang="en-US" dirty="0"/>
              <a:t>Filters are constructed using a combination of field names, operators, and strings, dates, or values.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91"/>
          <a:stretch/>
        </p:blipFill>
        <p:spPr>
          <a:xfrm>
            <a:off x="914400" y="2362200"/>
            <a:ext cx="7548664" cy="3402106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0" y="5920582"/>
            <a:ext cx="3542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Foundations (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3"/>
              </a:rPr>
              <a:t>https://academy.acl.com/unit/view/id:7465)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64598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Filters and Quick Filters</a:t>
            </a:r>
            <a:endParaRPr lang="en-US" dirty="0"/>
          </a:p>
        </p:txBody>
      </p:sp>
      <p:pic>
        <p:nvPicPr>
          <p:cNvPr id="8" name="Quick_Sort_ Quick_Filte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213" y="838200"/>
            <a:ext cx="6835775" cy="5105400"/>
          </a:xfrm>
        </p:spPr>
      </p:pic>
      <p:sp>
        <p:nvSpPr>
          <p:cNvPr id="5" name="TextBox 4"/>
          <p:cNvSpPr txBox="1"/>
          <p:nvPr/>
        </p:nvSpPr>
        <p:spPr>
          <a:xfrm>
            <a:off x="0" y="5920582"/>
            <a:ext cx="3542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Source: ACL Analytics Foundations 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</a:rPr>
              <a:t>(</a:t>
            </a:r>
            <a:r>
              <a:rPr lang="en-US" sz="8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5"/>
              </a:rPr>
              <a:t>https://academy.acl.com/unit/view/id:7466</a:t>
            </a:r>
            <a:r>
              <a:rPr lang="en-US" sz="800" dirty="0" smtClean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hlinkClick r:id="rId5"/>
              </a:rPr>
              <a:t>)</a:t>
            </a:r>
            <a:endParaRPr lang="en-US" sz="800" dirty="0" smtClean="0">
              <a:solidFill>
                <a:schemeClr val="bg2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3773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6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UCJ2011ligh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000" dirty="0" err="1" smtClean="0">
            <a:latin typeface="+mj-lt"/>
          </a:defRPr>
        </a:defPPr>
      </a:lstStyle>
    </a:txDef>
  </a:objectDefaults>
  <a:extraClrSchemeLst>
    <a:extraClrScheme>
      <a:clrScheme name="1_Threat assess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reat assessme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reat assessme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TUCJ2011light.potx</Template>
  <TotalTime>26279</TotalTime>
  <Words>1280</Words>
  <Application>Microsoft Macintosh PowerPoint</Application>
  <PresentationFormat>On-screen Show (4:3)</PresentationFormat>
  <Paragraphs>182</Paragraphs>
  <Slides>34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Goudy Old Style</vt:lpstr>
      <vt:lpstr>Mangal</vt:lpstr>
      <vt:lpstr>Trebuchet MS</vt:lpstr>
      <vt:lpstr>Wingdings</vt:lpstr>
      <vt:lpstr>Arial</vt:lpstr>
      <vt:lpstr>1_TUCJ2011light</vt:lpstr>
      <vt:lpstr>MIS 5208 – L5</vt:lpstr>
      <vt:lpstr>Working with Expressions</vt:lpstr>
      <vt:lpstr>Computed Fields</vt:lpstr>
      <vt:lpstr>Using Expressions</vt:lpstr>
      <vt:lpstr>Using Expressions</vt:lpstr>
      <vt:lpstr>Using Expressions</vt:lpstr>
      <vt:lpstr>Expression Operators</vt:lpstr>
      <vt:lpstr>Filtering</vt:lpstr>
      <vt:lpstr>Create Filters and Quick Filters</vt:lpstr>
      <vt:lpstr>Searching Using Filters</vt:lpstr>
      <vt:lpstr>Turning ECC On / Off </vt:lpstr>
      <vt:lpstr>Expression Builder</vt:lpstr>
      <vt:lpstr>Applying Filters – Dynamic &amp; Programmatic</vt:lpstr>
      <vt:lpstr>Searching</vt:lpstr>
      <vt:lpstr>PowerPoint Presentation</vt:lpstr>
      <vt:lpstr>Filter with Conditionals</vt:lpstr>
      <vt:lpstr>Filters with Expression Builder</vt:lpstr>
      <vt:lpstr>Class Activity</vt:lpstr>
      <vt:lpstr>Unconditional Computed Fields</vt:lpstr>
      <vt:lpstr>Unconditional Computed Fields</vt:lpstr>
      <vt:lpstr>Computed Fields</vt:lpstr>
      <vt:lpstr>Thank you.</vt:lpstr>
      <vt:lpstr>Class Activity</vt:lpstr>
      <vt:lpstr>Conditional Computed Fields</vt:lpstr>
      <vt:lpstr>Conditional Computed Fields</vt:lpstr>
      <vt:lpstr>Functions</vt:lpstr>
      <vt:lpstr>Between</vt:lpstr>
      <vt:lpstr>Between</vt:lpstr>
      <vt:lpstr>Computed Field – YEAR() Function</vt:lpstr>
      <vt:lpstr>PowerPoint Presentation</vt:lpstr>
      <vt:lpstr>YEAR() Function</vt:lpstr>
      <vt:lpstr>ABS() Function</vt:lpstr>
      <vt:lpstr>Fixed Point Arithmetic (Rounding)</vt:lpstr>
      <vt:lpstr>PowerPoint Presentation</vt:lpstr>
    </vt:vector>
  </TitlesOfParts>
  <Company>The College of Liberal Arts at Temple University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Jerry Ratcliffe</dc:creator>
  <cp:lastModifiedBy>Ed Ferrara</cp:lastModifiedBy>
  <cp:revision>233</cp:revision>
  <cp:lastPrinted>2017-02-11T13:21:52Z</cp:lastPrinted>
  <dcterms:created xsi:type="dcterms:W3CDTF">2010-10-24T19:37:44Z</dcterms:created>
  <dcterms:modified xsi:type="dcterms:W3CDTF">2017-02-12T11:45:27Z</dcterms:modified>
</cp:coreProperties>
</file>