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37"/>
  </p:notesMasterIdLst>
  <p:sldIdLst>
    <p:sldId id="315" r:id="rId2"/>
    <p:sldId id="318" r:id="rId3"/>
    <p:sldId id="319" r:id="rId4"/>
    <p:sldId id="320" r:id="rId5"/>
    <p:sldId id="321" r:id="rId6"/>
    <p:sldId id="322" r:id="rId7"/>
    <p:sldId id="323" r:id="rId8"/>
    <p:sldId id="324" r:id="rId9"/>
    <p:sldId id="325" r:id="rId10"/>
    <p:sldId id="326" r:id="rId11"/>
    <p:sldId id="327" r:id="rId12"/>
    <p:sldId id="329" r:id="rId13"/>
    <p:sldId id="330" r:id="rId14"/>
    <p:sldId id="335" r:id="rId15"/>
    <p:sldId id="337"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28" r:id="rId34"/>
    <p:sldId id="331" r:id="rId35"/>
    <p:sldId id="33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4" autoAdjust="0"/>
    <p:restoredTop sz="94669"/>
  </p:normalViewPr>
  <p:slideViewPr>
    <p:cSldViewPr>
      <p:cViewPr varScale="1">
        <p:scale>
          <a:sx n="200" d="100"/>
          <a:sy n="200" d="100"/>
        </p:scale>
        <p:origin x="1448" y="1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image" Target="../media/image7.png"/><Relationship Id="rId2"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image" Target="../media/image14.png"/><Relationship Id="rId2"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image" Target="../media/image7.png"/><Relationship Id="rId2"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image" Target="../media/image7.png"/><Relationship Id="rId2"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image" Target="../media/image14.png"/><Relationship Id="rId2"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image" Target="../media/image7.png"/><Relationship Id="rId2"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2DDC4-1B31-4619-959F-62C76D30C34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2580EC5A-EC57-488C-904E-3726F08F50CB}">
      <dgm:prSet phldrT="[Text]"/>
      <dgm:spPr/>
      <dgm:t>
        <a:bodyPr/>
        <a:lstStyle/>
        <a:p>
          <a:r>
            <a:rPr lang="en-US" dirty="0" smtClean="0"/>
            <a:t>InfoSec expertise</a:t>
          </a:r>
          <a:endParaRPr lang="en-US" dirty="0"/>
        </a:p>
      </dgm:t>
    </dgm:pt>
    <dgm:pt modelId="{14978D8A-C755-40F5-AA2B-225E94AB0FC3}" type="parTrans" cxnId="{32CEDF14-64B4-4E53-A50D-F77C6E56A96C}">
      <dgm:prSet/>
      <dgm:spPr/>
      <dgm:t>
        <a:bodyPr/>
        <a:lstStyle/>
        <a:p>
          <a:endParaRPr lang="en-US"/>
        </a:p>
      </dgm:t>
    </dgm:pt>
    <dgm:pt modelId="{3695F8EC-F7C0-411E-A851-6AB1AE452C36}" type="sibTrans" cxnId="{32CEDF14-64B4-4E53-A50D-F77C6E56A96C}">
      <dgm:prSet/>
      <dgm:spPr/>
      <dgm:t>
        <a:bodyPr/>
        <a:lstStyle/>
        <a:p>
          <a:endParaRPr lang="en-US"/>
        </a:p>
      </dgm:t>
    </dgm:pt>
    <dgm:pt modelId="{FD64365C-E148-4181-8D13-48F971CE889C}">
      <dgm:prSet phldrT="[Text]"/>
      <dgm:spPr/>
      <dgm:t>
        <a:bodyPr/>
        <a:lstStyle/>
        <a:p>
          <a:pPr marL="119063" indent="-119063"/>
          <a:r>
            <a:rPr lang="en-US" dirty="0" smtClean="0"/>
            <a:t>First generation</a:t>
          </a:r>
          <a:endParaRPr lang="en-US" dirty="0"/>
        </a:p>
      </dgm:t>
    </dgm:pt>
    <dgm:pt modelId="{DEE589F0-8E00-4F6C-858A-CA7518542256}" type="parTrans" cxnId="{1DE79DC6-9028-4869-98C5-231194FAB4B6}">
      <dgm:prSet/>
      <dgm:spPr/>
      <dgm:t>
        <a:bodyPr/>
        <a:lstStyle/>
        <a:p>
          <a:endParaRPr lang="en-US"/>
        </a:p>
      </dgm:t>
    </dgm:pt>
    <dgm:pt modelId="{D355D3B3-03F4-471D-8700-EB98B1BBD762}" type="sibTrans" cxnId="{1DE79DC6-9028-4869-98C5-231194FAB4B6}">
      <dgm:prSet/>
      <dgm:spPr/>
      <dgm:t>
        <a:bodyPr/>
        <a:lstStyle/>
        <a:p>
          <a:endParaRPr lang="en-US"/>
        </a:p>
      </dgm:t>
    </dgm:pt>
    <dgm:pt modelId="{B6D48EEB-D1AE-48D9-B03E-1B994F77DF44}">
      <dgm:prSet phldrT="[Text]"/>
      <dgm:spPr/>
      <dgm:t>
        <a:bodyPr/>
        <a:lstStyle/>
        <a:p>
          <a:r>
            <a:rPr lang="en-US" dirty="0" smtClean="0"/>
            <a:t>IT risk management</a:t>
          </a:r>
          <a:endParaRPr lang="en-US" dirty="0"/>
        </a:p>
      </dgm:t>
    </dgm:pt>
    <dgm:pt modelId="{D97BA8B4-296E-4393-8427-6E170486188D}" type="parTrans" cxnId="{42A2F200-A656-44EE-95B3-686ED12B8F05}">
      <dgm:prSet/>
      <dgm:spPr/>
      <dgm:t>
        <a:bodyPr/>
        <a:lstStyle/>
        <a:p>
          <a:endParaRPr lang="en-US"/>
        </a:p>
      </dgm:t>
    </dgm:pt>
    <dgm:pt modelId="{C711091A-489A-4192-A117-1EA774D9C540}" type="sibTrans" cxnId="{42A2F200-A656-44EE-95B3-686ED12B8F05}">
      <dgm:prSet/>
      <dgm:spPr/>
      <dgm:t>
        <a:bodyPr/>
        <a:lstStyle/>
        <a:p>
          <a:endParaRPr lang="en-US"/>
        </a:p>
      </dgm:t>
    </dgm:pt>
    <dgm:pt modelId="{8910F4A6-8683-445D-A621-04CA6BDC2891}">
      <dgm:prSet phldrT="[Text]"/>
      <dgm:spPr/>
      <dgm:t>
        <a:bodyPr/>
        <a:lstStyle/>
        <a:p>
          <a:pPr marL="119063" indent="-119063"/>
          <a:r>
            <a:rPr lang="en-US" dirty="0" smtClean="0"/>
            <a:t>Second generation</a:t>
          </a:r>
          <a:endParaRPr lang="en-US" dirty="0"/>
        </a:p>
      </dgm:t>
    </dgm:pt>
    <dgm:pt modelId="{2FDB67E4-A6D2-42F1-9FB1-F350639728CD}" type="parTrans" cxnId="{931CD904-7B62-4D5B-8C5E-A6C5681EC03E}">
      <dgm:prSet/>
      <dgm:spPr/>
      <dgm:t>
        <a:bodyPr/>
        <a:lstStyle/>
        <a:p>
          <a:endParaRPr lang="en-US"/>
        </a:p>
      </dgm:t>
    </dgm:pt>
    <dgm:pt modelId="{96A4C490-2460-4E91-B5CF-852BE002EE58}" type="sibTrans" cxnId="{931CD904-7B62-4D5B-8C5E-A6C5681EC03E}">
      <dgm:prSet/>
      <dgm:spPr/>
      <dgm:t>
        <a:bodyPr/>
        <a:lstStyle/>
        <a:p>
          <a:endParaRPr lang="en-US"/>
        </a:p>
      </dgm:t>
    </dgm:pt>
    <dgm:pt modelId="{B6A363D6-FA43-46AF-B58C-23787664D6E6}">
      <dgm:prSet phldrT="[Text]"/>
      <dgm:spPr/>
      <dgm:t>
        <a:bodyPr/>
        <a:lstStyle/>
        <a:p>
          <a:r>
            <a:rPr lang="en-US" dirty="0" smtClean="0"/>
            <a:t>Business risk</a:t>
          </a:r>
          <a:endParaRPr lang="en-US" dirty="0"/>
        </a:p>
      </dgm:t>
    </dgm:pt>
    <dgm:pt modelId="{4193402D-EE96-4654-9D34-B5DE20488601}" type="parTrans" cxnId="{B626BAD2-9667-4D70-BDE7-EF92AA918E85}">
      <dgm:prSet/>
      <dgm:spPr/>
      <dgm:t>
        <a:bodyPr/>
        <a:lstStyle/>
        <a:p>
          <a:endParaRPr lang="en-US"/>
        </a:p>
      </dgm:t>
    </dgm:pt>
    <dgm:pt modelId="{BC54F5A7-855C-4613-9618-CFFBEA707FA5}" type="sibTrans" cxnId="{B626BAD2-9667-4D70-BDE7-EF92AA918E85}">
      <dgm:prSet/>
      <dgm:spPr/>
      <dgm:t>
        <a:bodyPr/>
        <a:lstStyle/>
        <a:p>
          <a:endParaRPr lang="en-US"/>
        </a:p>
      </dgm:t>
    </dgm:pt>
    <dgm:pt modelId="{02FFBA43-2E67-4990-A137-F5F37B82F3C9}">
      <dgm:prSet phldrT="[Text]"/>
      <dgm:spPr/>
      <dgm:t>
        <a:bodyPr/>
        <a:lstStyle/>
        <a:p>
          <a:pPr marL="119063" indent="-119063"/>
          <a:r>
            <a:rPr lang="en-US" dirty="0" smtClean="0"/>
            <a:t>Cost reduction</a:t>
          </a:r>
          <a:endParaRPr lang="en-US" dirty="0"/>
        </a:p>
      </dgm:t>
    </dgm:pt>
    <dgm:pt modelId="{61C6DB2D-24E2-45BE-860E-746EEE8745DE}" type="parTrans" cxnId="{C1FF5F69-004A-4677-9A0B-FFE63098F002}">
      <dgm:prSet/>
      <dgm:spPr/>
      <dgm:t>
        <a:bodyPr/>
        <a:lstStyle/>
        <a:p>
          <a:endParaRPr lang="en-US"/>
        </a:p>
      </dgm:t>
    </dgm:pt>
    <dgm:pt modelId="{50092F93-B8E0-4DCB-86EA-D07BF9CB475A}" type="sibTrans" cxnId="{C1FF5F69-004A-4677-9A0B-FFE63098F002}">
      <dgm:prSet/>
      <dgm:spPr/>
      <dgm:t>
        <a:bodyPr/>
        <a:lstStyle/>
        <a:p>
          <a:endParaRPr lang="en-US"/>
        </a:p>
      </dgm:t>
    </dgm:pt>
    <dgm:pt modelId="{A27EDDC4-9997-4B6D-9FB9-A9AAAE1D4BD8}">
      <dgm:prSet phldrT="[Text]"/>
      <dgm:spPr/>
      <dgm:t>
        <a:bodyPr/>
        <a:lstStyle/>
        <a:p>
          <a:pPr marL="119063" indent="-119063"/>
          <a:r>
            <a:rPr lang="en-US" dirty="0" smtClean="0"/>
            <a:t>IDS/IPS/AV</a:t>
          </a:r>
          <a:endParaRPr lang="en-US" dirty="0"/>
        </a:p>
      </dgm:t>
    </dgm:pt>
    <dgm:pt modelId="{378A8910-4B37-4013-8BE5-FD91A32F5E76}" type="parTrans" cxnId="{93653CDC-0DCC-4F5C-A0D6-64E58E429787}">
      <dgm:prSet/>
      <dgm:spPr/>
      <dgm:t>
        <a:bodyPr/>
        <a:lstStyle/>
        <a:p>
          <a:endParaRPr lang="en-US"/>
        </a:p>
      </dgm:t>
    </dgm:pt>
    <dgm:pt modelId="{44B800DF-5627-4722-9B7E-9AD3AF4A3591}" type="sibTrans" cxnId="{93653CDC-0DCC-4F5C-A0D6-64E58E429787}">
      <dgm:prSet/>
      <dgm:spPr/>
      <dgm:t>
        <a:bodyPr/>
        <a:lstStyle/>
        <a:p>
          <a:endParaRPr lang="en-US"/>
        </a:p>
      </dgm:t>
    </dgm:pt>
    <dgm:pt modelId="{8820BDD1-7461-4BE4-87B4-FB410B1A6F2F}">
      <dgm:prSet phldrT="[Text]"/>
      <dgm:spPr/>
      <dgm:t>
        <a:bodyPr/>
        <a:lstStyle/>
        <a:p>
          <a:pPr marL="119063" indent="-119063"/>
          <a:r>
            <a:rPr lang="en-US" dirty="0" smtClean="0"/>
            <a:t>Asset valuation</a:t>
          </a:r>
          <a:endParaRPr lang="en-US" dirty="0"/>
        </a:p>
      </dgm:t>
    </dgm:pt>
    <dgm:pt modelId="{FF6DB510-BAD4-40EF-8003-F09AD19273C8}" type="parTrans" cxnId="{8C53C486-9533-49D1-A209-F9C553081F8D}">
      <dgm:prSet/>
      <dgm:spPr/>
      <dgm:t>
        <a:bodyPr/>
        <a:lstStyle/>
        <a:p>
          <a:endParaRPr lang="en-US"/>
        </a:p>
      </dgm:t>
    </dgm:pt>
    <dgm:pt modelId="{48F0409B-8B56-47D4-8516-77C877CECAE7}" type="sibTrans" cxnId="{8C53C486-9533-49D1-A209-F9C553081F8D}">
      <dgm:prSet/>
      <dgm:spPr/>
      <dgm:t>
        <a:bodyPr/>
        <a:lstStyle/>
        <a:p>
          <a:endParaRPr lang="en-US"/>
        </a:p>
      </dgm:t>
    </dgm:pt>
    <dgm:pt modelId="{15F14AB4-73A9-4137-B42A-18DB8D342F80}">
      <dgm:prSet phldrT="[Text]"/>
      <dgm:spPr/>
      <dgm:t>
        <a:bodyPr/>
        <a:lstStyle/>
        <a:p>
          <a:pPr marL="119063" indent="-119063"/>
          <a:r>
            <a:rPr lang="en-US" dirty="0" smtClean="0"/>
            <a:t>ALE</a:t>
          </a:r>
          <a:endParaRPr lang="en-US" dirty="0"/>
        </a:p>
      </dgm:t>
    </dgm:pt>
    <dgm:pt modelId="{109122DB-3508-4B1D-BCE5-8C3D82DD3198}" type="parTrans" cxnId="{7791E687-5A0F-44C1-BA3B-AD195C18375E}">
      <dgm:prSet/>
      <dgm:spPr/>
      <dgm:t>
        <a:bodyPr/>
        <a:lstStyle/>
        <a:p>
          <a:endParaRPr lang="en-US"/>
        </a:p>
      </dgm:t>
    </dgm:pt>
    <dgm:pt modelId="{0D58195D-05AA-493C-B292-1D12C78EC10E}" type="sibTrans" cxnId="{7791E687-5A0F-44C1-BA3B-AD195C18375E}">
      <dgm:prSet/>
      <dgm:spPr/>
      <dgm:t>
        <a:bodyPr/>
        <a:lstStyle/>
        <a:p>
          <a:endParaRPr lang="en-US"/>
        </a:p>
      </dgm:t>
    </dgm:pt>
    <dgm:pt modelId="{D42A3F6C-ADE3-4015-9B88-30FF3062F3AB}">
      <dgm:prSet phldrT="[Text]"/>
      <dgm:spPr/>
      <dgm:t>
        <a:bodyPr/>
        <a:lstStyle/>
        <a:p>
          <a:pPr marL="119063" indent="-119063"/>
          <a:r>
            <a:rPr lang="en-US" dirty="0" smtClean="0"/>
            <a:t>Revenue growth</a:t>
          </a:r>
          <a:endParaRPr lang="en-US" dirty="0"/>
        </a:p>
      </dgm:t>
    </dgm:pt>
    <dgm:pt modelId="{DA57525A-E8A9-48A6-AA59-71C0290CDC6F}" type="parTrans" cxnId="{AD5488FB-6783-425C-8ACC-155D53DF5C7B}">
      <dgm:prSet/>
      <dgm:spPr/>
      <dgm:t>
        <a:bodyPr/>
        <a:lstStyle/>
        <a:p>
          <a:endParaRPr lang="en-US"/>
        </a:p>
      </dgm:t>
    </dgm:pt>
    <dgm:pt modelId="{CC767EE1-251E-43B1-A940-73420CB5BD1F}" type="sibTrans" cxnId="{AD5488FB-6783-425C-8ACC-155D53DF5C7B}">
      <dgm:prSet/>
      <dgm:spPr/>
      <dgm:t>
        <a:bodyPr/>
        <a:lstStyle/>
        <a:p>
          <a:endParaRPr lang="en-US"/>
        </a:p>
      </dgm:t>
    </dgm:pt>
    <dgm:pt modelId="{2877B2D4-CCA9-4870-BFDB-A5B86B292CFB}">
      <dgm:prSet phldrT="[Text]"/>
      <dgm:spPr/>
      <dgm:t>
        <a:bodyPr/>
        <a:lstStyle/>
        <a:p>
          <a:pPr marL="119063" indent="-119063"/>
          <a:r>
            <a:rPr lang="en-US" dirty="0" smtClean="0"/>
            <a:t>Strategic goals</a:t>
          </a:r>
          <a:endParaRPr lang="en-US" dirty="0"/>
        </a:p>
      </dgm:t>
    </dgm:pt>
    <dgm:pt modelId="{1BFCAA1B-FFA6-459A-8EFF-4FCE87AE0C01}" type="parTrans" cxnId="{11FDC389-A922-4F8A-B139-95EF00C332B3}">
      <dgm:prSet/>
      <dgm:spPr/>
      <dgm:t>
        <a:bodyPr/>
        <a:lstStyle/>
        <a:p>
          <a:endParaRPr lang="en-US"/>
        </a:p>
      </dgm:t>
    </dgm:pt>
    <dgm:pt modelId="{8FA7F709-7494-4B8C-8F36-40FE4DEBDC4C}" type="sibTrans" cxnId="{11FDC389-A922-4F8A-B139-95EF00C332B3}">
      <dgm:prSet/>
      <dgm:spPr/>
      <dgm:t>
        <a:bodyPr/>
        <a:lstStyle/>
        <a:p>
          <a:endParaRPr lang="en-US"/>
        </a:p>
      </dgm:t>
    </dgm:pt>
    <dgm:pt modelId="{8E7BBCE3-344D-4095-AE4A-E1E9581BCEE7}">
      <dgm:prSet phldrT="[Text]"/>
      <dgm:spPr/>
      <dgm:t>
        <a:bodyPr/>
        <a:lstStyle/>
        <a:p>
          <a:pPr marL="119063" indent="-119063"/>
          <a:r>
            <a:rPr lang="en-US" dirty="0" smtClean="0"/>
            <a:t>Etc.</a:t>
          </a:r>
          <a:endParaRPr lang="en-US" dirty="0"/>
        </a:p>
      </dgm:t>
    </dgm:pt>
    <dgm:pt modelId="{D66BD35C-6C16-4FC4-8029-51636FFFCAC7}" type="parTrans" cxnId="{6B21D835-0576-4147-A53C-28BB5492AD47}">
      <dgm:prSet/>
      <dgm:spPr/>
      <dgm:t>
        <a:bodyPr/>
        <a:lstStyle/>
        <a:p>
          <a:endParaRPr lang="en-US"/>
        </a:p>
      </dgm:t>
    </dgm:pt>
    <dgm:pt modelId="{740BA13B-D18D-4B80-AE30-ADD549B28424}" type="sibTrans" cxnId="{6B21D835-0576-4147-A53C-28BB5492AD47}">
      <dgm:prSet/>
      <dgm:spPr/>
      <dgm:t>
        <a:bodyPr/>
        <a:lstStyle/>
        <a:p>
          <a:endParaRPr lang="en-US"/>
        </a:p>
      </dgm:t>
    </dgm:pt>
    <dgm:pt modelId="{91F76064-28E7-432F-BE72-3F92E86E540E}">
      <dgm:prSet phldrT="[Text]"/>
      <dgm:spPr/>
      <dgm:t>
        <a:bodyPr/>
        <a:lstStyle/>
        <a:p>
          <a:pPr marL="119063" indent="-119063"/>
          <a:r>
            <a:rPr lang="en-US" dirty="0" smtClean="0"/>
            <a:t>ROSI</a:t>
          </a:r>
          <a:endParaRPr lang="en-US" dirty="0"/>
        </a:p>
      </dgm:t>
    </dgm:pt>
    <dgm:pt modelId="{6CC4DAE0-4ED7-4C42-8681-6128B5C7F24E}" type="parTrans" cxnId="{43C0B48A-1184-4850-8CF8-A06A5DCFA492}">
      <dgm:prSet/>
      <dgm:spPr/>
      <dgm:t>
        <a:bodyPr/>
        <a:lstStyle/>
        <a:p>
          <a:endParaRPr lang="en-US"/>
        </a:p>
      </dgm:t>
    </dgm:pt>
    <dgm:pt modelId="{876F798E-25BE-4001-BF65-694CD3C8F797}" type="sibTrans" cxnId="{43C0B48A-1184-4850-8CF8-A06A5DCFA492}">
      <dgm:prSet/>
      <dgm:spPr/>
      <dgm:t>
        <a:bodyPr/>
        <a:lstStyle/>
        <a:p>
          <a:endParaRPr lang="en-US"/>
        </a:p>
      </dgm:t>
    </dgm:pt>
    <dgm:pt modelId="{C067F0D4-0358-4068-BCB7-640A333AF88E}">
      <dgm:prSet phldrT="[Text]"/>
      <dgm:spPr/>
      <dgm:t>
        <a:bodyPr/>
        <a:lstStyle/>
        <a:p>
          <a:pPr marL="119063" indent="-119063"/>
          <a:r>
            <a:rPr lang="en-US" dirty="0" smtClean="0"/>
            <a:t>Third generation</a:t>
          </a:r>
          <a:endParaRPr lang="en-US" dirty="0"/>
        </a:p>
      </dgm:t>
    </dgm:pt>
    <dgm:pt modelId="{1A05B037-A042-494F-9C85-82582A5CF674}" type="parTrans" cxnId="{F183E0C7-8358-4F76-A16E-B5FC2064CF8E}">
      <dgm:prSet/>
      <dgm:spPr/>
      <dgm:t>
        <a:bodyPr/>
        <a:lstStyle/>
        <a:p>
          <a:endParaRPr lang="en-US"/>
        </a:p>
      </dgm:t>
    </dgm:pt>
    <dgm:pt modelId="{374172E8-18AC-4B18-B448-CF1C786AC045}" type="sibTrans" cxnId="{F183E0C7-8358-4F76-A16E-B5FC2064CF8E}">
      <dgm:prSet/>
      <dgm:spPr/>
      <dgm:t>
        <a:bodyPr/>
        <a:lstStyle/>
        <a:p>
          <a:endParaRPr lang="en-US"/>
        </a:p>
      </dgm:t>
    </dgm:pt>
    <dgm:pt modelId="{A2187C77-B7DA-4B2E-B636-DC7AE9A39ABF}" type="pres">
      <dgm:prSet presAssocID="{3452DDC4-1B31-4619-959F-62C76D30C340}" presName="CompostProcess" presStyleCnt="0">
        <dgm:presLayoutVars>
          <dgm:dir/>
          <dgm:resizeHandles val="exact"/>
        </dgm:presLayoutVars>
      </dgm:prSet>
      <dgm:spPr/>
      <dgm:t>
        <a:bodyPr/>
        <a:lstStyle/>
        <a:p>
          <a:endParaRPr lang="en-US"/>
        </a:p>
      </dgm:t>
    </dgm:pt>
    <dgm:pt modelId="{8502C9FD-77E3-4F89-82B2-3F03F61E11A6}" type="pres">
      <dgm:prSet presAssocID="{3452DDC4-1B31-4619-959F-62C76D30C340}" presName="arrow" presStyleLbl="bgShp" presStyleIdx="0" presStyleCnt="1"/>
      <dgm:spPr/>
    </dgm:pt>
    <dgm:pt modelId="{D2D36B07-0735-491A-9192-30B59253F107}" type="pres">
      <dgm:prSet presAssocID="{3452DDC4-1B31-4619-959F-62C76D30C340}" presName="linearProcess" presStyleCnt="0"/>
      <dgm:spPr/>
    </dgm:pt>
    <dgm:pt modelId="{C15AB8C3-6AC8-41DD-95E5-348A3148B1A2}" type="pres">
      <dgm:prSet presAssocID="{2580EC5A-EC57-488C-904E-3726F08F50CB}" presName="textNode" presStyleLbl="node1" presStyleIdx="0" presStyleCnt="3">
        <dgm:presLayoutVars>
          <dgm:bulletEnabled val="1"/>
        </dgm:presLayoutVars>
      </dgm:prSet>
      <dgm:spPr/>
      <dgm:t>
        <a:bodyPr/>
        <a:lstStyle/>
        <a:p>
          <a:endParaRPr lang="en-US"/>
        </a:p>
      </dgm:t>
    </dgm:pt>
    <dgm:pt modelId="{3C1CA70F-5913-4EE1-A744-6C208607853A}" type="pres">
      <dgm:prSet presAssocID="{3695F8EC-F7C0-411E-A851-6AB1AE452C36}" presName="sibTrans" presStyleCnt="0"/>
      <dgm:spPr/>
    </dgm:pt>
    <dgm:pt modelId="{4FBE591A-654C-4460-BC02-E8FA1AEC0EDA}" type="pres">
      <dgm:prSet presAssocID="{B6D48EEB-D1AE-48D9-B03E-1B994F77DF44}" presName="textNode" presStyleLbl="node1" presStyleIdx="1" presStyleCnt="3">
        <dgm:presLayoutVars>
          <dgm:bulletEnabled val="1"/>
        </dgm:presLayoutVars>
      </dgm:prSet>
      <dgm:spPr/>
      <dgm:t>
        <a:bodyPr/>
        <a:lstStyle/>
        <a:p>
          <a:endParaRPr lang="en-US"/>
        </a:p>
      </dgm:t>
    </dgm:pt>
    <dgm:pt modelId="{5865A262-A42E-4672-AE39-EECA7DE6A2FE}" type="pres">
      <dgm:prSet presAssocID="{C711091A-489A-4192-A117-1EA774D9C540}" presName="sibTrans" presStyleCnt="0"/>
      <dgm:spPr/>
    </dgm:pt>
    <dgm:pt modelId="{5214CF56-4C3B-4023-BA1D-D91A321DB086}" type="pres">
      <dgm:prSet presAssocID="{B6A363D6-FA43-46AF-B58C-23787664D6E6}" presName="textNode" presStyleLbl="node1" presStyleIdx="2" presStyleCnt="3">
        <dgm:presLayoutVars>
          <dgm:bulletEnabled val="1"/>
        </dgm:presLayoutVars>
      </dgm:prSet>
      <dgm:spPr/>
      <dgm:t>
        <a:bodyPr/>
        <a:lstStyle/>
        <a:p>
          <a:endParaRPr lang="en-US"/>
        </a:p>
      </dgm:t>
    </dgm:pt>
  </dgm:ptLst>
  <dgm:cxnLst>
    <dgm:cxn modelId="{43B6F47E-CAE2-6E4A-B495-DFE3C2DDCF54}" type="presOf" srcId="{2877B2D4-CCA9-4870-BFDB-A5B86B292CFB}" destId="{5214CF56-4C3B-4023-BA1D-D91A321DB086}" srcOrd="0" destOrd="4" presId="urn:microsoft.com/office/officeart/2005/8/layout/hProcess9"/>
    <dgm:cxn modelId="{AD5488FB-6783-425C-8ACC-155D53DF5C7B}" srcId="{C067F0D4-0358-4068-BCB7-640A333AF88E}" destId="{D42A3F6C-ADE3-4015-9B88-30FF3062F3AB}" srcOrd="1" destOrd="0" parTransId="{DA57525A-E8A9-48A6-AA59-71C0290CDC6F}" sibTransId="{CC767EE1-251E-43B1-A940-73420CB5BD1F}"/>
    <dgm:cxn modelId="{E1EB5588-59B1-5A46-95CD-BC0B49B446C5}" type="presOf" srcId="{C067F0D4-0358-4068-BCB7-640A333AF88E}" destId="{5214CF56-4C3B-4023-BA1D-D91A321DB086}" srcOrd="0" destOrd="1" presId="urn:microsoft.com/office/officeart/2005/8/layout/hProcess9"/>
    <dgm:cxn modelId="{43C0B48A-1184-4850-8CF8-A06A5DCFA492}" srcId="{8910F4A6-8683-445D-A621-04CA6BDC2891}" destId="{91F76064-28E7-432F-BE72-3F92E86E540E}" srcOrd="2" destOrd="0" parTransId="{6CC4DAE0-4ED7-4C42-8681-6128B5C7F24E}" sibTransId="{876F798E-25BE-4001-BF65-694CD3C8F797}"/>
    <dgm:cxn modelId="{931CD904-7B62-4D5B-8C5E-A6C5681EC03E}" srcId="{B6D48EEB-D1AE-48D9-B03E-1B994F77DF44}" destId="{8910F4A6-8683-445D-A621-04CA6BDC2891}" srcOrd="0" destOrd="0" parTransId="{2FDB67E4-A6D2-42F1-9FB1-F350639728CD}" sibTransId="{96A4C490-2460-4E91-B5CF-852BE002EE58}"/>
    <dgm:cxn modelId="{6B21D835-0576-4147-A53C-28BB5492AD47}" srcId="{FD64365C-E148-4181-8D13-48F971CE889C}" destId="{8E7BBCE3-344D-4095-AE4A-E1E9581BCEE7}" srcOrd="1" destOrd="0" parTransId="{D66BD35C-6C16-4FC4-8029-51636FFFCAC7}" sibTransId="{740BA13B-D18D-4B80-AE30-ADD549B28424}"/>
    <dgm:cxn modelId="{93653CDC-0DCC-4F5C-A0D6-64E58E429787}" srcId="{FD64365C-E148-4181-8D13-48F971CE889C}" destId="{A27EDDC4-9997-4B6D-9FB9-A9AAAE1D4BD8}" srcOrd="0" destOrd="0" parTransId="{378A8910-4B37-4013-8BE5-FD91A32F5E76}" sibTransId="{44B800DF-5627-4722-9B7E-9AD3AF4A3591}"/>
    <dgm:cxn modelId="{1DE79DC6-9028-4869-98C5-231194FAB4B6}" srcId="{2580EC5A-EC57-488C-904E-3726F08F50CB}" destId="{FD64365C-E148-4181-8D13-48F971CE889C}" srcOrd="0" destOrd="0" parTransId="{DEE589F0-8E00-4F6C-858A-CA7518542256}" sibTransId="{D355D3B3-03F4-471D-8700-EB98B1BBD762}"/>
    <dgm:cxn modelId="{FEB1A881-1EB9-7B45-B026-6B552E7AE83E}" type="presOf" srcId="{8910F4A6-8683-445D-A621-04CA6BDC2891}" destId="{4FBE591A-654C-4460-BC02-E8FA1AEC0EDA}" srcOrd="0" destOrd="1" presId="urn:microsoft.com/office/officeart/2005/8/layout/hProcess9"/>
    <dgm:cxn modelId="{110190DF-A407-B940-8720-A7BCC71708DB}" type="presOf" srcId="{8E7BBCE3-344D-4095-AE4A-E1E9581BCEE7}" destId="{C15AB8C3-6AC8-41DD-95E5-348A3148B1A2}" srcOrd="0" destOrd="3" presId="urn:microsoft.com/office/officeart/2005/8/layout/hProcess9"/>
    <dgm:cxn modelId="{8449303D-BFDD-BC4A-BAA7-5581F77006DE}" type="presOf" srcId="{15F14AB4-73A9-4137-B42A-18DB8D342F80}" destId="{4FBE591A-654C-4460-BC02-E8FA1AEC0EDA}" srcOrd="0" destOrd="3" presId="urn:microsoft.com/office/officeart/2005/8/layout/hProcess9"/>
    <dgm:cxn modelId="{164DBE09-BCC7-9E41-8718-E1C2978631D0}" type="presOf" srcId="{3452DDC4-1B31-4619-959F-62C76D30C340}" destId="{A2187C77-B7DA-4B2E-B636-DC7AE9A39ABF}" srcOrd="0" destOrd="0" presId="urn:microsoft.com/office/officeart/2005/8/layout/hProcess9"/>
    <dgm:cxn modelId="{11FDC389-A922-4F8A-B139-95EF00C332B3}" srcId="{C067F0D4-0358-4068-BCB7-640A333AF88E}" destId="{2877B2D4-CCA9-4870-BFDB-A5B86B292CFB}" srcOrd="2" destOrd="0" parTransId="{1BFCAA1B-FFA6-459A-8EFF-4FCE87AE0C01}" sibTransId="{8FA7F709-7494-4B8C-8F36-40FE4DEBDC4C}"/>
    <dgm:cxn modelId="{65B3A6BB-DCEF-9B46-8C3E-A60B2C1DCD0B}" type="presOf" srcId="{B6D48EEB-D1AE-48D9-B03E-1B994F77DF44}" destId="{4FBE591A-654C-4460-BC02-E8FA1AEC0EDA}" srcOrd="0" destOrd="0" presId="urn:microsoft.com/office/officeart/2005/8/layout/hProcess9"/>
    <dgm:cxn modelId="{42A2F200-A656-44EE-95B3-686ED12B8F05}" srcId="{3452DDC4-1B31-4619-959F-62C76D30C340}" destId="{B6D48EEB-D1AE-48D9-B03E-1B994F77DF44}" srcOrd="1" destOrd="0" parTransId="{D97BA8B4-296E-4393-8427-6E170486188D}" sibTransId="{C711091A-489A-4192-A117-1EA774D9C540}"/>
    <dgm:cxn modelId="{F183E0C7-8358-4F76-A16E-B5FC2064CF8E}" srcId="{B6A363D6-FA43-46AF-B58C-23787664D6E6}" destId="{C067F0D4-0358-4068-BCB7-640A333AF88E}" srcOrd="0" destOrd="0" parTransId="{1A05B037-A042-494F-9C85-82582A5CF674}" sibTransId="{374172E8-18AC-4B18-B448-CF1C786AC045}"/>
    <dgm:cxn modelId="{C30BD6FA-71E5-604F-BC69-7E639AE052B6}" type="presOf" srcId="{91F76064-28E7-432F-BE72-3F92E86E540E}" destId="{4FBE591A-654C-4460-BC02-E8FA1AEC0EDA}" srcOrd="0" destOrd="4" presId="urn:microsoft.com/office/officeart/2005/8/layout/hProcess9"/>
    <dgm:cxn modelId="{ED92CC1B-BB2C-6E4B-BEA7-20E0EA6DFEBC}" type="presOf" srcId="{02FFBA43-2E67-4990-A137-F5F37B82F3C9}" destId="{5214CF56-4C3B-4023-BA1D-D91A321DB086}" srcOrd="0" destOrd="2" presId="urn:microsoft.com/office/officeart/2005/8/layout/hProcess9"/>
    <dgm:cxn modelId="{8C53C486-9533-49D1-A209-F9C553081F8D}" srcId="{8910F4A6-8683-445D-A621-04CA6BDC2891}" destId="{8820BDD1-7461-4BE4-87B4-FB410B1A6F2F}" srcOrd="0" destOrd="0" parTransId="{FF6DB510-BAD4-40EF-8003-F09AD19273C8}" sibTransId="{48F0409B-8B56-47D4-8516-77C877CECAE7}"/>
    <dgm:cxn modelId="{4D3619DE-8F06-764A-B95B-88CABBC7C145}" type="presOf" srcId="{FD64365C-E148-4181-8D13-48F971CE889C}" destId="{C15AB8C3-6AC8-41DD-95E5-348A3148B1A2}" srcOrd="0" destOrd="1" presId="urn:microsoft.com/office/officeart/2005/8/layout/hProcess9"/>
    <dgm:cxn modelId="{2496E07C-02CB-6F4D-9F97-25091E6100EB}" type="presOf" srcId="{B6A363D6-FA43-46AF-B58C-23787664D6E6}" destId="{5214CF56-4C3B-4023-BA1D-D91A321DB086}" srcOrd="0" destOrd="0" presId="urn:microsoft.com/office/officeart/2005/8/layout/hProcess9"/>
    <dgm:cxn modelId="{C4602B37-DCB5-1949-A650-B68824F110D5}" type="presOf" srcId="{A27EDDC4-9997-4B6D-9FB9-A9AAAE1D4BD8}" destId="{C15AB8C3-6AC8-41DD-95E5-348A3148B1A2}" srcOrd="0" destOrd="2" presId="urn:microsoft.com/office/officeart/2005/8/layout/hProcess9"/>
    <dgm:cxn modelId="{991A671A-195A-EA4C-B5DE-A04D51EE0B8D}" type="presOf" srcId="{D42A3F6C-ADE3-4015-9B88-30FF3062F3AB}" destId="{5214CF56-4C3B-4023-BA1D-D91A321DB086}" srcOrd="0" destOrd="3" presId="urn:microsoft.com/office/officeart/2005/8/layout/hProcess9"/>
    <dgm:cxn modelId="{7791E687-5A0F-44C1-BA3B-AD195C18375E}" srcId="{8910F4A6-8683-445D-A621-04CA6BDC2891}" destId="{15F14AB4-73A9-4137-B42A-18DB8D342F80}" srcOrd="1" destOrd="0" parTransId="{109122DB-3508-4B1D-BCE5-8C3D82DD3198}" sibTransId="{0D58195D-05AA-493C-B292-1D12C78EC10E}"/>
    <dgm:cxn modelId="{C1FF5F69-004A-4677-9A0B-FFE63098F002}" srcId="{C067F0D4-0358-4068-BCB7-640A333AF88E}" destId="{02FFBA43-2E67-4990-A137-F5F37B82F3C9}" srcOrd="0" destOrd="0" parTransId="{61C6DB2D-24E2-45BE-860E-746EEE8745DE}" sibTransId="{50092F93-B8E0-4DCB-86EA-D07BF9CB475A}"/>
    <dgm:cxn modelId="{35BBB1EF-31DF-BB4D-BB6A-F7E297B4413A}" type="presOf" srcId="{2580EC5A-EC57-488C-904E-3726F08F50CB}" destId="{C15AB8C3-6AC8-41DD-95E5-348A3148B1A2}" srcOrd="0" destOrd="0" presId="urn:microsoft.com/office/officeart/2005/8/layout/hProcess9"/>
    <dgm:cxn modelId="{B626BAD2-9667-4D70-BDE7-EF92AA918E85}" srcId="{3452DDC4-1B31-4619-959F-62C76D30C340}" destId="{B6A363D6-FA43-46AF-B58C-23787664D6E6}" srcOrd="2" destOrd="0" parTransId="{4193402D-EE96-4654-9D34-B5DE20488601}" sibTransId="{BC54F5A7-855C-4613-9618-CFFBEA707FA5}"/>
    <dgm:cxn modelId="{C2825700-CFB3-AF4D-AD76-CE39BD2586E8}" type="presOf" srcId="{8820BDD1-7461-4BE4-87B4-FB410B1A6F2F}" destId="{4FBE591A-654C-4460-BC02-E8FA1AEC0EDA}" srcOrd="0" destOrd="2" presId="urn:microsoft.com/office/officeart/2005/8/layout/hProcess9"/>
    <dgm:cxn modelId="{32CEDF14-64B4-4E53-A50D-F77C6E56A96C}" srcId="{3452DDC4-1B31-4619-959F-62C76D30C340}" destId="{2580EC5A-EC57-488C-904E-3726F08F50CB}" srcOrd="0" destOrd="0" parTransId="{14978D8A-C755-40F5-AA2B-225E94AB0FC3}" sibTransId="{3695F8EC-F7C0-411E-A851-6AB1AE452C36}"/>
    <dgm:cxn modelId="{2CD680A5-2A11-1A40-91AA-2EA54CBA64BF}" type="presParOf" srcId="{A2187C77-B7DA-4B2E-B636-DC7AE9A39ABF}" destId="{8502C9FD-77E3-4F89-82B2-3F03F61E11A6}" srcOrd="0" destOrd="0" presId="urn:microsoft.com/office/officeart/2005/8/layout/hProcess9"/>
    <dgm:cxn modelId="{1A93D754-A9F5-5B43-80F5-FF6D73A8779D}" type="presParOf" srcId="{A2187C77-B7DA-4B2E-B636-DC7AE9A39ABF}" destId="{D2D36B07-0735-491A-9192-30B59253F107}" srcOrd="1" destOrd="0" presId="urn:microsoft.com/office/officeart/2005/8/layout/hProcess9"/>
    <dgm:cxn modelId="{B0CAE7F2-6DC8-1944-A621-61D1336F41EC}" type="presParOf" srcId="{D2D36B07-0735-491A-9192-30B59253F107}" destId="{C15AB8C3-6AC8-41DD-95E5-348A3148B1A2}" srcOrd="0" destOrd="0" presId="urn:microsoft.com/office/officeart/2005/8/layout/hProcess9"/>
    <dgm:cxn modelId="{EFF6FA2E-C56F-1B4E-B74B-0D7587097A33}" type="presParOf" srcId="{D2D36B07-0735-491A-9192-30B59253F107}" destId="{3C1CA70F-5913-4EE1-A744-6C208607853A}" srcOrd="1" destOrd="0" presId="urn:microsoft.com/office/officeart/2005/8/layout/hProcess9"/>
    <dgm:cxn modelId="{F3207377-47BE-C142-82AF-1B98A044C6C5}" type="presParOf" srcId="{D2D36B07-0735-491A-9192-30B59253F107}" destId="{4FBE591A-654C-4460-BC02-E8FA1AEC0EDA}" srcOrd="2" destOrd="0" presId="urn:microsoft.com/office/officeart/2005/8/layout/hProcess9"/>
    <dgm:cxn modelId="{BE9BB9AC-6A13-6149-8EAA-ED7735E02EE6}" type="presParOf" srcId="{D2D36B07-0735-491A-9192-30B59253F107}" destId="{5865A262-A42E-4672-AE39-EECA7DE6A2FE}" srcOrd="3" destOrd="0" presId="urn:microsoft.com/office/officeart/2005/8/layout/hProcess9"/>
    <dgm:cxn modelId="{F0EEA01D-3659-E446-A865-C4B20B3E3AF7}" type="presParOf" srcId="{D2D36B07-0735-491A-9192-30B59253F107}" destId="{5214CF56-4C3B-4023-BA1D-D91A321DB08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E74AF-82E5-4795-B382-7957A891FF6E}" type="doc">
      <dgm:prSet loTypeId="urn:microsoft.com/office/officeart/2005/8/layout/hList7#1" loCatId="list" qsTypeId="urn:microsoft.com/office/officeart/2005/8/quickstyle/simple1" qsCatId="simple" csTypeId="urn:microsoft.com/office/officeart/2005/8/colors/accent1_2" csCatId="accent1" phldr="1"/>
      <dgm:spPr/>
    </dgm:pt>
    <dgm:pt modelId="{3F668760-2687-47B6-836C-736472072646}">
      <dgm:prSet phldrT="[Text]"/>
      <dgm:spPr/>
      <dgm:t>
        <a:bodyPr/>
        <a:lstStyle/>
        <a:p>
          <a:r>
            <a:rPr lang="en-US" dirty="0" smtClean="0"/>
            <a:t>Consistently measured</a:t>
          </a:r>
          <a:endParaRPr lang="en-US" dirty="0"/>
        </a:p>
      </dgm:t>
    </dgm:pt>
    <dgm:pt modelId="{BC7C32BC-49A9-470E-8745-804112308445}" type="parTrans" cxnId="{024368E7-0DAC-4081-AD34-8F9E8E33D836}">
      <dgm:prSet/>
      <dgm:spPr/>
      <dgm:t>
        <a:bodyPr/>
        <a:lstStyle/>
        <a:p>
          <a:endParaRPr lang="en-US"/>
        </a:p>
      </dgm:t>
    </dgm:pt>
    <dgm:pt modelId="{A3A3089F-B1BD-4896-BD88-8F082FD72B47}" type="sibTrans" cxnId="{024368E7-0DAC-4081-AD34-8F9E8E33D836}">
      <dgm:prSet/>
      <dgm:spPr/>
      <dgm:t>
        <a:bodyPr/>
        <a:lstStyle/>
        <a:p>
          <a:endParaRPr lang="en-US"/>
        </a:p>
      </dgm:t>
    </dgm:pt>
    <dgm:pt modelId="{073AE730-A914-4FFC-BB89-D42B433B609B}">
      <dgm:prSet phldrT="[Text]"/>
      <dgm:spPr/>
      <dgm:t>
        <a:bodyPr/>
        <a:lstStyle/>
        <a:p>
          <a:r>
            <a:rPr lang="en-US" dirty="0" smtClean="0"/>
            <a:t>Cheap to gather</a:t>
          </a:r>
          <a:endParaRPr lang="en-US" dirty="0"/>
        </a:p>
      </dgm:t>
    </dgm:pt>
    <dgm:pt modelId="{7500F206-23B9-473C-9562-B83246579889}" type="parTrans" cxnId="{19D80064-CAFF-45C2-88B2-EBBDC04B7921}">
      <dgm:prSet/>
      <dgm:spPr/>
      <dgm:t>
        <a:bodyPr/>
        <a:lstStyle/>
        <a:p>
          <a:endParaRPr lang="en-US"/>
        </a:p>
      </dgm:t>
    </dgm:pt>
    <dgm:pt modelId="{90146ABA-860E-4A2A-8BF5-A5CA5FAAD57D}" type="sibTrans" cxnId="{19D80064-CAFF-45C2-88B2-EBBDC04B7921}">
      <dgm:prSet/>
      <dgm:spPr/>
      <dgm:t>
        <a:bodyPr/>
        <a:lstStyle/>
        <a:p>
          <a:endParaRPr lang="en-US"/>
        </a:p>
      </dgm:t>
    </dgm:pt>
    <dgm:pt modelId="{559AA7F0-BBB7-419B-B247-0CE517114FE6}">
      <dgm:prSet phldrT="[Text]"/>
      <dgm:spPr/>
      <dgm:t>
        <a:bodyPr/>
        <a:lstStyle/>
        <a:p>
          <a:r>
            <a:rPr lang="en-US" dirty="0" smtClean="0"/>
            <a:t>Uses numbers</a:t>
          </a:r>
          <a:endParaRPr lang="en-US" dirty="0"/>
        </a:p>
      </dgm:t>
    </dgm:pt>
    <dgm:pt modelId="{27E66EB5-C10B-4EB2-AD75-33AF9AC95B02}" type="parTrans" cxnId="{06083470-48EB-4E8E-8B73-15683A9849D6}">
      <dgm:prSet/>
      <dgm:spPr/>
      <dgm:t>
        <a:bodyPr/>
        <a:lstStyle/>
        <a:p>
          <a:endParaRPr lang="en-US"/>
        </a:p>
      </dgm:t>
    </dgm:pt>
    <dgm:pt modelId="{42F70263-D731-4FE8-BCB3-D74D00AEA6B4}" type="sibTrans" cxnId="{06083470-48EB-4E8E-8B73-15683A9849D6}">
      <dgm:prSet/>
      <dgm:spPr/>
      <dgm:t>
        <a:bodyPr/>
        <a:lstStyle/>
        <a:p>
          <a:endParaRPr lang="en-US"/>
        </a:p>
      </dgm:t>
    </dgm:pt>
    <dgm:pt modelId="{C06F00F2-DA17-492C-9042-8E74758D0197}">
      <dgm:prSet phldrT="[Text]"/>
      <dgm:spPr/>
      <dgm:t>
        <a:bodyPr/>
        <a:lstStyle/>
        <a:p>
          <a:r>
            <a:rPr lang="en-US" dirty="0" smtClean="0"/>
            <a:t>Show Trends</a:t>
          </a:r>
          <a:endParaRPr lang="en-US" dirty="0"/>
        </a:p>
      </dgm:t>
    </dgm:pt>
    <dgm:pt modelId="{7A4BDB0B-78E5-4098-B8BE-72049BE35066}" type="parTrans" cxnId="{62303ECC-5B7D-4905-A913-1846B3D0DA20}">
      <dgm:prSet/>
      <dgm:spPr/>
      <dgm:t>
        <a:bodyPr/>
        <a:lstStyle/>
        <a:p>
          <a:endParaRPr lang="en-US"/>
        </a:p>
      </dgm:t>
    </dgm:pt>
    <dgm:pt modelId="{16E78458-FB08-4429-AAC1-1C78950AB41F}" type="sibTrans" cxnId="{62303ECC-5B7D-4905-A913-1846B3D0DA20}">
      <dgm:prSet/>
      <dgm:spPr/>
      <dgm:t>
        <a:bodyPr/>
        <a:lstStyle/>
        <a:p>
          <a:endParaRPr lang="en-US"/>
        </a:p>
      </dgm:t>
    </dgm:pt>
    <dgm:pt modelId="{A3E515DB-918E-4DE6-807A-8A5B66F017B9}">
      <dgm:prSet phldrT="[Text]"/>
      <dgm:spPr/>
      <dgm:t>
        <a:bodyPr/>
        <a:lstStyle/>
        <a:p>
          <a:r>
            <a:rPr lang="en-US" dirty="0" smtClean="0"/>
            <a:t>Relevant to decision-makers</a:t>
          </a:r>
          <a:endParaRPr lang="en-US" dirty="0"/>
        </a:p>
      </dgm:t>
    </dgm:pt>
    <dgm:pt modelId="{E16B3CDB-448A-46B7-8206-8C7BE11BEA9D}" type="parTrans" cxnId="{816E2C8A-7382-40B9-8454-3CBE6DF0623C}">
      <dgm:prSet/>
      <dgm:spPr/>
      <dgm:t>
        <a:bodyPr/>
        <a:lstStyle/>
        <a:p>
          <a:endParaRPr lang="en-US"/>
        </a:p>
      </dgm:t>
    </dgm:pt>
    <dgm:pt modelId="{93F97C41-B28D-4BE6-913D-E21C378F1457}" type="sibTrans" cxnId="{816E2C8A-7382-40B9-8454-3CBE6DF0623C}">
      <dgm:prSet/>
      <dgm:spPr/>
      <dgm:t>
        <a:bodyPr/>
        <a:lstStyle/>
        <a:p>
          <a:endParaRPr lang="en-US"/>
        </a:p>
      </dgm:t>
    </dgm:pt>
    <dgm:pt modelId="{F151A2E6-EC63-475B-8416-4B5C75E5BE56}">
      <dgm:prSet phldrT="[Text]"/>
      <dgm:spPr/>
      <dgm:t>
        <a:bodyPr/>
        <a:lstStyle/>
        <a:p>
          <a:r>
            <a:rPr lang="en-US" smtClean="0"/>
            <a:t>Presented graphically</a:t>
          </a:r>
          <a:endParaRPr lang="en-US" dirty="0"/>
        </a:p>
      </dgm:t>
    </dgm:pt>
    <dgm:pt modelId="{C670ADB4-F4FD-4361-BA92-E0BFB5F3410C}" type="parTrans" cxnId="{68DF2748-2A19-4952-84EC-D422188884C6}">
      <dgm:prSet/>
      <dgm:spPr/>
      <dgm:t>
        <a:bodyPr/>
        <a:lstStyle/>
        <a:p>
          <a:endParaRPr lang="en-US"/>
        </a:p>
      </dgm:t>
    </dgm:pt>
    <dgm:pt modelId="{D8A9B016-0B75-4208-A4D8-9CF3D5AEEA80}" type="sibTrans" cxnId="{68DF2748-2A19-4952-84EC-D422188884C6}">
      <dgm:prSet/>
      <dgm:spPr/>
      <dgm:t>
        <a:bodyPr/>
        <a:lstStyle/>
        <a:p>
          <a:endParaRPr lang="en-US"/>
        </a:p>
      </dgm:t>
    </dgm:pt>
    <dgm:pt modelId="{CDC77245-DFEE-4EDA-9F4E-1CABC7E7A48B}" type="pres">
      <dgm:prSet presAssocID="{C20E74AF-82E5-4795-B382-7957A891FF6E}" presName="Name0" presStyleCnt="0">
        <dgm:presLayoutVars>
          <dgm:dir/>
          <dgm:resizeHandles val="exact"/>
        </dgm:presLayoutVars>
      </dgm:prSet>
      <dgm:spPr/>
    </dgm:pt>
    <dgm:pt modelId="{C247AB59-CA63-43AB-8013-9D48EFD18535}" type="pres">
      <dgm:prSet presAssocID="{C20E74AF-82E5-4795-B382-7957A891FF6E}" presName="fgShape" presStyleLbl="fgShp" presStyleIdx="0" presStyleCnt="1"/>
      <dgm:spPr/>
    </dgm:pt>
    <dgm:pt modelId="{5D5C2F8D-542F-4F6B-9491-F4536927D0E9}" type="pres">
      <dgm:prSet presAssocID="{C20E74AF-82E5-4795-B382-7957A891FF6E}" presName="linComp" presStyleCnt="0"/>
      <dgm:spPr/>
    </dgm:pt>
    <dgm:pt modelId="{CB76AF69-781F-4DB3-8276-6F2A67E508F3}" type="pres">
      <dgm:prSet presAssocID="{3F668760-2687-47B6-836C-736472072646}" presName="compNode" presStyleCnt="0"/>
      <dgm:spPr/>
    </dgm:pt>
    <dgm:pt modelId="{1FE4F826-7B99-42BE-AE90-10109496A845}" type="pres">
      <dgm:prSet presAssocID="{3F668760-2687-47B6-836C-736472072646}" presName="bkgdShape" presStyleLbl="node1" presStyleIdx="0" presStyleCnt="6"/>
      <dgm:spPr/>
      <dgm:t>
        <a:bodyPr/>
        <a:lstStyle/>
        <a:p>
          <a:endParaRPr lang="en-US"/>
        </a:p>
      </dgm:t>
    </dgm:pt>
    <dgm:pt modelId="{7528D1EF-DE66-4B8B-AA0B-27AF0BA39D30}" type="pres">
      <dgm:prSet presAssocID="{3F668760-2687-47B6-836C-736472072646}" presName="nodeTx" presStyleLbl="node1" presStyleIdx="0" presStyleCnt="6">
        <dgm:presLayoutVars>
          <dgm:bulletEnabled val="1"/>
        </dgm:presLayoutVars>
      </dgm:prSet>
      <dgm:spPr/>
      <dgm:t>
        <a:bodyPr/>
        <a:lstStyle/>
        <a:p>
          <a:endParaRPr lang="en-US"/>
        </a:p>
      </dgm:t>
    </dgm:pt>
    <dgm:pt modelId="{4CFA0B4E-BB2D-42EA-8C57-83E7B0549CB3}" type="pres">
      <dgm:prSet presAssocID="{3F668760-2687-47B6-836C-736472072646}" presName="invisiNode" presStyleLbl="node1" presStyleIdx="0" presStyleCnt="6"/>
      <dgm:spPr/>
    </dgm:pt>
    <dgm:pt modelId="{607764DC-0D61-4D1A-8734-2B02F79FA7F0}" type="pres">
      <dgm:prSet presAssocID="{3F668760-2687-47B6-836C-736472072646}" presName="imagNode" presStyleLbl="fgImgPlace1" presStyleIdx="0" presStyleCnt="6"/>
      <dgm:spPr>
        <a:blipFill rotWithShape="1">
          <a:blip xmlns:r="http://schemas.openxmlformats.org/officeDocument/2006/relationships" r:embed="rId1"/>
          <a:stretch>
            <a:fillRect/>
          </a:stretch>
        </a:blipFill>
      </dgm:spPr>
    </dgm:pt>
    <dgm:pt modelId="{CA25FBF5-7354-4476-B451-4F9B1B39D887}" type="pres">
      <dgm:prSet presAssocID="{A3A3089F-B1BD-4896-BD88-8F082FD72B47}" presName="sibTrans" presStyleLbl="sibTrans2D1" presStyleIdx="0" presStyleCnt="0"/>
      <dgm:spPr/>
      <dgm:t>
        <a:bodyPr/>
        <a:lstStyle/>
        <a:p>
          <a:endParaRPr lang="en-US"/>
        </a:p>
      </dgm:t>
    </dgm:pt>
    <dgm:pt modelId="{A47AE0EE-F232-4840-BCDC-B7778051E9B5}" type="pres">
      <dgm:prSet presAssocID="{073AE730-A914-4FFC-BB89-D42B433B609B}" presName="compNode" presStyleCnt="0"/>
      <dgm:spPr/>
    </dgm:pt>
    <dgm:pt modelId="{C08BD628-ED16-4435-B933-A1E60E417E39}" type="pres">
      <dgm:prSet presAssocID="{073AE730-A914-4FFC-BB89-D42B433B609B}" presName="bkgdShape" presStyleLbl="node1" presStyleIdx="1" presStyleCnt="6"/>
      <dgm:spPr/>
      <dgm:t>
        <a:bodyPr/>
        <a:lstStyle/>
        <a:p>
          <a:endParaRPr lang="en-US"/>
        </a:p>
      </dgm:t>
    </dgm:pt>
    <dgm:pt modelId="{BB7124DC-70B9-4A9C-BB49-B776FE9EA3D7}" type="pres">
      <dgm:prSet presAssocID="{073AE730-A914-4FFC-BB89-D42B433B609B}" presName="nodeTx" presStyleLbl="node1" presStyleIdx="1" presStyleCnt="6">
        <dgm:presLayoutVars>
          <dgm:bulletEnabled val="1"/>
        </dgm:presLayoutVars>
      </dgm:prSet>
      <dgm:spPr/>
      <dgm:t>
        <a:bodyPr/>
        <a:lstStyle/>
        <a:p>
          <a:endParaRPr lang="en-US"/>
        </a:p>
      </dgm:t>
    </dgm:pt>
    <dgm:pt modelId="{69020026-8167-4F33-B140-C13FF686E913}" type="pres">
      <dgm:prSet presAssocID="{073AE730-A914-4FFC-BB89-D42B433B609B}" presName="invisiNode" presStyleLbl="node1" presStyleIdx="1" presStyleCnt="6"/>
      <dgm:spPr/>
    </dgm:pt>
    <dgm:pt modelId="{41286EC8-19B1-47FB-A3D8-A5FB92814961}" type="pres">
      <dgm:prSet presAssocID="{073AE730-A914-4FFC-BB89-D42B433B609B}" presName="imagNode" presStyleLbl="fgImgPlace1" presStyleIdx="1" presStyleCnt="6"/>
      <dgm:spPr>
        <a:blipFill rotWithShape="1">
          <a:blip xmlns:r="http://schemas.openxmlformats.org/officeDocument/2006/relationships" r:embed="rId2"/>
          <a:stretch>
            <a:fillRect/>
          </a:stretch>
        </a:blipFill>
      </dgm:spPr>
    </dgm:pt>
    <dgm:pt modelId="{2A03D86D-9F0C-422F-938D-CD08C4BF0CCE}" type="pres">
      <dgm:prSet presAssocID="{90146ABA-860E-4A2A-8BF5-A5CA5FAAD57D}" presName="sibTrans" presStyleLbl="sibTrans2D1" presStyleIdx="0" presStyleCnt="0"/>
      <dgm:spPr/>
      <dgm:t>
        <a:bodyPr/>
        <a:lstStyle/>
        <a:p>
          <a:endParaRPr lang="en-US"/>
        </a:p>
      </dgm:t>
    </dgm:pt>
    <dgm:pt modelId="{13D3A0E8-ADE9-47C1-BF11-A954C7528883}" type="pres">
      <dgm:prSet presAssocID="{559AA7F0-BBB7-419B-B247-0CE517114FE6}" presName="compNode" presStyleCnt="0"/>
      <dgm:spPr/>
    </dgm:pt>
    <dgm:pt modelId="{B9D0C347-21E1-4C80-95A4-6379582778F4}" type="pres">
      <dgm:prSet presAssocID="{559AA7F0-BBB7-419B-B247-0CE517114FE6}" presName="bkgdShape" presStyleLbl="node1" presStyleIdx="2" presStyleCnt="6"/>
      <dgm:spPr/>
      <dgm:t>
        <a:bodyPr/>
        <a:lstStyle/>
        <a:p>
          <a:endParaRPr lang="en-US"/>
        </a:p>
      </dgm:t>
    </dgm:pt>
    <dgm:pt modelId="{F2786A58-5C2E-425E-A4C0-01E2ED6FF78D}" type="pres">
      <dgm:prSet presAssocID="{559AA7F0-BBB7-419B-B247-0CE517114FE6}" presName="nodeTx" presStyleLbl="node1" presStyleIdx="2" presStyleCnt="6">
        <dgm:presLayoutVars>
          <dgm:bulletEnabled val="1"/>
        </dgm:presLayoutVars>
      </dgm:prSet>
      <dgm:spPr/>
      <dgm:t>
        <a:bodyPr/>
        <a:lstStyle/>
        <a:p>
          <a:endParaRPr lang="en-US"/>
        </a:p>
      </dgm:t>
    </dgm:pt>
    <dgm:pt modelId="{97478ABD-467A-4F3A-BC7B-C0C4328968B9}" type="pres">
      <dgm:prSet presAssocID="{559AA7F0-BBB7-419B-B247-0CE517114FE6}" presName="invisiNode" presStyleLbl="node1" presStyleIdx="2" presStyleCnt="6"/>
      <dgm:spPr/>
    </dgm:pt>
    <dgm:pt modelId="{FD2CE6A5-2D97-41BF-B6C9-D3F97A519EC5}" type="pres">
      <dgm:prSet presAssocID="{559AA7F0-BBB7-419B-B247-0CE517114FE6}" presName="imagNode" presStyleLbl="fgImgPlace1" presStyleIdx="2" presStyleCnt="6"/>
      <dgm:spPr>
        <a:blipFill rotWithShape="1">
          <a:blip xmlns:r="http://schemas.openxmlformats.org/officeDocument/2006/relationships" r:embed="rId3"/>
          <a:stretch>
            <a:fillRect/>
          </a:stretch>
        </a:blipFill>
      </dgm:spPr>
    </dgm:pt>
    <dgm:pt modelId="{21EA87CC-E9AE-472C-8064-996F685774C1}" type="pres">
      <dgm:prSet presAssocID="{42F70263-D731-4FE8-BCB3-D74D00AEA6B4}" presName="sibTrans" presStyleLbl="sibTrans2D1" presStyleIdx="0" presStyleCnt="0"/>
      <dgm:spPr/>
      <dgm:t>
        <a:bodyPr/>
        <a:lstStyle/>
        <a:p>
          <a:endParaRPr lang="en-US"/>
        </a:p>
      </dgm:t>
    </dgm:pt>
    <dgm:pt modelId="{E657B591-27B2-44C7-9F5A-316CB42C8A86}" type="pres">
      <dgm:prSet presAssocID="{C06F00F2-DA17-492C-9042-8E74758D0197}" presName="compNode" presStyleCnt="0"/>
      <dgm:spPr/>
    </dgm:pt>
    <dgm:pt modelId="{8BF19387-DD00-4CEF-B1E6-CEF7CFB4A87A}" type="pres">
      <dgm:prSet presAssocID="{C06F00F2-DA17-492C-9042-8E74758D0197}" presName="bkgdShape" presStyleLbl="node1" presStyleIdx="3" presStyleCnt="6"/>
      <dgm:spPr/>
      <dgm:t>
        <a:bodyPr/>
        <a:lstStyle/>
        <a:p>
          <a:endParaRPr lang="en-US"/>
        </a:p>
      </dgm:t>
    </dgm:pt>
    <dgm:pt modelId="{F9940980-2B05-473F-8011-DB8D92031627}" type="pres">
      <dgm:prSet presAssocID="{C06F00F2-DA17-492C-9042-8E74758D0197}" presName="nodeTx" presStyleLbl="node1" presStyleIdx="3" presStyleCnt="6">
        <dgm:presLayoutVars>
          <dgm:bulletEnabled val="1"/>
        </dgm:presLayoutVars>
      </dgm:prSet>
      <dgm:spPr/>
      <dgm:t>
        <a:bodyPr/>
        <a:lstStyle/>
        <a:p>
          <a:endParaRPr lang="en-US"/>
        </a:p>
      </dgm:t>
    </dgm:pt>
    <dgm:pt modelId="{15557FD1-E87F-4009-A4A0-78FE84AF0E2F}" type="pres">
      <dgm:prSet presAssocID="{C06F00F2-DA17-492C-9042-8E74758D0197}" presName="invisiNode" presStyleLbl="node1" presStyleIdx="3" presStyleCnt="6"/>
      <dgm:spPr/>
    </dgm:pt>
    <dgm:pt modelId="{6FA7C24B-C90B-4A34-86EE-AEFBB458405F}" type="pres">
      <dgm:prSet presAssocID="{C06F00F2-DA17-492C-9042-8E74758D0197}" presName="imagNode" presStyleLbl="fgImgPlace1" presStyleIdx="3" presStyleCnt="6"/>
      <dgm:spPr>
        <a:blipFill rotWithShape="1">
          <a:blip xmlns:r="http://schemas.openxmlformats.org/officeDocument/2006/relationships" r:embed="rId4"/>
          <a:stretch>
            <a:fillRect/>
          </a:stretch>
        </a:blipFill>
      </dgm:spPr>
    </dgm:pt>
    <dgm:pt modelId="{F6FF2D0C-EF6E-4E32-BDB7-631069788FD1}" type="pres">
      <dgm:prSet presAssocID="{16E78458-FB08-4429-AAC1-1C78950AB41F}" presName="sibTrans" presStyleLbl="sibTrans2D1" presStyleIdx="0" presStyleCnt="0"/>
      <dgm:spPr/>
      <dgm:t>
        <a:bodyPr/>
        <a:lstStyle/>
        <a:p>
          <a:endParaRPr lang="en-US"/>
        </a:p>
      </dgm:t>
    </dgm:pt>
    <dgm:pt modelId="{A7E3B9F2-E69F-469F-826F-0E038AB0F224}" type="pres">
      <dgm:prSet presAssocID="{A3E515DB-918E-4DE6-807A-8A5B66F017B9}" presName="compNode" presStyleCnt="0"/>
      <dgm:spPr/>
    </dgm:pt>
    <dgm:pt modelId="{272CE349-0240-4CB8-B56F-39A8682A9659}" type="pres">
      <dgm:prSet presAssocID="{A3E515DB-918E-4DE6-807A-8A5B66F017B9}" presName="bkgdShape" presStyleLbl="node1" presStyleIdx="4" presStyleCnt="6"/>
      <dgm:spPr/>
      <dgm:t>
        <a:bodyPr/>
        <a:lstStyle/>
        <a:p>
          <a:endParaRPr lang="en-US"/>
        </a:p>
      </dgm:t>
    </dgm:pt>
    <dgm:pt modelId="{DBD2F4C2-B35E-44B6-BEF0-89496B8D5270}" type="pres">
      <dgm:prSet presAssocID="{A3E515DB-918E-4DE6-807A-8A5B66F017B9}" presName="nodeTx" presStyleLbl="node1" presStyleIdx="4" presStyleCnt="6">
        <dgm:presLayoutVars>
          <dgm:bulletEnabled val="1"/>
        </dgm:presLayoutVars>
      </dgm:prSet>
      <dgm:spPr/>
      <dgm:t>
        <a:bodyPr/>
        <a:lstStyle/>
        <a:p>
          <a:endParaRPr lang="en-US"/>
        </a:p>
      </dgm:t>
    </dgm:pt>
    <dgm:pt modelId="{547137D9-DCFF-40AF-B917-4CE8D466F56A}" type="pres">
      <dgm:prSet presAssocID="{A3E515DB-918E-4DE6-807A-8A5B66F017B9}" presName="invisiNode" presStyleLbl="node1" presStyleIdx="4" presStyleCnt="6"/>
      <dgm:spPr/>
    </dgm:pt>
    <dgm:pt modelId="{6722D49C-F770-4CDB-9EDD-06E3F358AC1A}" type="pres">
      <dgm:prSet presAssocID="{A3E515DB-918E-4DE6-807A-8A5B66F017B9}" presName="imagNode" presStyleLbl="fgImgPlace1" presStyleIdx="4" presStyleCnt="6"/>
      <dgm:spPr>
        <a:blipFill rotWithShape="1">
          <a:blip xmlns:r="http://schemas.openxmlformats.org/officeDocument/2006/relationships" r:embed="rId5"/>
          <a:stretch>
            <a:fillRect/>
          </a:stretch>
        </a:blipFill>
      </dgm:spPr>
    </dgm:pt>
    <dgm:pt modelId="{9F672BF7-FDEB-41CB-8285-1119740DECCB}" type="pres">
      <dgm:prSet presAssocID="{93F97C41-B28D-4BE6-913D-E21C378F1457}" presName="sibTrans" presStyleLbl="sibTrans2D1" presStyleIdx="0" presStyleCnt="0"/>
      <dgm:spPr/>
      <dgm:t>
        <a:bodyPr/>
        <a:lstStyle/>
        <a:p>
          <a:endParaRPr lang="en-US"/>
        </a:p>
      </dgm:t>
    </dgm:pt>
    <dgm:pt modelId="{18ADA90E-3DD4-46D3-9B84-D54BBD2850E6}" type="pres">
      <dgm:prSet presAssocID="{F151A2E6-EC63-475B-8416-4B5C75E5BE56}" presName="compNode" presStyleCnt="0"/>
      <dgm:spPr/>
    </dgm:pt>
    <dgm:pt modelId="{FF87C13F-235B-4AEA-A137-E71150F53BEC}" type="pres">
      <dgm:prSet presAssocID="{F151A2E6-EC63-475B-8416-4B5C75E5BE56}" presName="bkgdShape" presStyleLbl="node1" presStyleIdx="5" presStyleCnt="6"/>
      <dgm:spPr/>
      <dgm:t>
        <a:bodyPr/>
        <a:lstStyle/>
        <a:p>
          <a:endParaRPr lang="en-US"/>
        </a:p>
      </dgm:t>
    </dgm:pt>
    <dgm:pt modelId="{50D4AF0B-BE1F-469F-B8F6-95E87F0FEEF8}" type="pres">
      <dgm:prSet presAssocID="{F151A2E6-EC63-475B-8416-4B5C75E5BE56}" presName="nodeTx" presStyleLbl="node1" presStyleIdx="5" presStyleCnt="6">
        <dgm:presLayoutVars>
          <dgm:bulletEnabled val="1"/>
        </dgm:presLayoutVars>
      </dgm:prSet>
      <dgm:spPr/>
      <dgm:t>
        <a:bodyPr/>
        <a:lstStyle/>
        <a:p>
          <a:endParaRPr lang="en-US"/>
        </a:p>
      </dgm:t>
    </dgm:pt>
    <dgm:pt modelId="{8290F0A7-E7F0-4218-9CA3-14EA26EFB41F}" type="pres">
      <dgm:prSet presAssocID="{F151A2E6-EC63-475B-8416-4B5C75E5BE56}" presName="invisiNode" presStyleLbl="node1" presStyleIdx="5" presStyleCnt="6"/>
      <dgm:spPr/>
    </dgm:pt>
    <dgm:pt modelId="{54B523E8-E89B-459C-9A5C-D4185785647E}" type="pres">
      <dgm:prSet presAssocID="{F151A2E6-EC63-475B-8416-4B5C75E5BE56}" presName="imagNode" presStyleLbl="fgImgPlace1" presStyleIdx="5" presStyleCnt="6"/>
      <dgm:spPr>
        <a:blipFill rotWithShape="1">
          <a:blip xmlns:r="http://schemas.openxmlformats.org/officeDocument/2006/relationships" r:embed="rId6"/>
          <a:stretch>
            <a:fillRect/>
          </a:stretch>
        </a:blipFill>
      </dgm:spPr>
    </dgm:pt>
  </dgm:ptLst>
  <dgm:cxnLst>
    <dgm:cxn modelId="{68DF2748-2A19-4952-84EC-D422188884C6}" srcId="{C20E74AF-82E5-4795-B382-7957A891FF6E}" destId="{F151A2E6-EC63-475B-8416-4B5C75E5BE56}" srcOrd="5" destOrd="0" parTransId="{C670ADB4-F4FD-4361-BA92-E0BFB5F3410C}" sibTransId="{D8A9B016-0B75-4208-A4D8-9CF3D5AEEA80}"/>
    <dgm:cxn modelId="{13668EE2-EB47-5D44-87C4-92EF16C0B284}" type="presOf" srcId="{C20E74AF-82E5-4795-B382-7957A891FF6E}" destId="{CDC77245-DFEE-4EDA-9F4E-1CABC7E7A48B}" srcOrd="0" destOrd="0" presId="urn:microsoft.com/office/officeart/2005/8/layout/hList7#1"/>
    <dgm:cxn modelId="{620AF3F9-4BBC-CB4A-97A6-179027F08868}" type="presOf" srcId="{073AE730-A914-4FFC-BB89-D42B433B609B}" destId="{C08BD628-ED16-4435-B933-A1E60E417E39}" srcOrd="0" destOrd="0" presId="urn:microsoft.com/office/officeart/2005/8/layout/hList7#1"/>
    <dgm:cxn modelId="{00F024E8-154E-9D4F-9D79-EF40BAAE2093}" type="presOf" srcId="{16E78458-FB08-4429-AAC1-1C78950AB41F}" destId="{F6FF2D0C-EF6E-4E32-BDB7-631069788FD1}" srcOrd="0" destOrd="0" presId="urn:microsoft.com/office/officeart/2005/8/layout/hList7#1"/>
    <dgm:cxn modelId="{2C8D985E-9BE4-C641-987E-0E18571EA48B}" type="presOf" srcId="{A3A3089F-B1BD-4896-BD88-8F082FD72B47}" destId="{CA25FBF5-7354-4476-B451-4F9B1B39D887}" srcOrd="0" destOrd="0" presId="urn:microsoft.com/office/officeart/2005/8/layout/hList7#1"/>
    <dgm:cxn modelId="{06083470-48EB-4E8E-8B73-15683A9849D6}" srcId="{C20E74AF-82E5-4795-B382-7957A891FF6E}" destId="{559AA7F0-BBB7-419B-B247-0CE517114FE6}" srcOrd="2" destOrd="0" parTransId="{27E66EB5-C10B-4EB2-AD75-33AF9AC95B02}" sibTransId="{42F70263-D731-4FE8-BCB3-D74D00AEA6B4}"/>
    <dgm:cxn modelId="{32AC2089-1B8D-E048-A2AB-9131E33A6B65}" type="presOf" srcId="{559AA7F0-BBB7-419B-B247-0CE517114FE6}" destId="{F2786A58-5C2E-425E-A4C0-01E2ED6FF78D}" srcOrd="1" destOrd="0" presId="urn:microsoft.com/office/officeart/2005/8/layout/hList7#1"/>
    <dgm:cxn modelId="{48A33766-2579-C14A-8FBA-6B994C17A944}" type="presOf" srcId="{3F668760-2687-47B6-836C-736472072646}" destId="{7528D1EF-DE66-4B8B-AA0B-27AF0BA39D30}" srcOrd="1" destOrd="0" presId="urn:microsoft.com/office/officeart/2005/8/layout/hList7#1"/>
    <dgm:cxn modelId="{2CEB090B-BB03-5649-B710-3772D6B404F1}" type="presOf" srcId="{93F97C41-B28D-4BE6-913D-E21C378F1457}" destId="{9F672BF7-FDEB-41CB-8285-1119740DECCB}" srcOrd="0" destOrd="0" presId="urn:microsoft.com/office/officeart/2005/8/layout/hList7#1"/>
    <dgm:cxn modelId="{1FFEEF78-7C98-D447-867B-78293E2F3A96}" type="presOf" srcId="{A3E515DB-918E-4DE6-807A-8A5B66F017B9}" destId="{272CE349-0240-4CB8-B56F-39A8682A9659}" srcOrd="0" destOrd="0" presId="urn:microsoft.com/office/officeart/2005/8/layout/hList7#1"/>
    <dgm:cxn modelId="{62303ECC-5B7D-4905-A913-1846B3D0DA20}" srcId="{C20E74AF-82E5-4795-B382-7957A891FF6E}" destId="{C06F00F2-DA17-492C-9042-8E74758D0197}" srcOrd="3" destOrd="0" parTransId="{7A4BDB0B-78E5-4098-B8BE-72049BE35066}" sibTransId="{16E78458-FB08-4429-AAC1-1C78950AB41F}"/>
    <dgm:cxn modelId="{4FE1F3A6-015A-6B4B-833D-2CFA7EA64F10}" type="presOf" srcId="{F151A2E6-EC63-475B-8416-4B5C75E5BE56}" destId="{FF87C13F-235B-4AEA-A137-E71150F53BEC}" srcOrd="0" destOrd="0" presId="urn:microsoft.com/office/officeart/2005/8/layout/hList7#1"/>
    <dgm:cxn modelId="{816E2C8A-7382-40B9-8454-3CBE6DF0623C}" srcId="{C20E74AF-82E5-4795-B382-7957A891FF6E}" destId="{A3E515DB-918E-4DE6-807A-8A5B66F017B9}" srcOrd="4" destOrd="0" parTransId="{E16B3CDB-448A-46B7-8206-8C7BE11BEA9D}" sibTransId="{93F97C41-B28D-4BE6-913D-E21C378F1457}"/>
    <dgm:cxn modelId="{424267FF-0838-A641-934A-CE767FB1C5C1}" type="presOf" srcId="{42F70263-D731-4FE8-BCB3-D74D00AEA6B4}" destId="{21EA87CC-E9AE-472C-8064-996F685774C1}" srcOrd="0" destOrd="0" presId="urn:microsoft.com/office/officeart/2005/8/layout/hList7#1"/>
    <dgm:cxn modelId="{AF56E639-37F3-3F4C-8A31-D44C60CA8B89}" type="presOf" srcId="{559AA7F0-BBB7-419B-B247-0CE517114FE6}" destId="{B9D0C347-21E1-4C80-95A4-6379582778F4}" srcOrd="0" destOrd="0" presId="urn:microsoft.com/office/officeart/2005/8/layout/hList7#1"/>
    <dgm:cxn modelId="{024368E7-0DAC-4081-AD34-8F9E8E33D836}" srcId="{C20E74AF-82E5-4795-B382-7957A891FF6E}" destId="{3F668760-2687-47B6-836C-736472072646}" srcOrd="0" destOrd="0" parTransId="{BC7C32BC-49A9-470E-8745-804112308445}" sibTransId="{A3A3089F-B1BD-4896-BD88-8F082FD72B47}"/>
    <dgm:cxn modelId="{4E40AC51-19FC-D347-BAB3-67E343392E73}" type="presOf" srcId="{3F668760-2687-47B6-836C-736472072646}" destId="{1FE4F826-7B99-42BE-AE90-10109496A845}" srcOrd="0" destOrd="0" presId="urn:microsoft.com/office/officeart/2005/8/layout/hList7#1"/>
    <dgm:cxn modelId="{3B3B2E0F-1EE1-3140-B19B-F76C71BCDA51}" type="presOf" srcId="{A3E515DB-918E-4DE6-807A-8A5B66F017B9}" destId="{DBD2F4C2-B35E-44B6-BEF0-89496B8D5270}" srcOrd="1" destOrd="0" presId="urn:microsoft.com/office/officeart/2005/8/layout/hList7#1"/>
    <dgm:cxn modelId="{82DF00DF-89AB-5F4C-ADC6-67FE8590E787}" type="presOf" srcId="{90146ABA-860E-4A2A-8BF5-A5CA5FAAD57D}" destId="{2A03D86D-9F0C-422F-938D-CD08C4BF0CCE}" srcOrd="0" destOrd="0" presId="urn:microsoft.com/office/officeart/2005/8/layout/hList7#1"/>
    <dgm:cxn modelId="{DFFA06F4-7C19-8444-88C5-C6E61146395F}" type="presOf" srcId="{073AE730-A914-4FFC-BB89-D42B433B609B}" destId="{BB7124DC-70B9-4A9C-BB49-B776FE9EA3D7}" srcOrd="1" destOrd="0" presId="urn:microsoft.com/office/officeart/2005/8/layout/hList7#1"/>
    <dgm:cxn modelId="{2FEFBB4D-8F93-BC45-A056-9C71FD157C66}" type="presOf" srcId="{F151A2E6-EC63-475B-8416-4B5C75E5BE56}" destId="{50D4AF0B-BE1F-469F-B8F6-95E87F0FEEF8}" srcOrd="1" destOrd="0" presId="urn:microsoft.com/office/officeart/2005/8/layout/hList7#1"/>
    <dgm:cxn modelId="{F914FAE4-DF1B-F440-A6A6-F937BF38F0D3}" type="presOf" srcId="{C06F00F2-DA17-492C-9042-8E74758D0197}" destId="{8BF19387-DD00-4CEF-B1E6-CEF7CFB4A87A}" srcOrd="0" destOrd="0" presId="urn:microsoft.com/office/officeart/2005/8/layout/hList7#1"/>
    <dgm:cxn modelId="{0B2A07CF-879B-6544-9E5D-B25639A50CF4}" type="presOf" srcId="{C06F00F2-DA17-492C-9042-8E74758D0197}" destId="{F9940980-2B05-473F-8011-DB8D92031627}" srcOrd="1" destOrd="0" presId="urn:microsoft.com/office/officeart/2005/8/layout/hList7#1"/>
    <dgm:cxn modelId="{19D80064-CAFF-45C2-88B2-EBBDC04B7921}" srcId="{C20E74AF-82E5-4795-B382-7957A891FF6E}" destId="{073AE730-A914-4FFC-BB89-D42B433B609B}" srcOrd="1" destOrd="0" parTransId="{7500F206-23B9-473C-9562-B83246579889}" sibTransId="{90146ABA-860E-4A2A-8BF5-A5CA5FAAD57D}"/>
    <dgm:cxn modelId="{1A293BF0-7633-3743-9F0D-7F1E4DAF00AB}" type="presParOf" srcId="{CDC77245-DFEE-4EDA-9F4E-1CABC7E7A48B}" destId="{C247AB59-CA63-43AB-8013-9D48EFD18535}" srcOrd="0" destOrd="0" presId="urn:microsoft.com/office/officeart/2005/8/layout/hList7#1"/>
    <dgm:cxn modelId="{465CC75D-FF44-6B4B-BA2A-493D4D5F64E8}" type="presParOf" srcId="{CDC77245-DFEE-4EDA-9F4E-1CABC7E7A48B}" destId="{5D5C2F8D-542F-4F6B-9491-F4536927D0E9}" srcOrd="1" destOrd="0" presId="urn:microsoft.com/office/officeart/2005/8/layout/hList7#1"/>
    <dgm:cxn modelId="{8C68F942-9417-8442-89E3-A4083B1FA564}" type="presParOf" srcId="{5D5C2F8D-542F-4F6B-9491-F4536927D0E9}" destId="{CB76AF69-781F-4DB3-8276-6F2A67E508F3}" srcOrd="0" destOrd="0" presId="urn:microsoft.com/office/officeart/2005/8/layout/hList7#1"/>
    <dgm:cxn modelId="{082ECFB9-8C46-2941-B222-0DF747BCC54B}" type="presParOf" srcId="{CB76AF69-781F-4DB3-8276-6F2A67E508F3}" destId="{1FE4F826-7B99-42BE-AE90-10109496A845}" srcOrd="0" destOrd="0" presId="urn:microsoft.com/office/officeart/2005/8/layout/hList7#1"/>
    <dgm:cxn modelId="{28E6B06C-3EE4-D843-A7EC-E083DCB94275}" type="presParOf" srcId="{CB76AF69-781F-4DB3-8276-6F2A67E508F3}" destId="{7528D1EF-DE66-4B8B-AA0B-27AF0BA39D30}" srcOrd="1" destOrd="0" presId="urn:microsoft.com/office/officeart/2005/8/layout/hList7#1"/>
    <dgm:cxn modelId="{CE8659C8-2C45-4F45-8987-133D4C4B87C3}" type="presParOf" srcId="{CB76AF69-781F-4DB3-8276-6F2A67E508F3}" destId="{4CFA0B4E-BB2D-42EA-8C57-83E7B0549CB3}" srcOrd="2" destOrd="0" presId="urn:microsoft.com/office/officeart/2005/8/layout/hList7#1"/>
    <dgm:cxn modelId="{C458E948-E06A-DE42-87CE-F6E6A64DE2A0}" type="presParOf" srcId="{CB76AF69-781F-4DB3-8276-6F2A67E508F3}" destId="{607764DC-0D61-4D1A-8734-2B02F79FA7F0}" srcOrd="3" destOrd="0" presId="urn:microsoft.com/office/officeart/2005/8/layout/hList7#1"/>
    <dgm:cxn modelId="{EE9AA436-270B-1642-9800-A9694612C1B0}" type="presParOf" srcId="{5D5C2F8D-542F-4F6B-9491-F4536927D0E9}" destId="{CA25FBF5-7354-4476-B451-4F9B1B39D887}" srcOrd="1" destOrd="0" presId="urn:microsoft.com/office/officeart/2005/8/layout/hList7#1"/>
    <dgm:cxn modelId="{14C70F83-B895-7045-9FC3-73C41B92EE64}" type="presParOf" srcId="{5D5C2F8D-542F-4F6B-9491-F4536927D0E9}" destId="{A47AE0EE-F232-4840-BCDC-B7778051E9B5}" srcOrd="2" destOrd="0" presId="urn:microsoft.com/office/officeart/2005/8/layout/hList7#1"/>
    <dgm:cxn modelId="{12F792F7-CBEA-414F-83C3-E174D84FDFA6}" type="presParOf" srcId="{A47AE0EE-F232-4840-BCDC-B7778051E9B5}" destId="{C08BD628-ED16-4435-B933-A1E60E417E39}" srcOrd="0" destOrd="0" presId="urn:microsoft.com/office/officeart/2005/8/layout/hList7#1"/>
    <dgm:cxn modelId="{F390A7DC-859B-304A-865F-3E6BE90FEFB4}" type="presParOf" srcId="{A47AE0EE-F232-4840-BCDC-B7778051E9B5}" destId="{BB7124DC-70B9-4A9C-BB49-B776FE9EA3D7}" srcOrd="1" destOrd="0" presId="urn:microsoft.com/office/officeart/2005/8/layout/hList7#1"/>
    <dgm:cxn modelId="{2DB8BADF-13F7-1B48-9BFE-707325311BE6}" type="presParOf" srcId="{A47AE0EE-F232-4840-BCDC-B7778051E9B5}" destId="{69020026-8167-4F33-B140-C13FF686E913}" srcOrd="2" destOrd="0" presId="urn:microsoft.com/office/officeart/2005/8/layout/hList7#1"/>
    <dgm:cxn modelId="{06D87B28-10C0-0448-BF2B-B8018849FC24}" type="presParOf" srcId="{A47AE0EE-F232-4840-BCDC-B7778051E9B5}" destId="{41286EC8-19B1-47FB-A3D8-A5FB92814961}" srcOrd="3" destOrd="0" presId="urn:microsoft.com/office/officeart/2005/8/layout/hList7#1"/>
    <dgm:cxn modelId="{0949874E-A477-5946-B782-FF70F7C44230}" type="presParOf" srcId="{5D5C2F8D-542F-4F6B-9491-F4536927D0E9}" destId="{2A03D86D-9F0C-422F-938D-CD08C4BF0CCE}" srcOrd="3" destOrd="0" presId="urn:microsoft.com/office/officeart/2005/8/layout/hList7#1"/>
    <dgm:cxn modelId="{6D1B912B-52B8-504D-B897-2220E790A28B}" type="presParOf" srcId="{5D5C2F8D-542F-4F6B-9491-F4536927D0E9}" destId="{13D3A0E8-ADE9-47C1-BF11-A954C7528883}" srcOrd="4" destOrd="0" presId="urn:microsoft.com/office/officeart/2005/8/layout/hList7#1"/>
    <dgm:cxn modelId="{83F88FEC-D7A2-5948-A2B7-36CF0E293CE3}" type="presParOf" srcId="{13D3A0E8-ADE9-47C1-BF11-A954C7528883}" destId="{B9D0C347-21E1-4C80-95A4-6379582778F4}" srcOrd="0" destOrd="0" presId="urn:microsoft.com/office/officeart/2005/8/layout/hList7#1"/>
    <dgm:cxn modelId="{34AA5420-0ADC-2947-8B02-61CF0095933D}" type="presParOf" srcId="{13D3A0E8-ADE9-47C1-BF11-A954C7528883}" destId="{F2786A58-5C2E-425E-A4C0-01E2ED6FF78D}" srcOrd="1" destOrd="0" presId="urn:microsoft.com/office/officeart/2005/8/layout/hList7#1"/>
    <dgm:cxn modelId="{AD319E2C-16DD-3B41-965A-A7AA4B9FD3CA}" type="presParOf" srcId="{13D3A0E8-ADE9-47C1-BF11-A954C7528883}" destId="{97478ABD-467A-4F3A-BC7B-C0C4328968B9}" srcOrd="2" destOrd="0" presId="urn:microsoft.com/office/officeart/2005/8/layout/hList7#1"/>
    <dgm:cxn modelId="{9438A148-C683-1B4A-B1D7-E86602DF4DCF}" type="presParOf" srcId="{13D3A0E8-ADE9-47C1-BF11-A954C7528883}" destId="{FD2CE6A5-2D97-41BF-B6C9-D3F97A519EC5}" srcOrd="3" destOrd="0" presId="urn:microsoft.com/office/officeart/2005/8/layout/hList7#1"/>
    <dgm:cxn modelId="{2E2EA523-4B44-8C4D-AF01-0C0E577664B2}" type="presParOf" srcId="{5D5C2F8D-542F-4F6B-9491-F4536927D0E9}" destId="{21EA87CC-E9AE-472C-8064-996F685774C1}" srcOrd="5" destOrd="0" presId="urn:microsoft.com/office/officeart/2005/8/layout/hList7#1"/>
    <dgm:cxn modelId="{FD767FE7-C2AE-0144-AA20-22FCBCDBB68F}" type="presParOf" srcId="{5D5C2F8D-542F-4F6B-9491-F4536927D0E9}" destId="{E657B591-27B2-44C7-9F5A-316CB42C8A86}" srcOrd="6" destOrd="0" presId="urn:microsoft.com/office/officeart/2005/8/layout/hList7#1"/>
    <dgm:cxn modelId="{96DCD923-9BB6-7C4D-96DD-3C4FE2C78DA5}" type="presParOf" srcId="{E657B591-27B2-44C7-9F5A-316CB42C8A86}" destId="{8BF19387-DD00-4CEF-B1E6-CEF7CFB4A87A}" srcOrd="0" destOrd="0" presId="urn:microsoft.com/office/officeart/2005/8/layout/hList7#1"/>
    <dgm:cxn modelId="{74DA0415-8653-4D48-95B8-5B532953C50F}" type="presParOf" srcId="{E657B591-27B2-44C7-9F5A-316CB42C8A86}" destId="{F9940980-2B05-473F-8011-DB8D92031627}" srcOrd="1" destOrd="0" presId="urn:microsoft.com/office/officeart/2005/8/layout/hList7#1"/>
    <dgm:cxn modelId="{FE19D7A1-7AF4-E14F-834F-799F930A4E9B}" type="presParOf" srcId="{E657B591-27B2-44C7-9F5A-316CB42C8A86}" destId="{15557FD1-E87F-4009-A4A0-78FE84AF0E2F}" srcOrd="2" destOrd="0" presId="urn:microsoft.com/office/officeart/2005/8/layout/hList7#1"/>
    <dgm:cxn modelId="{FCD07368-5BE6-6842-8FFB-3C92CCDB3DA0}" type="presParOf" srcId="{E657B591-27B2-44C7-9F5A-316CB42C8A86}" destId="{6FA7C24B-C90B-4A34-86EE-AEFBB458405F}" srcOrd="3" destOrd="0" presId="urn:microsoft.com/office/officeart/2005/8/layout/hList7#1"/>
    <dgm:cxn modelId="{19B19AD5-F030-FA47-9F07-5AA8766448D6}" type="presParOf" srcId="{5D5C2F8D-542F-4F6B-9491-F4536927D0E9}" destId="{F6FF2D0C-EF6E-4E32-BDB7-631069788FD1}" srcOrd="7" destOrd="0" presId="urn:microsoft.com/office/officeart/2005/8/layout/hList7#1"/>
    <dgm:cxn modelId="{620F5754-260D-014B-BC0A-256BD0FA6BE1}" type="presParOf" srcId="{5D5C2F8D-542F-4F6B-9491-F4536927D0E9}" destId="{A7E3B9F2-E69F-469F-826F-0E038AB0F224}" srcOrd="8" destOrd="0" presId="urn:microsoft.com/office/officeart/2005/8/layout/hList7#1"/>
    <dgm:cxn modelId="{D61FFA7E-78B9-074A-9060-167A904FED3C}" type="presParOf" srcId="{A7E3B9F2-E69F-469F-826F-0E038AB0F224}" destId="{272CE349-0240-4CB8-B56F-39A8682A9659}" srcOrd="0" destOrd="0" presId="urn:microsoft.com/office/officeart/2005/8/layout/hList7#1"/>
    <dgm:cxn modelId="{1916F66F-3D27-8044-B8E6-F59382917A2A}" type="presParOf" srcId="{A7E3B9F2-E69F-469F-826F-0E038AB0F224}" destId="{DBD2F4C2-B35E-44B6-BEF0-89496B8D5270}" srcOrd="1" destOrd="0" presId="urn:microsoft.com/office/officeart/2005/8/layout/hList7#1"/>
    <dgm:cxn modelId="{B71676F1-9709-9E43-A075-36968E541060}" type="presParOf" srcId="{A7E3B9F2-E69F-469F-826F-0E038AB0F224}" destId="{547137D9-DCFF-40AF-B917-4CE8D466F56A}" srcOrd="2" destOrd="0" presId="urn:microsoft.com/office/officeart/2005/8/layout/hList7#1"/>
    <dgm:cxn modelId="{7CE0DE5A-BA42-5D4D-A79F-E69CD19E313C}" type="presParOf" srcId="{A7E3B9F2-E69F-469F-826F-0E038AB0F224}" destId="{6722D49C-F770-4CDB-9EDD-06E3F358AC1A}" srcOrd="3" destOrd="0" presId="urn:microsoft.com/office/officeart/2005/8/layout/hList7#1"/>
    <dgm:cxn modelId="{BC1A252E-F792-0B42-83F3-9FC4C036E737}" type="presParOf" srcId="{5D5C2F8D-542F-4F6B-9491-F4536927D0E9}" destId="{9F672BF7-FDEB-41CB-8285-1119740DECCB}" srcOrd="9" destOrd="0" presId="urn:microsoft.com/office/officeart/2005/8/layout/hList7#1"/>
    <dgm:cxn modelId="{F72C38C8-D2EF-924A-AC87-02CA782BC796}" type="presParOf" srcId="{5D5C2F8D-542F-4F6B-9491-F4536927D0E9}" destId="{18ADA90E-3DD4-46D3-9B84-D54BBD2850E6}" srcOrd="10" destOrd="0" presId="urn:microsoft.com/office/officeart/2005/8/layout/hList7#1"/>
    <dgm:cxn modelId="{24C312F9-499B-7446-8B54-86617A8DA56F}" type="presParOf" srcId="{18ADA90E-3DD4-46D3-9B84-D54BBD2850E6}" destId="{FF87C13F-235B-4AEA-A137-E71150F53BEC}" srcOrd="0" destOrd="0" presId="urn:microsoft.com/office/officeart/2005/8/layout/hList7#1"/>
    <dgm:cxn modelId="{365394D5-1F66-4745-B57E-22AB61E7923F}" type="presParOf" srcId="{18ADA90E-3DD4-46D3-9B84-D54BBD2850E6}" destId="{50D4AF0B-BE1F-469F-B8F6-95E87F0FEEF8}" srcOrd="1" destOrd="0" presId="urn:microsoft.com/office/officeart/2005/8/layout/hList7#1"/>
    <dgm:cxn modelId="{A282793B-E461-FD43-9ED4-11598A485863}" type="presParOf" srcId="{18ADA90E-3DD4-46D3-9B84-D54BBD2850E6}" destId="{8290F0A7-E7F0-4218-9CA3-14EA26EFB41F}" srcOrd="2" destOrd="0" presId="urn:microsoft.com/office/officeart/2005/8/layout/hList7#1"/>
    <dgm:cxn modelId="{57815379-464A-6943-805B-AACB4E147BEC}" type="presParOf" srcId="{18ADA90E-3DD4-46D3-9B84-D54BBD2850E6}" destId="{54B523E8-E89B-459C-9A5C-D4185785647E}"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DC17E4-52BE-44EF-95D8-5C860ED377D1}"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n-US"/>
        </a:p>
      </dgm:t>
    </dgm:pt>
    <dgm:pt modelId="{436845CD-04F7-4244-97B9-3A382C326DAC}">
      <dgm:prSet phldrT="[Text]"/>
      <dgm:spPr/>
      <dgm:t>
        <a:bodyPr/>
        <a:lstStyle/>
        <a:p>
          <a:r>
            <a:rPr lang="en-US" dirty="0" smtClean="0"/>
            <a:t>Strategic alignment</a:t>
          </a:r>
          <a:endParaRPr lang="en-US" dirty="0"/>
        </a:p>
      </dgm:t>
    </dgm:pt>
    <dgm:pt modelId="{C206F627-DCCA-4B3F-9A81-5729E376D25C}" type="parTrans" cxnId="{BB1C14F4-29C7-4E24-B980-0EE297299FAC}">
      <dgm:prSet/>
      <dgm:spPr/>
      <dgm:t>
        <a:bodyPr/>
        <a:lstStyle/>
        <a:p>
          <a:endParaRPr lang="en-US"/>
        </a:p>
      </dgm:t>
    </dgm:pt>
    <dgm:pt modelId="{434DD409-4150-416B-B664-27F21E41521C}" type="sibTrans" cxnId="{BB1C14F4-29C7-4E24-B980-0EE297299FAC}">
      <dgm:prSet/>
      <dgm:spPr/>
      <dgm:t>
        <a:bodyPr/>
        <a:lstStyle/>
        <a:p>
          <a:endParaRPr lang="en-US"/>
        </a:p>
      </dgm:t>
    </dgm:pt>
    <dgm:pt modelId="{9310BE44-7E9E-4F84-BF9D-34B7B268633B}">
      <dgm:prSet phldrT="[Text]"/>
      <dgm:spPr/>
      <dgm:t>
        <a:bodyPr/>
        <a:lstStyle/>
        <a:p>
          <a:r>
            <a:rPr lang="en-US" dirty="0" smtClean="0"/>
            <a:t>Functional alignment</a:t>
          </a:r>
          <a:endParaRPr lang="en-US" dirty="0"/>
        </a:p>
      </dgm:t>
    </dgm:pt>
    <dgm:pt modelId="{E9B78581-C98C-4C69-BBE6-D25233373393}" type="parTrans" cxnId="{03FF3B88-4294-4552-9719-DD3329358BEF}">
      <dgm:prSet/>
      <dgm:spPr/>
      <dgm:t>
        <a:bodyPr/>
        <a:lstStyle/>
        <a:p>
          <a:endParaRPr lang="en-US"/>
        </a:p>
      </dgm:t>
    </dgm:pt>
    <dgm:pt modelId="{2F5BAB01-66FA-49A4-AACE-2613235987DC}" type="sibTrans" cxnId="{03FF3B88-4294-4552-9719-DD3329358BEF}">
      <dgm:prSet/>
      <dgm:spPr/>
      <dgm:t>
        <a:bodyPr/>
        <a:lstStyle/>
        <a:p>
          <a:endParaRPr lang="en-US"/>
        </a:p>
      </dgm:t>
    </dgm:pt>
    <dgm:pt modelId="{11A81D5B-9280-4862-9887-551ACB7E8E6F}">
      <dgm:prSet phldrT="[Text]"/>
      <dgm:spPr/>
      <dgm:t>
        <a:bodyPr/>
        <a:lstStyle/>
        <a:p>
          <a:r>
            <a:rPr lang="en-US" dirty="0" smtClean="0"/>
            <a:t>Efficiency and effectiveness</a:t>
          </a:r>
          <a:endParaRPr lang="en-US" dirty="0"/>
        </a:p>
      </dgm:t>
    </dgm:pt>
    <dgm:pt modelId="{7164890E-C986-46EF-A101-50ED5DECC02D}" type="parTrans" cxnId="{F1864461-78E1-49DA-BB55-6B906CC06ECA}">
      <dgm:prSet/>
      <dgm:spPr/>
      <dgm:t>
        <a:bodyPr/>
        <a:lstStyle/>
        <a:p>
          <a:endParaRPr lang="en-US"/>
        </a:p>
      </dgm:t>
    </dgm:pt>
    <dgm:pt modelId="{0B3CCB9F-4E50-4736-BC73-BFF34F0E14EC}" type="sibTrans" cxnId="{F1864461-78E1-49DA-BB55-6B906CC06ECA}">
      <dgm:prSet/>
      <dgm:spPr/>
      <dgm:t>
        <a:bodyPr/>
        <a:lstStyle/>
        <a:p>
          <a:endParaRPr lang="en-US"/>
        </a:p>
      </dgm:t>
    </dgm:pt>
    <dgm:pt modelId="{E4F0B36B-EC7F-4BD0-8F08-5F9D9C41D621}">
      <dgm:prSet phldrT="[Text]"/>
      <dgm:spPr/>
      <dgm:t>
        <a:bodyPr/>
        <a:lstStyle/>
        <a:p>
          <a:r>
            <a:rPr lang="en-US" dirty="0" smtClean="0"/>
            <a:t>Quality and service levels</a:t>
          </a:r>
          <a:endParaRPr lang="en-US" dirty="0"/>
        </a:p>
      </dgm:t>
    </dgm:pt>
    <dgm:pt modelId="{EF06D4CC-81B7-41DE-B014-AAF49F26174C}" type="parTrans" cxnId="{164940D9-3424-47F5-94F8-6FA39B629460}">
      <dgm:prSet/>
      <dgm:spPr/>
      <dgm:t>
        <a:bodyPr/>
        <a:lstStyle/>
        <a:p>
          <a:endParaRPr lang="en-US"/>
        </a:p>
      </dgm:t>
    </dgm:pt>
    <dgm:pt modelId="{5100893E-4927-4055-946D-D173CE021BD5}" type="sibTrans" cxnId="{164940D9-3424-47F5-94F8-6FA39B629460}">
      <dgm:prSet/>
      <dgm:spPr/>
      <dgm:t>
        <a:bodyPr/>
        <a:lstStyle/>
        <a:p>
          <a:endParaRPr lang="en-US"/>
        </a:p>
      </dgm:t>
    </dgm:pt>
    <dgm:pt modelId="{003E7EE8-214D-41CD-9A9A-010B7C80DF76}">
      <dgm:prSet/>
      <dgm:spPr/>
      <dgm:t>
        <a:bodyPr/>
        <a:lstStyle/>
        <a:p>
          <a:r>
            <a:rPr lang="en-US" dirty="0" smtClean="0"/>
            <a:t>Demonstrate strategic alignment. Take ownership of the governance, risk and compliance management process.</a:t>
          </a:r>
          <a:endParaRPr lang="en-US" dirty="0"/>
        </a:p>
      </dgm:t>
    </dgm:pt>
    <dgm:pt modelId="{B30E93FE-0489-406C-AA47-99931519DAF7}" type="parTrans" cxnId="{BDCC8EFA-559F-49C9-8613-56CD605262D4}">
      <dgm:prSet/>
      <dgm:spPr/>
      <dgm:t>
        <a:bodyPr/>
        <a:lstStyle/>
        <a:p>
          <a:endParaRPr lang="en-US"/>
        </a:p>
      </dgm:t>
    </dgm:pt>
    <dgm:pt modelId="{BB46EF54-FE85-411C-AAE8-E347893E0ED4}" type="sibTrans" cxnId="{BDCC8EFA-559F-49C9-8613-56CD605262D4}">
      <dgm:prSet/>
      <dgm:spPr/>
      <dgm:t>
        <a:bodyPr/>
        <a:lstStyle/>
        <a:p>
          <a:endParaRPr lang="en-US"/>
        </a:p>
      </dgm:t>
    </dgm:pt>
    <dgm:pt modelId="{F719EFAD-9E25-4943-B477-A21141AF2775}">
      <dgm:prSet phldrT="[Text]"/>
      <dgm:spPr/>
      <dgm:t>
        <a:bodyPr/>
        <a:lstStyle/>
        <a:p>
          <a:r>
            <a:rPr lang="en-US" dirty="0" smtClean="0"/>
            <a:t>Process measurement</a:t>
          </a:r>
          <a:endParaRPr lang="en-US" dirty="0"/>
        </a:p>
      </dgm:t>
    </dgm:pt>
    <dgm:pt modelId="{BFBDF714-B054-41C9-AACC-08FA27A1412B}" type="parTrans" cxnId="{8ACEA776-2D83-4A22-B430-E0142C8DA79B}">
      <dgm:prSet/>
      <dgm:spPr/>
      <dgm:t>
        <a:bodyPr/>
        <a:lstStyle/>
        <a:p>
          <a:endParaRPr lang="en-US"/>
        </a:p>
      </dgm:t>
    </dgm:pt>
    <dgm:pt modelId="{588FA3EA-53C9-430E-819D-B7ABBB347D20}" type="sibTrans" cxnId="{8ACEA776-2D83-4A22-B430-E0142C8DA79B}">
      <dgm:prSet/>
      <dgm:spPr/>
      <dgm:t>
        <a:bodyPr/>
        <a:lstStyle/>
        <a:p>
          <a:endParaRPr lang="en-US"/>
        </a:p>
      </dgm:t>
    </dgm:pt>
    <dgm:pt modelId="{9C386D18-B1DD-4C7E-ACE3-52732B6E09B3}">
      <dgm:prSet/>
      <dgm:spPr/>
      <dgm:t>
        <a:bodyPr/>
        <a:lstStyle/>
        <a:p>
          <a:r>
            <a:rPr lang="en-US" dirty="0" smtClean="0"/>
            <a:t>Security is the business of People, Process and Technology.  </a:t>
          </a:r>
          <a:endParaRPr lang="en-US" dirty="0"/>
        </a:p>
      </dgm:t>
    </dgm:pt>
    <dgm:pt modelId="{9BB717BD-EF46-4B70-A3F1-07819EDF097E}" type="parTrans" cxnId="{AF93568E-D9F6-4954-82F2-349B4A8CADFA}">
      <dgm:prSet/>
      <dgm:spPr/>
      <dgm:t>
        <a:bodyPr/>
        <a:lstStyle/>
        <a:p>
          <a:endParaRPr lang="en-US"/>
        </a:p>
      </dgm:t>
    </dgm:pt>
    <dgm:pt modelId="{95EE34E1-FC24-4394-991E-BE3834D55840}" type="sibTrans" cxnId="{AF93568E-D9F6-4954-82F2-349B4A8CADFA}">
      <dgm:prSet/>
      <dgm:spPr/>
      <dgm:t>
        <a:bodyPr/>
        <a:lstStyle/>
        <a:p>
          <a:endParaRPr lang="en-US"/>
        </a:p>
      </dgm:t>
    </dgm:pt>
    <dgm:pt modelId="{197C6898-5E51-4697-8A69-3856210CD547}">
      <dgm:prSet phldrT="[Text]"/>
      <dgm:spPr/>
      <dgm:t>
        <a:bodyPr/>
        <a:lstStyle/>
        <a:p>
          <a:r>
            <a:rPr lang="en-US" dirty="0" smtClean="0"/>
            <a:t>Innovation</a:t>
          </a:r>
          <a:endParaRPr lang="en-US" dirty="0"/>
        </a:p>
      </dgm:t>
    </dgm:pt>
    <dgm:pt modelId="{14FB278C-B950-4796-A8E0-2BBB58AAE2D3}" type="parTrans" cxnId="{0E8973FC-534C-4933-B689-8AB8A225B661}">
      <dgm:prSet/>
      <dgm:spPr/>
      <dgm:t>
        <a:bodyPr/>
        <a:lstStyle/>
        <a:p>
          <a:endParaRPr lang="en-US"/>
        </a:p>
      </dgm:t>
    </dgm:pt>
    <dgm:pt modelId="{EA32A80D-CA87-40FD-91B0-9E0317B0B07B}" type="sibTrans" cxnId="{0E8973FC-534C-4933-B689-8AB8A225B661}">
      <dgm:prSet/>
      <dgm:spPr/>
      <dgm:t>
        <a:bodyPr/>
        <a:lstStyle/>
        <a:p>
          <a:endParaRPr lang="en-US"/>
        </a:p>
      </dgm:t>
    </dgm:pt>
    <dgm:pt modelId="{24A80BC7-CE9C-4FF4-9C0D-CA0C9C9BD782}">
      <dgm:prSet/>
      <dgm:spPr/>
      <dgm:t>
        <a:bodyPr/>
        <a:lstStyle/>
        <a:p>
          <a:r>
            <a:rPr lang="en-US" dirty="0" smtClean="0"/>
            <a:t>Report on the implementation of new technology leading to improved security and efficiency.</a:t>
          </a:r>
          <a:endParaRPr lang="en-US" dirty="0"/>
        </a:p>
      </dgm:t>
    </dgm:pt>
    <dgm:pt modelId="{81B5B507-26B1-4621-A7A4-C6C3C4CD4C86}" type="parTrans" cxnId="{B042C3A8-E210-412B-8DB1-07619B7F388A}">
      <dgm:prSet/>
      <dgm:spPr/>
      <dgm:t>
        <a:bodyPr/>
        <a:lstStyle/>
        <a:p>
          <a:endParaRPr lang="en-US"/>
        </a:p>
      </dgm:t>
    </dgm:pt>
    <dgm:pt modelId="{EA7DA862-6627-411A-A514-25D7AA75B74A}" type="sibTrans" cxnId="{B042C3A8-E210-412B-8DB1-07619B7F388A}">
      <dgm:prSet/>
      <dgm:spPr/>
      <dgm:t>
        <a:bodyPr/>
        <a:lstStyle/>
        <a:p>
          <a:endParaRPr lang="en-US"/>
        </a:p>
      </dgm:t>
    </dgm:pt>
    <dgm:pt modelId="{D96124D7-9FA0-4763-B576-D9FED54ABEFA}">
      <dgm:prSet phldrT="[Text]"/>
      <dgm:spPr/>
      <dgm:t>
        <a:bodyPr/>
        <a:lstStyle/>
        <a:p>
          <a:r>
            <a:rPr lang="en-US" dirty="0" smtClean="0"/>
            <a:t>Compliance</a:t>
          </a:r>
          <a:endParaRPr lang="en-US" dirty="0"/>
        </a:p>
      </dgm:t>
    </dgm:pt>
    <dgm:pt modelId="{92C86834-3080-4C33-8E72-86D2CD1C2818}" type="parTrans" cxnId="{B8A28D7C-2377-49DE-BCD1-0D1B6016E56B}">
      <dgm:prSet/>
      <dgm:spPr/>
      <dgm:t>
        <a:bodyPr/>
        <a:lstStyle/>
        <a:p>
          <a:endParaRPr lang="en-US"/>
        </a:p>
      </dgm:t>
    </dgm:pt>
    <dgm:pt modelId="{46648BD2-CEB0-4179-A68B-9A1C54D2085A}" type="sibTrans" cxnId="{B8A28D7C-2377-49DE-BCD1-0D1B6016E56B}">
      <dgm:prSet/>
      <dgm:spPr/>
      <dgm:t>
        <a:bodyPr/>
        <a:lstStyle/>
        <a:p>
          <a:endParaRPr lang="en-US"/>
        </a:p>
      </dgm:t>
    </dgm:pt>
    <dgm:pt modelId="{8E113C1B-02C1-429D-8DB3-91DC17AF04A3}">
      <dgm:prSet/>
      <dgm:spPr/>
      <dgm:t>
        <a:bodyPr/>
        <a:lstStyle/>
        <a:p>
          <a:r>
            <a:rPr lang="en-US" dirty="0" smtClean="0"/>
            <a:t>The number of laws and regulations organizations must comply with are growing.  </a:t>
          </a:r>
          <a:endParaRPr lang="en-US" dirty="0"/>
        </a:p>
      </dgm:t>
    </dgm:pt>
    <dgm:pt modelId="{AFCEB9B3-5DFB-47F5-B270-F9DEA7E59332}" type="parTrans" cxnId="{3A565F76-C7CB-4548-AA3C-C7B6C696D684}">
      <dgm:prSet/>
      <dgm:spPr/>
      <dgm:t>
        <a:bodyPr/>
        <a:lstStyle/>
        <a:p>
          <a:endParaRPr lang="en-US"/>
        </a:p>
      </dgm:t>
    </dgm:pt>
    <dgm:pt modelId="{1B18E045-E392-44B2-A434-947E08EA3BB0}" type="sibTrans" cxnId="{3A565F76-C7CB-4548-AA3C-C7B6C696D684}">
      <dgm:prSet/>
      <dgm:spPr/>
      <dgm:t>
        <a:bodyPr/>
        <a:lstStyle/>
        <a:p>
          <a:endParaRPr lang="en-US"/>
        </a:p>
      </dgm:t>
    </dgm:pt>
    <dgm:pt modelId="{5CD96A58-1C39-4529-8C03-F5D7D94E06DD}">
      <dgm:prSet/>
      <dgm:spPr/>
      <dgm:t>
        <a:bodyPr/>
        <a:lstStyle/>
        <a:p>
          <a:r>
            <a:rPr lang="en-US" dirty="0" smtClean="0"/>
            <a:t>Define problem you are solving</a:t>
          </a:r>
          <a:endParaRPr lang="en-US" dirty="0"/>
        </a:p>
      </dgm:t>
    </dgm:pt>
    <dgm:pt modelId="{42AF3A80-8FB5-4082-99A6-1875A98E60CE}" type="parTrans" cxnId="{91598021-C66F-4254-90EB-B103D37E80AC}">
      <dgm:prSet/>
      <dgm:spPr/>
      <dgm:t>
        <a:bodyPr/>
        <a:lstStyle/>
        <a:p>
          <a:endParaRPr lang="en-US"/>
        </a:p>
      </dgm:t>
    </dgm:pt>
    <dgm:pt modelId="{8E2544BF-15F9-4582-833B-4BF875A10448}" type="sibTrans" cxnId="{91598021-C66F-4254-90EB-B103D37E80AC}">
      <dgm:prSet/>
      <dgm:spPr/>
      <dgm:t>
        <a:bodyPr/>
        <a:lstStyle/>
        <a:p>
          <a:endParaRPr lang="en-US"/>
        </a:p>
      </dgm:t>
    </dgm:pt>
    <dgm:pt modelId="{5FD9801A-C82C-401C-827E-8B5B94A272A8}">
      <dgm:prSet/>
      <dgm:spPr/>
      <dgm:t>
        <a:bodyPr/>
        <a:lstStyle/>
        <a:p>
          <a:r>
            <a:rPr lang="en-US" dirty="0" smtClean="0"/>
            <a:t>Develop metrics that show how you can do more with less.  </a:t>
          </a:r>
          <a:endParaRPr lang="en-US" dirty="0"/>
        </a:p>
      </dgm:t>
    </dgm:pt>
    <dgm:pt modelId="{FD386968-C90C-462A-94CE-2C7EC02C57C5}" type="parTrans" cxnId="{E1474326-7C93-4604-BF7B-ABA931D6E6BC}">
      <dgm:prSet/>
      <dgm:spPr/>
      <dgm:t>
        <a:bodyPr/>
        <a:lstStyle/>
        <a:p>
          <a:endParaRPr lang="en-US"/>
        </a:p>
      </dgm:t>
    </dgm:pt>
    <dgm:pt modelId="{904A0FB8-67EB-41C1-9BDB-C675B57882D9}" type="sibTrans" cxnId="{E1474326-7C93-4604-BF7B-ABA931D6E6BC}">
      <dgm:prSet/>
      <dgm:spPr/>
      <dgm:t>
        <a:bodyPr/>
        <a:lstStyle/>
        <a:p>
          <a:endParaRPr lang="en-US"/>
        </a:p>
      </dgm:t>
    </dgm:pt>
    <dgm:pt modelId="{9BBC2728-A904-4EBA-ABA4-C1EDE51A04CE}">
      <dgm:prSet/>
      <dgm:spPr/>
      <dgm:t>
        <a:bodyPr/>
        <a:lstStyle/>
        <a:p>
          <a:r>
            <a:rPr lang="en-US" dirty="0" smtClean="0"/>
            <a:t>Business operations should be measured for quality.  </a:t>
          </a:r>
          <a:endParaRPr lang="en-US" dirty="0"/>
        </a:p>
      </dgm:t>
    </dgm:pt>
    <dgm:pt modelId="{E2738300-FE63-45D0-9B52-C64008D173A2}" type="parTrans" cxnId="{F06F04B7-0621-4029-A441-2042A28C9508}">
      <dgm:prSet/>
      <dgm:spPr/>
      <dgm:t>
        <a:bodyPr/>
        <a:lstStyle/>
        <a:p>
          <a:endParaRPr lang="en-US"/>
        </a:p>
      </dgm:t>
    </dgm:pt>
    <dgm:pt modelId="{DBC0AD4D-09D8-4B1C-AF94-4DC5F6805BF0}" type="sibTrans" cxnId="{F06F04B7-0621-4029-A441-2042A28C9508}">
      <dgm:prSet/>
      <dgm:spPr/>
      <dgm:t>
        <a:bodyPr/>
        <a:lstStyle/>
        <a:p>
          <a:endParaRPr lang="en-US"/>
        </a:p>
      </dgm:t>
    </dgm:pt>
    <dgm:pt modelId="{C5226B04-B06E-4C49-A09C-EAD81513490F}">
      <dgm:prSet/>
      <dgm:spPr/>
      <dgm:t>
        <a:bodyPr/>
        <a:lstStyle/>
        <a:p>
          <a:r>
            <a:rPr lang="en-US" dirty="0" smtClean="0"/>
            <a:t>Convince stakeholders of the need or opportunity, </a:t>
          </a:r>
          <a:endParaRPr lang="en-US" dirty="0"/>
        </a:p>
      </dgm:t>
    </dgm:pt>
    <dgm:pt modelId="{A7CE094A-96A9-4B50-A05C-098BD3C26D1D}" type="parTrans" cxnId="{91E34924-D0DC-4AD2-B055-F33DE5DF6ED7}">
      <dgm:prSet/>
      <dgm:spPr/>
      <dgm:t>
        <a:bodyPr/>
        <a:lstStyle/>
        <a:p>
          <a:endParaRPr lang="en-US"/>
        </a:p>
      </dgm:t>
    </dgm:pt>
    <dgm:pt modelId="{7EEC40E2-4A42-44FB-945F-AE8884CACA7F}" type="sibTrans" cxnId="{91E34924-D0DC-4AD2-B055-F33DE5DF6ED7}">
      <dgm:prSet/>
      <dgm:spPr/>
      <dgm:t>
        <a:bodyPr/>
        <a:lstStyle/>
        <a:p>
          <a:endParaRPr lang="en-US"/>
        </a:p>
      </dgm:t>
    </dgm:pt>
    <dgm:pt modelId="{2B4572DF-6C7E-4946-A961-7A500C78C4E2}">
      <dgm:prSet/>
      <dgm:spPr/>
      <dgm:t>
        <a:bodyPr/>
        <a:lstStyle/>
        <a:p>
          <a:r>
            <a:rPr lang="en-US" dirty="0" smtClean="0"/>
            <a:t>Decide what tool you are going to use. </a:t>
          </a:r>
          <a:endParaRPr lang="en-US" dirty="0"/>
        </a:p>
      </dgm:t>
    </dgm:pt>
    <dgm:pt modelId="{9A6AEE81-7768-46FE-A6BB-1E78599C7281}" type="parTrans" cxnId="{53117DC6-5CB7-404F-8368-5BC3CF50881A}">
      <dgm:prSet/>
      <dgm:spPr/>
      <dgm:t>
        <a:bodyPr/>
        <a:lstStyle/>
        <a:p>
          <a:endParaRPr lang="en-US"/>
        </a:p>
      </dgm:t>
    </dgm:pt>
    <dgm:pt modelId="{5228BA5F-5E66-4C88-8597-6F278BB52146}" type="sibTrans" cxnId="{53117DC6-5CB7-404F-8368-5BC3CF50881A}">
      <dgm:prSet/>
      <dgm:spPr/>
      <dgm:t>
        <a:bodyPr/>
        <a:lstStyle/>
        <a:p>
          <a:endParaRPr lang="en-US"/>
        </a:p>
      </dgm:t>
    </dgm:pt>
    <dgm:pt modelId="{80EB5A83-9840-45B1-8B09-AA88663C2798}">
      <dgm:prSet/>
      <dgm:spPr/>
      <dgm:t>
        <a:bodyPr/>
        <a:lstStyle/>
        <a:p>
          <a:r>
            <a:rPr lang="en-US" dirty="0" smtClean="0"/>
            <a:t>Automation is critical here.  </a:t>
          </a:r>
          <a:endParaRPr lang="en-US" dirty="0"/>
        </a:p>
      </dgm:t>
    </dgm:pt>
    <dgm:pt modelId="{7884CF32-A41B-4593-8011-1A70A0319A18}" type="parTrans" cxnId="{3A6E5C02-FC17-45B8-912C-6BF79A834022}">
      <dgm:prSet/>
      <dgm:spPr/>
      <dgm:t>
        <a:bodyPr/>
        <a:lstStyle/>
        <a:p>
          <a:endParaRPr lang="en-US"/>
        </a:p>
      </dgm:t>
    </dgm:pt>
    <dgm:pt modelId="{FA80E431-A0C4-4AE8-9B6B-908036A97F1D}" type="sibTrans" cxnId="{3A6E5C02-FC17-45B8-912C-6BF79A834022}">
      <dgm:prSet/>
      <dgm:spPr/>
      <dgm:t>
        <a:bodyPr/>
        <a:lstStyle/>
        <a:p>
          <a:endParaRPr lang="en-US"/>
        </a:p>
      </dgm:t>
    </dgm:pt>
    <dgm:pt modelId="{B003531C-CB95-4D43-A63D-CC6D8FF6C0C3}">
      <dgm:prSet/>
      <dgm:spPr/>
      <dgm:t>
        <a:bodyPr/>
        <a:lstStyle/>
        <a:p>
          <a:r>
            <a:rPr lang="en-US" dirty="0" smtClean="0"/>
            <a:t>Information security is not exempt.</a:t>
          </a:r>
          <a:endParaRPr lang="en-US" dirty="0"/>
        </a:p>
      </dgm:t>
    </dgm:pt>
    <dgm:pt modelId="{C0888AD2-423A-4B59-A031-9213C2B807B8}" type="parTrans" cxnId="{3C3F7409-ABDC-4581-8EF7-26DBD35ACE41}">
      <dgm:prSet/>
      <dgm:spPr/>
      <dgm:t>
        <a:bodyPr/>
        <a:lstStyle/>
        <a:p>
          <a:endParaRPr lang="en-US"/>
        </a:p>
      </dgm:t>
    </dgm:pt>
    <dgm:pt modelId="{FD73FD5B-137C-4B55-B9D7-89B6CCEF4321}" type="sibTrans" cxnId="{3C3F7409-ABDC-4581-8EF7-26DBD35ACE41}">
      <dgm:prSet/>
      <dgm:spPr/>
      <dgm:t>
        <a:bodyPr/>
        <a:lstStyle/>
        <a:p>
          <a:endParaRPr lang="en-US"/>
        </a:p>
      </dgm:t>
    </dgm:pt>
    <dgm:pt modelId="{F7B3597D-BC8F-40CB-A34B-A4F20A3176B6}">
      <dgm:prSet/>
      <dgm:spPr/>
      <dgm:t>
        <a:bodyPr/>
        <a:lstStyle/>
        <a:p>
          <a:r>
            <a:rPr lang="en-US" dirty="0" smtClean="0"/>
            <a:t>Implement a six-sigma or similar program.</a:t>
          </a:r>
          <a:endParaRPr lang="en-US" dirty="0"/>
        </a:p>
      </dgm:t>
    </dgm:pt>
    <dgm:pt modelId="{16E04A44-13B2-4D48-AACC-7037CACCDF27}" type="parTrans" cxnId="{0DE2938D-144C-4754-B72E-0A9F4FD96698}">
      <dgm:prSet/>
      <dgm:spPr/>
      <dgm:t>
        <a:bodyPr/>
        <a:lstStyle/>
        <a:p>
          <a:endParaRPr lang="en-US"/>
        </a:p>
      </dgm:t>
    </dgm:pt>
    <dgm:pt modelId="{C710960E-9A80-494C-BC9D-E53C7AAB7697}" type="sibTrans" cxnId="{0DE2938D-144C-4754-B72E-0A9F4FD96698}">
      <dgm:prSet/>
      <dgm:spPr/>
      <dgm:t>
        <a:bodyPr/>
        <a:lstStyle/>
        <a:p>
          <a:endParaRPr lang="en-US"/>
        </a:p>
      </dgm:t>
    </dgm:pt>
    <dgm:pt modelId="{5356FD1B-8482-4245-B4B1-F4425821F67B}">
      <dgm:prSet/>
      <dgm:spPr/>
      <dgm:t>
        <a:bodyPr/>
        <a:lstStyle/>
        <a:p>
          <a:r>
            <a:rPr lang="en-US" dirty="0" smtClean="0"/>
            <a:t>Understand the vulnerabilities presented by core business processes.</a:t>
          </a:r>
          <a:endParaRPr lang="en-US" dirty="0"/>
        </a:p>
      </dgm:t>
    </dgm:pt>
    <dgm:pt modelId="{DC6592AC-DBFE-4041-9465-FBD22944BCD2}" type="parTrans" cxnId="{742B20EA-C2D3-496F-B08F-579015EB5960}">
      <dgm:prSet/>
      <dgm:spPr/>
      <dgm:t>
        <a:bodyPr/>
        <a:lstStyle/>
        <a:p>
          <a:endParaRPr lang="en-US"/>
        </a:p>
      </dgm:t>
    </dgm:pt>
    <dgm:pt modelId="{F4523568-1CA1-4417-BA93-46F2AFC52B40}" type="sibTrans" cxnId="{742B20EA-C2D3-496F-B08F-579015EB5960}">
      <dgm:prSet/>
      <dgm:spPr/>
      <dgm:t>
        <a:bodyPr/>
        <a:lstStyle/>
        <a:p>
          <a:endParaRPr lang="en-US"/>
        </a:p>
      </dgm:t>
    </dgm:pt>
    <dgm:pt modelId="{7ED6707D-2E26-43AB-A5A8-B00DFB6325A1}">
      <dgm:prSet/>
      <dgm:spPr/>
      <dgm:t>
        <a:bodyPr/>
        <a:lstStyle/>
        <a:p>
          <a:endParaRPr lang="en-US" dirty="0"/>
        </a:p>
      </dgm:t>
    </dgm:pt>
    <dgm:pt modelId="{70EFA814-F9CD-4C47-80F0-BB3AD8BE754B}" type="parTrans" cxnId="{71E734B8-73D2-4690-8433-613A05A2EEA3}">
      <dgm:prSet/>
      <dgm:spPr/>
      <dgm:t>
        <a:bodyPr/>
        <a:lstStyle/>
        <a:p>
          <a:endParaRPr lang="en-US"/>
        </a:p>
      </dgm:t>
    </dgm:pt>
    <dgm:pt modelId="{78F88311-9C56-4D74-A41F-49F2C47C4A8B}" type="sibTrans" cxnId="{71E734B8-73D2-4690-8433-613A05A2EEA3}">
      <dgm:prSet/>
      <dgm:spPr/>
      <dgm:t>
        <a:bodyPr/>
        <a:lstStyle/>
        <a:p>
          <a:endParaRPr lang="en-US"/>
        </a:p>
      </dgm:t>
    </dgm:pt>
    <dgm:pt modelId="{ED6AACFE-D812-4B9C-B3BA-496F37FF8A3D}">
      <dgm:prSet/>
      <dgm:spPr/>
      <dgm:t>
        <a:bodyPr/>
        <a:lstStyle/>
        <a:p>
          <a:r>
            <a:rPr lang="en-US" dirty="0" smtClean="0"/>
            <a:t>Report on your compliance activities.</a:t>
          </a:r>
          <a:endParaRPr lang="en-US" dirty="0"/>
        </a:p>
      </dgm:t>
    </dgm:pt>
    <dgm:pt modelId="{0D09F1E8-0136-4109-8FE2-66C765A7C474}" type="parTrans" cxnId="{3CA45AED-5411-47F3-A28B-ECB4662F8BFD}">
      <dgm:prSet/>
      <dgm:spPr/>
      <dgm:t>
        <a:bodyPr/>
        <a:lstStyle/>
        <a:p>
          <a:endParaRPr lang="en-US"/>
        </a:p>
      </dgm:t>
    </dgm:pt>
    <dgm:pt modelId="{241E1C9C-8794-47B6-9E0A-690A2EEF89EE}" type="sibTrans" cxnId="{3CA45AED-5411-47F3-A28B-ECB4662F8BFD}">
      <dgm:prSet/>
      <dgm:spPr/>
      <dgm:t>
        <a:bodyPr/>
        <a:lstStyle/>
        <a:p>
          <a:endParaRPr lang="en-US"/>
        </a:p>
      </dgm:t>
    </dgm:pt>
    <dgm:pt modelId="{4394A678-087E-41F0-B798-54270ADCA1CE}" type="pres">
      <dgm:prSet presAssocID="{EBDC17E4-52BE-44EF-95D8-5C860ED377D1}" presName="diagram" presStyleCnt="0">
        <dgm:presLayoutVars>
          <dgm:dir/>
          <dgm:animLvl val="lvl"/>
          <dgm:resizeHandles val="exact"/>
        </dgm:presLayoutVars>
      </dgm:prSet>
      <dgm:spPr/>
      <dgm:t>
        <a:bodyPr/>
        <a:lstStyle/>
        <a:p>
          <a:endParaRPr lang="en-US"/>
        </a:p>
      </dgm:t>
    </dgm:pt>
    <dgm:pt modelId="{CE9E50C3-7320-4EDE-B6CD-D6437AB5B546}" type="pres">
      <dgm:prSet presAssocID="{436845CD-04F7-4244-97B9-3A382C326DAC}" presName="compNode" presStyleCnt="0"/>
      <dgm:spPr/>
      <dgm:t>
        <a:bodyPr/>
        <a:lstStyle/>
        <a:p>
          <a:endParaRPr lang="en-US"/>
        </a:p>
      </dgm:t>
    </dgm:pt>
    <dgm:pt modelId="{B2E7894F-C477-4EB1-962C-0007D1BA6D60}" type="pres">
      <dgm:prSet presAssocID="{436845CD-04F7-4244-97B9-3A382C326DAC}" presName="childRect" presStyleLbl="bgAcc1" presStyleIdx="0" presStyleCnt="7">
        <dgm:presLayoutVars>
          <dgm:bulletEnabled val="1"/>
        </dgm:presLayoutVars>
      </dgm:prSet>
      <dgm:spPr/>
      <dgm:t>
        <a:bodyPr/>
        <a:lstStyle/>
        <a:p>
          <a:endParaRPr lang="en-US"/>
        </a:p>
      </dgm:t>
    </dgm:pt>
    <dgm:pt modelId="{EA4E5FFC-67F0-4CCD-8982-A093723E0558}" type="pres">
      <dgm:prSet presAssocID="{436845CD-04F7-4244-97B9-3A382C326DAC}" presName="parentText" presStyleLbl="node1" presStyleIdx="0" presStyleCnt="0">
        <dgm:presLayoutVars>
          <dgm:chMax val="0"/>
          <dgm:bulletEnabled val="1"/>
        </dgm:presLayoutVars>
      </dgm:prSet>
      <dgm:spPr/>
      <dgm:t>
        <a:bodyPr/>
        <a:lstStyle/>
        <a:p>
          <a:endParaRPr lang="en-US"/>
        </a:p>
      </dgm:t>
    </dgm:pt>
    <dgm:pt modelId="{BAED8CB5-83A5-4AFE-B33B-9C9DE02981C6}" type="pres">
      <dgm:prSet presAssocID="{436845CD-04F7-4244-97B9-3A382C326DAC}" presName="parentRect" presStyleLbl="alignNode1" presStyleIdx="0" presStyleCnt="7"/>
      <dgm:spPr/>
      <dgm:t>
        <a:bodyPr/>
        <a:lstStyle/>
        <a:p>
          <a:endParaRPr lang="en-US"/>
        </a:p>
      </dgm:t>
    </dgm:pt>
    <dgm:pt modelId="{2EF92D3C-2D7C-4E50-A4EA-F89150AB9C93}" type="pres">
      <dgm:prSet presAssocID="{436845CD-04F7-4244-97B9-3A382C326DAC}" presName="adorn" presStyleLbl="fgAccFollowNode1" presStyleIdx="0" presStyleCnt="7"/>
      <dgm:spPr>
        <a:blipFill rotWithShape="0">
          <a:blip xmlns:r="http://schemas.openxmlformats.org/officeDocument/2006/relationships" r:embed="rId1"/>
          <a:stretch>
            <a:fillRect/>
          </a:stretch>
        </a:blipFill>
      </dgm:spPr>
      <dgm:t>
        <a:bodyPr/>
        <a:lstStyle/>
        <a:p>
          <a:endParaRPr lang="en-US"/>
        </a:p>
      </dgm:t>
    </dgm:pt>
    <dgm:pt modelId="{CEC50FD2-678E-4A37-A228-293344A35BB4}" type="pres">
      <dgm:prSet presAssocID="{434DD409-4150-416B-B664-27F21E41521C}" presName="sibTrans" presStyleLbl="sibTrans2D1" presStyleIdx="0" presStyleCnt="0"/>
      <dgm:spPr/>
      <dgm:t>
        <a:bodyPr/>
        <a:lstStyle/>
        <a:p>
          <a:endParaRPr lang="en-US"/>
        </a:p>
      </dgm:t>
    </dgm:pt>
    <dgm:pt modelId="{B3028F6C-AF05-45EA-8D3F-A9FB550FDFB5}" type="pres">
      <dgm:prSet presAssocID="{9310BE44-7E9E-4F84-BF9D-34B7B268633B}" presName="compNode" presStyleCnt="0"/>
      <dgm:spPr/>
      <dgm:t>
        <a:bodyPr/>
        <a:lstStyle/>
        <a:p>
          <a:endParaRPr lang="en-US"/>
        </a:p>
      </dgm:t>
    </dgm:pt>
    <dgm:pt modelId="{0D3EDFE1-676D-4A67-8C45-A7279C78251B}" type="pres">
      <dgm:prSet presAssocID="{9310BE44-7E9E-4F84-BF9D-34B7B268633B}" presName="childRect" presStyleLbl="bgAcc1" presStyleIdx="1" presStyleCnt="7">
        <dgm:presLayoutVars>
          <dgm:bulletEnabled val="1"/>
        </dgm:presLayoutVars>
      </dgm:prSet>
      <dgm:spPr/>
      <dgm:t>
        <a:bodyPr/>
        <a:lstStyle/>
        <a:p>
          <a:endParaRPr lang="en-US"/>
        </a:p>
      </dgm:t>
    </dgm:pt>
    <dgm:pt modelId="{B499748D-4AE4-4306-812F-61975CE7ADF3}" type="pres">
      <dgm:prSet presAssocID="{9310BE44-7E9E-4F84-BF9D-34B7B268633B}" presName="parentText" presStyleLbl="node1" presStyleIdx="0" presStyleCnt="0">
        <dgm:presLayoutVars>
          <dgm:chMax val="0"/>
          <dgm:bulletEnabled val="1"/>
        </dgm:presLayoutVars>
      </dgm:prSet>
      <dgm:spPr/>
      <dgm:t>
        <a:bodyPr/>
        <a:lstStyle/>
        <a:p>
          <a:endParaRPr lang="en-US"/>
        </a:p>
      </dgm:t>
    </dgm:pt>
    <dgm:pt modelId="{69277BC9-A8F6-467F-901A-B778B3C00BFA}" type="pres">
      <dgm:prSet presAssocID="{9310BE44-7E9E-4F84-BF9D-34B7B268633B}" presName="parentRect" presStyleLbl="alignNode1" presStyleIdx="1" presStyleCnt="7"/>
      <dgm:spPr/>
      <dgm:t>
        <a:bodyPr/>
        <a:lstStyle/>
        <a:p>
          <a:endParaRPr lang="en-US"/>
        </a:p>
      </dgm:t>
    </dgm:pt>
    <dgm:pt modelId="{206700AF-9B1D-40FD-9AE1-CA0B0C5337AE}" type="pres">
      <dgm:prSet presAssocID="{9310BE44-7E9E-4F84-BF9D-34B7B268633B}" presName="adorn" presStyleLbl="fgAccFollowNode1" presStyleIdx="1" presStyleCnt="7"/>
      <dgm:spPr>
        <a:blipFill rotWithShape="0">
          <a:blip xmlns:r="http://schemas.openxmlformats.org/officeDocument/2006/relationships" r:embed="rId2"/>
          <a:stretch>
            <a:fillRect/>
          </a:stretch>
        </a:blipFill>
      </dgm:spPr>
      <dgm:t>
        <a:bodyPr/>
        <a:lstStyle/>
        <a:p>
          <a:endParaRPr lang="en-US"/>
        </a:p>
      </dgm:t>
    </dgm:pt>
    <dgm:pt modelId="{8ADD4E9C-0F6E-4E65-9847-4E582E7D1341}" type="pres">
      <dgm:prSet presAssocID="{2F5BAB01-66FA-49A4-AACE-2613235987DC}" presName="sibTrans" presStyleLbl="sibTrans2D1" presStyleIdx="0" presStyleCnt="0"/>
      <dgm:spPr/>
      <dgm:t>
        <a:bodyPr/>
        <a:lstStyle/>
        <a:p>
          <a:endParaRPr lang="en-US"/>
        </a:p>
      </dgm:t>
    </dgm:pt>
    <dgm:pt modelId="{F1E3D2ED-1A46-4D22-A907-FF2869768B0F}" type="pres">
      <dgm:prSet presAssocID="{11A81D5B-9280-4862-9887-551ACB7E8E6F}" presName="compNode" presStyleCnt="0"/>
      <dgm:spPr/>
      <dgm:t>
        <a:bodyPr/>
        <a:lstStyle/>
        <a:p>
          <a:endParaRPr lang="en-US"/>
        </a:p>
      </dgm:t>
    </dgm:pt>
    <dgm:pt modelId="{CCF9601E-AA45-4107-AB0F-4F5CC7375C9C}" type="pres">
      <dgm:prSet presAssocID="{11A81D5B-9280-4862-9887-551ACB7E8E6F}" presName="childRect" presStyleLbl="bgAcc1" presStyleIdx="2" presStyleCnt="7">
        <dgm:presLayoutVars>
          <dgm:bulletEnabled val="1"/>
        </dgm:presLayoutVars>
      </dgm:prSet>
      <dgm:spPr/>
      <dgm:t>
        <a:bodyPr/>
        <a:lstStyle/>
        <a:p>
          <a:endParaRPr lang="en-US"/>
        </a:p>
      </dgm:t>
    </dgm:pt>
    <dgm:pt modelId="{F570568B-9DF2-458D-BB6D-24F795443074}" type="pres">
      <dgm:prSet presAssocID="{11A81D5B-9280-4862-9887-551ACB7E8E6F}" presName="parentText" presStyleLbl="node1" presStyleIdx="0" presStyleCnt="0">
        <dgm:presLayoutVars>
          <dgm:chMax val="0"/>
          <dgm:bulletEnabled val="1"/>
        </dgm:presLayoutVars>
      </dgm:prSet>
      <dgm:spPr/>
      <dgm:t>
        <a:bodyPr/>
        <a:lstStyle/>
        <a:p>
          <a:endParaRPr lang="en-US"/>
        </a:p>
      </dgm:t>
    </dgm:pt>
    <dgm:pt modelId="{2006416F-90D7-480E-8669-9AA4CA556C39}" type="pres">
      <dgm:prSet presAssocID="{11A81D5B-9280-4862-9887-551ACB7E8E6F}" presName="parentRect" presStyleLbl="alignNode1" presStyleIdx="2" presStyleCnt="7"/>
      <dgm:spPr/>
      <dgm:t>
        <a:bodyPr/>
        <a:lstStyle/>
        <a:p>
          <a:endParaRPr lang="en-US"/>
        </a:p>
      </dgm:t>
    </dgm:pt>
    <dgm:pt modelId="{7A2A29BE-4C7B-4AA3-85B7-A8CD4EAFEB6B}" type="pres">
      <dgm:prSet presAssocID="{11A81D5B-9280-4862-9887-551ACB7E8E6F}" presName="adorn" presStyleLbl="fgAccFollowNode1" presStyleIdx="2" presStyleCnt="7"/>
      <dgm:spPr>
        <a:blipFill rotWithShape="0">
          <a:blip xmlns:r="http://schemas.openxmlformats.org/officeDocument/2006/relationships" r:embed="rId3"/>
          <a:stretch>
            <a:fillRect/>
          </a:stretch>
        </a:blipFill>
      </dgm:spPr>
      <dgm:t>
        <a:bodyPr/>
        <a:lstStyle/>
        <a:p>
          <a:endParaRPr lang="en-US"/>
        </a:p>
      </dgm:t>
    </dgm:pt>
    <dgm:pt modelId="{91B54CDC-F471-407D-A604-08A031FB35C7}" type="pres">
      <dgm:prSet presAssocID="{0B3CCB9F-4E50-4736-BC73-BFF34F0E14EC}" presName="sibTrans" presStyleLbl="sibTrans2D1" presStyleIdx="0" presStyleCnt="0"/>
      <dgm:spPr/>
      <dgm:t>
        <a:bodyPr/>
        <a:lstStyle/>
        <a:p>
          <a:endParaRPr lang="en-US"/>
        </a:p>
      </dgm:t>
    </dgm:pt>
    <dgm:pt modelId="{0F035125-95B6-436F-8E54-D6181722721E}" type="pres">
      <dgm:prSet presAssocID="{E4F0B36B-EC7F-4BD0-8F08-5F9D9C41D621}" presName="compNode" presStyleCnt="0"/>
      <dgm:spPr/>
      <dgm:t>
        <a:bodyPr/>
        <a:lstStyle/>
        <a:p>
          <a:endParaRPr lang="en-US"/>
        </a:p>
      </dgm:t>
    </dgm:pt>
    <dgm:pt modelId="{819E764C-1E65-4B6C-8F86-7460077B2184}" type="pres">
      <dgm:prSet presAssocID="{E4F0B36B-EC7F-4BD0-8F08-5F9D9C41D621}" presName="childRect" presStyleLbl="bgAcc1" presStyleIdx="3" presStyleCnt="7">
        <dgm:presLayoutVars>
          <dgm:bulletEnabled val="1"/>
        </dgm:presLayoutVars>
      </dgm:prSet>
      <dgm:spPr/>
      <dgm:t>
        <a:bodyPr/>
        <a:lstStyle/>
        <a:p>
          <a:endParaRPr lang="en-US"/>
        </a:p>
      </dgm:t>
    </dgm:pt>
    <dgm:pt modelId="{5F770173-6D87-4E54-90D0-930DAAB65CF6}" type="pres">
      <dgm:prSet presAssocID="{E4F0B36B-EC7F-4BD0-8F08-5F9D9C41D621}" presName="parentText" presStyleLbl="node1" presStyleIdx="0" presStyleCnt="0">
        <dgm:presLayoutVars>
          <dgm:chMax val="0"/>
          <dgm:bulletEnabled val="1"/>
        </dgm:presLayoutVars>
      </dgm:prSet>
      <dgm:spPr/>
      <dgm:t>
        <a:bodyPr/>
        <a:lstStyle/>
        <a:p>
          <a:endParaRPr lang="en-US"/>
        </a:p>
      </dgm:t>
    </dgm:pt>
    <dgm:pt modelId="{B9808439-6647-4C7E-8BCC-B5C652A4FD7B}" type="pres">
      <dgm:prSet presAssocID="{E4F0B36B-EC7F-4BD0-8F08-5F9D9C41D621}" presName="parentRect" presStyleLbl="alignNode1" presStyleIdx="3" presStyleCnt="7"/>
      <dgm:spPr/>
      <dgm:t>
        <a:bodyPr/>
        <a:lstStyle/>
        <a:p>
          <a:endParaRPr lang="en-US"/>
        </a:p>
      </dgm:t>
    </dgm:pt>
    <dgm:pt modelId="{9E8C4698-02C6-4330-88EB-5EC570F15401}" type="pres">
      <dgm:prSet presAssocID="{E4F0B36B-EC7F-4BD0-8F08-5F9D9C41D621}" presName="adorn" presStyleLbl="fgAccFollowNode1" presStyleIdx="3" presStyleCnt="7"/>
      <dgm:spPr>
        <a:blipFill rotWithShape="0">
          <a:blip xmlns:r="http://schemas.openxmlformats.org/officeDocument/2006/relationships" r:embed="rId4"/>
          <a:stretch>
            <a:fillRect/>
          </a:stretch>
        </a:blipFill>
      </dgm:spPr>
      <dgm:t>
        <a:bodyPr/>
        <a:lstStyle/>
        <a:p>
          <a:endParaRPr lang="en-US"/>
        </a:p>
      </dgm:t>
    </dgm:pt>
    <dgm:pt modelId="{4092F031-7FFF-4D0D-AD20-CDE84BB315B9}" type="pres">
      <dgm:prSet presAssocID="{5100893E-4927-4055-946D-D173CE021BD5}" presName="sibTrans" presStyleLbl="sibTrans2D1" presStyleIdx="0" presStyleCnt="0"/>
      <dgm:spPr/>
      <dgm:t>
        <a:bodyPr/>
        <a:lstStyle/>
        <a:p>
          <a:endParaRPr lang="en-US"/>
        </a:p>
      </dgm:t>
    </dgm:pt>
    <dgm:pt modelId="{6877EBD7-F034-41A8-BD29-55C016E6A297}" type="pres">
      <dgm:prSet presAssocID="{F719EFAD-9E25-4943-B477-A21141AF2775}" presName="compNode" presStyleCnt="0"/>
      <dgm:spPr/>
      <dgm:t>
        <a:bodyPr/>
        <a:lstStyle/>
        <a:p>
          <a:endParaRPr lang="en-US"/>
        </a:p>
      </dgm:t>
    </dgm:pt>
    <dgm:pt modelId="{A390A561-3627-4C49-AB94-C87AC3A6CF28}" type="pres">
      <dgm:prSet presAssocID="{F719EFAD-9E25-4943-B477-A21141AF2775}" presName="childRect" presStyleLbl="bgAcc1" presStyleIdx="4" presStyleCnt="7">
        <dgm:presLayoutVars>
          <dgm:bulletEnabled val="1"/>
        </dgm:presLayoutVars>
      </dgm:prSet>
      <dgm:spPr/>
      <dgm:t>
        <a:bodyPr/>
        <a:lstStyle/>
        <a:p>
          <a:endParaRPr lang="en-US"/>
        </a:p>
      </dgm:t>
    </dgm:pt>
    <dgm:pt modelId="{6B21FEC8-D334-4109-9A5A-401DC3817D40}" type="pres">
      <dgm:prSet presAssocID="{F719EFAD-9E25-4943-B477-A21141AF2775}" presName="parentText" presStyleLbl="node1" presStyleIdx="0" presStyleCnt="0">
        <dgm:presLayoutVars>
          <dgm:chMax val="0"/>
          <dgm:bulletEnabled val="1"/>
        </dgm:presLayoutVars>
      </dgm:prSet>
      <dgm:spPr/>
      <dgm:t>
        <a:bodyPr/>
        <a:lstStyle/>
        <a:p>
          <a:endParaRPr lang="en-US"/>
        </a:p>
      </dgm:t>
    </dgm:pt>
    <dgm:pt modelId="{3831337F-7DCD-4934-BB7B-558A744B35C5}" type="pres">
      <dgm:prSet presAssocID="{F719EFAD-9E25-4943-B477-A21141AF2775}" presName="parentRect" presStyleLbl="alignNode1" presStyleIdx="4" presStyleCnt="7"/>
      <dgm:spPr/>
      <dgm:t>
        <a:bodyPr/>
        <a:lstStyle/>
        <a:p>
          <a:endParaRPr lang="en-US"/>
        </a:p>
      </dgm:t>
    </dgm:pt>
    <dgm:pt modelId="{03E0E424-FD86-4E44-9FB8-D2FFE04601F2}" type="pres">
      <dgm:prSet presAssocID="{F719EFAD-9E25-4943-B477-A21141AF2775}" presName="adorn" presStyleLbl="fgAccFollowNode1" presStyleIdx="4" presStyleCnt="7"/>
      <dgm:spPr>
        <a:blipFill rotWithShape="0">
          <a:blip xmlns:r="http://schemas.openxmlformats.org/officeDocument/2006/relationships" r:embed="rId5"/>
          <a:stretch>
            <a:fillRect/>
          </a:stretch>
        </a:blipFill>
      </dgm:spPr>
      <dgm:t>
        <a:bodyPr/>
        <a:lstStyle/>
        <a:p>
          <a:endParaRPr lang="en-US"/>
        </a:p>
      </dgm:t>
    </dgm:pt>
    <dgm:pt modelId="{DDE2F7D7-E877-4BD7-BAF8-C6E0C3BE4B78}" type="pres">
      <dgm:prSet presAssocID="{588FA3EA-53C9-430E-819D-B7ABBB347D20}" presName="sibTrans" presStyleLbl="sibTrans2D1" presStyleIdx="0" presStyleCnt="0"/>
      <dgm:spPr/>
      <dgm:t>
        <a:bodyPr/>
        <a:lstStyle/>
        <a:p>
          <a:endParaRPr lang="en-US"/>
        </a:p>
      </dgm:t>
    </dgm:pt>
    <dgm:pt modelId="{D3F697AB-0655-420B-B4F8-74C25CE9799B}" type="pres">
      <dgm:prSet presAssocID="{197C6898-5E51-4697-8A69-3856210CD547}" presName="compNode" presStyleCnt="0"/>
      <dgm:spPr/>
      <dgm:t>
        <a:bodyPr/>
        <a:lstStyle/>
        <a:p>
          <a:endParaRPr lang="en-US"/>
        </a:p>
      </dgm:t>
    </dgm:pt>
    <dgm:pt modelId="{409683D3-DCAE-4541-849F-F32090514F5F}" type="pres">
      <dgm:prSet presAssocID="{197C6898-5E51-4697-8A69-3856210CD547}" presName="childRect" presStyleLbl="bgAcc1" presStyleIdx="5" presStyleCnt="7">
        <dgm:presLayoutVars>
          <dgm:bulletEnabled val="1"/>
        </dgm:presLayoutVars>
      </dgm:prSet>
      <dgm:spPr/>
      <dgm:t>
        <a:bodyPr/>
        <a:lstStyle/>
        <a:p>
          <a:endParaRPr lang="en-US"/>
        </a:p>
      </dgm:t>
    </dgm:pt>
    <dgm:pt modelId="{136F3270-3BF7-4C55-8CA9-12C7E3D2AA91}" type="pres">
      <dgm:prSet presAssocID="{197C6898-5E51-4697-8A69-3856210CD547}" presName="parentText" presStyleLbl="node1" presStyleIdx="0" presStyleCnt="0">
        <dgm:presLayoutVars>
          <dgm:chMax val="0"/>
          <dgm:bulletEnabled val="1"/>
        </dgm:presLayoutVars>
      </dgm:prSet>
      <dgm:spPr/>
      <dgm:t>
        <a:bodyPr/>
        <a:lstStyle/>
        <a:p>
          <a:endParaRPr lang="en-US"/>
        </a:p>
      </dgm:t>
    </dgm:pt>
    <dgm:pt modelId="{FE9E40AD-7986-4B59-821B-EEAE941A74BB}" type="pres">
      <dgm:prSet presAssocID="{197C6898-5E51-4697-8A69-3856210CD547}" presName="parentRect" presStyleLbl="alignNode1" presStyleIdx="5" presStyleCnt="7"/>
      <dgm:spPr/>
      <dgm:t>
        <a:bodyPr/>
        <a:lstStyle/>
        <a:p>
          <a:endParaRPr lang="en-US"/>
        </a:p>
      </dgm:t>
    </dgm:pt>
    <dgm:pt modelId="{B33449A1-F46A-424B-B0A2-A4B82CB4BA90}" type="pres">
      <dgm:prSet presAssocID="{197C6898-5E51-4697-8A69-3856210CD547}" presName="adorn" presStyleLbl="fgAccFollowNode1" presStyleIdx="5" presStyleCnt="7"/>
      <dgm:spPr>
        <a:blipFill rotWithShape="0">
          <a:blip xmlns:r="http://schemas.openxmlformats.org/officeDocument/2006/relationships" r:embed="rId6"/>
          <a:stretch>
            <a:fillRect/>
          </a:stretch>
        </a:blipFill>
      </dgm:spPr>
      <dgm:t>
        <a:bodyPr/>
        <a:lstStyle/>
        <a:p>
          <a:endParaRPr lang="en-US"/>
        </a:p>
      </dgm:t>
    </dgm:pt>
    <dgm:pt modelId="{B1399630-BDDA-41AE-AAF0-BA04F1474E24}" type="pres">
      <dgm:prSet presAssocID="{EA32A80D-CA87-40FD-91B0-9E0317B0B07B}" presName="sibTrans" presStyleLbl="sibTrans2D1" presStyleIdx="0" presStyleCnt="0"/>
      <dgm:spPr/>
      <dgm:t>
        <a:bodyPr/>
        <a:lstStyle/>
        <a:p>
          <a:endParaRPr lang="en-US"/>
        </a:p>
      </dgm:t>
    </dgm:pt>
    <dgm:pt modelId="{1C9AD69B-6789-42C2-9A07-DC5EAED731D8}" type="pres">
      <dgm:prSet presAssocID="{D96124D7-9FA0-4763-B576-D9FED54ABEFA}" presName="compNode" presStyleCnt="0"/>
      <dgm:spPr/>
      <dgm:t>
        <a:bodyPr/>
        <a:lstStyle/>
        <a:p>
          <a:endParaRPr lang="en-US"/>
        </a:p>
      </dgm:t>
    </dgm:pt>
    <dgm:pt modelId="{652C9985-E8D2-490A-ADB2-95A182F623B8}" type="pres">
      <dgm:prSet presAssocID="{D96124D7-9FA0-4763-B576-D9FED54ABEFA}" presName="childRect" presStyleLbl="bgAcc1" presStyleIdx="6" presStyleCnt="7">
        <dgm:presLayoutVars>
          <dgm:bulletEnabled val="1"/>
        </dgm:presLayoutVars>
      </dgm:prSet>
      <dgm:spPr/>
      <dgm:t>
        <a:bodyPr/>
        <a:lstStyle/>
        <a:p>
          <a:endParaRPr lang="en-US"/>
        </a:p>
      </dgm:t>
    </dgm:pt>
    <dgm:pt modelId="{9ED516E7-62A3-4492-BCBB-5CFCE7672700}" type="pres">
      <dgm:prSet presAssocID="{D96124D7-9FA0-4763-B576-D9FED54ABEFA}" presName="parentText" presStyleLbl="node1" presStyleIdx="0" presStyleCnt="0">
        <dgm:presLayoutVars>
          <dgm:chMax val="0"/>
          <dgm:bulletEnabled val="1"/>
        </dgm:presLayoutVars>
      </dgm:prSet>
      <dgm:spPr/>
      <dgm:t>
        <a:bodyPr/>
        <a:lstStyle/>
        <a:p>
          <a:endParaRPr lang="en-US"/>
        </a:p>
      </dgm:t>
    </dgm:pt>
    <dgm:pt modelId="{8133C1B2-578F-4DD9-87C4-ECE8697E4969}" type="pres">
      <dgm:prSet presAssocID="{D96124D7-9FA0-4763-B576-D9FED54ABEFA}" presName="parentRect" presStyleLbl="alignNode1" presStyleIdx="6" presStyleCnt="7"/>
      <dgm:spPr/>
      <dgm:t>
        <a:bodyPr/>
        <a:lstStyle/>
        <a:p>
          <a:endParaRPr lang="en-US"/>
        </a:p>
      </dgm:t>
    </dgm:pt>
    <dgm:pt modelId="{0B68260B-E6AE-427C-9D3D-87D310D952B6}" type="pres">
      <dgm:prSet presAssocID="{D96124D7-9FA0-4763-B576-D9FED54ABEFA}" presName="adorn" presStyleLbl="fgAccFollowNode1" presStyleIdx="6" presStyleCnt="7"/>
      <dgm:spPr>
        <a:blipFill rotWithShape="0">
          <a:blip xmlns:r="http://schemas.openxmlformats.org/officeDocument/2006/relationships" r:embed="rId7"/>
          <a:stretch>
            <a:fillRect/>
          </a:stretch>
        </a:blipFill>
      </dgm:spPr>
      <dgm:t>
        <a:bodyPr/>
        <a:lstStyle/>
        <a:p>
          <a:endParaRPr lang="en-US"/>
        </a:p>
      </dgm:t>
    </dgm:pt>
  </dgm:ptLst>
  <dgm:cxnLst>
    <dgm:cxn modelId="{04B6CFB2-9048-D448-A126-30B9209DCA47}" type="presOf" srcId="{ED6AACFE-D812-4B9C-B3BA-496F37FF8A3D}" destId="{652C9985-E8D2-490A-ADB2-95A182F623B8}" srcOrd="0" destOrd="1" presId="urn:microsoft.com/office/officeart/2005/8/layout/bList2#1"/>
    <dgm:cxn modelId="{3A565F76-C7CB-4548-AA3C-C7B6C696D684}" srcId="{D96124D7-9FA0-4763-B576-D9FED54ABEFA}" destId="{8E113C1B-02C1-429D-8DB3-91DC17AF04A3}" srcOrd="0" destOrd="0" parTransId="{AFCEB9B3-5DFB-47F5-B270-F9DEA7E59332}" sibTransId="{1B18E045-E392-44B2-A434-947E08EA3BB0}"/>
    <dgm:cxn modelId="{8EEFF23B-9C4A-014A-B96C-6798FBF22CD3}" type="presOf" srcId="{436845CD-04F7-4244-97B9-3A382C326DAC}" destId="{EA4E5FFC-67F0-4CCD-8982-A093723E0558}" srcOrd="0" destOrd="0" presId="urn:microsoft.com/office/officeart/2005/8/layout/bList2#1"/>
    <dgm:cxn modelId="{82EABACD-078B-3944-823A-EC0B9FC46AA4}" type="presOf" srcId="{F7B3597D-BC8F-40CB-A34B-A4F20A3176B6}" destId="{819E764C-1E65-4B6C-8F86-7460077B2184}" srcOrd="0" destOrd="2" presId="urn:microsoft.com/office/officeart/2005/8/layout/bList2#1"/>
    <dgm:cxn modelId="{BAF17252-B0BC-CF42-95D5-444DA49B6E66}" type="presOf" srcId="{5100893E-4927-4055-946D-D173CE021BD5}" destId="{4092F031-7FFF-4D0D-AD20-CDE84BB315B9}" srcOrd="0" destOrd="0" presId="urn:microsoft.com/office/officeart/2005/8/layout/bList2#1"/>
    <dgm:cxn modelId="{0AB639EB-7085-BA4A-B87D-63B21327CDAC}" type="presOf" srcId="{434DD409-4150-416B-B664-27F21E41521C}" destId="{CEC50FD2-678E-4A37-A228-293344A35BB4}" srcOrd="0" destOrd="0" presId="urn:microsoft.com/office/officeart/2005/8/layout/bList2#1"/>
    <dgm:cxn modelId="{4C832CD1-C06E-974E-B285-A72F50A00F0B}" type="presOf" srcId="{2F5BAB01-66FA-49A4-AACE-2613235987DC}" destId="{8ADD4E9C-0F6E-4E65-9847-4E582E7D1341}" srcOrd="0" destOrd="0" presId="urn:microsoft.com/office/officeart/2005/8/layout/bList2#1"/>
    <dgm:cxn modelId="{81723C13-DEB2-4845-AB48-E3A9CD7B092C}" type="presOf" srcId="{E4F0B36B-EC7F-4BD0-8F08-5F9D9C41D621}" destId="{B9808439-6647-4C7E-8BCC-B5C652A4FD7B}" srcOrd="1" destOrd="0" presId="urn:microsoft.com/office/officeart/2005/8/layout/bList2#1"/>
    <dgm:cxn modelId="{FF61FB47-72CD-3144-BD57-21887519055D}" type="presOf" srcId="{7ED6707D-2E26-43AB-A5A8-B00DFB6325A1}" destId="{409683D3-DCAE-4541-849F-F32090514F5F}" srcOrd="0" destOrd="1" presId="urn:microsoft.com/office/officeart/2005/8/layout/bList2#1"/>
    <dgm:cxn modelId="{D5AB0C54-0EE6-4044-A043-0AA1640E54DE}" type="presOf" srcId="{9BBC2728-A904-4EBA-ABA4-C1EDE51A04CE}" destId="{819E764C-1E65-4B6C-8F86-7460077B2184}" srcOrd="0" destOrd="0" presId="urn:microsoft.com/office/officeart/2005/8/layout/bList2#1"/>
    <dgm:cxn modelId="{0DE2938D-144C-4754-B72E-0A9F4FD96698}" srcId="{E4F0B36B-EC7F-4BD0-8F08-5F9D9C41D621}" destId="{F7B3597D-BC8F-40CB-A34B-A4F20A3176B6}" srcOrd="2" destOrd="0" parTransId="{16E04A44-13B2-4D48-AACC-7037CACCDF27}" sibTransId="{C710960E-9A80-494C-BC9D-E53C7AAB7697}"/>
    <dgm:cxn modelId="{A619124D-A72D-0C43-8820-EBAD59C65BFA}" type="presOf" srcId="{C5226B04-B06E-4C49-A09C-EAD81513490F}" destId="{0D3EDFE1-676D-4A67-8C45-A7279C78251B}" srcOrd="0" destOrd="2" presId="urn:microsoft.com/office/officeart/2005/8/layout/bList2#1"/>
    <dgm:cxn modelId="{683E5A6A-5036-E640-9E28-5971E7EF9A49}" type="presOf" srcId="{F719EFAD-9E25-4943-B477-A21141AF2775}" destId="{6B21FEC8-D334-4109-9A5A-401DC3817D40}" srcOrd="0" destOrd="0" presId="urn:microsoft.com/office/officeart/2005/8/layout/bList2#1"/>
    <dgm:cxn modelId="{EAE8E884-C793-E34D-B6C2-B2D321B92408}" type="presOf" srcId="{9310BE44-7E9E-4F84-BF9D-34B7B268633B}" destId="{B499748D-4AE4-4306-812F-61975CE7ADF3}" srcOrd="0" destOrd="0" presId="urn:microsoft.com/office/officeart/2005/8/layout/bList2#1"/>
    <dgm:cxn modelId="{53117DC6-5CB7-404F-8368-5BC3CF50881A}" srcId="{9310BE44-7E9E-4F84-BF9D-34B7B268633B}" destId="{2B4572DF-6C7E-4946-A961-7A500C78C4E2}" srcOrd="1" destOrd="0" parTransId="{9A6AEE81-7768-46FE-A6BB-1E78599C7281}" sibTransId="{5228BA5F-5E66-4C88-8597-6F278BB52146}"/>
    <dgm:cxn modelId="{07FD9716-DDD6-4B4C-8C7A-214505EC4130}" type="presOf" srcId="{D96124D7-9FA0-4763-B576-D9FED54ABEFA}" destId="{9ED516E7-62A3-4492-BCBB-5CFCE7672700}" srcOrd="0" destOrd="0" presId="urn:microsoft.com/office/officeart/2005/8/layout/bList2#1"/>
    <dgm:cxn modelId="{742B20EA-C2D3-496F-B08F-579015EB5960}" srcId="{F719EFAD-9E25-4943-B477-A21141AF2775}" destId="{5356FD1B-8482-4245-B4B1-F4425821F67B}" srcOrd="1" destOrd="0" parTransId="{DC6592AC-DBFE-4041-9465-FBD22944BCD2}" sibTransId="{F4523568-1CA1-4417-BA93-46F2AFC52B40}"/>
    <dgm:cxn modelId="{FED2846E-7B89-8340-ADED-71EE08B72FD4}" type="presOf" srcId="{D96124D7-9FA0-4763-B576-D9FED54ABEFA}" destId="{8133C1B2-578F-4DD9-87C4-ECE8697E4969}" srcOrd="1" destOrd="0" presId="urn:microsoft.com/office/officeart/2005/8/layout/bList2#1"/>
    <dgm:cxn modelId="{C965F386-D31A-4846-86CB-E235AECA494B}" type="presOf" srcId="{197C6898-5E51-4697-8A69-3856210CD547}" destId="{FE9E40AD-7986-4B59-821B-EEAE941A74BB}" srcOrd="1" destOrd="0" presId="urn:microsoft.com/office/officeart/2005/8/layout/bList2#1"/>
    <dgm:cxn modelId="{FBF32BEF-1BA1-6143-AA9F-9E88407631B5}" type="presOf" srcId="{F719EFAD-9E25-4943-B477-A21141AF2775}" destId="{3831337F-7DCD-4934-BB7B-558A744B35C5}" srcOrd="1" destOrd="0" presId="urn:microsoft.com/office/officeart/2005/8/layout/bList2#1"/>
    <dgm:cxn modelId="{91598021-C66F-4254-90EB-B103D37E80AC}" srcId="{9310BE44-7E9E-4F84-BF9D-34B7B268633B}" destId="{5CD96A58-1C39-4529-8C03-F5D7D94E06DD}" srcOrd="0" destOrd="0" parTransId="{42AF3A80-8FB5-4082-99A6-1875A98E60CE}" sibTransId="{8E2544BF-15F9-4582-833B-4BF875A10448}"/>
    <dgm:cxn modelId="{5F0F20A2-CD4F-DC40-9F97-789F0ACA1874}" type="presOf" srcId="{80EB5A83-9840-45B1-8B09-AA88663C2798}" destId="{CCF9601E-AA45-4107-AB0F-4F5CC7375C9C}" srcOrd="0" destOrd="1" presId="urn:microsoft.com/office/officeart/2005/8/layout/bList2#1"/>
    <dgm:cxn modelId="{6F24C4FD-92AD-E444-94BF-6EA4238ADBE0}" type="presOf" srcId="{9310BE44-7E9E-4F84-BF9D-34B7B268633B}" destId="{69277BC9-A8F6-467F-901A-B778B3C00BFA}" srcOrd="1" destOrd="0" presId="urn:microsoft.com/office/officeart/2005/8/layout/bList2#1"/>
    <dgm:cxn modelId="{3A6E5C02-FC17-45B8-912C-6BF79A834022}" srcId="{11A81D5B-9280-4862-9887-551ACB7E8E6F}" destId="{80EB5A83-9840-45B1-8B09-AA88663C2798}" srcOrd="1" destOrd="0" parTransId="{7884CF32-A41B-4593-8011-1A70A0319A18}" sibTransId="{FA80E431-A0C4-4AE8-9B6B-908036A97F1D}"/>
    <dgm:cxn modelId="{5E145F57-7F32-3449-BBAB-E5E4C14135BD}" type="presOf" srcId="{11A81D5B-9280-4862-9887-551ACB7E8E6F}" destId="{2006416F-90D7-480E-8669-9AA4CA556C39}" srcOrd="1" destOrd="0" presId="urn:microsoft.com/office/officeart/2005/8/layout/bList2#1"/>
    <dgm:cxn modelId="{AF93568E-D9F6-4954-82F2-349B4A8CADFA}" srcId="{F719EFAD-9E25-4943-B477-A21141AF2775}" destId="{9C386D18-B1DD-4C7E-ACE3-52732B6E09B3}" srcOrd="0" destOrd="0" parTransId="{9BB717BD-EF46-4B70-A3F1-07819EDF097E}" sibTransId="{95EE34E1-FC24-4394-991E-BE3834D55840}"/>
    <dgm:cxn modelId="{40D7A2E1-5C86-D640-940A-52029649BEF8}" type="presOf" srcId="{197C6898-5E51-4697-8A69-3856210CD547}" destId="{136F3270-3BF7-4C55-8CA9-12C7E3D2AA91}" srcOrd="0" destOrd="0" presId="urn:microsoft.com/office/officeart/2005/8/layout/bList2#1"/>
    <dgm:cxn modelId="{8ACEA776-2D83-4A22-B430-E0142C8DA79B}" srcId="{EBDC17E4-52BE-44EF-95D8-5C860ED377D1}" destId="{F719EFAD-9E25-4943-B477-A21141AF2775}" srcOrd="4" destOrd="0" parTransId="{BFBDF714-B054-41C9-AACC-08FA27A1412B}" sibTransId="{588FA3EA-53C9-430E-819D-B7ABBB347D20}"/>
    <dgm:cxn modelId="{C52AA08D-993A-B642-ABB9-36F84E39831B}" type="presOf" srcId="{8E113C1B-02C1-429D-8DB3-91DC17AF04A3}" destId="{652C9985-E8D2-490A-ADB2-95A182F623B8}" srcOrd="0" destOrd="0" presId="urn:microsoft.com/office/officeart/2005/8/layout/bList2#1"/>
    <dgm:cxn modelId="{B042C3A8-E210-412B-8DB1-07619B7F388A}" srcId="{197C6898-5E51-4697-8A69-3856210CD547}" destId="{24A80BC7-CE9C-4FF4-9C0D-CA0C9C9BD782}" srcOrd="0" destOrd="0" parTransId="{81B5B507-26B1-4621-A7A4-C6C3C4CD4C86}" sibTransId="{EA7DA862-6627-411A-A514-25D7AA75B74A}"/>
    <dgm:cxn modelId="{E0BF4A3E-80F2-D644-9812-16AC2E9902FA}" type="presOf" srcId="{24A80BC7-CE9C-4FF4-9C0D-CA0C9C9BD782}" destId="{409683D3-DCAE-4541-849F-F32090514F5F}" srcOrd="0" destOrd="0" presId="urn:microsoft.com/office/officeart/2005/8/layout/bList2#1"/>
    <dgm:cxn modelId="{486B3E43-34AE-964F-9B65-5E78C4ED10DF}" type="presOf" srcId="{9C386D18-B1DD-4C7E-ACE3-52732B6E09B3}" destId="{A390A561-3627-4C49-AB94-C87AC3A6CF28}" srcOrd="0" destOrd="0" presId="urn:microsoft.com/office/officeart/2005/8/layout/bList2#1"/>
    <dgm:cxn modelId="{9A0C86C3-1147-2C43-B911-7AF3DD6C8453}" type="presOf" srcId="{588FA3EA-53C9-430E-819D-B7ABBB347D20}" destId="{DDE2F7D7-E877-4BD7-BAF8-C6E0C3BE4B78}" srcOrd="0" destOrd="0" presId="urn:microsoft.com/office/officeart/2005/8/layout/bList2#1"/>
    <dgm:cxn modelId="{C932D216-F6F6-D347-AB23-E784FB443C8E}" type="presOf" srcId="{EBDC17E4-52BE-44EF-95D8-5C860ED377D1}" destId="{4394A678-087E-41F0-B798-54270ADCA1CE}" srcOrd="0" destOrd="0" presId="urn:microsoft.com/office/officeart/2005/8/layout/bList2#1"/>
    <dgm:cxn modelId="{03FF3B88-4294-4552-9719-DD3329358BEF}" srcId="{EBDC17E4-52BE-44EF-95D8-5C860ED377D1}" destId="{9310BE44-7E9E-4F84-BF9D-34B7B268633B}" srcOrd="1" destOrd="0" parTransId="{E9B78581-C98C-4C69-BBE6-D25233373393}" sibTransId="{2F5BAB01-66FA-49A4-AACE-2613235987DC}"/>
    <dgm:cxn modelId="{1F8CA49B-B682-D446-92FF-4C23212069F4}" type="presOf" srcId="{0B3CCB9F-4E50-4736-BC73-BFF34F0E14EC}" destId="{91B54CDC-F471-407D-A604-08A031FB35C7}" srcOrd="0" destOrd="0" presId="urn:microsoft.com/office/officeart/2005/8/layout/bList2#1"/>
    <dgm:cxn modelId="{BB1C14F4-29C7-4E24-B980-0EE297299FAC}" srcId="{EBDC17E4-52BE-44EF-95D8-5C860ED377D1}" destId="{436845CD-04F7-4244-97B9-3A382C326DAC}" srcOrd="0" destOrd="0" parTransId="{C206F627-DCCA-4B3F-9A81-5729E376D25C}" sibTransId="{434DD409-4150-416B-B664-27F21E41521C}"/>
    <dgm:cxn modelId="{7227327E-E0C5-3442-ADDE-D5D443153136}" type="presOf" srcId="{E4F0B36B-EC7F-4BD0-8F08-5F9D9C41D621}" destId="{5F770173-6D87-4E54-90D0-930DAAB65CF6}" srcOrd="0" destOrd="0" presId="urn:microsoft.com/office/officeart/2005/8/layout/bList2#1"/>
    <dgm:cxn modelId="{A447CF31-D8C9-2D4C-BB8F-7FB22E476F23}" type="presOf" srcId="{003E7EE8-214D-41CD-9A9A-010B7C80DF76}" destId="{B2E7894F-C477-4EB1-962C-0007D1BA6D60}" srcOrd="0" destOrd="0" presId="urn:microsoft.com/office/officeart/2005/8/layout/bList2#1"/>
    <dgm:cxn modelId="{164940D9-3424-47F5-94F8-6FA39B629460}" srcId="{EBDC17E4-52BE-44EF-95D8-5C860ED377D1}" destId="{E4F0B36B-EC7F-4BD0-8F08-5F9D9C41D621}" srcOrd="3" destOrd="0" parTransId="{EF06D4CC-81B7-41DE-B014-AAF49F26174C}" sibTransId="{5100893E-4927-4055-946D-D173CE021BD5}"/>
    <dgm:cxn modelId="{E1474326-7C93-4604-BF7B-ABA931D6E6BC}" srcId="{11A81D5B-9280-4862-9887-551ACB7E8E6F}" destId="{5FD9801A-C82C-401C-827E-8B5B94A272A8}" srcOrd="0" destOrd="0" parTransId="{FD386968-C90C-462A-94CE-2C7EC02C57C5}" sibTransId="{904A0FB8-67EB-41C1-9BDB-C675B57882D9}"/>
    <dgm:cxn modelId="{C2CB5A67-257D-FA4D-9202-D54A249AA320}" type="presOf" srcId="{436845CD-04F7-4244-97B9-3A382C326DAC}" destId="{BAED8CB5-83A5-4AFE-B33B-9C9DE02981C6}" srcOrd="1" destOrd="0" presId="urn:microsoft.com/office/officeart/2005/8/layout/bList2#1"/>
    <dgm:cxn modelId="{E2200D0E-136A-0645-82CF-54F36A554ECA}" type="presOf" srcId="{B003531C-CB95-4D43-A63D-CC6D8FF6C0C3}" destId="{819E764C-1E65-4B6C-8F86-7460077B2184}" srcOrd="0" destOrd="1" presId="urn:microsoft.com/office/officeart/2005/8/layout/bList2#1"/>
    <dgm:cxn modelId="{D96D84BA-A3CA-7D4A-A559-AB25D9AC4AFF}" type="presOf" srcId="{5CD96A58-1C39-4529-8C03-F5D7D94E06DD}" destId="{0D3EDFE1-676D-4A67-8C45-A7279C78251B}" srcOrd="0" destOrd="0" presId="urn:microsoft.com/office/officeart/2005/8/layout/bList2#1"/>
    <dgm:cxn modelId="{55027E2A-CC24-2E40-A3BF-E5A42A01AAC0}" type="presOf" srcId="{2B4572DF-6C7E-4946-A961-7A500C78C4E2}" destId="{0D3EDFE1-676D-4A67-8C45-A7279C78251B}" srcOrd="0" destOrd="1" presId="urn:microsoft.com/office/officeart/2005/8/layout/bList2#1"/>
    <dgm:cxn modelId="{EDC7725E-9440-7E47-BE57-F7FF137577F5}" type="presOf" srcId="{5356FD1B-8482-4245-B4B1-F4425821F67B}" destId="{A390A561-3627-4C49-AB94-C87AC3A6CF28}" srcOrd="0" destOrd="1" presId="urn:microsoft.com/office/officeart/2005/8/layout/bList2#1"/>
    <dgm:cxn modelId="{906240C6-EEB4-8547-A32B-5370DA8A095B}" type="presOf" srcId="{EA32A80D-CA87-40FD-91B0-9E0317B0B07B}" destId="{B1399630-BDDA-41AE-AAF0-BA04F1474E24}" srcOrd="0" destOrd="0" presId="urn:microsoft.com/office/officeart/2005/8/layout/bList2#1"/>
    <dgm:cxn modelId="{F1864461-78E1-49DA-BB55-6B906CC06ECA}" srcId="{EBDC17E4-52BE-44EF-95D8-5C860ED377D1}" destId="{11A81D5B-9280-4862-9887-551ACB7E8E6F}" srcOrd="2" destOrd="0" parTransId="{7164890E-C986-46EF-A101-50ED5DECC02D}" sibTransId="{0B3CCB9F-4E50-4736-BC73-BFF34F0E14EC}"/>
    <dgm:cxn modelId="{0E8973FC-534C-4933-B689-8AB8A225B661}" srcId="{EBDC17E4-52BE-44EF-95D8-5C860ED377D1}" destId="{197C6898-5E51-4697-8A69-3856210CD547}" srcOrd="5" destOrd="0" parTransId="{14FB278C-B950-4796-A8E0-2BBB58AAE2D3}" sibTransId="{EA32A80D-CA87-40FD-91B0-9E0317B0B07B}"/>
    <dgm:cxn modelId="{580A3717-CB11-CF41-BFD5-B025D95DABCF}" type="presOf" srcId="{11A81D5B-9280-4862-9887-551ACB7E8E6F}" destId="{F570568B-9DF2-458D-BB6D-24F795443074}" srcOrd="0" destOrd="0" presId="urn:microsoft.com/office/officeart/2005/8/layout/bList2#1"/>
    <dgm:cxn modelId="{71E734B8-73D2-4690-8433-613A05A2EEA3}" srcId="{197C6898-5E51-4697-8A69-3856210CD547}" destId="{7ED6707D-2E26-43AB-A5A8-B00DFB6325A1}" srcOrd="1" destOrd="0" parTransId="{70EFA814-F9CD-4C47-80F0-BB3AD8BE754B}" sibTransId="{78F88311-9C56-4D74-A41F-49F2C47C4A8B}"/>
    <dgm:cxn modelId="{B8A28D7C-2377-49DE-BCD1-0D1B6016E56B}" srcId="{EBDC17E4-52BE-44EF-95D8-5C860ED377D1}" destId="{D96124D7-9FA0-4763-B576-D9FED54ABEFA}" srcOrd="6" destOrd="0" parTransId="{92C86834-3080-4C33-8E72-86D2CD1C2818}" sibTransId="{46648BD2-CEB0-4179-A68B-9A1C54D2085A}"/>
    <dgm:cxn modelId="{3C3F7409-ABDC-4581-8EF7-26DBD35ACE41}" srcId="{E4F0B36B-EC7F-4BD0-8F08-5F9D9C41D621}" destId="{B003531C-CB95-4D43-A63D-CC6D8FF6C0C3}" srcOrd="1" destOrd="0" parTransId="{C0888AD2-423A-4B59-A031-9213C2B807B8}" sibTransId="{FD73FD5B-137C-4B55-B9D7-89B6CCEF4321}"/>
    <dgm:cxn modelId="{F06F04B7-0621-4029-A441-2042A28C9508}" srcId="{E4F0B36B-EC7F-4BD0-8F08-5F9D9C41D621}" destId="{9BBC2728-A904-4EBA-ABA4-C1EDE51A04CE}" srcOrd="0" destOrd="0" parTransId="{E2738300-FE63-45D0-9B52-C64008D173A2}" sibTransId="{DBC0AD4D-09D8-4B1C-AF94-4DC5F6805BF0}"/>
    <dgm:cxn modelId="{3CA45AED-5411-47F3-A28B-ECB4662F8BFD}" srcId="{D96124D7-9FA0-4763-B576-D9FED54ABEFA}" destId="{ED6AACFE-D812-4B9C-B3BA-496F37FF8A3D}" srcOrd="1" destOrd="0" parTransId="{0D09F1E8-0136-4109-8FE2-66C765A7C474}" sibTransId="{241E1C9C-8794-47B6-9E0A-690A2EEF89EE}"/>
    <dgm:cxn modelId="{E063040E-4803-9347-A8E2-2EF3319A7ADB}" type="presOf" srcId="{5FD9801A-C82C-401C-827E-8B5B94A272A8}" destId="{CCF9601E-AA45-4107-AB0F-4F5CC7375C9C}" srcOrd="0" destOrd="0" presId="urn:microsoft.com/office/officeart/2005/8/layout/bList2#1"/>
    <dgm:cxn modelId="{BDCC8EFA-559F-49C9-8613-56CD605262D4}" srcId="{436845CD-04F7-4244-97B9-3A382C326DAC}" destId="{003E7EE8-214D-41CD-9A9A-010B7C80DF76}" srcOrd="0" destOrd="0" parTransId="{B30E93FE-0489-406C-AA47-99931519DAF7}" sibTransId="{BB46EF54-FE85-411C-AAE8-E347893E0ED4}"/>
    <dgm:cxn modelId="{91E34924-D0DC-4AD2-B055-F33DE5DF6ED7}" srcId="{9310BE44-7E9E-4F84-BF9D-34B7B268633B}" destId="{C5226B04-B06E-4C49-A09C-EAD81513490F}" srcOrd="2" destOrd="0" parTransId="{A7CE094A-96A9-4B50-A05C-098BD3C26D1D}" sibTransId="{7EEC40E2-4A42-44FB-945F-AE8884CACA7F}"/>
    <dgm:cxn modelId="{E49D01E8-5BA9-DE46-8CCE-67745D24CB7B}" type="presParOf" srcId="{4394A678-087E-41F0-B798-54270ADCA1CE}" destId="{CE9E50C3-7320-4EDE-B6CD-D6437AB5B546}" srcOrd="0" destOrd="0" presId="urn:microsoft.com/office/officeart/2005/8/layout/bList2#1"/>
    <dgm:cxn modelId="{3401B8DE-4984-7846-85A2-14FDC81BEB00}" type="presParOf" srcId="{CE9E50C3-7320-4EDE-B6CD-D6437AB5B546}" destId="{B2E7894F-C477-4EB1-962C-0007D1BA6D60}" srcOrd="0" destOrd="0" presId="urn:microsoft.com/office/officeart/2005/8/layout/bList2#1"/>
    <dgm:cxn modelId="{1570A5DF-25B5-6D43-AA50-383C3AE26D2F}" type="presParOf" srcId="{CE9E50C3-7320-4EDE-B6CD-D6437AB5B546}" destId="{EA4E5FFC-67F0-4CCD-8982-A093723E0558}" srcOrd="1" destOrd="0" presId="urn:microsoft.com/office/officeart/2005/8/layout/bList2#1"/>
    <dgm:cxn modelId="{B4D6B92A-27C2-524F-85E0-E857F8D5AE98}" type="presParOf" srcId="{CE9E50C3-7320-4EDE-B6CD-D6437AB5B546}" destId="{BAED8CB5-83A5-4AFE-B33B-9C9DE02981C6}" srcOrd="2" destOrd="0" presId="urn:microsoft.com/office/officeart/2005/8/layout/bList2#1"/>
    <dgm:cxn modelId="{F234BC57-07AE-4044-BC21-51E62E03C8EA}" type="presParOf" srcId="{CE9E50C3-7320-4EDE-B6CD-D6437AB5B546}" destId="{2EF92D3C-2D7C-4E50-A4EA-F89150AB9C93}" srcOrd="3" destOrd="0" presId="urn:microsoft.com/office/officeart/2005/8/layout/bList2#1"/>
    <dgm:cxn modelId="{64ACA879-08C1-CC48-9017-A7FFFEE0EF3B}" type="presParOf" srcId="{4394A678-087E-41F0-B798-54270ADCA1CE}" destId="{CEC50FD2-678E-4A37-A228-293344A35BB4}" srcOrd="1" destOrd="0" presId="urn:microsoft.com/office/officeart/2005/8/layout/bList2#1"/>
    <dgm:cxn modelId="{0BF9D445-5C08-E54B-8BF9-C8E63B4E6DED}" type="presParOf" srcId="{4394A678-087E-41F0-B798-54270ADCA1CE}" destId="{B3028F6C-AF05-45EA-8D3F-A9FB550FDFB5}" srcOrd="2" destOrd="0" presId="urn:microsoft.com/office/officeart/2005/8/layout/bList2#1"/>
    <dgm:cxn modelId="{CD10C8D0-0211-5B4F-B57F-496659E0EA52}" type="presParOf" srcId="{B3028F6C-AF05-45EA-8D3F-A9FB550FDFB5}" destId="{0D3EDFE1-676D-4A67-8C45-A7279C78251B}" srcOrd="0" destOrd="0" presId="urn:microsoft.com/office/officeart/2005/8/layout/bList2#1"/>
    <dgm:cxn modelId="{E7CE4B28-5ED8-774B-AC2F-44EBDB5C7FD8}" type="presParOf" srcId="{B3028F6C-AF05-45EA-8D3F-A9FB550FDFB5}" destId="{B499748D-4AE4-4306-812F-61975CE7ADF3}" srcOrd="1" destOrd="0" presId="urn:microsoft.com/office/officeart/2005/8/layout/bList2#1"/>
    <dgm:cxn modelId="{C671327D-1A5E-7049-9D9A-27B0352A8F87}" type="presParOf" srcId="{B3028F6C-AF05-45EA-8D3F-A9FB550FDFB5}" destId="{69277BC9-A8F6-467F-901A-B778B3C00BFA}" srcOrd="2" destOrd="0" presId="urn:microsoft.com/office/officeart/2005/8/layout/bList2#1"/>
    <dgm:cxn modelId="{D306A1BD-4116-E641-B879-108123A76C5C}" type="presParOf" srcId="{B3028F6C-AF05-45EA-8D3F-A9FB550FDFB5}" destId="{206700AF-9B1D-40FD-9AE1-CA0B0C5337AE}" srcOrd="3" destOrd="0" presId="urn:microsoft.com/office/officeart/2005/8/layout/bList2#1"/>
    <dgm:cxn modelId="{B1A71E60-2DC9-F647-8369-EA91793D332C}" type="presParOf" srcId="{4394A678-087E-41F0-B798-54270ADCA1CE}" destId="{8ADD4E9C-0F6E-4E65-9847-4E582E7D1341}" srcOrd="3" destOrd="0" presId="urn:microsoft.com/office/officeart/2005/8/layout/bList2#1"/>
    <dgm:cxn modelId="{D117D039-CC11-B247-B671-25E63DF053E1}" type="presParOf" srcId="{4394A678-087E-41F0-B798-54270ADCA1CE}" destId="{F1E3D2ED-1A46-4D22-A907-FF2869768B0F}" srcOrd="4" destOrd="0" presId="urn:microsoft.com/office/officeart/2005/8/layout/bList2#1"/>
    <dgm:cxn modelId="{9F5F6545-430B-6641-8B99-7BA634A578D6}" type="presParOf" srcId="{F1E3D2ED-1A46-4D22-A907-FF2869768B0F}" destId="{CCF9601E-AA45-4107-AB0F-4F5CC7375C9C}" srcOrd="0" destOrd="0" presId="urn:microsoft.com/office/officeart/2005/8/layout/bList2#1"/>
    <dgm:cxn modelId="{1075BD87-3571-7040-937D-DD1830FE9674}" type="presParOf" srcId="{F1E3D2ED-1A46-4D22-A907-FF2869768B0F}" destId="{F570568B-9DF2-458D-BB6D-24F795443074}" srcOrd="1" destOrd="0" presId="urn:microsoft.com/office/officeart/2005/8/layout/bList2#1"/>
    <dgm:cxn modelId="{17B78160-ACE6-0540-BCF9-B641E3B69477}" type="presParOf" srcId="{F1E3D2ED-1A46-4D22-A907-FF2869768B0F}" destId="{2006416F-90D7-480E-8669-9AA4CA556C39}" srcOrd="2" destOrd="0" presId="urn:microsoft.com/office/officeart/2005/8/layout/bList2#1"/>
    <dgm:cxn modelId="{423FD900-E1F7-9745-8017-18022342086E}" type="presParOf" srcId="{F1E3D2ED-1A46-4D22-A907-FF2869768B0F}" destId="{7A2A29BE-4C7B-4AA3-85B7-A8CD4EAFEB6B}" srcOrd="3" destOrd="0" presId="urn:microsoft.com/office/officeart/2005/8/layout/bList2#1"/>
    <dgm:cxn modelId="{0F56D284-D310-2443-BD11-9830A1DCC4D6}" type="presParOf" srcId="{4394A678-087E-41F0-B798-54270ADCA1CE}" destId="{91B54CDC-F471-407D-A604-08A031FB35C7}" srcOrd="5" destOrd="0" presId="urn:microsoft.com/office/officeart/2005/8/layout/bList2#1"/>
    <dgm:cxn modelId="{7E24ED8B-E34D-264A-A691-EE9636C88B53}" type="presParOf" srcId="{4394A678-087E-41F0-B798-54270ADCA1CE}" destId="{0F035125-95B6-436F-8E54-D6181722721E}" srcOrd="6" destOrd="0" presId="urn:microsoft.com/office/officeart/2005/8/layout/bList2#1"/>
    <dgm:cxn modelId="{F6C31F20-7371-814C-9875-390BCCC7A23D}" type="presParOf" srcId="{0F035125-95B6-436F-8E54-D6181722721E}" destId="{819E764C-1E65-4B6C-8F86-7460077B2184}" srcOrd="0" destOrd="0" presId="urn:microsoft.com/office/officeart/2005/8/layout/bList2#1"/>
    <dgm:cxn modelId="{63930B62-4222-8445-AA3D-822A3AB89E72}" type="presParOf" srcId="{0F035125-95B6-436F-8E54-D6181722721E}" destId="{5F770173-6D87-4E54-90D0-930DAAB65CF6}" srcOrd="1" destOrd="0" presId="urn:microsoft.com/office/officeart/2005/8/layout/bList2#1"/>
    <dgm:cxn modelId="{B52CBE83-4702-4A44-98E8-EB22512ECE6B}" type="presParOf" srcId="{0F035125-95B6-436F-8E54-D6181722721E}" destId="{B9808439-6647-4C7E-8BCC-B5C652A4FD7B}" srcOrd="2" destOrd="0" presId="urn:microsoft.com/office/officeart/2005/8/layout/bList2#1"/>
    <dgm:cxn modelId="{A0B30465-6135-6E4E-A94F-DD6E0D3EAA0B}" type="presParOf" srcId="{0F035125-95B6-436F-8E54-D6181722721E}" destId="{9E8C4698-02C6-4330-88EB-5EC570F15401}" srcOrd="3" destOrd="0" presId="urn:microsoft.com/office/officeart/2005/8/layout/bList2#1"/>
    <dgm:cxn modelId="{7DC2A497-BC49-6B4C-B3E6-FD5026EE9DBE}" type="presParOf" srcId="{4394A678-087E-41F0-B798-54270ADCA1CE}" destId="{4092F031-7FFF-4D0D-AD20-CDE84BB315B9}" srcOrd="7" destOrd="0" presId="urn:microsoft.com/office/officeart/2005/8/layout/bList2#1"/>
    <dgm:cxn modelId="{7A81B7EA-4BF0-C646-BC7D-AE8EAD0D97B6}" type="presParOf" srcId="{4394A678-087E-41F0-B798-54270ADCA1CE}" destId="{6877EBD7-F034-41A8-BD29-55C016E6A297}" srcOrd="8" destOrd="0" presId="urn:microsoft.com/office/officeart/2005/8/layout/bList2#1"/>
    <dgm:cxn modelId="{AC260747-E1B9-E74B-9FE1-16CC3F317A59}" type="presParOf" srcId="{6877EBD7-F034-41A8-BD29-55C016E6A297}" destId="{A390A561-3627-4C49-AB94-C87AC3A6CF28}" srcOrd="0" destOrd="0" presId="urn:microsoft.com/office/officeart/2005/8/layout/bList2#1"/>
    <dgm:cxn modelId="{7411CFEB-C9FE-4C49-A281-A33FE38544D1}" type="presParOf" srcId="{6877EBD7-F034-41A8-BD29-55C016E6A297}" destId="{6B21FEC8-D334-4109-9A5A-401DC3817D40}" srcOrd="1" destOrd="0" presId="urn:microsoft.com/office/officeart/2005/8/layout/bList2#1"/>
    <dgm:cxn modelId="{5C677AC0-FB24-6E4C-B09F-F3D8822701F6}" type="presParOf" srcId="{6877EBD7-F034-41A8-BD29-55C016E6A297}" destId="{3831337F-7DCD-4934-BB7B-558A744B35C5}" srcOrd="2" destOrd="0" presId="urn:microsoft.com/office/officeart/2005/8/layout/bList2#1"/>
    <dgm:cxn modelId="{32EE570E-0508-194F-AE6A-D8BB5C70055B}" type="presParOf" srcId="{6877EBD7-F034-41A8-BD29-55C016E6A297}" destId="{03E0E424-FD86-4E44-9FB8-D2FFE04601F2}" srcOrd="3" destOrd="0" presId="urn:microsoft.com/office/officeart/2005/8/layout/bList2#1"/>
    <dgm:cxn modelId="{A110508C-A5E6-4B47-B61C-698B87E499AC}" type="presParOf" srcId="{4394A678-087E-41F0-B798-54270ADCA1CE}" destId="{DDE2F7D7-E877-4BD7-BAF8-C6E0C3BE4B78}" srcOrd="9" destOrd="0" presId="urn:microsoft.com/office/officeart/2005/8/layout/bList2#1"/>
    <dgm:cxn modelId="{180E34C8-6F0F-954A-B1D5-E57B1D38B2A2}" type="presParOf" srcId="{4394A678-087E-41F0-B798-54270ADCA1CE}" destId="{D3F697AB-0655-420B-B4F8-74C25CE9799B}" srcOrd="10" destOrd="0" presId="urn:microsoft.com/office/officeart/2005/8/layout/bList2#1"/>
    <dgm:cxn modelId="{CE23C03C-0CFE-E844-9C40-5B0762A71C9E}" type="presParOf" srcId="{D3F697AB-0655-420B-B4F8-74C25CE9799B}" destId="{409683D3-DCAE-4541-849F-F32090514F5F}" srcOrd="0" destOrd="0" presId="urn:microsoft.com/office/officeart/2005/8/layout/bList2#1"/>
    <dgm:cxn modelId="{3E770FE2-A96D-C14C-8EE7-A38D8C326F0E}" type="presParOf" srcId="{D3F697AB-0655-420B-B4F8-74C25CE9799B}" destId="{136F3270-3BF7-4C55-8CA9-12C7E3D2AA91}" srcOrd="1" destOrd="0" presId="urn:microsoft.com/office/officeart/2005/8/layout/bList2#1"/>
    <dgm:cxn modelId="{D8420305-6582-1E40-A2B8-F92C03B21663}" type="presParOf" srcId="{D3F697AB-0655-420B-B4F8-74C25CE9799B}" destId="{FE9E40AD-7986-4B59-821B-EEAE941A74BB}" srcOrd="2" destOrd="0" presId="urn:microsoft.com/office/officeart/2005/8/layout/bList2#1"/>
    <dgm:cxn modelId="{6FBD5D27-661E-FE45-8F26-8AF531C90544}" type="presParOf" srcId="{D3F697AB-0655-420B-B4F8-74C25CE9799B}" destId="{B33449A1-F46A-424B-B0A2-A4B82CB4BA90}" srcOrd="3" destOrd="0" presId="urn:microsoft.com/office/officeart/2005/8/layout/bList2#1"/>
    <dgm:cxn modelId="{8527E9A2-5707-E746-92B0-A87E8BA50494}" type="presParOf" srcId="{4394A678-087E-41F0-B798-54270ADCA1CE}" destId="{B1399630-BDDA-41AE-AAF0-BA04F1474E24}" srcOrd="11" destOrd="0" presId="urn:microsoft.com/office/officeart/2005/8/layout/bList2#1"/>
    <dgm:cxn modelId="{870DCB10-D770-5645-BF0C-6CED55A8F7E6}" type="presParOf" srcId="{4394A678-087E-41F0-B798-54270ADCA1CE}" destId="{1C9AD69B-6789-42C2-9A07-DC5EAED731D8}" srcOrd="12" destOrd="0" presId="urn:microsoft.com/office/officeart/2005/8/layout/bList2#1"/>
    <dgm:cxn modelId="{E4B6D43A-7F69-A04A-97B6-03218C6407A2}" type="presParOf" srcId="{1C9AD69B-6789-42C2-9A07-DC5EAED731D8}" destId="{652C9985-E8D2-490A-ADB2-95A182F623B8}" srcOrd="0" destOrd="0" presId="urn:microsoft.com/office/officeart/2005/8/layout/bList2#1"/>
    <dgm:cxn modelId="{C015E71C-1725-1445-A150-0D737E31BECC}" type="presParOf" srcId="{1C9AD69B-6789-42C2-9A07-DC5EAED731D8}" destId="{9ED516E7-62A3-4492-BCBB-5CFCE7672700}" srcOrd="1" destOrd="0" presId="urn:microsoft.com/office/officeart/2005/8/layout/bList2#1"/>
    <dgm:cxn modelId="{7241B26E-09D4-9147-A41B-91D8CCB138AB}" type="presParOf" srcId="{1C9AD69B-6789-42C2-9A07-DC5EAED731D8}" destId="{8133C1B2-578F-4DD9-87C4-ECE8697E4969}" srcOrd="2" destOrd="0" presId="urn:microsoft.com/office/officeart/2005/8/layout/bList2#1"/>
    <dgm:cxn modelId="{7C892250-380A-DB4E-BD07-29A357214845}" type="presParOf" srcId="{1C9AD69B-6789-42C2-9A07-DC5EAED731D8}" destId="{0B68260B-E6AE-427C-9D3D-87D310D952B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0E74AF-82E5-4795-B382-7957A891FF6E}" type="doc">
      <dgm:prSet loTypeId="urn:microsoft.com/office/officeart/2005/8/layout/hList7#1" loCatId="list" qsTypeId="urn:microsoft.com/office/officeart/2005/8/quickstyle/simple1" qsCatId="simple" csTypeId="urn:microsoft.com/office/officeart/2005/8/colors/accent1_2" csCatId="accent1" phldr="1"/>
      <dgm:spPr/>
    </dgm:pt>
    <dgm:pt modelId="{3F668760-2687-47B6-836C-736472072646}">
      <dgm:prSet phldrT="[Text]"/>
      <dgm:spPr/>
      <dgm:t>
        <a:bodyPr/>
        <a:lstStyle/>
        <a:p>
          <a:r>
            <a:rPr lang="en-US" dirty="0" smtClean="0"/>
            <a:t>Consistently measured</a:t>
          </a:r>
          <a:endParaRPr lang="en-US" dirty="0"/>
        </a:p>
      </dgm:t>
    </dgm:pt>
    <dgm:pt modelId="{BC7C32BC-49A9-470E-8745-804112308445}" type="parTrans" cxnId="{024368E7-0DAC-4081-AD34-8F9E8E33D836}">
      <dgm:prSet/>
      <dgm:spPr/>
      <dgm:t>
        <a:bodyPr/>
        <a:lstStyle/>
        <a:p>
          <a:endParaRPr lang="en-US"/>
        </a:p>
      </dgm:t>
    </dgm:pt>
    <dgm:pt modelId="{A3A3089F-B1BD-4896-BD88-8F082FD72B47}" type="sibTrans" cxnId="{024368E7-0DAC-4081-AD34-8F9E8E33D836}">
      <dgm:prSet/>
      <dgm:spPr/>
      <dgm:t>
        <a:bodyPr/>
        <a:lstStyle/>
        <a:p>
          <a:endParaRPr lang="en-US"/>
        </a:p>
      </dgm:t>
    </dgm:pt>
    <dgm:pt modelId="{073AE730-A914-4FFC-BB89-D42B433B609B}">
      <dgm:prSet phldrT="[Text]"/>
      <dgm:spPr/>
      <dgm:t>
        <a:bodyPr/>
        <a:lstStyle/>
        <a:p>
          <a:r>
            <a:rPr lang="en-US" dirty="0" smtClean="0"/>
            <a:t>Cheap to gather</a:t>
          </a:r>
          <a:endParaRPr lang="en-US" dirty="0"/>
        </a:p>
      </dgm:t>
    </dgm:pt>
    <dgm:pt modelId="{7500F206-23B9-473C-9562-B83246579889}" type="parTrans" cxnId="{19D80064-CAFF-45C2-88B2-EBBDC04B7921}">
      <dgm:prSet/>
      <dgm:spPr/>
      <dgm:t>
        <a:bodyPr/>
        <a:lstStyle/>
        <a:p>
          <a:endParaRPr lang="en-US"/>
        </a:p>
      </dgm:t>
    </dgm:pt>
    <dgm:pt modelId="{90146ABA-860E-4A2A-8BF5-A5CA5FAAD57D}" type="sibTrans" cxnId="{19D80064-CAFF-45C2-88B2-EBBDC04B7921}">
      <dgm:prSet/>
      <dgm:spPr/>
      <dgm:t>
        <a:bodyPr/>
        <a:lstStyle/>
        <a:p>
          <a:endParaRPr lang="en-US"/>
        </a:p>
      </dgm:t>
    </dgm:pt>
    <dgm:pt modelId="{559AA7F0-BBB7-419B-B247-0CE517114FE6}">
      <dgm:prSet phldrT="[Text]"/>
      <dgm:spPr/>
      <dgm:t>
        <a:bodyPr/>
        <a:lstStyle/>
        <a:p>
          <a:r>
            <a:rPr lang="en-US" dirty="0" smtClean="0"/>
            <a:t>Uses numbers</a:t>
          </a:r>
          <a:endParaRPr lang="en-US" dirty="0"/>
        </a:p>
      </dgm:t>
    </dgm:pt>
    <dgm:pt modelId="{27E66EB5-C10B-4EB2-AD75-33AF9AC95B02}" type="parTrans" cxnId="{06083470-48EB-4E8E-8B73-15683A9849D6}">
      <dgm:prSet/>
      <dgm:spPr/>
      <dgm:t>
        <a:bodyPr/>
        <a:lstStyle/>
        <a:p>
          <a:endParaRPr lang="en-US"/>
        </a:p>
      </dgm:t>
    </dgm:pt>
    <dgm:pt modelId="{42F70263-D731-4FE8-BCB3-D74D00AEA6B4}" type="sibTrans" cxnId="{06083470-48EB-4E8E-8B73-15683A9849D6}">
      <dgm:prSet/>
      <dgm:spPr/>
      <dgm:t>
        <a:bodyPr/>
        <a:lstStyle/>
        <a:p>
          <a:endParaRPr lang="en-US"/>
        </a:p>
      </dgm:t>
    </dgm:pt>
    <dgm:pt modelId="{C06F00F2-DA17-492C-9042-8E74758D0197}">
      <dgm:prSet phldrT="[Text]"/>
      <dgm:spPr/>
      <dgm:t>
        <a:bodyPr/>
        <a:lstStyle/>
        <a:p>
          <a:r>
            <a:rPr lang="en-US" dirty="0" smtClean="0"/>
            <a:t>Show Trends</a:t>
          </a:r>
          <a:endParaRPr lang="en-US" dirty="0"/>
        </a:p>
      </dgm:t>
    </dgm:pt>
    <dgm:pt modelId="{7A4BDB0B-78E5-4098-B8BE-72049BE35066}" type="parTrans" cxnId="{62303ECC-5B7D-4905-A913-1846B3D0DA20}">
      <dgm:prSet/>
      <dgm:spPr/>
      <dgm:t>
        <a:bodyPr/>
        <a:lstStyle/>
        <a:p>
          <a:endParaRPr lang="en-US"/>
        </a:p>
      </dgm:t>
    </dgm:pt>
    <dgm:pt modelId="{16E78458-FB08-4429-AAC1-1C78950AB41F}" type="sibTrans" cxnId="{62303ECC-5B7D-4905-A913-1846B3D0DA20}">
      <dgm:prSet/>
      <dgm:spPr/>
      <dgm:t>
        <a:bodyPr/>
        <a:lstStyle/>
        <a:p>
          <a:endParaRPr lang="en-US"/>
        </a:p>
      </dgm:t>
    </dgm:pt>
    <dgm:pt modelId="{A3E515DB-918E-4DE6-807A-8A5B66F017B9}">
      <dgm:prSet phldrT="[Text]"/>
      <dgm:spPr/>
      <dgm:t>
        <a:bodyPr/>
        <a:lstStyle/>
        <a:p>
          <a:r>
            <a:rPr lang="en-US" dirty="0" smtClean="0"/>
            <a:t>Relevant to decision-makers</a:t>
          </a:r>
          <a:endParaRPr lang="en-US" dirty="0"/>
        </a:p>
      </dgm:t>
    </dgm:pt>
    <dgm:pt modelId="{E16B3CDB-448A-46B7-8206-8C7BE11BEA9D}" type="parTrans" cxnId="{816E2C8A-7382-40B9-8454-3CBE6DF0623C}">
      <dgm:prSet/>
      <dgm:spPr/>
      <dgm:t>
        <a:bodyPr/>
        <a:lstStyle/>
        <a:p>
          <a:endParaRPr lang="en-US"/>
        </a:p>
      </dgm:t>
    </dgm:pt>
    <dgm:pt modelId="{93F97C41-B28D-4BE6-913D-E21C378F1457}" type="sibTrans" cxnId="{816E2C8A-7382-40B9-8454-3CBE6DF0623C}">
      <dgm:prSet/>
      <dgm:spPr/>
      <dgm:t>
        <a:bodyPr/>
        <a:lstStyle/>
        <a:p>
          <a:endParaRPr lang="en-US"/>
        </a:p>
      </dgm:t>
    </dgm:pt>
    <dgm:pt modelId="{F151A2E6-EC63-475B-8416-4B5C75E5BE56}">
      <dgm:prSet phldrT="[Text]"/>
      <dgm:spPr/>
      <dgm:t>
        <a:bodyPr/>
        <a:lstStyle/>
        <a:p>
          <a:r>
            <a:rPr lang="en-US" smtClean="0"/>
            <a:t>Presented graphically</a:t>
          </a:r>
          <a:endParaRPr lang="en-US" dirty="0"/>
        </a:p>
      </dgm:t>
    </dgm:pt>
    <dgm:pt modelId="{C670ADB4-F4FD-4361-BA92-E0BFB5F3410C}" type="parTrans" cxnId="{68DF2748-2A19-4952-84EC-D422188884C6}">
      <dgm:prSet/>
      <dgm:spPr/>
      <dgm:t>
        <a:bodyPr/>
        <a:lstStyle/>
        <a:p>
          <a:endParaRPr lang="en-US"/>
        </a:p>
      </dgm:t>
    </dgm:pt>
    <dgm:pt modelId="{D8A9B016-0B75-4208-A4D8-9CF3D5AEEA80}" type="sibTrans" cxnId="{68DF2748-2A19-4952-84EC-D422188884C6}">
      <dgm:prSet/>
      <dgm:spPr/>
      <dgm:t>
        <a:bodyPr/>
        <a:lstStyle/>
        <a:p>
          <a:endParaRPr lang="en-US"/>
        </a:p>
      </dgm:t>
    </dgm:pt>
    <dgm:pt modelId="{CDC77245-DFEE-4EDA-9F4E-1CABC7E7A48B}" type="pres">
      <dgm:prSet presAssocID="{C20E74AF-82E5-4795-B382-7957A891FF6E}" presName="Name0" presStyleCnt="0">
        <dgm:presLayoutVars>
          <dgm:dir/>
          <dgm:resizeHandles val="exact"/>
        </dgm:presLayoutVars>
      </dgm:prSet>
      <dgm:spPr/>
    </dgm:pt>
    <dgm:pt modelId="{C247AB59-CA63-43AB-8013-9D48EFD18535}" type="pres">
      <dgm:prSet presAssocID="{C20E74AF-82E5-4795-B382-7957A891FF6E}" presName="fgShape" presStyleLbl="fgShp" presStyleIdx="0" presStyleCnt="1"/>
      <dgm:spPr/>
    </dgm:pt>
    <dgm:pt modelId="{5D5C2F8D-542F-4F6B-9491-F4536927D0E9}" type="pres">
      <dgm:prSet presAssocID="{C20E74AF-82E5-4795-B382-7957A891FF6E}" presName="linComp" presStyleCnt="0"/>
      <dgm:spPr/>
    </dgm:pt>
    <dgm:pt modelId="{CB76AF69-781F-4DB3-8276-6F2A67E508F3}" type="pres">
      <dgm:prSet presAssocID="{3F668760-2687-47B6-836C-736472072646}" presName="compNode" presStyleCnt="0"/>
      <dgm:spPr/>
    </dgm:pt>
    <dgm:pt modelId="{1FE4F826-7B99-42BE-AE90-10109496A845}" type="pres">
      <dgm:prSet presAssocID="{3F668760-2687-47B6-836C-736472072646}" presName="bkgdShape" presStyleLbl="node1" presStyleIdx="0" presStyleCnt="6"/>
      <dgm:spPr/>
      <dgm:t>
        <a:bodyPr/>
        <a:lstStyle/>
        <a:p>
          <a:endParaRPr lang="en-US"/>
        </a:p>
      </dgm:t>
    </dgm:pt>
    <dgm:pt modelId="{7528D1EF-DE66-4B8B-AA0B-27AF0BA39D30}" type="pres">
      <dgm:prSet presAssocID="{3F668760-2687-47B6-836C-736472072646}" presName="nodeTx" presStyleLbl="node1" presStyleIdx="0" presStyleCnt="6">
        <dgm:presLayoutVars>
          <dgm:bulletEnabled val="1"/>
        </dgm:presLayoutVars>
      </dgm:prSet>
      <dgm:spPr/>
      <dgm:t>
        <a:bodyPr/>
        <a:lstStyle/>
        <a:p>
          <a:endParaRPr lang="en-US"/>
        </a:p>
      </dgm:t>
    </dgm:pt>
    <dgm:pt modelId="{4CFA0B4E-BB2D-42EA-8C57-83E7B0549CB3}" type="pres">
      <dgm:prSet presAssocID="{3F668760-2687-47B6-836C-736472072646}" presName="invisiNode" presStyleLbl="node1" presStyleIdx="0" presStyleCnt="6"/>
      <dgm:spPr/>
    </dgm:pt>
    <dgm:pt modelId="{607764DC-0D61-4D1A-8734-2B02F79FA7F0}" type="pres">
      <dgm:prSet presAssocID="{3F668760-2687-47B6-836C-736472072646}" presName="imagNode" presStyleLbl="fgImgPlace1" presStyleIdx="0" presStyleCnt="6"/>
      <dgm:spPr>
        <a:blipFill rotWithShape="1">
          <a:blip xmlns:r="http://schemas.openxmlformats.org/officeDocument/2006/relationships" r:embed="rId1"/>
          <a:stretch>
            <a:fillRect/>
          </a:stretch>
        </a:blipFill>
      </dgm:spPr>
    </dgm:pt>
    <dgm:pt modelId="{CA25FBF5-7354-4476-B451-4F9B1B39D887}" type="pres">
      <dgm:prSet presAssocID="{A3A3089F-B1BD-4896-BD88-8F082FD72B47}" presName="sibTrans" presStyleLbl="sibTrans2D1" presStyleIdx="0" presStyleCnt="0"/>
      <dgm:spPr/>
      <dgm:t>
        <a:bodyPr/>
        <a:lstStyle/>
        <a:p>
          <a:endParaRPr lang="en-US"/>
        </a:p>
      </dgm:t>
    </dgm:pt>
    <dgm:pt modelId="{A47AE0EE-F232-4840-BCDC-B7778051E9B5}" type="pres">
      <dgm:prSet presAssocID="{073AE730-A914-4FFC-BB89-D42B433B609B}" presName="compNode" presStyleCnt="0"/>
      <dgm:spPr/>
    </dgm:pt>
    <dgm:pt modelId="{C08BD628-ED16-4435-B933-A1E60E417E39}" type="pres">
      <dgm:prSet presAssocID="{073AE730-A914-4FFC-BB89-D42B433B609B}" presName="bkgdShape" presStyleLbl="node1" presStyleIdx="1" presStyleCnt="6"/>
      <dgm:spPr/>
      <dgm:t>
        <a:bodyPr/>
        <a:lstStyle/>
        <a:p>
          <a:endParaRPr lang="en-US"/>
        </a:p>
      </dgm:t>
    </dgm:pt>
    <dgm:pt modelId="{BB7124DC-70B9-4A9C-BB49-B776FE9EA3D7}" type="pres">
      <dgm:prSet presAssocID="{073AE730-A914-4FFC-BB89-D42B433B609B}" presName="nodeTx" presStyleLbl="node1" presStyleIdx="1" presStyleCnt="6">
        <dgm:presLayoutVars>
          <dgm:bulletEnabled val="1"/>
        </dgm:presLayoutVars>
      </dgm:prSet>
      <dgm:spPr/>
      <dgm:t>
        <a:bodyPr/>
        <a:lstStyle/>
        <a:p>
          <a:endParaRPr lang="en-US"/>
        </a:p>
      </dgm:t>
    </dgm:pt>
    <dgm:pt modelId="{69020026-8167-4F33-B140-C13FF686E913}" type="pres">
      <dgm:prSet presAssocID="{073AE730-A914-4FFC-BB89-D42B433B609B}" presName="invisiNode" presStyleLbl="node1" presStyleIdx="1" presStyleCnt="6"/>
      <dgm:spPr/>
    </dgm:pt>
    <dgm:pt modelId="{41286EC8-19B1-47FB-A3D8-A5FB92814961}" type="pres">
      <dgm:prSet presAssocID="{073AE730-A914-4FFC-BB89-D42B433B609B}" presName="imagNode" presStyleLbl="fgImgPlace1" presStyleIdx="1" presStyleCnt="6"/>
      <dgm:spPr>
        <a:blipFill rotWithShape="1">
          <a:blip xmlns:r="http://schemas.openxmlformats.org/officeDocument/2006/relationships" r:embed="rId2"/>
          <a:stretch>
            <a:fillRect/>
          </a:stretch>
        </a:blipFill>
      </dgm:spPr>
    </dgm:pt>
    <dgm:pt modelId="{2A03D86D-9F0C-422F-938D-CD08C4BF0CCE}" type="pres">
      <dgm:prSet presAssocID="{90146ABA-860E-4A2A-8BF5-A5CA5FAAD57D}" presName="sibTrans" presStyleLbl="sibTrans2D1" presStyleIdx="0" presStyleCnt="0"/>
      <dgm:spPr/>
      <dgm:t>
        <a:bodyPr/>
        <a:lstStyle/>
        <a:p>
          <a:endParaRPr lang="en-US"/>
        </a:p>
      </dgm:t>
    </dgm:pt>
    <dgm:pt modelId="{13D3A0E8-ADE9-47C1-BF11-A954C7528883}" type="pres">
      <dgm:prSet presAssocID="{559AA7F0-BBB7-419B-B247-0CE517114FE6}" presName="compNode" presStyleCnt="0"/>
      <dgm:spPr/>
    </dgm:pt>
    <dgm:pt modelId="{B9D0C347-21E1-4C80-95A4-6379582778F4}" type="pres">
      <dgm:prSet presAssocID="{559AA7F0-BBB7-419B-B247-0CE517114FE6}" presName="bkgdShape" presStyleLbl="node1" presStyleIdx="2" presStyleCnt="6"/>
      <dgm:spPr/>
      <dgm:t>
        <a:bodyPr/>
        <a:lstStyle/>
        <a:p>
          <a:endParaRPr lang="en-US"/>
        </a:p>
      </dgm:t>
    </dgm:pt>
    <dgm:pt modelId="{F2786A58-5C2E-425E-A4C0-01E2ED6FF78D}" type="pres">
      <dgm:prSet presAssocID="{559AA7F0-BBB7-419B-B247-0CE517114FE6}" presName="nodeTx" presStyleLbl="node1" presStyleIdx="2" presStyleCnt="6">
        <dgm:presLayoutVars>
          <dgm:bulletEnabled val="1"/>
        </dgm:presLayoutVars>
      </dgm:prSet>
      <dgm:spPr/>
      <dgm:t>
        <a:bodyPr/>
        <a:lstStyle/>
        <a:p>
          <a:endParaRPr lang="en-US"/>
        </a:p>
      </dgm:t>
    </dgm:pt>
    <dgm:pt modelId="{97478ABD-467A-4F3A-BC7B-C0C4328968B9}" type="pres">
      <dgm:prSet presAssocID="{559AA7F0-BBB7-419B-B247-0CE517114FE6}" presName="invisiNode" presStyleLbl="node1" presStyleIdx="2" presStyleCnt="6"/>
      <dgm:spPr/>
    </dgm:pt>
    <dgm:pt modelId="{FD2CE6A5-2D97-41BF-B6C9-D3F97A519EC5}" type="pres">
      <dgm:prSet presAssocID="{559AA7F0-BBB7-419B-B247-0CE517114FE6}" presName="imagNode" presStyleLbl="fgImgPlace1" presStyleIdx="2" presStyleCnt="6"/>
      <dgm:spPr>
        <a:blipFill rotWithShape="1">
          <a:blip xmlns:r="http://schemas.openxmlformats.org/officeDocument/2006/relationships" r:embed="rId3"/>
          <a:stretch>
            <a:fillRect/>
          </a:stretch>
        </a:blipFill>
      </dgm:spPr>
    </dgm:pt>
    <dgm:pt modelId="{21EA87CC-E9AE-472C-8064-996F685774C1}" type="pres">
      <dgm:prSet presAssocID="{42F70263-D731-4FE8-BCB3-D74D00AEA6B4}" presName="sibTrans" presStyleLbl="sibTrans2D1" presStyleIdx="0" presStyleCnt="0"/>
      <dgm:spPr/>
      <dgm:t>
        <a:bodyPr/>
        <a:lstStyle/>
        <a:p>
          <a:endParaRPr lang="en-US"/>
        </a:p>
      </dgm:t>
    </dgm:pt>
    <dgm:pt modelId="{E657B591-27B2-44C7-9F5A-316CB42C8A86}" type="pres">
      <dgm:prSet presAssocID="{C06F00F2-DA17-492C-9042-8E74758D0197}" presName="compNode" presStyleCnt="0"/>
      <dgm:spPr/>
    </dgm:pt>
    <dgm:pt modelId="{8BF19387-DD00-4CEF-B1E6-CEF7CFB4A87A}" type="pres">
      <dgm:prSet presAssocID="{C06F00F2-DA17-492C-9042-8E74758D0197}" presName="bkgdShape" presStyleLbl="node1" presStyleIdx="3" presStyleCnt="6"/>
      <dgm:spPr/>
      <dgm:t>
        <a:bodyPr/>
        <a:lstStyle/>
        <a:p>
          <a:endParaRPr lang="en-US"/>
        </a:p>
      </dgm:t>
    </dgm:pt>
    <dgm:pt modelId="{F9940980-2B05-473F-8011-DB8D92031627}" type="pres">
      <dgm:prSet presAssocID="{C06F00F2-DA17-492C-9042-8E74758D0197}" presName="nodeTx" presStyleLbl="node1" presStyleIdx="3" presStyleCnt="6">
        <dgm:presLayoutVars>
          <dgm:bulletEnabled val="1"/>
        </dgm:presLayoutVars>
      </dgm:prSet>
      <dgm:spPr/>
      <dgm:t>
        <a:bodyPr/>
        <a:lstStyle/>
        <a:p>
          <a:endParaRPr lang="en-US"/>
        </a:p>
      </dgm:t>
    </dgm:pt>
    <dgm:pt modelId="{15557FD1-E87F-4009-A4A0-78FE84AF0E2F}" type="pres">
      <dgm:prSet presAssocID="{C06F00F2-DA17-492C-9042-8E74758D0197}" presName="invisiNode" presStyleLbl="node1" presStyleIdx="3" presStyleCnt="6"/>
      <dgm:spPr/>
    </dgm:pt>
    <dgm:pt modelId="{6FA7C24B-C90B-4A34-86EE-AEFBB458405F}" type="pres">
      <dgm:prSet presAssocID="{C06F00F2-DA17-492C-9042-8E74758D0197}" presName="imagNode" presStyleLbl="fgImgPlace1" presStyleIdx="3" presStyleCnt="6"/>
      <dgm:spPr>
        <a:blipFill rotWithShape="1">
          <a:blip xmlns:r="http://schemas.openxmlformats.org/officeDocument/2006/relationships" r:embed="rId4"/>
          <a:stretch>
            <a:fillRect/>
          </a:stretch>
        </a:blipFill>
      </dgm:spPr>
    </dgm:pt>
    <dgm:pt modelId="{F6FF2D0C-EF6E-4E32-BDB7-631069788FD1}" type="pres">
      <dgm:prSet presAssocID="{16E78458-FB08-4429-AAC1-1C78950AB41F}" presName="sibTrans" presStyleLbl="sibTrans2D1" presStyleIdx="0" presStyleCnt="0"/>
      <dgm:spPr/>
      <dgm:t>
        <a:bodyPr/>
        <a:lstStyle/>
        <a:p>
          <a:endParaRPr lang="en-US"/>
        </a:p>
      </dgm:t>
    </dgm:pt>
    <dgm:pt modelId="{A7E3B9F2-E69F-469F-826F-0E038AB0F224}" type="pres">
      <dgm:prSet presAssocID="{A3E515DB-918E-4DE6-807A-8A5B66F017B9}" presName="compNode" presStyleCnt="0"/>
      <dgm:spPr/>
    </dgm:pt>
    <dgm:pt modelId="{272CE349-0240-4CB8-B56F-39A8682A9659}" type="pres">
      <dgm:prSet presAssocID="{A3E515DB-918E-4DE6-807A-8A5B66F017B9}" presName="bkgdShape" presStyleLbl="node1" presStyleIdx="4" presStyleCnt="6"/>
      <dgm:spPr/>
      <dgm:t>
        <a:bodyPr/>
        <a:lstStyle/>
        <a:p>
          <a:endParaRPr lang="en-US"/>
        </a:p>
      </dgm:t>
    </dgm:pt>
    <dgm:pt modelId="{DBD2F4C2-B35E-44B6-BEF0-89496B8D5270}" type="pres">
      <dgm:prSet presAssocID="{A3E515DB-918E-4DE6-807A-8A5B66F017B9}" presName="nodeTx" presStyleLbl="node1" presStyleIdx="4" presStyleCnt="6">
        <dgm:presLayoutVars>
          <dgm:bulletEnabled val="1"/>
        </dgm:presLayoutVars>
      </dgm:prSet>
      <dgm:spPr/>
      <dgm:t>
        <a:bodyPr/>
        <a:lstStyle/>
        <a:p>
          <a:endParaRPr lang="en-US"/>
        </a:p>
      </dgm:t>
    </dgm:pt>
    <dgm:pt modelId="{547137D9-DCFF-40AF-B917-4CE8D466F56A}" type="pres">
      <dgm:prSet presAssocID="{A3E515DB-918E-4DE6-807A-8A5B66F017B9}" presName="invisiNode" presStyleLbl="node1" presStyleIdx="4" presStyleCnt="6"/>
      <dgm:spPr/>
    </dgm:pt>
    <dgm:pt modelId="{6722D49C-F770-4CDB-9EDD-06E3F358AC1A}" type="pres">
      <dgm:prSet presAssocID="{A3E515DB-918E-4DE6-807A-8A5B66F017B9}" presName="imagNode" presStyleLbl="fgImgPlace1" presStyleIdx="4" presStyleCnt="6"/>
      <dgm:spPr>
        <a:blipFill rotWithShape="1">
          <a:blip xmlns:r="http://schemas.openxmlformats.org/officeDocument/2006/relationships" r:embed="rId5"/>
          <a:stretch>
            <a:fillRect/>
          </a:stretch>
        </a:blipFill>
      </dgm:spPr>
    </dgm:pt>
    <dgm:pt modelId="{9F672BF7-FDEB-41CB-8285-1119740DECCB}" type="pres">
      <dgm:prSet presAssocID="{93F97C41-B28D-4BE6-913D-E21C378F1457}" presName="sibTrans" presStyleLbl="sibTrans2D1" presStyleIdx="0" presStyleCnt="0"/>
      <dgm:spPr/>
      <dgm:t>
        <a:bodyPr/>
        <a:lstStyle/>
        <a:p>
          <a:endParaRPr lang="en-US"/>
        </a:p>
      </dgm:t>
    </dgm:pt>
    <dgm:pt modelId="{18ADA90E-3DD4-46D3-9B84-D54BBD2850E6}" type="pres">
      <dgm:prSet presAssocID="{F151A2E6-EC63-475B-8416-4B5C75E5BE56}" presName="compNode" presStyleCnt="0"/>
      <dgm:spPr/>
    </dgm:pt>
    <dgm:pt modelId="{FF87C13F-235B-4AEA-A137-E71150F53BEC}" type="pres">
      <dgm:prSet presAssocID="{F151A2E6-EC63-475B-8416-4B5C75E5BE56}" presName="bkgdShape" presStyleLbl="node1" presStyleIdx="5" presStyleCnt="6"/>
      <dgm:spPr/>
      <dgm:t>
        <a:bodyPr/>
        <a:lstStyle/>
        <a:p>
          <a:endParaRPr lang="en-US"/>
        </a:p>
      </dgm:t>
    </dgm:pt>
    <dgm:pt modelId="{50D4AF0B-BE1F-469F-B8F6-95E87F0FEEF8}" type="pres">
      <dgm:prSet presAssocID="{F151A2E6-EC63-475B-8416-4B5C75E5BE56}" presName="nodeTx" presStyleLbl="node1" presStyleIdx="5" presStyleCnt="6">
        <dgm:presLayoutVars>
          <dgm:bulletEnabled val="1"/>
        </dgm:presLayoutVars>
      </dgm:prSet>
      <dgm:spPr/>
      <dgm:t>
        <a:bodyPr/>
        <a:lstStyle/>
        <a:p>
          <a:endParaRPr lang="en-US"/>
        </a:p>
      </dgm:t>
    </dgm:pt>
    <dgm:pt modelId="{8290F0A7-E7F0-4218-9CA3-14EA26EFB41F}" type="pres">
      <dgm:prSet presAssocID="{F151A2E6-EC63-475B-8416-4B5C75E5BE56}" presName="invisiNode" presStyleLbl="node1" presStyleIdx="5" presStyleCnt="6"/>
      <dgm:spPr/>
    </dgm:pt>
    <dgm:pt modelId="{54B523E8-E89B-459C-9A5C-D4185785647E}" type="pres">
      <dgm:prSet presAssocID="{F151A2E6-EC63-475B-8416-4B5C75E5BE56}" presName="imagNode" presStyleLbl="fgImgPlace1" presStyleIdx="5" presStyleCnt="6"/>
      <dgm:spPr>
        <a:blipFill rotWithShape="1">
          <a:blip xmlns:r="http://schemas.openxmlformats.org/officeDocument/2006/relationships" r:embed="rId6"/>
          <a:stretch>
            <a:fillRect/>
          </a:stretch>
        </a:blipFill>
      </dgm:spPr>
    </dgm:pt>
  </dgm:ptLst>
  <dgm:cxnLst>
    <dgm:cxn modelId="{68DF2748-2A19-4952-84EC-D422188884C6}" srcId="{C20E74AF-82E5-4795-B382-7957A891FF6E}" destId="{F151A2E6-EC63-475B-8416-4B5C75E5BE56}" srcOrd="5" destOrd="0" parTransId="{C670ADB4-F4FD-4361-BA92-E0BFB5F3410C}" sibTransId="{D8A9B016-0B75-4208-A4D8-9CF3D5AEEA80}"/>
    <dgm:cxn modelId="{DBCA3AF8-F7CC-B74B-BF76-675491EBEEDD}" type="presOf" srcId="{3F668760-2687-47B6-836C-736472072646}" destId="{7528D1EF-DE66-4B8B-AA0B-27AF0BA39D30}" srcOrd="1" destOrd="0" presId="urn:microsoft.com/office/officeart/2005/8/layout/hList7#1"/>
    <dgm:cxn modelId="{A01B864C-6BEA-0C43-9BF5-1EE2E1914E40}" type="presOf" srcId="{F151A2E6-EC63-475B-8416-4B5C75E5BE56}" destId="{50D4AF0B-BE1F-469F-B8F6-95E87F0FEEF8}" srcOrd="1" destOrd="0" presId="urn:microsoft.com/office/officeart/2005/8/layout/hList7#1"/>
    <dgm:cxn modelId="{79591651-DB53-FE44-9ACF-E6087C81599F}" type="presOf" srcId="{559AA7F0-BBB7-419B-B247-0CE517114FE6}" destId="{B9D0C347-21E1-4C80-95A4-6379582778F4}" srcOrd="0" destOrd="0" presId="urn:microsoft.com/office/officeart/2005/8/layout/hList7#1"/>
    <dgm:cxn modelId="{AAA7A3F5-842B-D148-80C8-27917C60CAD9}" type="presOf" srcId="{559AA7F0-BBB7-419B-B247-0CE517114FE6}" destId="{F2786A58-5C2E-425E-A4C0-01E2ED6FF78D}" srcOrd="1" destOrd="0" presId="urn:microsoft.com/office/officeart/2005/8/layout/hList7#1"/>
    <dgm:cxn modelId="{E95A202D-DDA6-EE40-BB7B-A371A1AD2445}" type="presOf" srcId="{A3E515DB-918E-4DE6-807A-8A5B66F017B9}" destId="{272CE349-0240-4CB8-B56F-39A8682A9659}" srcOrd="0" destOrd="0" presId="urn:microsoft.com/office/officeart/2005/8/layout/hList7#1"/>
    <dgm:cxn modelId="{E8D994CD-0D43-8644-BE0D-1BCEF4B9D001}" type="presOf" srcId="{90146ABA-860E-4A2A-8BF5-A5CA5FAAD57D}" destId="{2A03D86D-9F0C-422F-938D-CD08C4BF0CCE}" srcOrd="0" destOrd="0" presId="urn:microsoft.com/office/officeart/2005/8/layout/hList7#1"/>
    <dgm:cxn modelId="{0D14D961-2356-BC4A-9565-6531B4016A08}" type="presOf" srcId="{42F70263-D731-4FE8-BCB3-D74D00AEA6B4}" destId="{21EA87CC-E9AE-472C-8064-996F685774C1}" srcOrd="0" destOrd="0" presId="urn:microsoft.com/office/officeart/2005/8/layout/hList7#1"/>
    <dgm:cxn modelId="{3F9057DA-E273-2D42-8AB3-48AAFA553695}" type="presOf" srcId="{93F97C41-B28D-4BE6-913D-E21C378F1457}" destId="{9F672BF7-FDEB-41CB-8285-1119740DECCB}" srcOrd="0" destOrd="0" presId="urn:microsoft.com/office/officeart/2005/8/layout/hList7#1"/>
    <dgm:cxn modelId="{06083470-48EB-4E8E-8B73-15683A9849D6}" srcId="{C20E74AF-82E5-4795-B382-7957A891FF6E}" destId="{559AA7F0-BBB7-419B-B247-0CE517114FE6}" srcOrd="2" destOrd="0" parTransId="{27E66EB5-C10B-4EB2-AD75-33AF9AC95B02}" sibTransId="{42F70263-D731-4FE8-BCB3-D74D00AEA6B4}"/>
    <dgm:cxn modelId="{7FA1DCB8-3EEF-264E-80D5-1F40A0EC43E1}" type="presOf" srcId="{073AE730-A914-4FFC-BB89-D42B433B609B}" destId="{C08BD628-ED16-4435-B933-A1E60E417E39}" srcOrd="0" destOrd="0" presId="urn:microsoft.com/office/officeart/2005/8/layout/hList7#1"/>
    <dgm:cxn modelId="{E5BD9E2F-8649-BC47-A149-FECE1723A9BD}" type="presOf" srcId="{A3A3089F-B1BD-4896-BD88-8F082FD72B47}" destId="{CA25FBF5-7354-4476-B451-4F9B1B39D887}" srcOrd="0" destOrd="0" presId="urn:microsoft.com/office/officeart/2005/8/layout/hList7#1"/>
    <dgm:cxn modelId="{41AE27AB-9CF9-AF42-B514-D8A7CA707E44}" type="presOf" srcId="{3F668760-2687-47B6-836C-736472072646}" destId="{1FE4F826-7B99-42BE-AE90-10109496A845}" srcOrd="0" destOrd="0" presId="urn:microsoft.com/office/officeart/2005/8/layout/hList7#1"/>
    <dgm:cxn modelId="{62303ECC-5B7D-4905-A913-1846B3D0DA20}" srcId="{C20E74AF-82E5-4795-B382-7957A891FF6E}" destId="{C06F00F2-DA17-492C-9042-8E74758D0197}" srcOrd="3" destOrd="0" parTransId="{7A4BDB0B-78E5-4098-B8BE-72049BE35066}" sibTransId="{16E78458-FB08-4429-AAC1-1C78950AB41F}"/>
    <dgm:cxn modelId="{1C1AE22F-22E8-4E41-ABE1-1084CD7ED507}" type="presOf" srcId="{C06F00F2-DA17-492C-9042-8E74758D0197}" destId="{8BF19387-DD00-4CEF-B1E6-CEF7CFB4A87A}" srcOrd="0" destOrd="0" presId="urn:microsoft.com/office/officeart/2005/8/layout/hList7#1"/>
    <dgm:cxn modelId="{C75FF7A7-8669-EB43-9C23-1EC07EAACAC0}" type="presOf" srcId="{073AE730-A914-4FFC-BB89-D42B433B609B}" destId="{BB7124DC-70B9-4A9C-BB49-B776FE9EA3D7}" srcOrd="1" destOrd="0" presId="urn:microsoft.com/office/officeart/2005/8/layout/hList7#1"/>
    <dgm:cxn modelId="{4FFE4F64-C6E0-FA4B-810F-A68086BD61D2}" type="presOf" srcId="{A3E515DB-918E-4DE6-807A-8A5B66F017B9}" destId="{DBD2F4C2-B35E-44B6-BEF0-89496B8D5270}" srcOrd="1" destOrd="0" presId="urn:microsoft.com/office/officeart/2005/8/layout/hList7#1"/>
    <dgm:cxn modelId="{816E2C8A-7382-40B9-8454-3CBE6DF0623C}" srcId="{C20E74AF-82E5-4795-B382-7957A891FF6E}" destId="{A3E515DB-918E-4DE6-807A-8A5B66F017B9}" srcOrd="4" destOrd="0" parTransId="{E16B3CDB-448A-46B7-8206-8C7BE11BEA9D}" sibTransId="{93F97C41-B28D-4BE6-913D-E21C378F1457}"/>
    <dgm:cxn modelId="{2FC6AFD0-33C7-EB42-A168-25B4AFADD858}" type="presOf" srcId="{F151A2E6-EC63-475B-8416-4B5C75E5BE56}" destId="{FF87C13F-235B-4AEA-A137-E71150F53BEC}" srcOrd="0" destOrd="0" presId="urn:microsoft.com/office/officeart/2005/8/layout/hList7#1"/>
    <dgm:cxn modelId="{BEC0B95F-FE90-0A44-8BE6-B0C008E22942}" type="presOf" srcId="{16E78458-FB08-4429-AAC1-1C78950AB41F}" destId="{F6FF2D0C-EF6E-4E32-BDB7-631069788FD1}" srcOrd="0" destOrd="0" presId="urn:microsoft.com/office/officeart/2005/8/layout/hList7#1"/>
    <dgm:cxn modelId="{024368E7-0DAC-4081-AD34-8F9E8E33D836}" srcId="{C20E74AF-82E5-4795-B382-7957A891FF6E}" destId="{3F668760-2687-47B6-836C-736472072646}" srcOrd="0" destOrd="0" parTransId="{BC7C32BC-49A9-470E-8745-804112308445}" sibTransId="{A3A3089F-B1BD-4896-BD88-8F082FD72B47}"/>
    <dgm:cxn modelId="{BAEAE746-6B5D-D94F-8A00-E6761CE00AFB}" type="presOf" srcId="{C20E74AF-82E5-4795-B382-7957A891FF6E}" destId="{CDC77245-DFEE-4EDA-9F4E-1CABC7E7A48B}" srcOrd="0" destOrd="0" presId="urn:microsoft.com/office/officeart/2005/8/layout/hList7#1"/>
    <dgm:cxn modelId="{5A37B5A8-9A82-F34C-93BD-53E03655C93F}" type="presOf" srcId="{C06F00F2-DA17-492C-9042-8E74758D0197}" destId="{F9940980-2B05-473F-8011-DB8D92031627}" srcOrd="1" destOrd="0" presId="urn:microsoft.com/office/officeart/2005/8/layout/hList7#1"/>
    <dgm:cxn modelId="{19D80064-CAFF-45C2-88B2-EBBDC04B7921}" srcId="{C20E74AF-82E5-4795-B382-7957A891FF6E}" destId="{073AE730-A914-4FFC-BB89-D42B433B609B}" srcOrd="1" destOrd="0" parTransId="{7500F206-23B9-473C-9562-B83246579889}" sibTransId="{90146ABA-860E-4A2A-8BF5-A5CA5FAAD57D}"/>
    <dgm:cxn modelId="{08F0FF6E-77A2-CD43-86D8-F3A8B9A9BC4B}" type="presParOf" srcId="{CDC77245-DFEE-4EDA-9F4E-1CABC7E7A48B}" destId="{C247AB59-CA63-43AB-8013-9D48EFD18535}" srcOrd="0" destOrd="0" presId="urn:microsoft.com/office/officeart/2005/8/layout/hList7#1"/>
    <dgm:cxn modelId="{B63B0A89-637D-9246-970C-A2DE261AAFED}" type="presParOf" srcId="{CDC77245-DFEE-4EDA-9F4E-1CABC7E7A48B}" destId="{5D5C2F8D-542F-4F6B-9491-F4536927D0E9}" srcOrd="1" destOrd="0" presId="urn:microsoft.com/office/officeart/2005/8/layout/hList7#1"/>
    <dgm:cxn modelId="{352108F2-523C-6E45-A804-F49243B3B82F}" type="presParOf" srcId="{5D5C2F8D-542F-4F6B-9491-F4536927D0E9}" destId="{CB76AF69-781F-4DB3-8276-6F2A67E508F3}" srcOrd="0" destOrd="0" presId="urn:microsoft.com/office/officeart/2005/8/layout/hList7#1"/>
    <dgm:cxn modelId="{23393355-3766-0642-A3F6-E420B850E165}" type="presParOf" srcId="{CB76AF69-781F-4DB3-8276-6F2A67E508F3}" destId="{1FE4F826-7B99-42BE-AE90-10109496A845}" srcOrd="0" destOrd="0" presId="urn:microsoft.com/office/officeart/2005/8/layout/hList7#1"/>
    <dgm:cxn modelId="{DC6EF9CB-12A0-6B4D-80CA-1874253D2158}" type="presParOf" srcId="{CB76AF69-781F-4DB3-8276-6F2A67E508F3}" destId="{7528D1EF-DE66-4B8B-AA0B-27AF0BA39D30}" srcOrd="1" destOrd="0" presId="urn:microsoft.com/office/officeart/2005/8/layout/hList7#1"/>
    <dgm:cxn modelId="{4DB3F379-BDD1-A34F-B315-17E68023EB37}" type="presParOf" srcId="{CB76AF69-781F-4DB3-8276-6F2A67E508F3}" destId="{4CFA0B4E-BB2D-42EA-8C57-83E7B0549CB3}" srcOrd="2" destOrd="0" presId="urn:microsoft.com/office/officeart/2005/8/layout/hList7#1"/>
    <dgm:cxn modelId="{72D160CC-A7EA-E543-984F-B8299CCF35A4}" type="presParOf" srcId="{CB76AF69-781F-4DB3-8276-6F2A67E508F3}" destId="{607764DC-0D61-4D1A-8734-2B02F79FA7F0}" srcOrd="3" destOrd="0" presId="urn:microsoft.com/office/officeart/2005/8/layout/hList7#1"/>
    <dgm:cxn modelId="{2D77ED7D-32AC-E442-8B38-F6BC1CF2EC14}" type="presParOf" srcId="{5D5C2F8D-542F-4F6B-9491-F4536927D0E9}" destId="{CA25FBF5-7354-4476-B451-4F9B1B39D887}" srcOrd="1" destOrd="0" presId="urn:microsoft.com/office/officeart/2005/8/layout/hList7#1"/>
    <dgm:cxn modelId="{AE9539A7-83EA-884C-8068-28C827E2288E}" type="presParOf" srcId="{5D5C2F8D-542F-4F6B-9491-F4536927D0E9}" destId="{A47AE0EE-F232-4840-BCDC-B7778051E9B5}" srcOrd="2" destOrd="0" presId="urn:microsoft.com/office/officeart/2005/8/layout/hList7#1"/>
    <dgm:cxn modelId="{4D321D9E-C3B3-F742-AD3E-360D38AB4097}" type="presParOf" srcId="{A47AE0EE-F232-4840-BCDC-B7778051E9B5}" destId="{C08BD628-ED16-4435-B933-A1E60E417E39}" srcOrd="0" destOrd="0" presId="urn:microsoft.com/office/officeart/2005/8/layout/hList7#1"/>
    <dgm:cxn modelId="{0142B1B8-E824-BA41-9C00-F24700AB0C96}" type="presParOf" srcId="{A47AE0EE-F232-4840-BCDC-B7778051E9B5}" destId="{BB7124DC-70B9-4A9C-BB49-B776FE9EA3D7}" srcOrd="1" destOrd="0" presId="urn:microsoft.com/office/officeart/2005/8/layout/hList7#1"/>
    <dgm:cxn modelId="{242A9FE9-8D60-9942-84DB-AD8FD7BB5E79}" type="presParOf" srcId="{A47AE0EE-F232-4840-BCDC-B7778051E9B5}" destId="{69020026-8167-4F33-B140-C13FF686E913}" srcOrd="2" destOrd="0" presId="urn:microsoft.com/office/officeart/2005/8/layout/hList7#1"/>
    <dgm:cxn modelId="{FA122E9D-EFD0-CB47-B66E-9135FD6D3921}" type="presParOf" srcId="{A47AE0EE-F232-4840-BCDC-B7778051E9B5}" destId="{41286EC8-19B1-47FB-A3D8-A5FB92814961}" srcOrd="3" destOrd="0" presId="urn:microsoft.com/office/officeart/2005/8/layout/hList7#1"/>
    <dgm:cxn modelId="{B29551F8-B2D7-2844-96E7-0AD7CF2DCCFA}" type="presParOf" srcId="{5D5C2F8D-542F-4F6B-9491-F4536927D0E9}" destId="{2A03D86D-9F0C-422F-938D-CD08C4BF0CCE}" srcOrd="3" destOrd="0" presId="urn:microsoft.com/office/officeart/2005/8/layout/hList7#1"/>
    <dgm:cxn modelId="{BF094CDF-9B11-3A4F-9EE4-FC7421182684}" type="presParOf" srcId="{5D5C2F8D-542F-4F6B-9491-F4536927D0E9}" destId="{13D3A0E8-ADE9-47C1-BF11-A954C7528883}" srcOrd="4" destOrd="0" presId="urn:microsoft.com/office/officeart/2005/8/layout/hList7#1"/>
    <dgm:cxn modelId="{2340B285-4699-CE47-BE48-C05E02D8C8D8}" type="presParOf" srcId="{13D3A0E8-ADE9-47C1-BF11-A954C7528883}" destId="{B9D0C347-21E1-4C80-95A4-6379582778F4}" srcOrd="0" destOrd="0" presId="urn:microsoft.com/office/officeart/2005/8/layout/hList7#1"/>
    <dgm:cxn modelId="{A74E03CE-C299-DE43-BE0C-FEB21FFD263C}" type="presParOf" srcId="{13D3A0E8-ADE9-47C1-BF11-A954C7528883}" destId="{F2786A58-5C2E-425E-A4C0-01E2ED6FF78D}" srcOrd="1" destOrd="0" presId="urn:microsoft.com/office/officeart/2005/8/layout/hList7#1"/>
    <dgm:cxn modelId="{105CB160-A1B3-9246-BA93-ED4A34550C60}" type="presParOf" srcId="{13D3A0E8-ADE9-47C1-BF11-A954C7528883}" destId="{97478ABD-467A-4F3A-BC7B-C0C4328968B9}" srcOrd="2" destOrd="0" presId="urn:microsoft.com/office/officeart/2005/8/layout/hList7#1"/>
    <dgm:cxn modelId="{2E5B654B-D1A6-5045-BB4B-F4C81DCF6A14}" type="presParOf" srcId="{13D3A0E8-ADE9-47C1-BF11-A954C7528883}" destId="{FD2CE6A5-2D97-41BF-B6C9-D3F97A519EC5}" srcOrd="3" destOrd="0" presId="urn:microsoft.com/office/officeart/2005/8/layout/hList7#1"/>
    <dgm:cxn modelId="{0866FBAC-97A6-BB41-B783-51A97D5126FD}" type="presParOf" srcId="{5D5C2F8D-542F-4F6B-9491-F4536927D0E9}" destId="{21EA87CC-E9AE-472C-8064-996F685774C1}" srcOrd="5" destOrd="0" presId="urn:microsoft.com/office/officeart/2005/8/layout/hList7#1"/>
    <dgm:cxn modelId="{F21B75E2-09E2-AE41-BC4F-5BE7BEDDAA36}" type="presParOf" srcId="{5D5C2F8D-542F-4F6B-9491-F4536927D0E9}" destId="{E657B591-27B2-44C7-9F5A-316CB42C8A86}" srcOrd="6" destOrd="0" presId="urn:microsoft.com/office/officeart/2005/8/layout/hList7#1"/>
    <dgm:cxn modelId="{4D420E91-E318-674F-83C2-0607DBF4559E}" type="presParOf" srcId="{E657B591-27B2-44C7-9F5A-316CB42C8A86}" destId="{8BF19387-DD00-4CEF-B1E6-CEF7CFB4A87A}" srcOrd="0" destOrd="0" presId="urn:microsoft.com/office/officeart/2005/8/layout/hList7#1"/>
    <dgm:cxn modelId="{74C57ED3-296D-5F48-B661-BCFB65729A83}" type="presParOf" srcId="{E657B591-27B2-44C7-9F5A-316CB42C8A86}" destId="{F9940980-2B05-473F-8011-DB8D92031627}" srcOrd="1" destOrd="0" presId="urn:microsoft.com/office/officeart/2005/8/layout/hList7#1"/>
    <dgm:cxn modelId="{344301D1-023B-244F-BA16-AE416ED68F63}" type="presParOf" srcId="{E657B591-27B2-44C7-9F5A-316CB42C8A86}" destId="{15557FD1-E87F-4009-A4A0-78FE84AF0E2F}" srcOrd="2" destOrd="0" presId="urn:microsoft.com/office/officeart/2005/8/layout/hList7#1"/>
    <dgm:cxn modelId="{2D98EF06-9592-FC43-AA74-E05142EABD0D}" type="presParOf" srcId="{E657B591-27B2-44C7-9F5A-316CB42C8A86}" destId="{6FA7C24B-C90B-4A34-86EE-AEFBB458405F}" srcOrd="3" destOrd="0" presId="urn:microsoft.com/office/officeart/2005/8/layout/hList7#1"/>
    <dgm:cxn modelId="{9C06CBE8-7046-1541-A193-67AEB466DD98}" type="presParOf" srcId="{5D5C2F8D-542F-4F6B-9491-F4536927D0E9}" destId="{F6FF2D0C-EF6E-4E32-BDB7-631069788FD1}" srcOrd="7" destOrd="0" presId="urn:microsoft.com/office/officeart/2005/8/layout/hList7#1"/>
    <dgm:cxn modelId="{A7AF5F85-D9BE-3249-8540-BB3E5771DBE5}" type="presParOf" srcId="{5D5C2F8D-542F-4F6B-9491-F4536927D0E9}" destId="{A7E3B9F2-E69F-469F-826F-0E038AB0F224}" srcOrd="8" destOrd="0" presId="urn:microsoft.com/office/officeart/2005/8/layout/hList7#1"/>
    <dgm:cxn modelId="{19B71110-ABAF-D54E-BA29-35600E3017FE}" type="presParOf" srcId="{A7E3B9F2-E69F-469F-826F-0E038AB0F224}" destId="{272CE349-0240-4CB8-B56F-39A8682A9659}" srcOrd="0" destOrd="0" presId="urn:microsoft.com/office/officeart/2005/8/layout/hList7#1"/>
    <dgm:cxn modelId="{CD5EACDB-1A4F-D246-B373-E0E21A469660}" type="presParOf" srcId="{A7E3B9F2-E69F-469F-826F-0E038AB0F224}" destId="{DBD2F4C2-B35E-44B6-BEF0-89496B8D5270}" srcOrd="1" destOrd="0" presId="urn:microsoft.com/office/officeart/2005/8/layout/hList7#1"/>
    <dgm:cxn modelId="{2C1D25DD-5287-E54F-84A3-8059161DA41C}" type="presParOf" srcId="{A7E3B9F2-E69F-469F-826F-0E038AB0F224}" destId="{547137D9-DCFF-40AF-B917-4CE8D466F56A}" srcOrd="2" destOrd="0" presId="urn:microsoft.com/office/officeart/2005/8/layout/hList7#1"/>
    <dgm:cxn modelId="{71E9B1D0-748E-3B43-BD72-3D6DA7D935F0}" type="presParOf" srcId="{A7E3B9F2-E69F-469F-826F-0E038AB0F224}" destId="{6722D49C-F770-4CDB-9EDD-06E3F358AC1A}" srcOrd="3" destOrd="0" presId="urn:microsoft.com/office/officeart/2005/8/layout/hList7#1"/>
    <dgm:cxn modelId="{6E9647CE-429D-7C49-A59D-A2F3659A0A89}" type="presParOf" srcId="{5D5C2F8D-542F-4F6B-9491-F4536927D0E9}" destId="{9F672BF7-FDEB-41CB-8285-1119740DECCB}" srcOrd="9" destOrd="0" presId="urn:microsoft.com/office/officeart/2005/8/layout/hList7#1"/>
    <dgm:cxn modelId="{83F8CD35-25D0-274A-98E6-591613E0E1AB}" type="presParOf" srcId="{5D5C2F8D-542F-4F6B-9491-F4536927D0E9}" destId="{18ADA90E-3DD4-46D3-9B84-D54BBD2850E6}" srcOrd="10" destOrd="0" presId="urn:microsoft.com/office/officeart/2005/8/layout/hList7#1"/>
    <dgm:cxn modelId="{61C3E44D-BD15-EC4B-B313-727AB0A9F1F4}" type="presParOf" srcId="{18ADA90E-3DD4-46D3-9B84-D54BBD2850E6}" destId="{FF87C13F-235B-4AEA-A137-E71150F53BEC}" srcOrd="0" destOrd="0" presId="urn:microsoft.com/office/officeart/2005/8/layout/hList7#1"/>
    <dgm:cxn modelId="{CC927515-B34A-9C44-93A3-0A69396C86E6}" type="presParOf" srcId="{18ADA90E-3DD4-46D3-9B84-D54BBD2850E6}" destId="{50D4AF0B-BE1F-469F-B8F6-95E87F0FEEF8}" srcOrd="1" destOrd="0" presId="urn:microsoft.com/office/officeart/2005/8/layout/hList7#1"/>
    <dgm:cxn modelId="{80BA4C5E-5E8B-D74F-8859-15AB9736A204}" type="presParOf" srcId="{18ADA90E-3DD4-46D3-9B84-D54BBD2850E6}" destId="{8290F0A7-E7F0-4218-9CA3-14EA26EFB41F}" srcOrd="2" destOrd="0" presId="urn:microsoft.com/office/officeart/2005/8/layout/hList7#1"/>
    <dgm:cxn modelId="{7E55877A-FC69-2A46-AF1A-B59650A2FBEA}" type="presParOf" srcId="{18ADA90E-3DD4-46D3-9B84-D54BBD2850E6}" destId="{54B523E8-E89B-459C-9A5C-D4185785647E}"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09C02-AB8F-49C3-8F61-ADC9E18433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83590F9-3A96-4D6A-A3E5-A7C7B58C1F5C}">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chemeClr val="bg1">
                  <a:lumMod val="50000"/>
                </a:schemeClr>
              </a:solidFill>
            </a:rPr>
            <a:t>Executives</a:t>
          </a:r>
          <a:endParaRPr lang="en-US" dirty="0">
            <a:solidFill>
              <a:schemeClr val="bg1">
                <a:lumMod val="50000"/>
              </a:schemeClr>
            </a:solidFill>
          </a:endParaRPr>
        </a:p>
      </dgm:t>
    </dgm:pt>
    <dgm:pt modelId="{885A4914-AA54-47CA-AE6E-2DBC92AF2E3F}" type="parTrans" cxnId="{8EBFEE0E-F54E-4739-97F4-4628B58EE4BC}">
      <dgm:prSet/>
      <dgm:spPr/>
      <dgm:t>
        <a:bodyPr/>
        <a:lstStyle/>
        <a:p>
          <a:endParaRPr lang="en-US">
            <a:solidFill>
              <a:schemeClr val="bg1">
                <a:lumMod val="50000"/>
              </a:schemeClr>
            </a:solidFill>
          </a:endParaRPr>
        </a:p>
      </dgm:t>
    </dgm:pt>
    <dgm:pt modelId="{A451D9BF-E794-4AD1-BB56-898CDCC73439}" type="sibTrans" cxnId="{8EBFEE0E-F54E-4739-97F4-4628B58EE4BC}">
      <dgm:prSet/>
      <dgm:spPr/>
      <dgm:t>
        <a:bodyPr/>
        <a:lstStyle/>
        <a:p>
          <a:endParaRPr lang="en-US">
            <a:solidFill>
              <a:schemeClr val="bg1">
                <a:lumMod val="50000"/>
              </a:schemeClr>
            </a:solidFill>
          </a:endParaRPr>
        </a:p>
      </dgm:t>
    </dgm:pt>
    <dgm:pt modelId="{5C559210-C017-4DB9-B9A6-92D588A470F0}">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chemeClr val="bg1">
                  <a:lumMod val="50000"/>
                </a:schemeClr>
              </a:solidFill>
            </a:rPr>
            <a:t>Middle Management</a:t>
          </a:r>
          <a:endParaRPr lang="en-US" dirty="0">
            <a:solidFill>
              <a:schemeClr val="bg1">
                <a:lumMod val="50000"/>
              </a:schemeClr>
            </a:solidFill>
          </a:endParaRPr>
        </a:p>
      </dgm:t>
    </dgm:pt>
    <dgm:pt modelId="{9D05BC01-E11C-4274-B5B7-E76B62F486DF}" type="parTrans" cxnId="{1518A17E-2213-4783-BA19-41547A6C17C0}">
      <dgm:prSet/>
      <dgm:spPr/>
      <dgm:t>
        <a:bodyPr/>
        <a:lstStyle/>
        <a:p>
          <a:endParaRPr lang="en-US">
            <a:solidFill>
              <a:schemeClr val="bg1">
                <a:lumMod val="50000"/>
              </a:schemeClr>
            </a:solidFill>
          </a:endParaRPr>
        </a:p>
      </dgm:t>
    </dgm:pt>
    <dgm:pt modelId="{53EB3A71-8DA0-4CBD-99D4-B1458FFC3964}" type="sibTrans" cxnId="{1518A17E-2213-4783-BA19-41547A6C17C0}">
      <dgm:prSet/>
      <dgm:spPr/>
      <dgm:t>
        <a:bodyPr/>
        <a:lstStyle/>
        <a:p>
          <a:endParaRPr lang="en-US">
            <a:solidFill>
              <a:schemeClr val="bg1">
                <a:lumMod val="50000"/>
              </a:schemeClr>
            </a:solidFill>
          </a:endParaRPr>
        </a:p>
      </dgm:t>
    </dgm:pt>
    <dgm:pt modelId="{E19C7716-C0A1-4BF8-8BC1-5C015F96167B}">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chemeClr val="bg1">
                  <a:lumMod val="50000"/>
                </a:schemeClr>
              </a:solidFill>
            </a:rPr>
            <a:t>Employees</a:t>
          </a:r>
          <a:endParaRPr lang="en-US" dirty="0">
            <a:solidFill>
              <a:schemeClr val="bg1">
                <a:lumMod val="50000"/>
              </a:schemeClr>
            </a:solidFill>
          </a:endParaRPr>
        </a:p>
      </dgm:t>
    </dgm:pt>
    <dgm:pt modelId="{605FEBD5-328D-42C7-B5D7-CE4C0F442801}" type="parTrans" cxnId="{E45F966D-4F20-4325-9E3C-5FCD23412D04}">
      <dgm:prSet/>
      <dgm:spPr/>
      <dgm:t>
        <a:bodyPr/>
        <a:lstStyle/>
        <a:p>
          <a:endParaRPr lang="en-US">
            <a:solidFill>
              <a:schemeClr val="bg1">
                <a:lumMod val="50000"/>
              </a:schemeClr>
            </a:solidFill>
          </a:endParaRPr>
        </a:p>
      </dgm:t>
    </dgm:pt>
    <dgm:pt modelId="{5138F970-AFF3-4F57-B98C-9EA869B439F4}" type="sibTrans" cxnId="{E45F966D-4F20-4325-9E3C-5FCD23412D04}">
      <dgm:prSet/>
      <dgm:spPr/>
      <dgm:t>
        <a:bodyPr/>
        <a:lstStyle/>
        <a:p>
          <a:endParaRPr lang="en-US">
            <a:solidFill>
              <a:schemeClr val="bg1">
                <a:lumMod val="50000"/>
              </a:schemeClr>
            </a:solidFill>
          </a:endParaRPr>
        </a:p>
      </dgm:t>
    </dgm:pt>
    <dgm:pt modelId="{7A33C611-0E8D-45E3-8A7F-77B997E56716}">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solidFill>
                <a:schemeClr val="bg1">
                  <a:lumMod val="50000"/>
                </a:schemeClr>
              </a:solidFill>
            </a:rPr>
            <a:t>Customers</a:t>
          </a:r>
          <a:endParaRPr lang="en-US" dirty="0">
            <a:solidFill>
              <a:schemeClr val="bg1">
                <a:lumMod val="50000"/>
              </a:schemeClr>
            </a:solidFill>
          </a:endParaRPr>
        </a:p>
      </dgm:t>
    </dgm:pt>
    <dgm:pt modelId="{2EA7747E-7B60-41ED-8C69-75436683E673}" type="parTrans" cxnId="{D8164B52-E5FC-4FEF-BD68-DD8705C23E0F}">
      <dgm:prSet/>
      <dgm:spPr/>
      <dgm:t>
        <a:bodyPr/>
        <a:lstStyle/>
        <a:p>
          <a:endParaRPr lang="en-US">
            <a:solidFill>
              <a:schemeClr val="bg1">
                <a:lumMod val="50000"/>
              </a:schemeClr>
            </a:solidFill>
          </a:endParaRPr>
        </a:p>
      </dgm:t>
    </dgm:pt>
    <dgm:pt modelId="{C5603DD3-94AC-4B86-92C9-C6761FB4B052}" type="sibTrans" cxnId="{D8164B52-E5FC-4FEF-BD68-DD8705C23E0F}">
      <dgm:prSet/>
      <dgm:spPr/>
      <dgm:t>
        <a:bodyPr/>
        <a:lstStyle/>
        <a:p>
          <a:endParaRPr lang="en-US">
            <a:solidFill>
              <a:schemeClr val="bg1">
                <a:lumMod val="50000"/>
              </a:schemeClr>
            </a:solidFill>
          </a:endParaRPr>
        </a:p>
      </dgm:t>
    </dgm:pt>
    <dgm:pt modelId="{3BDDFE9A-7295-47D0-A8D4-D407DFFA7982}">
      <dgm:prSet phldrT="[Text]"/>
      <dgm:spPr/>
      <dgm:t>
        <a:bodyPr/>
        <a:lstStyle/>
        <a:p>
          <a:r>
            <a:rPr lang="en-US" dirty="0" smtClean="0">
              <a:solidFill>
                <a:schemeClr val="bg1">
                  <a:lumMod val="50000"/>
                </a:schemeClr>
              </a:solidFill>
              <a:effectLst/>
            </a:rPr>
            <a:t>Executive Support is Absolutely Necessary for the Success of Information Security </a:t>
          </a:r>
          <a:endParaRPr lang="en-US" dirty="0">
            <a:solidFill>
              <a:schemeClr val="bg1">
                <a:lumMod val="50000"/>
              </a:schemeClr>
            </a:solidFill>
            <a:effectLst/>
          </a:endParaRPr>
        </a:p>
      </dgm:t>
    </dgm:pt>
    <dgm:pt modelId="{F09C174B-2979-4D9C-9E8B-DB9CB9200C7E}" type="parTrans" cxnId="{DFE2A9A1-766D-42B5-9E7F-DABF3EEB033A}">
      <dgm:prSet/>
      <dgm:spPr/>
      <dgm:t>
        <a:bodyPr/>
        <a:lstStyle/>
        <a:p>
          <a:endParaRPr lang="en-US">
            <a:solidFill>
              <a:schemeClr val="bg1">
                <a:lumMod val="50000"/>
              </a:schemeClr>
            </a:solidFill>
          </a:endParaRPr>
        </a:p>
      </dgm:t>
    </dgm:pt>
    <dgm:pt modelId="{9424B75A-83AA-42AB-8916-ED0FBD7BED36}" type="sibTrans" cxnId="{DFE2A9A1-766D-42B5-9E7F-DABF3EEB033A}">
      <dgm:prSet/>
      <dgm:spPr/>
      <dgm:t>
        <a:bodyPr/>
        <a:lstStyle/>
        <a:p>
          <a:endParaRPr lang="en-US">
            <a:solidFill>
              <a:schemeClr val="bg1">
                <a:lumMod val="50000"/>
              </a:schemeClr>
            </a:solidFill>
          </a:endParaRPr>
        </a:p>
      </dgm:t>
    </dgm:pt>
    <dgm:pt modelId="{ED90E3CF-D299-4E98-ABA1-E1955FD42E4A}">
      <dgm:prSet/>
      <dgm:spPr/>
      <dgm:t>
        <a:bodyPr/>
        <a:lstStyle/>
        <a:p>
          <a:r>
            <a:rPr lang="en-US" dirty="0" smtClean="0">
              <a:solidFill>
                <a:schemeClr val="bg1">
                  <a:lumMod val="50000"/>
                </a:schemeClr>
              </a:solidFill>
              <a:effectLst/>
            </a:rPr>
            <a:t>Executive Management Need Education &amp; Information to make good business decisions</a:t>
          </a:r>
          <a:endParaRPr lang="en-US" dirty="0">
            <a:solidFill>
              <a:schemeClr val="bg1">
                <a:lumMod val="50000"/>
              </a:schemeClr>
            </a:solidFill>
            <a:effectLst/>
          </a:endParaRPr>
        </a:p>
      </dgm:t>
    </dgm:pt>
    <dgm:pt modelId="{346BF43C-9F43-44FF-A27E-5EA0ACC63A81}" type="parTrans" cxnId="{3F6A1916-298F-4F42-98DA-2EB3689A5CF9}">
      <dgm:prSet/>
      <dgm:spPr/>
      <dgm:t>
        <a:bodyPr/>
        <a:lstStyle/>
        <a:p>
          <a:endParaRPr lang="en-US">
            <a:solidFill>
              <a:schemeClr val="bg1">
                <a:lumMod val="50000"/>
              </a:schemeClr>
            </a:solidFill>
          </a:endParaRPr>
        </a:p>
      </dgm:t>
    </dgm:pt>
    <dgm:pt modelId="{470A7F61-8148-4846-BE5A-D2D6816A5F18}" type="sibTrans" cxnId="{3F6A1916-298F-4F42-98DA-2EB3689A5CF9}">
      <dgm:prSet/>
      <dgm:spPr/>
      <dgm:t>
        <a:bodyPr/>
        <a:lstStyle/>
        <a:p>
          <a:endParaRPr lang="en-US">
            <a:solidFill>
              <a:schemeClr val="bg1">
                <a:lumMod val="50000"/>
              </a:schemeClr>
            </a:solidFill>
          </a:endParaRPr>
        </a:p>
      </dgm:t>
    </dgm:pt>
    <dgm:pt modelId="{1115ACC9-D784-4E6D-90ED-09A4FAA1872F}">
      <dgm:prSet phldrT="[Text]"/>
      <dgm:spPr/>
      <dgm:t>
        <a:bodyPr/>
        <a:lstStyle/>
        <a:p>
          <a:r>
            <a:rPr lang="en-US" dirty="0" smtClean="0">
              <a:solidFill>
                <a:schemeClr val="bg1">
                  <a:lumMod val="50000"/>
                </a:schemeClr>
              </a:solidFill>
              <a:effectLst/>
            </a:rPr>
            <a:t>Middle-management support is essential. </a:t>
          </a:r>
          <a:endParaRPr lang="en-US" dirty="0">
            <a:solidFill>
              <a:schemeClr val="bg1">
                <a:lumMod val="50000"/>
              </a:schemeClr>
            </a:solidFill>
            <a:effectLst/>
          </a:endParaRPr>
        </a:p>
      </dgm:t>
    </dgm:pt>
    <dgm:pt modelId="{72E91B06-4CD1-4C77-9AA8-EA6241028B6E}" type="parTrans" cxnId="{DE09D120-A46C-44D8-A357-D8A8F7486511}">
      <dgm:prSet/>
      <dgm:spPr/>
      <dgm:t>
        <a:bodyPr/>
        <a:lstStyle/>
        <a:p>
          <a:endParaRPr lang="en-US">
            <a:solidFill>
              <a:schemeClr val="bg1">
                <a:lumMod val="50000"/>
              </a:schemeClr>
            </a:solidFill>
          </a:endParaRPr>
        </a:p>
      </dgm:t>
    </dgm:pt>
    <dgm:pt modelId="{A9560CD7-28DA-42FE-AF0D-B18128BA124A}" type="sibTrans" cxnId="{DE09D120-A46C-44D8-A357-D8A8F7486511}">
      <dgm:prSet/>
      <dgm:spPr/>
      <dgm:t>
        <a:bodyPr/>
        <a:lstStyle/>
        <a:p>
          <a:endParaRPr lang="en-US">
            <a:solidFill>
              <a:schemeClr val="bg1">
                <a:lumMod val="50000"/>
              </a:schemeClr>
            </a:solidFill>
          </a:endParaRPr>
        </a:p>
      </dgm:t>
    </dgm:pt>
    <dgm:pt modelId="{75DAD4FB-9A48-4C7A-B68E-83EB9EE9B466}">
      <dgm:prSet phldrT="[Text]"/>
      <dgm:spPr/>
      <dgm:t>
        <a:bodyPr/>
        <a:lstStyle/>
        <a:p>
          <a:r>
            <a:rPr lang="en-US" dirty="0" smtClean="0">
              <a:solidFill>
                <a:schemeClr val="bg1">
                  <a:lumMod val="50000"/>
                </a:schemeClr>
              </a:solidFill>
              <a:effectLst/>
            </a:rPr>
            <a:t>The CISO must be functionally aligned – a team player, facilitator, and advisor achieving project objectives without compromising security.</a:t>
          </a:r>
          <a:endParaRPr lang="en-US" dirty="0">
            <a:solidFill>
              <a:schemeClr val="bg1">
                <a:lumMod val="50000"/>
              </a:schemeClr>
            </a:solidFill>
            <a:effectLst/>
          </a:endParaRPr>
        </a:p>
      </dgm:t>
    </dgm:pt>
    <dgm:pt modelId="{072FEBC7-B401-4099-BBC2-D248CC0A1E11}" type="parTrans" cxnId="{2B1C01D7-238C-4B88-880B-6ADAF339B18E}">
      <dgm:prSet/>
      <dgm:spPr/>
      <dgm:t>
        <a:bodyPr/>
        <a:lstStyle/>
        <a:p>
          <a:endParaRPr lang="en-US">
            <a:solidFill>
              <a:schemeClr val="bg1">
                <a:lumMod val="50000"/>
              </a:schemeClr>
            </a:solidFill>
          </a:endParaRPr>
        </a:p>
      </dgm:t>
    </dgm:pt>
    <dgm:pt modelId="{0D97DAD0-DFA4-4260-966D-BAF060E649CA}" type="sibTrans" cxnId="{2B1C01D7-238C-4B88-880B-6ADAF339B18E}">
      <dgm:prSet/>
      <dgm:spPr/>
      <dgm:t>
        <a:bodyPr/>
        <a:lstStyle/>
        <a:p>
          <a:endParaRPr lang="en-US">
            <a:solidFill>
              <a:schemeClr val="bg1">
                <a:lumMod val="50000"/>
              </a:schemeClr>
            </a:solidFill>
          </a:endParaRPr>
        </a:p>
      </dgm:t>
    </dgm:pt>
    <dgm:pt modelId="{0A914809-FDFF-41C8-B8BC-BAC41AB81C0A}">
      <dgm:prSet phldrT="[Text]"/>
      <dgm:spPr/>
      <dgm:t>
        <a:bodyPr/>
        <a:lstStyle/>
        <a:p>
          <a:r>
            <a:rPr lang="en-US" dirty="0" smtClean="0">
              <a:solidFill>
                <a:schemeClr val="bg1">
                  <a:lumMod val="50000"/>
                </a:schemeClr>
              </a:solidFill>
              <a:effectLst/>
            </a:rPr>
            <a:t>End users are an essential part of any Information Security Strategy. </a:t>
          </a:r>
          <a:endParaRPr lang="en-US" dirty="0">
            <a:solidFill>
              <a:schemeClr val="bg1">
                <a:lumMod val="50000"/>
              </a:schemeClr>
            </a:solidFill>
            <a:effectLst/>
          </a:endParaRPr>
        </a:p>
      </dgm:t>
    </dgm:pt>
    <dgm:pt modelId="{9FF286F7-69E9-4004-96E9-4A47E7439FAE}" type="parTrans" cxnId="{1813F634-A164-49CB-A245-6CD1275A0141}">
      <dgm:prSet/>
      <dgm:spPr/>
      <dgm:t>
        <a:bodyPr/>
        <a:lstStyle/>
        <a:p>
          <a:endParaRPr lang="en-US">
            <a:solidFill>
              <a:schemeClr val="bg1">
                <a:lumMod val="50000"/>
              </a:schemeClr>
            </a:solidFill>
          </a:endParaRPr>
        </a:p>
      </dgm:t>
    </dgm:pt>
    <dgm:pt modelId="{EBC93276-D6B5-4B7C-9B54-EE8DE2779047}" type="sibTrans" cxnId="{1813F634-A164-49CB-A245-6CD1275A0141}">
      <dgm:prSet/>
      <dgm:spPr/>
      <dgm:t>
        <a:bodyPr/>
        <a:lstStyle/>
        <a:p>
          <a:endParaRPr lang="en-US">
            <a:solidFill>
              <a:schemeClr val="bg1">
                <a:lumMod val="50000"/>
              </a:schemeClr>
            </a:solidFill>
          </a:endParaRPr>
        </a:p>
      </dgm:t>
    </dgm:pt>
    <dgm:pt modelId="{0D373CE1-D626-4232-A27B-593A477D5B82}">
      <dgm:prSet phldrT="[Text]"/>
      <dgm:spPr/>
      <dgm:t>
        <a:bodyPr/>
        <a:lstStyle/>
        <a:p>
          <a:r>
            <a:rPr lang="en-US" dirty="0" smtClean="0">
              <a:solidFill>
                <a:schemeClr val="bg1">
                  <a:lumMod val="50000"/>
                </a:schemeClr>
              </a:solidFill>
            </a:rPr>
            <a:t>What Security Metrics would you publish to customers?</a:t>
          </a:r>
          <a:endParaRPr lang="en-US" dirty="0">
            <a:solidFill>
              <a:schemeClr val="bg1">
                <a:lumMod val="50000"/>
              </a:schemeClr>
            </a:solidFill>
          </a:endParaRPr>
        </a:p>
      </dgm:t>
    </dgm:pt>
    <dgm:pt modelId="{E41DF5FD-3C84-4C12-B799-77C6E05F7CCC}" type="parTrans" cxnId="{46630BA5-1876-4960-8270-FD412D74430F}">
      <dgm:prSet/>
      <dgm:spPr/>
      <dgm:t>
        <a:bodyPr/>
        <a:lstStyle/>
        <a:p>
          <a:endParaRPr lang="en-US">
            <a:solidFill>
              <a:schemeClr val="bg1">
                <a:lumMod val="50000"/>
              </a:schemeClr>
            </a:solidFill>
          </a:endParaRPr>
        </a:p>
      </dgm:t>
    </dgm:pt>
    <dgm:pt modelId="{4C50BB51-01F8-4A24-9F67-DEFD736FEFBE}" type="sibTrans" cxnId="{46630BA5-1876-4960-8270-FD412D74430F}">
      <dgm:prSet/>
      <dgm:spPr/>
      <dgm:t>
        <a:bodyPr/>
        <a:lstStyle/>
        <a:p>
          <a:endParaRPr lang="en-US">
            <a:solidFill>
              <a:schemeClr val="bg1">
                <a:lumMod val="50000"/>
              </a:schemeClr>
            </a:solidFill>
          </a:endParaRPr>
        </a:p>
      </dgm:t>
    </dgm:pt>
    <dgm:pt modelId="{D27AB0CE-8C74-4398-A286-949CEEF319DF}" type="pres">
      <dgm:prSet presAssocID="{22F09C02-AB8F-49C3-8F61-ADC9E18433F5}" presName="linear" presStyleCnt="0">
        <dgm:presLayoutVars>
          <dgm:dir/>
          <dgm:animLvl val="lvl"/>
          <dgm:resizeHandles val="exact"/>
        </dgm:presLayoutVars>
      </dgm:prSet>
      <dgm:spPr/>
      <dgm:t>
        <a:bodyPr/>
        <a:lstStyle/>
        <a:p>
          <a:endParaRPr lang="en-US"/>
        </a:p>
      </dgm:t>
    </dgm:pt>
    <dgm:pt modelId="{BFD99EBB-923D-4086-B8D9-1F903F6B85B4}" type="pres">
      <dgm:prSet presAssocID="{483590F9-3A96-4D6A-A3E5-A7C7B58C1F5C}" presName="parentLin" presStyleCnt="0"/>
      <dgm:spPr/>
    </dgm:pt>
    <dgm:pt modelId="{A01E1C84-7879-4F39-98E1-9B6F68DD09BF}" type="pres">
      <dgm:prSet presAssocID="{483590F9-3A96-4D6A-A3E5-A7C7B58C1F5C}" presName="parentLeftMargin" presStyleLbl="node1" presStyleIdx="0" presStyleCnt="4"/>
      <dgm:spPr/>
      <dgm:t>
        <a:bodyPr/>
        <a:lstStyle/>
        <a:p>
          <a:endParaRPr lang="en-US"/>
        </a:p>
      </dgm:t>
    </dgm:pt>
    <dgm:pt modelId="{B9587060-02A5-4482-841C-2DACBDE9FF92}" type="pres">
      <dgm:prSet presAssocID="{483590F9-3A96-4D6A-A3E5-A7C7B58C1F5C}" presName="parentText" presStyleLbl="node1" presStyleIdx="0" presStyleCnt="4">
        <dgm:presLayoutVars>
          <dgm:chMax val="0"/>
          <dgm:bulletEnabled val="1"/>
        </dgm:presLayoutVars>
      </dgm:prSet>
      <dgm:spPr/>
      <dgm:t>
        <a:bodyPr/>
        <a:lstStyle/>
        <a:p>
          <a:endParaRPr lang="en-US"/>
        </a:p>
      </dgm:t>
    </dgm:pt>
    <dgm:pt modelId="{AAD46D9F-3833-443B-BE7A-910C47520C23}" type="pres">
      <dgm:prSet presAssocID="{483590F9-3A96-4D6A-A3E5-A7C7B58C1F5C}" presName="negativeSpace" presStyleCnt="0"/>
      <dgm:spPr/>
    </dgm:pt>
    <dgm:pt modelId="{A72D262D-DB9F-41D0-9E73-97428EBEF017}" type="pres">
      <dgm:prSet presAssocID="{483590F9-3A96-4D6A-A3E5-A7C7B58C1F5C}" presName="childText" presStyleLbl="conFgAcc1" presStyleIdx="0" presStyleCnt="4">
        <dgm:presLayoutVars>
          <dgm:bulletEnabled val="1"/>
        </dgm:presLayoutVars>
      </dgm:prSet>
      <dgm:spPr/>
      <dgm:t>
        <a:bodyPr/>
        <a:lstStyle/>
        <a:p>
          <a:endParaRPr lang="en-US"/>
        </a:p>
      </dgm:t>
    </dgm:pt>
    <dgm:pt modelId="{069E2D39-0D21-43A0-B886-BDD1A73886FC}" type="pres">
      <dgm:prSet presAssocID="{A451D9BF-E794-4AD1-BB56-898CDCC73439}" presName="spaceBetweenRectangles" presStyleCnt="0"/>
      <dgm:spPr/>
    </dgm:pt>
    <dgm:pt modelId="{EC1DF0A8-EC89-4C0F-96F9-90DB75F096F9}" type="pres">
      <dgm:prSet presAssocID="{5C559210-C017-4DB9-B9A6-92D588A470F0}" presName="parentLin" presStyleCnt="0"/>
      <dgm:spPr/>
    </dgm:pt>
    <dgm:pt modelId="{61340A8C-2D92-4B29-A5F2-5838A6677A61}" type="pres">
      <dgm:prSet presAssocID="{5C559210-C017-4DB9-B9A6-92D588A470F0}" presName="parentLeftMargin" presStyleLbl="node1" presStyleIdx="0" presStyleCnt="4"/>
      <dgm:spPr/>
      <dgm:t>
        <a:bodyPr/>
        <a:lstStyle/>
        <a:p>
          <a:endParaRPr lang="en-US"/>
        </a:p>
      </dgm:t>
    </dgm:pt>
    <dgm:pt modelId="{3C61ADE4-8C9C-413B-AC90-30F39B654A38}" type="pres">
      <dgm:prSet presAssocID="{5C559210-C017-4DB9-B9A6-92D588A470F0}" presName="parentText" presStyleLbl="node1" presStyleIdx="1" presStyleCnt="4">
        <dgm:presLayoutVars>
          <dgm:chMax val="0"/>
          <dgm:bulletEnabled val="1"/>
        </dgm:presLayoutVars>
      </dgm:prSet>
      <dgm:spPr/>
      <dgm:t>
        <a:bodyPr/>
        <a:lstStyle/>
        <a:p>
          <a:endParaRPr lang="en-US"/>
        </a:p>
      </dgm:t>
    </dgm:pt>
    <dgm:pt modelId="{19F8AAA3-DA70-4019-909A-60FC249141F7}" type="pres">
      <dgm:prSet presAssocID="{5C559210-C017-4DB9-B9A6-92D588A470F0}" presName="negativeSpace" presStyleCnt="0"/>
      <dgm:spPr/>
    </dgm:pt>
    <dgm:pt modelId="{F20DBE96-BF17-4960-942F-34ED3F4F8798}" type="pres">
      <dgm:prSet presAssocID="{5C559210-C017-4DB9-B9A6-92D588A470F0}" presName="childText" presStyleLbl="conFgAcc1" presStyleIdx="1" presStyleCnt="4">
        <dgm:presLayoutVars>
          <dgm:bulletEnabled val="1"/>
        </dgm:presLayoutVars>
      </dgm:prSet>
      <dgm:spPr/>
      <dgm:t>
        <a:bodyPr/>
        <a:lstStyle/>
        <a:p>
          <a:endParaRPr lang="en-US"/>
        </a:p>
      </dgm:t>
    </dgm:pt>
    <dgm:pt modelId="{3D557C37-F6A1-4181-BBDF-6041F64E0836}" type="pres">
      <dgm:prSet presAssocID="{53EB3A71-8DA0-4CBD-99D4-B1458FFC3964}" presName="spaceBetweenRectangles" presStyleCnt="0"/>
      <dgm:spPr/>
    </dgm:pt>
    <dgm:pt modelId="{325D3948-638E-4F94-BA0A-9B3A10918A6E}" type="pres">
      <dgm:prSet presAssocID="{E19C7716-C0A1-4BF8-8BC1-5C015F96167B}" presName="parentLin" presStyleCnt="0"/>
      <dgm:spPr/>
    </dgm:pt>
    <dgm:pt modelId="{432377C8-62A6-4B1E-9BF7-2717F4BB01A8}" type="pres">
      <dgm:prSet presAssocID="{E19C7716-C0A1-4BF8-8BC1-5C015F96167B}" presName="parentLeftMargin" presStyleLbl="node1" presStyleIdx="1" presStyleCnt="4"/>
      <dgm:spPr/>
      <dgm:t>
        <a:bodyPr/>
        <a:lstStyle/>
        <a:p>
          <a:endParaRPr lang="en-US"/>
        </a:p>
      </dgm:t>
    </dgm:pt>
    <dgm:pt modelId="{0F2EE1E8-BD97-4E91-8810-E47C06D67095}" type="pres">
      <dgm:prSet presAssocID="{E19C7716-C0A1-4BF8-8BC1-5C015F96167B}" presName="parentText" presStyleLbl="node1" presStyleIdx="2" presStyleCnt="4">
        <dgm:presLayoutVars>
          <dgm:chMax val="0"/>
          <dgm:bulletEnabled val="1"/>
        </dgm:presLayoutVars>
      </dgm:prSet>
      <dgm:spPr/>
      <dgm:t>
        <a:bodyPr/>
        <a:lstStyle/>
        <a:p>
          <a:endParaRPr lang="en-US"/>
        </a:p>
      </dgm:t>
    </dgm:pt>
    <dgm:pt modelId="{DD7FFC2C-53BC-4403-AB7C-6A9DFB1E480B}" type="pres">
      <dgm:prSet presAssocID="{E19C7716-C0A1-4BF8-8BC1-5C015F96167B}" presName="negativeSpace" presStyleCnt="0"/>
      <dgm:spPr/>
    </dgm:pt>
    <dgm:pt modelId="{78689D9E-B68B-402B-A42A-1F18FADEF0DE}" type="pres">
      <dgm:prSet presAssocID="{E19C7716-C0A1-4BF8-8BC1-5C015F96167B}" presName="childText" presStyleLbl="conFgAcc1" presStyleIdx="2" presStyleCnt="4">
        <dgm:presLayoutVars>
          <dgm:bulletEnabled val="1"/>
        </dgm:presLayoutVars>
      </dgm:prSet>
      <dgm:spPr/>
      <dgm:t>
        <a:bodyPr/>
        <a:lstStyle/>
        <a:p>
          <a:endParaRPr lang="en-US"/>
        </a:p>
      </dgm:t>
    </dgm:pt>
    <dgm:pt modelId="{0A465510-33CC-4370-9BC4-20CBEB571BD6}" type="pres">
      <dgm:prSet presAssocID="{5138F970-AFF3-4F57-B98C-9EA869B439F4}" presName="spaceBetweenRectangles" presStyleCnt="0"/>
      <dgm:spPr/>
    </dgm:pt>
    <dgm:pt modelId="{8EFE5150-234B-4D1C-AE62-0C49CE894D58}" type="pres">
      <dgm:prSet presAssocID="{7A33C611-0E8D-45E3-8A7F-77B997E56716}" presName="parentLin" presStyleCnt="0"/>
      <dgm:spPr/>
    </dgm:pt>
    <dgm:pt modelId="{100800DD-2DA8-4A4E-B165-DE7674C4650E}" type="pres">
      <dgm:prSet presAssocID="{7A33C611-0E8D-45E3-8A7F-77B997E56716}" presName="parentLeftMargin" presStyleLbl="node1" presStyleIdx="2" presStyleCnt="4"/>
      <dgm:spPr/>
      <dgm:t>
        <a:bodyPr/>
        <a:lstStyle/>
        <a:p>
          <a:endParaRPr lang="en-US"/>
        </a:p>
      </dgm:t>
    </dgm:pt>
    <dgm:pt modelId="{08850AC9-038F-47A9-B634-36ED0D52136D}" type="pres">
      <dgm:prSet presAssocID="{7A33C611-0E8D-45E3-8A7F-77B997E56716}" presName="parentText" presStyleLbl="node1" presStyleIdx="3" presStyleCnt="4">
        <dgm:presLayoutVars>
          <dgm:chMax val="0"/>
          <dgm:bulletEnabled val="1"/>
        </dgm:presLayoutVars>
      </dgm:prSet>
      <dgm:spPr/>
      <dgm:t>
        <a:bodyPr/>
        <a:lstStyle/>
        <a:p>
          <a:endParaRPr lang="en-US"/>
        </a:p>
      </dgm:t>
    </dgm:pt>
    <dgm:pt modelId="{26147C13-E3A2-4E79-A34B-3B1AB055E6DA}" type="pres">
      <dgm:prSet presAssocID="{7A33C611-0E8D-45E3-8A7F-77B997E56716}" presName="negativeSpace" presStyleCnt="0"/>
      <dgm:spPr/>
    </dgm:pt>
    <dgm:pt modelId="{67E58EFF-AE83-488B-9144-B6A54308F127}" type="pres">
      <dgm:prSet presAssocID="{7A33C611-0E8D-45E3-8A7F-77B997E56716}" presName="childText" presStyleLbl="conFgAcc1" presStyleIdx="3" presStyleCnt="4">
        <dgm:presLayoutVars>
          <dgm:bulletEnabled val="1"/>
        </dgm:presLayoutVars>
      </dgm:prSet>
      <dgm:spPr/>
      <dgm:t>
        <a:bodyPr/>
        <a:lstStyle/>
        <a:p>
          <a:endParaRPr lang="en-US"/>
        </a:p>
      </dgm:t>
    </dgm:pt>
  </dgm:ptLst>
  <dgm:cxnLst>
    <dgm:cxn modelId="{8EBFEE0E-F54E-4739-97F4-4628B58EE4BC}" srcId="{22F09C02-AB8F-49C3-8F61-ADC9E18433F5}" destId="{483590F9-3A96-4D6A-A3E5-A7C7B58C1F5C}" srcOrd="0" destOrd="0" parTransId="{885A4914-AA54-47CA-AE6E-2DBC92AF2E3F}" sibTransId="{A451D9BF-E794-4AD1-BB56-898CDCC73439}"/>
    <dgm:cxn modelId="{E45F966D-4F20-4325-9E3C-5FCD23412D04}" srcId="{22F09C02-AB8F-49C3-8F61-ADC9E18433F5}" destId="{E19C7716-C0A1-4BF8-8BC1-5C015F96167B}" srcOrd="2" destOrd="0" parTransId="{605FEBD5-328D-42C7-B5D7-CE4C0F442801}" sibTransId="{5138F970-AFF3-4F57-B98C-9EA869B439F4}"/>
    <dgm:cxn modelId="{9A0AA4B9-3507-A64D-B291-6EA39111F860}" type="presOf" srcId="{5C559210-C017-4DB9-B9A6-92D588A470F0}" destId="{61340A8C-2D92-4B29-A5F2-5838A6677A61}" srcOrd="0" destOrd="0" presId="urn:microsoft.com/office/officeart/2005/8/layout/list1"/>
    <dgm:cxn modelId="{2253675D-422A-5041-AD85-109E3B283EA0}" type="presOf" srcId="{483590F9-3A96-4D6A-A3E5-A7C7B58C1F5C}" destId="{A01E1C84-7879-4F39-98E1-9B6F68DD09BF}" srcOrd="0" destOrd="0" presId="urn:microsoft.com/office/officeart/2005/8/layout/list1"/>
    <dgm:cxn modelId="{237ADA26-2C42-7E40-A994-DC2F02E42D2C}" type="presOf" srcId="{E19C7716-C0A1-4BF8-8BC1-5C015F96167B}" destId="{0F2EE1E8-BD97-4E91-8810-E47C06D67095}" srcOrd="1" destOrd="0" presId="urn:microsoft.com/office/officeart/2005/8/layout/list1"/>
    <dgm:cxn modelId="{E45E44D8-CB24-D54C-A767-2244FA4CC88E}" type="presOf" srcId="{483590F9-3A96-4D6A-A3E5-A7C7B58C1F5C}" destId="{B9587060-02A5-4482-841C-2DACBDE9FF92}" srcOrd="1" destOrd="0" presId="urn:microsoft.com/office/officeart/2005/8/layout/list1"/>
    <dgm:cxn modelId="{6EE3151E-409F-0A4A-91E0-D450C4699F47}" type="presOf" srcId="{7A33C611-0E8D-45E3-8A7F-77B997E56716}" destId="{08850AC9-038F-47A9-B634-36ED0D52136D}" srcOrd="1" destOrd="0" presId="urn:microsoft.com/office/officeart/2005/8/layout/list1"/>
    <dgm:cxn modelId="{1518A17E-2213-4783-BA19-41547A6C17C0}" srcId="{22F09C02-AB8F-49C3-8F61-ADC9E18433F5}" destId="{5C559210-C017-4DB9-B9A6-92D588A470F0}" srcOrd="1" destOrd="0" parTransId="{9D05BC01-E11C-4274-B5B7-E76B62F486DF}" sibTransId="{53EB3A71-8DA0-4CBD-99D4-B1458FFC3964}"/>
    <dgm:cxn modelId="{926419FB-3669-B54B-92B8-825602412B1D}" type="presOf" srcId="{1115ACC9-D784-4E6D-90ED-09A4FAA1872F}" destId="{F20DBE96-BF17-4960-942F-34ED3F4F8798}" srcOrd="0" destOrd="0" presId="urn:microsoft.com/office/officeart/2005/8/layout/list1"/>
    <dgm:cxn modelId="{2B1C01D7-238C-4B88-880B-6ADAF339B18E}" srcId="{5C559210-C017-4DB9-B9A6-92D588A470F0}" destId="{75DAD4FB-9A48-4C7A-B68E-83EB9EE9B466}" srcOrd="1" destOrd="0" parTransId="{072FEBC7-B401-4099-BBC2-D248CC0A1E11}" sibTransId="{0D97DAD0-DFA4-4260-966D-BAF060E649CA}"/>
    <dgm:cxn modelId="{297190CD-2044-5241-ADCF-5CB31117DEC0}" type="presOf" srcId="{0D373CE1-D626-4232-A27B-593A477D5B82}" destId="{67E58EFF-AE83-488B-9144-B6A54308F127}" srcOrd="0" destOrd="0" presId="urn:microsoft.com/office/officeart/2005/8/layout/list1"/>
    <dgm:cxn modelId="{D8164B52-E5FC-4FEF-BD68-DD8705C23E0F}" srcId="{22F09C02-AB8F-49C3-8F61-ADC9E18433F5}" destId="{7A33C611-0E8D-45E3-8A7F-77B997E56716}" srcOrd="3" destOrd="0" parTransId="{2EA7747E-7B60-41ED-8C69-75436683E673}" sibTransId="{C5603DD3-94AC-4B86-92C9-C6761FB4B052}"/>
    <dgm:cxn modelId="{93085BEC-94B0-B045-8491-C5D52AE994BE}" type="presOf" srcId="{5C559210-C017-4DB9-B9A6-92D588A470F0}" destId="{3C61ADE4-8C9C-413B-AC90-30F39B654A38}" srcOrd="1" destOrd="0" presId="urn:microsoft.com/office/officeart/2005/8/layout/list1"/>
    <dgm:cxn modelId="{1813F634-A164-49CB-A245-6CD1275A0141}" srcId="{E19C7716-C0A1-4BF8-8BC1-5C015F96167B}" destId="{0A914809-FDFF-41C8-B8BC-BAC41AB81C0A}" srcOrd="0" destOrd="0" parTransId="{9FF286F7-69E9-4004-96E9-4A47E7439FAE}" sibTransId="{EBC93276-D6B5-4B7C-9B54-EE8DE2779047}"/>
    <dgm:cxn modelId="{CF093A01-1C96-DA40-98BC-6AFFE782850C}" type="presOf" srcId="{22F09C02-AB8F-49C3-8F61-ADC9E18433F5}" destId="{D27AB0CE-8C74-4398-A286-949CEEF319DF}" srcOrd="0" destOrd="0" presId="urn:microsoft.com/office/officeart/2005/8/layout/list1"/>
    <dgm:cxn modelId="{487BF299-1B88-A649-9570-A37E7B40E6EA}" type="presOf" srcId="{3BDDFE9A-7295-47D0-A8D4-D407DFFA7982}" destId="{A72D262D-DB9F-41D0-9E73-97428EBEF017}" srcOrd="0" destOrd="0" presId="urn:microsoft.com/office/officeart/2005/8/layout/list1"/>
    <dgm:cxn modelId="{DE09D120-A46C-44D8-A357-D8A8F7486511}" srcId="{5C559210-C017-4DB9-B9A6-92D588A470F0}" destId="{1115ACC9-D784-4E6D-90ED-09A4FAA1872F}" srcOrd="0" destOrd="0" parTransId="{72E91B06-4CD1-4C77-9AA8-EA6241028B6E}" sibTransId="{A9560CD7-28DA-42FE-AF0D-B18128BA124A}"/>
    <dgm:cxn modelId="{3F6A1916-298F-4F42-98DA-2EB3689A5CF9}" srcId="{483590F9-3A96-4D6A-A3E5-A7C7B58C1F5C}" destId="{ED90E3CF-D299-4E98-ABA1-E1955FD42E4A}" srcOrd="1" destOrd="0" parTransId="{346BF43C-9F43-44FF-A27E-5EA0ACC63A81}" sibTransId="{470A7F61-8148-4846-BE5A-D2D6816A5F18}"/>
    <dgm:cxn modelId="{46630BA5-1876-4960-8270-FD412D74430F}" srcId="{7A33C611-0E8D-45E3-8A7F-77B997E56716}" destId="{0D373CE1-D626-4232-A27B-593A477D5B82}" srcOrd="0" destOrd="0" parTransId="{E41DF5FD-3C84-4C12-B799-77C6E05F7CCC}" sibTransId="{4C50BB51-01F8-4A24-9F67-DEFD736FEFBE}"/>
    <dgm:cxn modelId="{7BCB0270-970C-FD4D-9044-6B0CDE45DDEC}" type="presOf" srcId="{75DAD4FB-9A48-4C7A-B68E-83EB9EE9B466}" destId="{F20DBE96-BF17-4960-942F-34ED3F4F8798}" srcOrd="0" destOrd="1" presId="urn:microsoft.com/office/officeart/2005/8/layout/list1"/>
    <dgm:cxn modelId="{8A14D2BB-2EA7-654C-AFFD-8999A86625CA}" type="presOf" srcId="{7A33C611-0E8D-45E3-8A7F-77B997E56716}" destId="{100800DD-2DA8-4A4E-B165-DE7674C4650E}" srcOrd="0" destOrd="0" presId="urn:microsoft.com/office/officeart/2005/8/layout/list1"/>
    <dgm:cxn modelId="{9991F8D6-024E-9442-9DD6-467FEE2F06E7}" type="presOf" srcId="{E19C7716-C0A1-4BF8-8BC1-5C015F96167B}" destId="{432377C8-62A6-4B1E-9BF7-2717F4BB01A8}" srcOrd="0" destOrd="0" presId="urn:microsoft.com/office/officeart/2005/8/layout/list1"/>
    <dgm:cxn modelId="{DFE2A9A1-766D-42B5-9E7F-DABF3EEB033A}" srcId="{483590F9-3A96-4D6A-A3E5-A7C7B58C1F5C}" destId="{3BDDFE9A-7295-47D0-A8D4-D407DFFA7982}" srcOrd="0" destOrd="0" parTransId="{F09C174B-2979-4D9C-9E8B-DB9CB9200C7E}" sibTransId="{9424B75A-83AA-42AB-8916-ED0FBD7BED36}"/>
    <dgm:cxn modelId="{ACC35F75-4BF3-9244-9618-D15F57DE9812}" type="presOf" srcId="{ED90E3CF-D299-4E98-ABA1-E1955FD42E4A}" destId="{A72D262D-DB9F-41D0-9E73-97428EBEF017}" srcOrd="0" destOrd="1" presId="urn:microsoft.com/office/officeart/2005/8/layout/list1"/>
    <dgm:cxn modelId="{81000DD2-6E47-1B47-B8F3-FBA90A04EC03}" type="presOf" srcId="{0A914809-FDFF-41C8-B8BC-BAC41AB81C0A}" destId="{78689D9E-B68B-402B-A42A-1F18FADEF0DE}" srcOrd="0" destOrd="0" presId="urn:microsoft.com/office/officeart/2005/8/layout/list1"/>
    <dgm:cxn modelId="{42CA9606-B9CB-F447-BBAE-27EB5E4C2A04}" type="presParOf" srcId="{D27AB0CE-8C74-4398-A286-949CEEF319DF}" destId="{BFD99EBB-923D-4086-B8D9-1F903F6B85B4}" srcOrd="0" destOrd="0" presId="urn:microsoft.com/office/officeart/2005/8/layout/list1"/>
    <dgm:cxn modelId="{C9FD5846-0A08-994D-9782-F8E08A0DBC73}" type="presParOf" srcId="{BFD99EBB-923D-4086-B8D9-1F903F6B85B4}" destId="{A01E1C84-7879-4F39-98E1-9B6F68DD09BF}" srcOrd="0" destOrd="0" presId="urn:microsoft.com/office/officeart/2005/8/layout/list1"/>
    <dgm:cxn modelId="{03F5EF50-5598-894F-A91A-1942491A841D}" type="presParOf" srcId="{BFD99EBB-923D-4086-B8D9-1F903F6B85B4}" destId="{B9587060-02A5-4482-841C-2DACBDE9FF92}" srcOrd="1" destOrd="0" presId="urn:microsoft.com/office/officeart/2005/8/layout/list1"/>
    <dgm:cxn modelId="{6CA7D6F5-3336-CC44-8F81-E60854201F11}" type="presParOf" srcId="{D27AB0CE-8C74-4398-A286-949CEEF319DF}" destId="{AAD46D9F-3833-443B-BE7A-910C47520C23}" srcOrd="1" destOrd="0" presId="urn:microsoft.com/office/officeart/2005/8/layout/list1"/>
    <dgm:cxn modelId="{1184D2C2-8538-AD43-BD86-470F315436E3}" type="presParOf" srcId="{D27AB0CE-8C74-4398-A286-949CEEF319DF}" destId="{A72D262D-DB9F-41D0-9E73-97428EBEF017}" srcOrd="2" destOrd="0" presId="urn:microsoft.com/office/officeart/2005/8/layout/list1"/>
    <dgm:cxn modelId="{864339DC-E2CB-4C42-86E7-47D73D08EB07}" type="presParOf" srcId="{D27AB0CE-8C74-4398-A286-949CEEF319DF}" destId="{069E2D39-0D21-43A0-B886-BDD1A73886FC}" srcOrd="3" destOrd="0" presId="urn:microsoft.com/office/officeart/2005/8/layout/list1"/>
    <dgm:cxn modelId="{4B506529-B839-2247-806B-BA89A54270BC}" type="presParOf" srcId="{D27AB0CE-8C74-4398-A286-949CEEF319DF}" destId="{EC1DF0A8-EC89-4C0F-96F9-90DB75F096F9}" srcOrd="4" destOrd="0" presId="urn:microsoft.com/office/officeart/2005/8/layout/list1"/>
    <dgm:cxn modelId="{731D96B3-EB36-2D47-A864-8C46BF99737A}" type="presParOf" srcId="{EC1DF0A8-EC89-4C0F-96F9-90DB75F096F9}" destId="{61340A8C-2D92-4B29-A5F2-5838A6677A61}" srcOrd="0" destOrd="0" presId="urn:microsoft.com/office/officeart/2005/8/layout/list1"/>
    <dgm:cxn modelId="{25DEE96E-CBFE-FF48-8480-6AFBFD994B7B}" type="presParOf" srcId="{EC1DF0A8-EC89-4C0F-96F9-90DB75F096F9}" destId="{3C61ADE4-8C9C-413B-AC90-30F39B654A38}" srcOrd="1" destOrd="0" presId="urn:microsoft.com/office/officeart/2005/8/layout/list1"/>
    <dgm:cxn modelId="{B9AA7113-E400-DF49-ADF3-039516309F88}" type="presParOf" srcId="{D27AB0CE-8C74-4398-A286-949CEEF319DF}" destId="{19F8AAA3-DA70-4019-909A-60FC249141F7}" srcOrd="5" destOrd="0" presId="urn:microsoft.com/office/officeart/2005/8/layout/list1"/>
    <dgm:cxn modelId="{946347C9-1298-0A43-8862-12E7A64D1CB5}" type="presParOf" srcId="{D27AB0CE-8C74-4398-A286-949CEEF319DF}" destId="{F20DBE96-BF17-4960-942F-34ED3F4F8798}" srcOrd="6" destOrd="0" presId="urn:microsoft.com/office/officeart/2005/8/layout/list1"/>
    <dgm:cxn modelId="{9CDDF8A9-4C34-724B-813A-DF34F0E7FBBC}" type="presParOf" srcId="{D27AB0CE-8C74-4398-A286-949CEEF319DF}" destId="{3D557C37-F6A1-4181-BBDF-6041F64E0836}" srcOrd="7" destOrd="0" presId="urn:microsoft.com/office/officeart/2005/8/layout/list1"/>
    <dgm:cxn modelId="{EB8EC9A7-1D34-FC4F-AA85-CDE4798BC381}" type="presParOf" srcId="{D27AB0CE-8C74-4398-A286-949CEEF319DF}" destId="{325D3948-638E-4F94-BA0A-9B3A10918A6E}" srcOrd="8" destOrd="0" presId="urn:microsoft.com/office/officeart/2005/8/layout/list1"/>
    <dgm:cxn modelId="{7EA87610-CEFF-9A4D-AB22-1FF1912A52CE}" type="presParOf" srcId="{325D3948-638E-4F94-BA0A-9B3A10918A6E}" destId="{432377C8-62A6-4B1E-9BF7-2717F4BB01A8}" srcOrd="0" destOrd="0" presId="urn:microsoft.com/office/officeart/2005/8/layout/list1"/>
    <dgm:cxn modelId="{354CF740-27FF-1747-9363-00FCB369C111}" type="presParOf" srcId="{325D3948-638E-4F94-BA0A-9B3A10918A6E}" destId="{0F2EE1E8-BD97-4E91-8810-E47C06D67095}" srcOrd="1" destOrd="0" presId="urn:microsoft.com/office/officeart/2005/8/layout/list1"/>
    <dgm:cxn modelId="{7EBB2845-4BCB-C94A-8C96-333039B4D367}" type="presParOf" srcId="{D27AB0CE-8C74-4398-A286-949CEEF319DF}" destId="{DD7FFC2C-53BC-4403-AB7C-6A9DFB1E480B}" srcOrd="9" destOrd="0" presId="urn:microsoft.com/office/officeart/2005/8/layout/list1"/>
    <dgm:cxn modelId="{AADBAD10-5915-5345-9AA6-9C17B1444577}" type="presParOf" srcId="{D27AB0CE-8C74-4398-A286-949CEEF319DF}" destId="{78689D9E-B68B-402B-A42A-1F18FADEF0DE}" srcOrd="10" destOrd="0" presId="urn:microsoft.com/office/officeart/2005/8/layout/list1"/>
    <dgm:cxn modelId="{F922A142-233D-8F4D-B132-EFC3B1BB0DEC}" type="presParOf" srcId="{D27AB0CE-8C74-4398-A286-949CEEF319DF}" destId="{0A465510-33CC-4370-9BC4-20CBEB571BD6}" srcOrd="11" destOrd="0" presId="urn:microsoft.com/office/officeart/2005/8/layout/list1"/>
    <dgm:cxn modelId="{407543D1-745E-F140-A990-0CCE608DB36B}" type="presParOf" srcId="{D27AB0CE-8C74-4398-A286-949CEEF319DF}" destId="{8EFE5150-234B-4D1C-AE62-0C49CE894D58}" srcOrd="12" destOrd="0" presId="urn:microsoft.com/office/officeart/2005/8/layout/list1"/>
    <dgm:cxn modelId="{C73FAF2B-5F05-D648-89DB-49226638A3CB}" type="presParOf" srcId="{8EFE5150-234B-4D1C-AE62-0C49CE894D58}" destId="{100800DD-2DA8-4A4E-B165-DE7674C4650E}" srcOrd="0" destOrd="0" presId="urn:microsoft.com/office/officeart/2005/8/layout/list1"/>
    <dgm:cxn modelId="{1511A24A-10D0-A046-8FF1-5B8ABA83526C}" type="presParOf" srcId="{8EFE5150-234B-4D1C-AE62-0C49CE894D58}" destId="{08850AC9-038F-47A9-B634-36ED0D52136D}" srcOrd="1" destOrd="0" presId="urn:microsoft.com/office/officeart/2005/8/layout/list1"/>
    <dgm:cxn modelId="{87B4B099-0DE3-1545-9913-58E8B067F4BF}" type="presParOf" srcId="{D27AB0CE-8C74-4398-A286-949CEEF319DF}" destId="{26147C13-E3A2-4E79-A34B-3B1AB055E6DA}" srcOrd="13" destOrd="0" presId="urn:microsoft.com/office/officeart/2005/8/layout/list1"/>
    <dgm:cxn modelId="{FEA9CF14-B1C5-A242-AC87-AA3DF50DA2FE}" type="presParOf" srcId="{D27AB0CE-8C74-4398-A286-949CEEF319DF}" destId="{67E58EFF-AE83-488B-9144-B6A54308F12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C372E6-5FED-47BC-92CD-4A1EE3793E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616E1F-8E9B-4846-8666-3AE889792DF9}">
      <dgm:prSet/>
      <dgm:spPr/>
      <dgm:t>
        <a:bodyPr/>
        <a:lstStyle/>
        <a:p>
          <a:r>
            <a:rPr lang="en-US" dirty="0" smtClean="0"/>
            <a:t>Step 4: Demonstrate business leadership as well as security leadership.</a:t>
          </a:r>
          <a:endParaRPr lang="en-US" dirty="0"/>
        </a:p>
      </dgm:t>
    </dgm:pt>
    <dgm:pt modelId="{45E8E2D8-197B-46E8-905D-F69446F819BD}" type="parTrans" cxnId="{D895B908-0740-4965-81F3-539F182A3620}">
      <dgm:prSet/>
      <dgm:spPr/>
      <dgm:t>
        <a:bodyPr/>
        <a:lstStyle/>
        <a:p>
          <a:endParaRPr lang="en-US"/>
        </a:p>
      </dgm:t>
    </dgm:pt>
    <dgm:pt modelId="{972B17D8-368A-459E-ACD0-6E3D0DA2320A}" type="sibTrans" cxnId="{D895B908-0740-4965-81F3-539F182A3620}">
      <dgm:prSet/>
      <dgm:spPr/>
      <dgm:t>
        <a:bodyPr/>
        <a:lstStyle/>
        <a:p>
          <a:endParaRPr lang="en-US"/>
        </a:p>
      </dgm:t>
    </dgm:pt>
    <dgm:pt modelId="{37C5D698-E9CA-4B12-9D98-A9C10861534F}">
      <dgm:prSet/>
      <dgm:spPr/>
      <dgm:t>
        <a:bodyPr/>
        <a:lstStyle/>
        <a:p>
          <a:r>
            <a:rPr lang="en-US" dirty="0" smtClean="0"/>
            <a:t>Step 3: Report  monthly or quarterly to the executive or risk committee.</a:t>
          </a:r>
        </a:p>
      </dgm:t>
    </dgm:pt>
    <dgm:pt modelId="{28BF4B71-82B6-49B0-9DA5-8030803E9621}" type="parTrans" cxnId="{66403800-1182-4BE8-81E6-7E8EB11E6946}">
      <dgm:prSet/>
      <dgm:spPr/>
      <dgm:t>
        <a:bodyPr/>
        <a:lstStyle/>
        <a:p>
          <a:endParaRPr lang="en-US"/>
        </a:p>
      </dgm:t>
    </dgm:pt>
    <dgm:pt modelId="{0ECD40AE-F5B3-4AEF-854D-41F96562C260}" type="sibTrans" cxnId="{66403800-1182-4BE8-81E6-7E8EB11E6946}">
      <dgm:prSet/>
      <dgm:spPr/>
      <dgm:t>
        <a:bodyPr/>
        <a:lstStyle/>
        <a:p>
          <a:endParaRPr lang="en-US"/>
        </a:p>
      </dgm:t>
    </dgm:pt>
    <dgm:pt modelId="{2275B901-920D-47C4-A2F4-4104A53B9195}">
      <dgm:prSet/>
      <dgm:spPr/>
      <dgm:t>
        <a:bodyPr/>
        <a:lstStyle/>
        <a:p>
          <a:pPr marL="119063" indent="-119063">
            <a:tabLst/>
          </a:pPr>
          <a:r>
            <a:rPr lang="en-US" dirty="0" smtClean="0"/>
            <a:t>Interview the key business leaders in your organization. Find out what business metrics they care about.</a:t>
          </a:r>
        </a:p>
      </dgm:t>
    </dgm:pt>
    <dgm:pt modelId="{7254214B-220C-4988-820F-DBF45A350531}" type="parTrans" cxnId="{0732B674-9932-4C43-8CC6-A530C3826D43}">
      <dgm:prSet/>
      <dgm:spPr/>
      <dgm:t>
        <a:bodyPr/>
        <a:lstStyle/>
        <a:p>
          <a:endParaRPr lang="en-US"/>
        </a:p>
      </dgm:t>
    </dgm:pt>
    <dgm:pt modelId="{B5CD8E5C-99AF-4F54-AF9F-08BDADE16716}" type="sibTrans" cxnId="{0732B674-9932-4C43-8CC6-A530C3826D43}">
      <dgm:prSet/>
      <dgm:spPr/>
      <dgm:t>
        <a:bodyPr/>
        <a:lstStyle/>
        <a:p>
          <a:endParaRPr lang="en-US"/>
        </a:p>
      </dgm:t>
    </dgm:pt>
    <dgm:pt modelId="{96A61AF9-44BA-4B0E-B9A6-018FA5343128}">
      <dgm:prSet/>
      <dgm:spPr/>
      <dgm:t>
        <a:bodyPr/>
        <a:lstStyle/>
        <a:p>
          <a:pPr marL="119063" indent="-119063"/>
          <a:r>
            <a:rPr lang="en-US" dirty="0" smtClean="0"/>
            <a:t>Report each metric: strategic, operational, etc.</a:t>
          </a:r>
        </a:p>
      </dgm:t>
    </dgm:pt>
    <dgm:pt modelId="{015C1936-0DD5-4419-852B-D40FC1B20BC0}" type="parTrans" cxnId="{797DEE3D-9886-4AB2-A5D2-DE30619297A2}">
      <dgm:prSet/>
      <dgm:spPr/>
      <dgm:t>
        <a:bodyPr/>
        <a:lstStyle/>
        <a:p>
          <a:endParaRPr lang="en-US"/>
        </a:p>
      </dgm:t>
    </dgm:pt>
    <dgm:pt modelId="{D84F6AC7-AADD-4AAB-AABC-49BAB5126952}" type="sibTrans" cxnId="{797DEE3D-9886-4AB2-A5D2-DE30619297A2}">
      <dgm:prSet/>
      <dgm:spPr/>
      <dgm:t>
        <a:bodyPr/>
        <a:lstStyle/>
        <a:p>
          <a:endParaRPr lang="en-US"/>
        </a:p>
      </dgm:t>
    </dgm:pt>
    <dgm:pt modelId="{47C02C33-0DF6-4346-B7CC-D70F68EFF906}">
      <dgm:prSet/>
      <dgm:spPr/>
      <dgm:t>
        <a:bodyPr/>
        <a:lstStyle/>
        <a:p>
          <a:pPr marL="119063" indent="-119063">
            <a:tabLst/>
          </a:pPr>
          <a:r>
            <a:rPr lang="en-US" dirty="0" smtClean="0"/>
            <a:t>Pick five to seven key metrics from the categories outlined in this presentation and work from there. Less than five is too few. More than seven will dilute the impact. </a:t>
          </a:r>
        </a:p>
      </dgm:t>
    </dgm:pt>
    <dgm:pt modelId="{323C2509-60BC-4FA3-8724-FCCDFBA130D7}" type="parTrans" cxnId="{D6F03DE8-AF7A-4A63-AEBF-AEC6140550D2}">
      <dgm:prSet/>
      <dgm:spPr/>
      <dgm:t>
        <a:bodyPr/>
        <a:lstStyle/>
        <a:p>
          <a:endParaRPr lang="en-US"/>
        </a:p>
      </dgm:t>
    </dgm:pt>
    <dgm:pt modelId="{35198310-C40D-4555-92C4-52367AE9B253}" type="sibTrans" cxnId="{D6F03DE8-AF7A-4A63-AEBF-AEC6140550D2}">
      <dgm:prSet/>
      <dgm:spPr/>
      <dgm:t>
        <a:bodyPr/>
        <a:lstStyle/>
        <a:p>
          <a:endParaRPr lang="en-US"/>
        </a:p>
      </dgm:t>
    </dgm:pt>
    <dgm:pt modelId="{DF4166A6-6247-4C10-8AFD-3A0650E8B4E6}">
      <dgm:prSet/>
      <dgm:spPr/>
      <dgm:t>
        <a:bodyPr/>
        <a:lstStyle/>
        <a:p>
          <a:pPr marL="119063" indent="-119063">
            <a:tabLst/>
          </a:pPr>
          <a:r>
            <a:rPr lang="en-US" dirty="0" smtClean="0"/>
            <a:t>Use the criteria outlined in this presentation and make sure they align with the goals of the organization.</a:t>
          </a:r>
        </a:p>
      </dgm:t>
    </dgm:pt>
    <dgm:pt modelId="{9785A0A7-22B1-44BE-9AF6-D19C366C709D}" type="parTrans" cxnId="{BA458B9C-C63A-487A-B70B-A787A54D11F8}">
      <dgm:prSet/>
      <dgm:spPr/>
      <dgm:t>
        <a:bodyPr/>
        <a:lstStyle/>
        <a:p>
          <a:endParaRPr lang="en-US"/>
        </a:p>
      </dgm:t>
    </dgm:pt>
    <dgm:pt modelId="{95B4D989-38ED-467A-BF4E-5A5987893C54}" type="sibTrans" cxnId="{BA458B9C-C63A-487A-B70B-A787A54D11F8}">
      <dgm:prSet/>
      <dgm:spPr/>
      <dgm:t>
        <a:bodyPr/>
        <a:lstStyle/>
        <a:p>
          <a:endParaRPr lang="en-US"/>
        </a:p>
      </dgm:t>
    </dgm:pt>
    <dgm:pt modelId="{37446AAC-218E-4E72-B836-572B236BDB44}">
      <dgm:prSet phldrT="[Text]"/>
      <dgm:spPr/>
      <dgm:t>
        <a:bodyPr/>
        <a:lstStyle/>
        <a:p>
          <a:r>
            <a:rPr lang="en-US" dirty="0" smtClean="0"/>
            <a:t>Step 2: Move up the maturity ladder.</a:t>
          </a:r>
        </a:p>
      </dgm:t>
    </dgm:pt>
    <dgm:pt modelId="{B958E4D3-BCE5-4AE5-80FF-67DF544CFE52}" type="parTrans" cxnId="{9DAF2E4B-1411-4FA1-9F24-86642886C364}">
      <dgm:prSet/>
      <dgm:spPr/>
      <dgm:t>
        <a:bodyPr/>
        <a:lstStyle/>
        <a:p>
          <a:endParaRPr lang="en-US"/>
        </a:p>
      </dgm:t>
    </dgm:pt>
    <dgm:pt modelId="{2F4C1AB0-8C45-486B-8BEB-909FA14BD807}" type="sibTrans" cxnId="{9DAF2E4B-1411-4FA1-9F24-86642886C364}">
      <dgm:prSet/>
      <dgm:spPr/>
      <dgm:t>
        <a:bodyPr/>
        <a:lstStyle/>
        <a:p>
          <a:endParaRPr lang="en-US"/>
        </a:p>
      </dgm:t>
    </dgm:pt>
    <dgm:pt modelId="{855B697A-A223-46B2-8C76-B107F6DA8416}">
      <dgm:prSet phldrT="[Text]"/>
      <dgm:spPr/>
      <dgm:t>
        <a:bodyPr/>
        <a:lstStyle/>
        <a:p>
          <a:pPr marL="119063" indent="-119063"/>
          <a:r>
            <a:rPr lang="en-US" dirty="0" smtClean="0"/>
            <a:t>Prepare a continuous improvement plan that creates alignment between information security and the business over an 18- to 24-month period. </a:t>
          </a:r>
          <a:endParaRPr lang="en-US" dirty="0"/>
        </a:p>
      </dgm:t>
    </dgm:pt>
    <dgm:pt modelId="{9F12A715-D325-4516-98FC-8F5E37297E3A}" type="parTrans" cxnId="{501CB269-395C-4D16-90E5-04E260C7202F}">
      <dgm:prSet/>
      <dgm:spPr/>
      <dgm:t>
        <a:bodyPr/>
        <a:lstStyle/>
        <a:p>
          <a:endParaRPr lang="en-US"/>
        </a:p>
      </dgm:t>
    </dgm:pt>
    <dgm:pt modelId="{69ACD0E5-2625-48E2-ABEA-669E66EBA6A7}" type="sibTrans" cxnId="{501CB269-395C-4D16-90E5-04E260C7202F}">
      <dgm:prSet/>
      <dgm:spPr/>
      <dgm:t>
        <a:bodyPr/>
        <a:lstStyle/>
        <a:p>
          <a:endParaRPr lang="en-US"/>
        </a:p>
      </dgm:t>
    </dgm:pt>
    <dgm:pt modelId="{01B2D877-4811-40A5-B670-9DFE2B105F97}">
      <dgm:prSet/>
      <dgm:spPr/>
      <dgm:t>
        <a:bodyPr/>
        <a:lstStyle/>
        <a:p>
          <a:pPr marL="119063" indent="-119063"/>
          <a:r>
            <a:rPr lang="en-US" dirty="0" smtClean="0"/>
            <a:t>Meet regularly with executive and/or risk committee members outside of formal executive or risk committee meetings.</a:t>
          </a:r>
          <a:endParaRPr lang="en-US" dirty="0"/>
        </a:p>
      </dgm:t>
    </dgm:pt>
    <dgm:pt modelId="{AE7CAAC8-D46C-4E42-8788-F7DA8727C3FD}" type="parTrans" cxnId="{D910C3E7-8C37-4F04-8307-6EA6B007109A}">
      <dgm:prSet/>
      <dgm:spPr/>
      <dgm:t>
        <a:bodyPr/>
        <a:lstStyle/>
        <a:p>
          <a:endParaRPr lang="en-US"/>
        </a:p>
      </dgm:t>
    </dgm:pt>
    <dgm:pt modelId="{A1B05665-D382-497F-86EE-2E0D4DDABFC6}" type="sibTrans" cxnId="{D910C3E7-8C37-4F04-8307-6EA6B007109A}">
      <dgm:prSet/>
      <dgm:spPr/>
      <dgm:t>
        <a:bodyPr/>
        <a:lstStyle/>
        <a:p>
          <a:endParaRPr lang="en-US"/>
        </a:p>
      </dgm:t>
    </dgm:pt>
    <dgm:pt modelId="{01347CCE-C7E2-47DB-BE19-F2633F6087E8}">
      <dgm:prSet/>
      <dgm:spPr/>
      <dgm:t>
        <a:bodyPr/>
        <a:lstStyle/>
        <a:p>
          <a:pPr marL="119063" indent="-119063"/>
          <a:r>
            <a:rPr lang="en-US" dirty="0" smtClean="0"/>
            <a:t>Use the same seven key metrics in these conversations as well.</a:t>
          </a:r>
          <a:endParaRPr lang="en-US" dirty="0"/>
        </a:p>
      </dgm:t>
    </dgm:pt>
    <dgm:pt modelId="{D40CBF18-3AA0-45B1-AAC4-E936E41DA601}" type="parTrans" cxnId="{D1E673A9-A63D-4D89-9A1F-D7A28FF04405}">
      <dgm:prSet/>
      <dgm:spPr/>
      <dgm:t>
        <a:bodyPr/>
        <a:lstStyle/>
        <a:p>
          <a:endParaRPr lang="en-US"/>
        </a:p>
      </dgm:t>
    </dgm:pt>
    <dgm:pt modelId="{F04EE5CD-0E10-42D0-808E-7398E9D9D94E}" type="sibTrans" cxnId="{D1E673A9-A63D-4D89-9A1F-D7A28FF04405}">
      <dgm:prSet/>
      <dgm:spPr/>
      <dgm:t>
        <a:bodyPr/>
        <a:lstStyle/>
        <a:p>
          <a:endParaRPr lang="en-US"/>
        </a:p>
      </dgm:t>
    </dgm:pt>
    <dgm:pt modelId="{A35C76CE-A1E1-49C9-B854-72332D202B43}">
      <dgm:prSet/>
      <dgm:spPr/>
      <dgm:t>
        <a:bodyPr/>
        <a:lstStyle/>
        <a:p>
          <a:pPr marL="119063" indent="-119063"/>
          <a:r>
            <a:rPr lang="en-US" dirty="0" smtClean="0"/>
            <a:t>Don’t be afraid to change or tweak metrics that outlive their ability to demonstrate business and security value.</a:t>
          </a:r>
        </a:p>
      </dgm:t>
    </dgm:pt>
    <dgm:pt modelId="{5BFDB0F4-9B30-49C0-AB62-86EBA894E331}" type="parTrans" cxnId="{0CFEBCC4-4EF7-42BF-9A53-7C308C6FB1A2}">
      <dgm:prSet/>
      <dgm:spPr/>
      <dgm:t>
        <a:bodyPr/>
        <a:lstStyle/>
        <a:p>
          <a:endParaRPr lang="en-US"/>
        </a:p>
      </dgm:t>
    </dgm:pt>
    <dgm:pt modelId="{413F7629-FBDD-419A-BAC4-9DE7E911642F}" type="sibTrans" cxnId="{0CFEBCC4-4EF7-42BF-9A53-7C308C6FB1A2}">
      <dgm:prSet/>
      <dgm:spPr/>
      <dgm:t>
        <a:bodyPr/>
        <a:lstStyle/>
        <a:p>
          <a:endParaRPr lang="en-US"/>
        </a:p>
      </dgm:t>
    </dgm:pt>
    <dgm:pt modelId="{EDF60DB1-E8BF-4687-980B-B9E4D1295EBA}">
      <dgm:prSet/>
      <dgm:spPr/>
      <dgm:t>
        <a:bodyPr/>
        <a:lstStyle/>
        <a:p>
          <a:r>
            <a:rPr lang="en-US" dirty="0" smtClean="0"/>
            <a:t>Step 1: Identify your organization’s priorities.</a:t>
          </a:r>
        </a:p>
      </dgm:t>
    </dgm:pt>
    <dgm:pt modelId="{A31B5AC0-0378-40E1-B2A5-E6D2844EC260}" type="parTrans" cxnId="{B4D94AF6-D454-4B63-85ED-C209C0D5A14E}">
      <dgm:prSet/>
      <dgm:spPr/>
      <dgm:t>
        <a:bodyPr/>
        <a:lstStyle/>
        <a:p>
          <a:endParaRPr lang="en-US"/>
        </a:p>
      </dgm:t>
    </dgm:pt>
    <dgm:pt modelId="{3B3EAA03-9EB6-4018-AE83-8523C108EE4A}" type="sibTrans" cxnId="{B4D94AF6-D454-4B63-85ED-C209C0D5A14E}">
      <dgm:prSet/>
      <dgm:spPr/>
      <dgm:t>
        <a:bodyPr/>
        <a:lstStyle/>
        <a:p>
          <a:endParaRPr lang="en-US"/>
        </a:p>
      </dgm:t>
    </dgm:pt>
    <dgm:pt modelId="{F464455A-C507-4885-8D26-246462508111}">
      <dgm:prSet/>
      <dgm:spPr/>
      <dgm:t>
        <a:bodyPr/>
        <a:lstStyle/>
        <a:p>
          <a:pPr marL="119063" indent="-119063"/>
          <a:r>
            <a:rPr lang="en-US" dirty="0" smtClean="0"/>
            <a:t>Show the key trends of each metric and its performance against objectives.</a:t>
          </a:r>
        </a:p>
      </dgm:t>
    </dgm:pt>
    <dgm:pt modelId="{F69C1584-9935-4F41-A729-7D314BC762A2}" type="parTrans" cxnId="{5B90E27D-4476-4B85-8201-640FDF998323}">
      <dgm:prSet/>
      <dgm:spPr/>
      <dgm:t>
        <a:bodyPr/>
        <a:lstStyle/>
        <a:p>
          <a:endParaRPr lang="en-US"/>
        </a:p>
      </dgm:t>
    </dgm:pt>
    <dgm:pt modelId="{5A4A4DDA-ED0B-4D3C-9193-FC10D2879259}" type="sibTrans" cxnId="{5B90E27D-4476-4B85-8201-640FDF998323}">
      <dgm:prSet/>
      <dgm:spPr/>
      <dgm:t>
        <a:bodyPr/>
        <a:lstStyle/>
        <a:p>
          <a:endParaRPr lang="en-US"/>
        </a:p>
      </dgm:t>
    </dgm:pt>
    <dgm:pt modelId="{393F21A6-3D97-4022-9AB9-29C1F0C5475D}">
      <dgm:prSet/>
      <dgm:spPr/>
      <dgm:t>
        <a:bodyPr/>
        <a:lstStyle/>
        <a:p>
          <a:pPr marL="119063" indent="-119063">
            <a:tabLst/>
          </a:pPr>
          <a:r>
            <a:rPr lang="en-US" dirty="0" smtClean="0"/>
            <a:t>Conduct a four- to six-week metrics strategy assessment.</a:t>
          </a:r>
        </a:p>
      </dgm:t>
    </dgm:pt>
    <dgm:pt modelId="{3E26F873-2943-4CD8-85DE-55D40B418563}" type="parTrans" cxnId="{C6B7A6E5-781B-4E94-A3A6-EB91E8FC33E9}">
      <dgm:prSet/>
      <dgm:spPr/>
      <dgm:t>
        <a:bodyPr/>
        <a:lstStyle/>
        <a:p>
          <a:endParaRPr lang="en-US"/>
        </a:p>
      </dgm:t>
    </dgm:pt>
    <dgm:pt modelId="{BBA9B31A-7577-43AE-90E7-ACA214D4AD2D}" type="sibTrans" cxnId="{C6B7A6E5-781B-4E94-A3A6-EB91E8FC33E9}">
      <dgm:prSet/>
      <dgm:spPr/>
      <dgm:t>
        <a:bodyPr/>
        <a:lstStyle/>
        <a:p>
          <a:endParaRPr lang="en-US"/>
        </a:p>
      </dgm:t>
    </dgm:pt>
    <dgm:pt modelId="{A441EE8B-01CC-4DCE-9C0E-A73AD32990FE}" type="pres">
      <dgm:prSet presAssocID="{1DC372E6-5FED-47BC-92CD-4A1EE3793E09}" presName="linear" presStyleCnt="0">
        <dgm:presLayoutVars>
          <dgm:dir/>
          <dgm:animLvl val="lvl"/>
          <dgm:resizeHandles val="exact"/>
        </dgm:presLayoutVars>
      </dgm:prSet>
      <dgm:spPr/>
      <dgm:t>
        <a:bodyPr/>
        <a:lstStyle/>
        <a:p>
          <a:endParaRPr lang="en-US"/>
        </a:p>
      </dgm:t>
    </dgm:pt>
    <dgm:pt modelId="{5C52B7A1-8AF3-4A0E-B7E3-453364E6136D}" type="pres">
      <dgm:prSet presAssocID="{EDF60DB1-E8BF-4687-980B-B9E4D1295EBA}" presName="parentLin" presStyleCnt="0"/>
      <dgm:spPr/>
    </dgm:pt>
    <dgm:pt modelId="{99AA4EBA-43D1-49B6-A4CC-1D3FC3403474}" type="pres">
      <dgm:prSet presAssocID="{EDF60DB1-E8BF-4687-980B-B9E4D1295EBA}" presName="parentLeftMargin" presStyleLbl="node1" presStyleIdx="0" presStyleCnt="4"/>
      <dgm:spPr/>
      <dgm:t>
        <a:bodyPr/>
        <a:lstStyle/>
        <a:p>
          <a:endParaRPr lang="en-US"/>
        </a:p>
      </dgm:t>
    </dgm:pt>
    <dgm:pt modelId="{835D8B70-E84B-4BAA-953D-3FACF9D20618}" type="pres">
      <dgm:prSet presAssocID="{EDF60DB1-E8BF-4687-980B-B9E4D1295EBA}" presName="parentText" presStyleLbl="node1" presStyleIdx="0" presStyleCnt="4" custScaleX="120816">
        <dgm:presLayoutVars>
          <dgm:chMax val="0"/>
          <dgm:bulletEnabled val="1"/>
        </dgm:presLayoutVars>
      </dgm:prSet>
      <dgm:spPr/>
      <dgm:t>
        <a:bodyPr/>
        <a:lstStyle/>
        <a:p>
          <a:endParaRPr lang="en-US"/>
        </a:p>
      </dgm:t>
    </dgm:pt>
    <dgm:pt modelId="{56658064-C933-4C68-BC60-95E98875ECE8}" type="pres">
      <dgm:prSet presAssocID="{EDF60DB1-E8BF-4687-980B-B9E4D1295EBA}" presName="negativeSpace" presStyleCnt="0"/>
      <dgm:spPr/>
    </dgm:pt>
    <dgm:pt modelId="{919F9FC3-8EA1-46C6-8366-490FB460A30F}" type="pres">
      <dgm:prSet presAssocID="{EDF60DB1-E8BF-4687-980B-B9E4D1295EBA}" presName="childText" presStyleLbl="conFgAcc1" presStyleIdx="0" presStyleCnt="4">
        <dgm:presLayoutVars>
          <dgm:bulletEnabled val="1"/>
        </dgm:presLayoutVars>
      </dgm:prSet>
      <dgm:spPr/>
      <dgm:t>
        <a:bodyPr/>
        <a:lstStyle/>
        <a:p>
          <a:endParaRPr lang="en-US"/>
        </a:p>
      </dgm:t>
    </dgm:pt>
    <dgm:pt modelId="{D84046CF-DED4-46FA-9BE1-0FB74910D4CD}" type="pres">
      <dgm:prSet presAssocID="{3B3EAA03-9EB6-4018-AE83-8523C108EE4A}" presName="spaceBetweenRectangles" presStyleCnt="0"/>
      <dgm:spPr/>
    </dgm:pt>
    <dgm:pt modelId="{F82D6D85-565C-40A2-9C95-86FAA245B431}" type="pres">
      <dgm:prSet presAssocID="{37446AAC-218E-4E72-B836-572B236BDB44}" presName="parentLin" presStyleCnt="0"/>
      <dgm:spPr/>
      <dgm:t>
        <a:bodyPr/>
        <a:lstStyle/>
        <a:p>
          <a:endParaRPr lang="en-US"/>
        </a:p>
      </dgm:t>
    </dgm:pt>
    <dgm:pt modelId="{169BBF12-AEE5-4C9B-B1E4-721772DD9845}" type="pres">
      <dgm:prSet presAssocID="{37446AAC-218E-4E72-B836-572B236BDB44}" presName="parentLeftMargin" presStyleLbl="node1" presStyleIdx="0" presStyleCnt="4"/>
      <dgm:spPr/>
      <dgm:t>
        <a:bodyPr/>
        <a:lstStyle/>
        <a:p>
          <a:endParaRPr lang="en-US"/>
        </a:p>
      </dgm:t>
    </dgm:pt>
    <dgm:pt modelId="{B2C8F0B3-3171-4AC1-9D3A-A5504A5886B8}" type="pres">
      <dgm:prSet presAssocID="{37446AAC-218E-4E72-B836-572B236BDB44}" presName="parentText" presStyleLbl="node1" presStyleIdx="1" presStyleCnt="4" custScaleX="120410" custLinFactNeighborX="7314" custLinFactNeighborY="3352">
        <dgm:presLayoutVars>
          <dgm:chMax val="0"/>
          <dgm:bulletEnabled val="1"/>
        </dgm:presLayoutVars>
      </dgm:prSet>
      <dgm:spPr/>
      <dgm:t>
        <a:bodyPr/>
        <a:lstStyle/>
        <a:p>
          <a:endParaRPr lang="en-US"/>
        </a:p>
      </dgm:t>
    </dgm:pt>
    <dgm:pt modelId="{523BD06F-EFCE-44AE-AC11-C61A5B7BE493}" type="pres">
      <dgm:prSet presAssocID="{37446AAC-218E-4E72-B836-572B236BDB44}" presName="negativeSpace" presStyleCnt="0"/>
      <dgm:spPr/>
      <dgm:t>
        <a:bodyPr/>
        <a:lstStyle/>
        <a:p>
          <a:endParaRPr lang="en-US"/>
        </a:p>
      </dgm:t>
    </dgm:pt>
    <dgm:pt modelId="{BDAEA70C-BBA9-4CC1-8E04-895768D6D3C5}" type="pres">
      <dgm:prSet presAssocID="{37446AAC-218E-4E72-B836-572B236BDB44}" presName="childText" presStyleLbl="conFgAcc1" presStyleIdx="1" presStyleCnt="4">
        <dgm:presLayoutVars>
          <dgm:bulletEnabled val="1"/>
        </dgm:presLayoutVars>
      </dgm:prSet>
      <dgm:spPr/>
      <dgm:t>
        <a:bodyPr/>
        <a:lstStyle/>
        <a:p>
          <a:endParaRPr lang="en-US"/>
        </a:p>
      </dgm:t>
    </dgm:pt>
    <dgm:pt modelId="{D3BAB48D-F1D8-4E42-9EFE-7081ECB838D7}" type="pres">
      <dgm:prSet presAssocID="{2F4C1AB0-8C45-486B-8BEB-909FA14BD807}" presName="spaceBetweenRectangles" presStyleCnt="0"/>
      <dgm:spPr/>
      <dgm:t>
        <a:bodyPr/>
        <a:lstStyle/>
        <a:p>
          <a:endParaRPr lang="en-US"/>
        </a:p>
      </dgm:t>
    </dgm:pt>
    <dgm:pt modelId="{D5C67397-95DD-4BD0-877C-FFCDEBB332E8}" type="pres">
      <dgm:prSet presAssocID="{37C5D698-E9CA-4B12-9D98-A9C10861534F}" presName="parentLin" presStyleCnt="0"/>
      <dgm:spPr/>
      <dgm:t>
        <a:bodyPr/>
        <a:lstStyle/>
        <a:p>
          <a:endParaRPr lang="en-US"/>
        </a:p>
      </dgm:t>
    </dgm:pt>
    <dgm:pt modelId="{FF36239A-6A34-4C35-A4B3-CB3E7D6BBD85}" type="pres">
      <dgm:prSet presAssocID="{37C5D698-E9CA-4B12-9D98-A9C10861534F}" presName="parentLeftMargin" presStyleLbl="node1" presStyleIdx="1" presStyleCnt="4"/>
      <dgm:spPr/>
      <dgm:t>
        <a:bodyPr/>
        <a:lstStyle/>
        <a:p>
          <a:endParaRPr lang="en-US"/>
        </a:p>
      </dgm:t>
    </dgm:pt>
    <dgm:pt modelId="{11AB9B3B-4890-4E02-BF22-4E4D55DAB02C}" type="pres">
      <dgm:prSet presAssocID="{37C5D698-E9CA-4B12-9D98-A9C10861534F}" presName="parentText" presStyleLbl="node1" presStyleIdx="2" presStyleCnt="4" custScaleX="120060">
        <dgm:presLayoutVars>
          <dgm:chMax val="0"/>
          <dgm:bulletEnabled val="1"/>
        </dgm:presLayoutVars>
      </dgm:prSet>
      <dgm:spPr/>
      <dgm:t>
        <a:bodyPr/>
        <a:lstStyle/>
        <a:p>
          <a:endParaRPr lang="en-US"/>
        </a:p>
      </dgm:t>
    </dgm:pt>
    <dgm:pt modelId="{3C3A8BE9-2409-4AD7-B4FA-61D63793FA28}" type="pres">
      <dgm:prSet presAssocID="{37C5D698-E9CA-4B12-9D98-A9C10861534F}" presName="negativeSpace" presStyleCnt="0"/>
      <dgm:spPr/>
      <dgm:t>
        <a:bodyPr/>
        <a:lstStyle/>
        <a:p>
          <a:endParaRPr lang="en-US"/>
        </a:p>
      </dgm:t>
    </dgm:pt>
    <dgm:pt modelId="{AB3E809B-DE6D-41ED-886C-D6652CDB1877}" type="pres">
      <dgm:prSet presAssocID="{37C5D698-E9CA-4B12-9D98-A9C10861534F}" presName="childText" presStyleLbl="conFgAcc1" presStyleIdx="2" presStyleCnt="4">
        <dgm:presLayoutVars>
          <dgm:bulletEnabled val="1"/>
        </dgm:presLayoutVars>
      </dgm:prSet>
      <dgm:spPr/>
      <dgm:t>
        <a:bodyPr/>
        <a:lstStyle/>
        <a:p>
          <a:endParaRPr lang="en-US"/>
        </a:p>
      </dgm:t>
    </dgm:pt>
    <dgm:pt modelId="{7EA7609C-5074-4454-8967-4525FC8C762C}" type="pres">
      <dgm:prSet presAssocID="{0ECD40AE-F5B3-4AEF-854D-41F96562C260}" presName="spaceBetweenRectangles" presStyleCnt="0"/>
      <dgm:spPr/>
      <dgm:t>
        <a:bodyPr/>
        <a:lstStyle/>
        <a:p>
          <a:endParaRPr lang="en-US"/>
        </a:p>
      </dgm:t>
    </dgm:pt>
    <dgm:pt modelId="{3E604E6C-0E6B-4DF4-83AB-85EC12F32354}" type="pres">
      <dgm:prSet presAssocID="{97616E1F-8E9B-4846-8666-3AE889792DF9}" presName="parentLin" presStyleCnt="0"/>
      <dgm:spPr/>
      <dgm:t>
        <a:bodyPr/>
        <a:lstStyle/>
        <a:p>
          <a:endParaRPr lang="en-US"/>
        </a:p>
      </dgm:t>
    </dgm:pt>
    <dgm:pt modelId="{178F5685-2CAA-45CD-B656-EE597EBE90B8}" type="pres">
      <dgm:prSet presAssocID="{97616E1F-8E9B-4846-8666-3AE889792DF9}" presName="parentLeftMargin" presStyleLbl="node1" presStyleIdx="2" presStyleCnt="4"/>
      <dgm:spPr/>
      <dgm:t>
        <a:bodyPr/>
        <a:lstStyle/>
        <a:p>
          <a:endParaRPr lang="en-US"/>
        </a:p>
      </dgm:t>
    </dgm:pt>
    <dgm:pt modelId="{E7D0F271-DDEB-4B1C-8114-93D42BABE5A4}" type="pres">
      <dgm:prSet presAssocID="{97616E1F-8E9B-4846-8666-3AE889792DF9}" presName="parentText" presStyleLbl="node1" presStyleIdx="3" presStyleCnt="4" custScaleX="119611">
        <dgm:presLayoutVars>
          <dgm:chMax val="0"/>
          <dgm:bulletEnabled val="1"/>
        </dgm:presLayoutVars>
      </dgm:prSet>
      <dgm:spPr/>
      <dgm:t>
        <a:bodyPr/>
        <a:lstStyle/>
        <a:p>
          <a:endParaRPr lang="en-US"/>
        </a:p>
      </dgm:t>
    </dgm:pt>
    <dgm:pt modelId="{B5B0C5AC-9EE4-41E2-9A5E-0BB5C0922161}" type="pres">
      <dgm:prSet presAssocID="{97616E1F-8E9B-4846-8666-3AE889792DF9}" presName="negativeSpace" presStyleCnt="0"/>
      <dgm:spPr/>
      <dgm:t>
        <a:bodyPr/>
        <a:lstStyle/>
        <a:p>
          <a:endParaRPr lang="en-US"/>
        </a:p>
      </dgm:t>
    </dgm:pt>
    <dgm:pt modelId="{BAB0914A-2FFF-47BE-BD65-E0A9B62D53BA}" type="pres">
      <dgm:prSet presAssocID="{97616E1F-8E9B-4846-8666-3AE889792DF9}" presName="childText" presStyleLbl="conFgAcc1" presStyleIdx="3" presStyleCnt="4">
        <dgm:presLayoutVars>
          <dgm:bulletEnabled val="1"/>
        </dgm:presLayoutVars>
      </dgm:prSet>
      <dgm:spPr/>
      <dgm:t>
        <a:bodyPr/>
        <a:lstStyle/>
        <a:p>
          <a:endParaRPr lang="en-US"/>
        </a:p>
      </dgm:t>
    </dgm:pt>
  </dgm:ptLst>
  <dgm:cxnLst>
    <dgm:cxn modelId="{4E943EB0-1908-BA45-A463-964BAC5BDE4F}" type="presOf" srcId="{EDF60DB1-E8BF-4687-980B-B9E4D1295EBA}" destId="{835D8B70-E84B-4BAA-953D-3FACF9D20618}" srcOrd="1" destOrd="0" presId="urn:microsoft.com/office/officeart/2005/8/layout/list1"/>
    <dgm:cxn modelId="{25A13D05-7797-D243-9A3C-BC57B9B2D2C0}" type="presOf" srcId="{96A61AF9-44BA-4B0E-B9A6-018FA5343128}" destId="{AB3E809B-DE6D-41ED-886C-D6652CDB1877}" srcOrd="0" destOrd="0" presId="urn:microsoft.com/office/officeart/2005/8/layout/list1"/>
    <dgm:cxn modelId="{3E930860-443A-614D-8BDC-7E818F9E4CB4}" type="presOf" srcId="{1DC372E6-5FED-47BC-92CD-4A1EE3793E09}" destId="{A441EE8B-01CC-4DCE-9C0E-A73AD32990FE}" srcOrd="0" destOrd="0" presId="urn:microsoft.com/office/officeart/2005/8/layout/list1"/>
    <dgm:cxn modelId="{5B90E27D-4476-4B85-8201-640FDF998323}" srcId="{37C5D698-E9CA-4B12-9D98-A9C10861534F}" destId="{F464455A-C507-4885-8D26-246462508111}" srcOrd="1" destOrd="0" parTransId="{F69C1584-9935-4F41-A729-7D314BC762A2}" sibTransId="{5A4A4DDA-ED0B-4D3C-9193-FC10D2879259}"/>
    <dgm:cxn modelId="{4E38409D-A832-6943-8213-C3045E27C795}" type="presOf" srcId="{97616E1F-8E9B-4846-8666-3AE889792DF9}" destId="{E7D0F271-DDEB-4B1C-8114-93D42BABE5A4}" srcOrd="1" destOrd="0" presId="urn:microsoft.com/office/officeart/2005/8/layout/list1"/>
    <dgm:cxn modelId="{EC3F0073-7C74-854D-91E9-707C75E02B23}" type="presOf" srcId="{37446AAC-218E-4E72-B836-572B236BDB44}" destId="{B2C8F0B3-3171-4AC1-9D3A-A5504A5886B8}" srcOrd="1" destOrd="0" presId="urn:microsoft.com/office/officeart/2005/8/layout/list1"/>
    <dgm:cxn modelId="{95F76653-76B4-754D-B4E7-97F58612E130}" type="presOf" srcId="{01B2D877-4811-40A5-B670-9DFE2B105F97}" destId="{BAB0914A-2FFF-47BE-BD65-E0A9B62D53BA}" srcOrd="0" destOrd="0" presId="urn:microsoft.com/office/officeart/2005/8/layout/list1"/>
    <dgm:cxn modelId="{797DEE3D-9886-4AB2-A5D2-DE30619297A2}" srcId="{37C5D698-E9CA-4B12-9D98-A9C10861534F}" destId="{96A61AF9-44BA-4B0E-B9A6-018FA5343128}" srcOrd="0" destOrd="0" parTransId="{015C1936-0DD5-4419-852B-D40FC1B20BC0}" sibTransId="{D84F6AC7-AADD-4AAB-AABC-49BAB5126952}"/>
    <dgm:cxn modelId="{0CFEBCC4-4EF7-42BF-9A53-7C308C6FB1A2}" srcId="{97616E1F-8E9B-4846-8666-3AE889792DF9}" destId="{A35C76CE-A1E1-49C9-B854-72332D202B43}" srcOrd="2" destOrd="0" parTransId="{5BFDB0F4-9B30-49C0-AB62-86EBA894E331}" sibTransId="{413F7629-FBDD-419A-BAC4-9DE7E911642F}"/>
    <dgm:cxn modelId="{D6F03DE8-AF7A-4A63-AEBF-AEC6140550D2}" srcId="{EDF60DB1-E8BF-4687-980B-B9E4D1295EBA}" destId="{47C02C33-0DF6-4346-B7CC-D70F68EFF906}" srcOrd="2" destOrd="0" parTransId="{323C2509-60BC-4FA3-8724-FCCDFBA130D7}" sibTransId="{35198310-C40D-4555-92C4-52367AE9B253}"/>
    <dgm:cxn modelId="{C6B7A6E5-781B-4E94-A3A6-EB91E8FC33E9}" srcId="{EDF60DB1-E8BF-4687-980B-B9E4D1295EBA}" destId="{393F21A6-3D97-4022-9AB9-29C1F0C5475D}" srcOrd="0" destOrd="0" parTransId="{3E26F873-2943-4CD8-85DE-55D40B418563}" sibTransId="{BBA9B31A-7577-43AE-90E7-ACA214D4AD2D}"/>
    <dgm:cxn modelId="{BA458B9C-C63A-487A-B70B-A787A54D11F8}" srcId="{EDF60DB1-E8BF-4687-980B-B9E4D1295EBA}" destId="{DF4166A6-6247-4C10-8AFD-3A0650E8B4E6}" srcOrd="3" destOrd="0" parTransId="{9785A0A7-22B1-44BE-9AF6-D19C366C709D}" sibTransId="{95B4D989-38ED-467A-BF4E-5A5987893C54}"/>
    <dgm:cxn modelId="{D910C3E7-8C37-4F04-8307-6EA6B007109A}" srcId="{97616E1F-8E9B-4846-8666-3AE889792DF9}" destId="{01B2D877-4811-40A5-B670-9DFE2B105F97}" srcOrd="0" destOrd="0" parTransId="{AE7CAAC8-D46C-4E42-8788-F7DA8727C3FD}" sibTransId="{A1B05665-D382-497F-86EE-2E0D4DDABFC6}"/>
    <dgm:cxn modelId="{D5A36371-6EB6-CC4A-A36C-D544B1E19347}" type="presOf" srcId="{37C5D698-E9CA-4B12-9D98-A9C10861534F}" destId="{11AB9B3B-4890-4E02-BF22-4E4D55DAB02C}" srcOrd="1" destOrd="0" presId="urn:microsoft.com/office/officeart/2005/8/layout/list1"/>
    <dgm:cxn modelId="{D1E673A9-A63D-4D89-9A1F-D7A28FF04405}" srcId="{97616E1F-8E9B-4846-8666-3AE889792DF9}" destId="{01347CCE-C7E2-47DB-BE19-F2633F6087E8}" srcOrd="1" destOrd="0" parTransId="{D40CBF18-3AA0-45B1-AAC4-E936E41DA601}" sibTransId="{F04EE5CD-0E10-42D0-808E-7398E9D9D94E}"/>
    <dgm:cxn modelId="{A384E783-2C3E-834F-95CD-60540A0E710C}" type="presOf" srcId="{2275B901-920D-47C4-A2F4-4104A53B9195}" destId="{919F9FC3-8EA1-46C6-8366-490FB460A30F}" srcOrd="0" destOrd="1" presId="urn:microsoft.com/office/officeart/2005/8/layout/list1"/>
    <dgm:cxn modelId="{B4D94AF6-D454-4B63-85ED-C209C0D5A14E}" srcId="{1DC372E6-5FED-47BC-92CD-4A1EE3793E09}" destId="{EDF60DB1-E8BF-4687-980B-B9E4D1295EBA}" srcOrd="0" destOrd="0" parTransId="{A31B5AC0-0378-40E1-B2A5-E6D2844EC260}" sibTransId="{3B3EAA03-9EB6-4018-AE83-8523C108EE4A}"/>
    <dgm:cxn modelId="{9DAF2E4B-1411-4FA1-9F24-86642886C364}" srcId="{1DC372E6-5FED-47BC-92CD-4A1EE3793E09}" destId="{37446AAC-218E-4E72-B836-572B236BDB44}" srcOrd="1" destOrd="0" parTransId="{B958E4D3-BCE5-4AE5-80FF-67DF544CFE52}" sibTransId="{2F4C1AB0-8C45-486B-8BEB-909FA14BD807}"/>
    <dgm:cxn modelId="{3A9CFD1B-C75E-2F48-B608-DCB0A6CB18B7}" type="presOf" srcId="{DF4166A6-6247-4C10-8AFD-3A0650E8B4E6}" destId="{919F9FC3-8EA1-46C6-8366-490FB460A30F}" srcOrd="0" destOrd="3" presId="urn:microsoft.com/office/officeart/2005/8/layout/list1"/>
    <dgm:cxn modelId="{C9CBACC3-BA25-EF4B-AD99-789E64D0C820}" type="presOf" srcId="{A35C76CE-A1E1-49C9-B854-72332D202B43}" destId="{BAB0914A-2FFF-47BE-BD65-E0A9B62D53BA}" srcOrd="0" destOrd="2" presId="urn:microsoft.com/office/officeart/2005/8/layout/list1"/>
    <dgm:cxn modelId="{6B71808D-4352-9841-A485-EEEB38FB12F0}" type="presOf" srcId="{37C5D698-E9CA-4B12-9D98-A9C10861534F}" destId="{FF36239A-6A34-4C35-A4B3-CB3E7D6BBD85}" srcOrd="0" destOrd="0" presId="urn:microsoft.com/office/officeart/2005/8/layout/list1"/>
    <dgm:cxn modelId="{0732B674-9932-4C43-8CC6-A530C3826D43}" srcId="{EDF60DB1-E8BF-4687-980B-B9E4D1295EBA}" destId="{2275B901-920D-47C4-A2F4-4104A53B9195}" srcOrd="1" destOrd="0" parTransId="{7254214B-220C-4988-820F-DBF45A350531}" sibTransId="{B5CD8E5C-99AF-4F54-AF9F-08BDADE16716}"/>
    <dgm:cxn modelId="{23780FD5-59F8-5F47-B1F9-4AF22D2C5CD2}" type="presOf" srcId="{97616E1F-8E9B-4846-8666-3AE889792DF9}" destId="{178F5685-2CAA-45CD-B656-EE597EBE90B8}" srcOrd="0" destOrd="0" presId="urn:microsoft.com/office/officeart/2005/8/layout/list1"/>
    <dgm:cxn modelId="{501CB269-395C-4D16-90E5-04E260C7202F}" srcId="{37446AAC-218E-4E72-B836-572B236BDB44}" destId="{855B697A-A223-46B2-8C76-B107F6DA8416}" srcOrd="0" destOrd="0" parTransId="{9F12A715-D325-4516-98FC-8F5E37297E3A}" sibTransId="{69ACD0E5-2625-48E2-ABEA-669E66EBA6A7}"/>
    <dgm:cxn modelId="{003C4142-4732-FA47-8D6C-99DB5B6CF366}" type="presOf" srcId="{F464455A-C507-4885-8D26-246462508111}" destId="{AB3E809B-DE6D-41ED-886C-D6652CDB1877}" srcOrd="0" destOrd="1" presId="urn:microsoft.com/office/officeart/2005/8/layout/list1"/>
    <dgm:cxn modelId="{CEAE40AD-CE2D-764E-AC3A-54BA206C8B9F}" type="presOf" srcId="{37446AAC-218E-4E72-B836-572B236BDB44}" destId="{169BBF12-AEE5-4C9B-B1E4-721772DD9845}" srcOrd="0" destOrd="0" presId="urn:microsoft.com/office/officeart/2005/8/layout/list1"/>
    <dgm:cxn modelId="{D895B908-0740-4965-81F3-539F182A3620}" srcId="{1DC372E6-5FED-47BC-92CD-4A1EE3793E09}" destId="{97616E1F-8E9B-4846-8666-3AE889792DF9}" srcOrd="3" destOrd="0" parTransId="{45E8E2D8-197B-46E8-905D-F69446F819BD}" sibTransId="{972B17D8-368A-459E-ACD0-6E3D0DA2320A}"/>
    <dgm:cxn modelId="{09F0317E-993C-6948-AFE1-34F15A151220}" type="presOf" srcId="{393F21A6-3D97-4022-9AB9-29C1F0C5475D}" destId="{919F9FC3-8EA1-46C6-8366-490FB460A30F}" srcOrd="0" destOrd="0" presId="urn:microsoft.com/office/officeart/2005/8/layout/list1"/>
    <dgm:cxn modelId="{66403800-1182-4BE8-81E6-7E8EB11E6946}" srcId="{1DC372E6-5FED-47BC-92CD-4A1EE3793E09}" destId="{37C5D698-E9CA-4B12-9D98-A9C10861534F}" srcOrd="2" destOrd="0" parTransId="{28BF4B71-82B6-49B0-9DA5-8030803E9621}" sibTransId="{0ECD40AE-F5B3-4AEF-854D-41F96562C260}"/>
    <dgm:cxn modelId="{20CBC84F-A2D5-7246-AE01-361FC2CC39B3}" type="presOf" srcId="{01347CCE-C7E2-47DB-BE19-F2633F6087E8}" destId="{BAB0914A-2FFF-47BE-BD65-E0A9B62D53BA}" srcOrd="0" destOrd="1" presId="urn:microsoft.com/office/officeart/2005/8/layout/list1"/>
    <dgm:cxn modelId="{FFA24BAB-004C-3F4D-8A95-E2EECA68049A}" type="presOf" srcId="{47C02C33-0DF6-4346-B7CC-D70F68EFF906}" destId="{919F9FC3-8EA1-46C6-8366-490FB460A30F}" srcOrd="0" destOrd="2" presId="urn:microsoft.com/office/officeart/2005/8/layout/list1"/>
    <dgm:cxn modelId="{78856BFB-0FDA-024A-B2F2-CFEB038D20A0}" type="presOf" srcId="{EDF60DB1-E8BF-4687-980B-B9E4D1295EBA}" destId="{99AA4EBA-43D1-49B6-A4CC-1D3FC3403474}" srcOrd="0" destOrd="0" presId="urn:microsoft.com/office/officeart/2005/8/layout/list1"/>
    <dgm:cxn modelId="{D8AFA43A-2049-9942-80F1-AEAB3B89AF60}" type="presOf" srcId="{855B697A-A223-46B2-8C76-B107F6DA8416}" destId="{BDAEA70C-BBA9-4CC1-8E04-895768D6D3C5}" srcOrd="0" destOrd="0" presId="urn:microsoft.com/office/officeart/2005/8/layout/list1"/>
    <dgm:cxn modelId="{B1844D7C-4DEC-D047-BCFE-A5B26834F652}" type="presParOf" srcId="{A441EE8B-01CC-4DCE-9C0E-A73AD32990FE}" destId="{5C52B7A1-8AF3-4A0E-B7E3-453364E6136D}" srcOrd="0" destOrd="0" presId="urn:microsoft.com/office/officeart/2005/8/layout/list1"/>
    <dgm:cxn modelId="{8401C2D4-0D52-E944-9D4C-4F952997B507}" type="presParOf" srcId="{5C52B7A1-8AF3-4A0E-B7E3-453364E6136D}" destId="{99AA4EBA-43D1-49B6-A4CC-1D3FC3403474}" srcOrd="0" destOrd="0" presId="urn:microsoft.com/office/officeart/2005/8/layout/list1"/>
    <dgm:cxn modelId="{0BA9D3AA-DDDF-8C4D-91ED-82ECDFF58A65}" type="presParOf" srcId="{5C52B7A1-8AF3-4A0E-B7E3-453364E6136D}" destId="{835D8B70-E84B-4BAA-953D-3FACF9D20618}" srcOrd="1" destOrd="0" presId="urn:microsoft.com/office/officeart/2005/8/layout/list1"/>
    <dgm:cxn modelId="{828241A0-388B-884E-A50B-570C6B20ABFB}" type="presParOf" srcId="{A441EE8B-01CC-4DCE-9C0E-A73AD32990FE}" destId="{56658064-C933-4C68-BC60-95E98875ECE8}" srcOrd="1" destOrd="0" presId="urn:microsoft.com/office/officeart/2005/8/layout/list1"/>
    <dgm:cxn modelId="{F555FEF9-CDA1-3146-B807-6400767A383D}" type="presParOf" srcId="{A441EE8B-01CC-4DCE-9C0E-A73AD32990FE}" destId="{919F9FC3-8EA1-46C6-8366-490FB460A30F}" srcOrd="2" destOrd="0" presId="urn:microsoft.com/office/officeart/2005/8/layout/list1"/>
    <dgm:cxn modelId="{C40C0A0E-7898-3146-8A4E-0DC9D2C9B5B8}" type="presParOf" srcId="{A441EE8B-01CC-4DCE-9C0E-A73AD32990FE}" destId="{D84046CF-DED4-46FA-9BE1-0FB74910D4CD}" srcOrd="3" destOrd="0" presId="urn:microsoft.com/office/officeart/2005/8/layout/list1"/>
    <dgm:cxn modelId="{4ACB2ABE-F3BE-164F-94D6-77735F8DD9E3}" type="presParOf" srcId="{A441EE8B-01CC-4DCE-9C0E-A73AD32990FE}" destId="{F82D6D85-565C-40A2-9C95-86FAA245B431}" srcOrd="4" destOrd="0" presId="urn:microsoft.com/office/officeart/2005/8/layout/list1"/>
    <dgm:cxn modelId="{3A6ACB1C-C770-3845-95EA-C502D1B4B4A6}" type="presParOf" srcId="{F82D6D85-565C-40A2-9C95-86FAA245B431}" destId="{169BBF12-AEE5-4C9B-B1E4-721772DD9845}" srcOrd="0" destOrd="0" presId="urn:microsoft.com/office/officeart/2005/8/layout/list1"/>
    <dgm:cxn modelId="{F7D80D0B-05B9-8B4F-AE6F-8B2974E6031A}" type="presParOf" srcId="{F82D6D85-565C-40A2-9C95-86FAA245B431}" destId="{B2C8F0B3-3171-4AC1-9D3A-A5504A5886B8}" srcOrd="1" destOrd="0" presId="urn:microsoft.com/office/officeart/2005/8/layout/list1"/>
    <dgm:cxn modelId="{87B698E8-8EFC-B642-9C4A-971EB5962911}" type="presParOf" srcId="{A441EE8B-01CC-4DCE-9C0E-A73AD32990FE}" destId="{523BD06F-EFCE-44AE-AC11-C61A5B7BE493}" srcOrd="5" destOrd="0" presId="urn:microsoft.com/office/officeart/2005/8/layout/list1"/>
    <dgm:cxn modelId="{BF60ED44-AEE2-8440-9E8C-53D63F7318AB}" type="presParOf" srcId="{A441EE8B-01CC-4DCE-9C0E-A73AD32990FE}" destId="{BDAEA70C-BBA9-4CC1-8E04-895768D6D3C5}" srcOrd="6" destOrd="0" presId="urn:microsoft.com/office/officeart/2005/8/layout/list1"/>
    <dgm:cxn modelId="{90209277-2276-884E-B630-141B33CA283F}" type="presParOf" srcId="{A441EE8B-01CC-4DCE-9C0E-A73AD32990FE}" destId="{D3BAB48D-F1D8-4E42-9EFE-7081ECB838D7}" srcOrd="7" destOrd="0" presId="urn:microsoft.com/office/officeart/2005/8/layout/list1"/>
    <dgm:cxn modelId="{054C11EE-F2FE-0848-9393-E6F23D82C67B}" type="presParOf" srcId="{A441EE8B-01CC-4DCE-9C0E-A73AD32990FE}" destId="{D5C67397-95DD-4BD0-877C-FFCDEBB332E8}" srcOrd="8" destOrd="0" presId="urn:microsoft.com/office/officeart/2005/8/layout/list1"/>
    <dgm:cxn modelId="{2C1944F3-365F-FB4D-8646-166BCF3647AC}" type="presParOf" srcId="{D5C67397-95DD-4BD0-877C-FFCDEBB332E8}" destId="{FF36239A-6A34-4C35-A4B3-CB3E7D6BBD85}" srcOrd="0" destOrd="0" presId="urn:microsoft.com/office/officeart/2005/8/layout/list1"/>
    <dgm:cxn modelId="{E988BD73-BB8E-FE4A-A129-0AA175AD5A8C}" type="presParOf" srcId="{D5C67397-95DD-4BD0-877C-FFCDEBB332E8}" destId="{11AB9B3B-4890-4E02-BF22-4E4D55DAB02C}" srcOrd="1" destOrd="0" presId="urn:microsoft.com/office/officeart/2005/8/layout/list1"/>
    <dgm:cxn modelId="{8DE74154-A72E-2744-91FA-9907CBB288D6}" type="presParOf" srcId="{A441EE8B-01CC-4DCE-9C0E-A73AD32990FE}" destId="{3C3A8BE9-2409-4AD7-B4FA-61D63793FA28}" srcOrd="9" destOrd="0" presId="urn:microsoft.com/office/officeart/2005/8/layout/list1"/>
    <dgm:cxn modelId="{EDBA05BC-1916-A64B-A7D4-23F69F6AA952}" type="presParOf" srcId="{A441EE8B-01CC-4DCE-9C0E-A73AD32990FE}" destId="{AB3E809B-DE6D-41ED-886C-D6652CDB1877}" srcOrd="10" destOrd="0" presId="urn:microsoft.com/office/officeart/2005/8/layout/list1"/>
    <dgm:cxn modelId="{36118AD5-F026-564E-AEDE-4FE8801D8711}" type="presParOf" srcId="{A441EE8B-01CC-4DCE-9C0E-A73AD32990FE}" destId="{7EA7609C-5074-4454-8967-4525FC8C762C}" srcOrd="11" destOrd="0" presId="urn:microsoft.com/office/officeart/2005/8/layout/list1"/>
    <dgm:cxn modelId="{DF1A5246-CCF2-074F-B9F3-93F3DD80F883}" type="presParOf" srcId="{A441EE8B-01CC-4DCE-9C0E-A73AD32990FE}" destId="{3E604E6C-0E6B-4DF4-83AB-85EC12F32354}" srcOrd="12" destOrd="0" presId="urn:microsoft.com/office/officeart/2005/8/layout/list1"/>
    <dgm:cxn modelId="{34D22BEA-97A0-9D4D-BFE3-C1BB8A5F2C3B}" type="presParOf" srcId="{3E604E6C-0E6B-4DF4-83AB-85EC12F32354}" destId="{178F5685-2CAA-45CD-B656-EE597EBE90B8}" srcOrd="0" destOrd="0" presId="urn:microsoft.com/office/officeart/2005/8/layout/list1"/>
    <dgm:cxn modelId="{63DE1C6B-56A9-8F49-A1CE-70BD7DEEEF12}" type="presParOf" srcId="{3E604E6C-0E6B-4DF4-83AB-85EC12F32354}" destId="{E7D0F271-DDEB-4B1C-8114-93D42BABE5A4}" srcOrd="1" destOrd="0" presId="urn:microsoft.com/office/officeart/2005/8/layout/list1"/>
    <dgm:cxn modelId="{6DFF1315-35A3-A84C-A450-A22A2414B6EA}" type="presParOf" srcId="{A441EE8B-01CC-4DCE-9C0E-A73AD32990FE}" destId="{B5B0C5AC-9EE4-41E2-9A5E-0BB5C0922161}" srcOrd="13" destOrd="0" presId="urn:microsoft.com/office/officeart/2005/8/layout/list1"/>
    <dgm:cxn modelId="{2C422694-21C8-5B40-826A-1CCB2CDA13D3}" type="presParOf" srcId="{A441EE8B-01CC-4DCE-9C0E-A73AD32990FE}" destId="{BAB0914A-2FFF-47BE-BD65-E0A9B62D53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C372E6-5FED-47BC-92CD-4A1EE3793E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7446AAC-218E-4E72-B836-572B236BDB44}">
      <dgm:prSet phldrT="[Text]" custT="1"/>
      <dgm:spPr/>
      <dgm:t>
        <a:bodyPr/>
        <a:lstStyle/>
        <a:p>
          <a:r>
            <a:rPr lang="en-US" sz="1200" dirty="0" smtClean="0"/>
            <a:t>Continue to mature the information security organization</a:t>
          </a:r>
        </a:p>
      </dgm:t>
    </dgm:pt>
    <dgm:pt modelId="{B958E4D3-BCE5-4AE5-80FF-67DF544CFE52}" type="parTrans" cxnId="{9DAF2E4B-1411-4FA1-9F24-86642886C364}">
      <dgm:prSet/>
      <dgm:spPr/>
      <dgm:t>
        <a:bodyPr/>
        <a:lstStyle/>
        <a:p>
          <a:endParaRPr lang="en-US" sz="1200"/>
        </a:p>
      </dgm:t>
    </dgm:pt>
    <dgm:pt modelId="{2F4C1AB0-8C45-486B-8BEB-909FA14BD807}" type="sibTrans" cxnId="{9DAF2E4B-1411-4FA1-9F24-86642886C364}">
      <dgm:prSet/>
      <dgm:spPr/>
      <dgm:t>
        <a:bodyPr/>
        <a:lstStyle/>
        <a:p>
          <a:endParaRPr lang="en-US" sz="1200"/>
        </a:p>
      </dgm:t>
    </dgm:pt>
    <dgm:pt modelId="{855B697A-A223-46B2-8C76-B107F6DA8416}">
      <dgm:prSet phldrT="[Text]" custT="1"/>
      <dgm:spPr/>
      <dgm:t>
        <a:bodyPr/>
        <a:lstStyle/>
        <a:p>
          <a:pPr marL="119063" indent="-119063"/>
          <a:r>
            <a:rPr lang="en-US" sz="1200" dirty="0" smtClean="0"/>
            <a:t>Enhance the continuous improvement plan</a:t>
          </a:r>
          <a:endParaRPr lang="en-US" sz="1200" dirty="0"/>
        </a:p>
      </dgm:t>
    </dgm:pt>
    <dgm:pt modelId="{9F12A715-D325-4516-98FC-8F5E37297E3A}" type="parTrans" cxnId="{501CB269-395C-4D16-90E5-04E260C7202F}">
      <dgm:prSet/>
      <dgm:spPr/>
      <dgm:t>
        <a:bodyPr/>
        <a:lstStyle/>
        <a:p>
          <a:endParaRPr lang="en-US" sz="1200"/>
        </a:p>
      </dgm:t>
    </dgm:pt>
    <dgm:pt modelId="{69ACD0E5-2625-48E2-ABEA-669E66EBA6A7}" type="sibTrans" cxnId="{501CB269-395C-4D16-90E5-04E260C7202F}">
      <dgm:prSet/>
      <dgm:spPr/>
      <dgm:t>
        <a:bodyPr/>
        <a:lstStyle/>
        <a:p>
          <a:endParaRPr lang="en-US" sz="1200"/>
        </a:p>
      </dgm:t>
    </dgm:pt>
    <dgm:pt modelId="{32AAB354-EE49-4A88-BF9A-3D810D160EA2}">
      <dgm:prSet phldrT="[Text]" custT="1"/>
      <dgm:spPr/>
      <dgm:t>
        <a:bodyPr/>
        <a:lstStyle/>
        <a:p>
          <a:pPr marL="119063" indent="-119063"/>
          <a:r>
            <a:rPr lang="en-US" sz="1200" dirty="0" smtClean="0"/>
            <a:t>Introduce performance improvement (Six-Sigma, TQM, etc.)</a:t>
          </a:r>
          <a:endParaRPr lang="en-US" sz="1200" dirty="0"/>
        </a:p>
      </dgm:t>
    </dgm:pt>
    <dgm:pt modelId="{EF926CB9-8536-46C4-93E6-05642AAAE376}" type="parTrans" cxnId="{6C96AE59-86FB-4628-B0E3-5E902EDF8EA6}">
      <dgm:prSet/>
      <dgm:spPr/>
      <dgm:t>
        <a:bodyPr/>
        <a:lstStyle/>
        <a:p>
          <a:endParaRPr lang="en-US" sz="1200"/>
        </a:p>
      </dgm:t>
    </dgm:pt>
    <dgm:pt modelId="{5FA66557-7D47-43A0-AB79-C394EBE038D6}" type="sibTrans" cxnId="{6C96AE59-86FB-4628-B0E3-5E902EDF8EA6}">
      <dgm:prSet/>
      <dgm:spPr/>
      <dgm:t>
        <a:bodyPr/>
        <a:lstStyle/>
        <a:p>
          <a:endParaRPr lang="en-US" sz="1200"/>
        </a:p>
      </dgm:t>
    </dgm:pt>
    <dgm:pt modelId="{4FCAF48F-9E04-43A1-90D4-439C39C4AF75}">
      <dgm:prSet phldrT="[Text]" custT="1"/>
      <dgm:spPr/>
      <dgm:t>
        <a:bodyPr/>
        <a:lstStyle/>
        <a:p>
          <a:pPr marL="119063" indent="-119063"/>
          <a:r>
            <a:rPr lang="en-US" sz="1200" dirty="0" smtClean="0"/>
            <a:t>Embrace Enterprise Security Architecture  standards.</a:t>
          </a:r>
          <a:endParaRPr lang="en-US" sz="1200" dirty="0"/>
        </a:p>
      </dgm:t>
    </dgm:pt>
    <dgm:pt modelId="{B072A287-04CB-489B-B51B-F56AD0389FBC}" type="parTrans" cxnId="{A2CACA4E-C4FF-439C-B0EF-5D7DBF0CFF78}">
      <dgm:prSet/>
      <dgm:spPr/>
      <dgm:t>
        <a:bodyPr/>
        <a:lstStyle/>
        <a:p>
          <a:endParaRPr lang="en-US" sz="1200"/>
        </a:p>
      </dgm:t>
    </dgm:pt>
    <dgm:pt modelId="{97155F0E-6062-4209-A729-8BC5F7B2F93C}" type="sibTrans" cxnId="{A2CACA4E-C4FF-439C-B0EF-5D7DBF0CFF78}">
      <dgm:prSet/>
      <dgm:spPr/>
      <dgm:t>
        <a:bodyPr/>
        <a:lstStyle/>
        <a:p>
          <a:endParaRPr lang="en-US" sz="1200"/>
        </a:p>
      </dgm:t>
    </dgm:pt>
    <dgm:pt modelId="{9088A0F8-D09F-49BB-8E50-776F0E51FC67}">
      <dgm:prSet phldrT="[Text]" custT="1"/>
      <dgm:spPr/>
      <dgm:t>
        <a:bodyPr/>
        <a:lstStyle/>
        <a:p>
          <a:pPr marL="119063" indent="-119063"/>
          <a:r>
            <a:rPr lang="en-US" sz="1200" dirty="0" smtClean="0"/>
            <a:t>Automate</a:t>
          </a:r>
          <a:endParaRPr lang="en-US" sz="1200" dirty="0"/>
        </a:p>
      </dgm:t>
    </dgm:pt>
    <dgm:pt modelId="{F60088D1-E9D2-424E-B4A4-91EC5AB572ED}" type="parTrans" cxnId="{E9F1B69B-380A-4135-955D-3141A141BB52}">
      <dgm:prSet/>
      <dgm:spPr/>
      <dgm:t>
        <a:bodyPr/>
        <a:lstStyle/>
        <a:p>
          <a:endParaRPr lang="en-US" sz="1200"/>
        </a:p>
      </dgm:t>
    </dgm:pt>
    <dgm:pt modelId="{E4750AD0-835D-4306-84ED-17A004E1AE60}" type="sibTrans" cxnId="{E9F1B69B-380A-4135-955D-3141A141BB52}">
      <dgm:prSet/>
      <dgm:spPr/>
      <dgm:t>
        <a:bodyPr/>
        <a:lstStyle/>
        <a:p>
          <a:endParaRPr lang="en-US" sz="1200"/>
        </a:p>
      </dgm:t>
    </dgm:pt>
    <dgm:pt modelId="{E6BEF9E5-8C1E-42C1-BCCC-2A1A7475A196}">
      <dgm:prSet phldrT="[Text]" custT="1"/>
      <dgm:spPr/>
      <dgm:t>
        <a:bodyPr/>
        <a:lstStyle/>
        <a:p>
          <a:pPr marL="119063" indent="-119063"/>
          <a:r>
            <a:rPr lang="en-US" sz="1200" dirty="0" smtClean="0"/>
            <a:t>Reporting, </a:t>
          </a:r>
          <a:endParaRPr lang="en-US" sz="1200" dirty="0"/>
        </a:p>
      </dgm:t>
    </dgm:pt>
    <dgm:pt modelId="{2E6692FD-CE62-4F60-8B68-0FF67023A9F2}" type="parTrans" cxnId="{FF4D9516-12B4-4AB6-902A-3C322F719D24}">
      <dgm:prSet/>
      <dgm:spPr/>
      <dgm:t>
        <a:bodyPr/>
        <a:lstStyle/>
        <a:p>
          <a:endParaRPr lang="en-US" sz="1200"/>
        </a:p>
      </dgm:t>
    </dgm:pt>
    <dgm:pt modelId="{770888BD-4B76-46ED-98BD-477EF4A6D292}" type="sibTrans" cxnId="{FF4D9516-12B4-4AB6-902A-3C322F719D24}">
      <dgm:prSet/>
      <dgm:spPr/>
      <dgm:t>
        <a:bodyPr/>
        <a:lstStyle/>
        <a:p>
          <a:endParaRPr lang="en-US" sz="1200"/>
        </a:p>
      </dgm:t>
    </dgm:pt>
    <dgm:pt modelId="{62E26E9C-D9EB-4D63-BA69-CBE3F3D3E2DD}">
      <dgm:prSet phldrT="[Text]" custT="1"/>
      <dgm:spPr/>
      <dgm:t>
        <a:bodyPr/>
        <a:lstStyle/>
        <a:p>
          <a:pPr marL="119063" indent="-119063"/>
          <a:r>
            <a:rPr lang="en-US" sz="1200" dirty="0" smtClean="0"/>
            <a:t>Policies and Controls</a:t>
          </a:r>
          <a:endParaRPr lang="en-US" sz="1200" dirty="0"/>
        </a:p>
      </dgm:t>
    </dgm:pt>
    <dgm:pt modelId="{A9E858B9-068C-4B4F-BDE0-AF8F63E7E5E7}" type="parTrans" cxnId="{BCA1F522-DA30-4425-A3F5-5C81B966945B}">
      <dgm:prSet/>
      <dgm:spPr/>
      <dgm:t>
        <a:bodyPr/>
        <a:lstStyle/>
        <a:p>
          <a:endParaRPr lang="en-US" sz="1200"/>
        </a:p>
      </dgm:t>
    </dgm:pt>
    <dgm:pt modelId="{1764F7EF-D3E8-489C-AA1F-93416CD10565}" type="sibTrans" cxnId="{BCA1F522-DA30-4425-A3F5-5C81B966945B}">
      <dgm:prSet/>
      <dgm:spPr/>
      <dgm:t>
        <a:bodyPr/>
        <a:lstStyle/>
        <a:p>
          <a:endParaRPr lang="en-US" sz="1200"/>
        </a:p>
      </dgm:t>
    </dgm:pt>
    <dgm:pt modelId="{CBEF515B-F241-4E89-AA40-532E1819A4D8}">
      <dgm:prSet phldrT="[Text]" custT="1"/>
      <dgm:spPr/>
      <dgm:t>
        <a:bodyPr/>
        <a:lstStyle/>
        <a:p>
          <a:pPr marL="119063" indent="-119063"/>
          <a:r>
            <a:rPr lang="en-US" sz="1200" dirty="0" smtClean="0"/>
            <a:t>Security Awareness Training</a:t>
          </a:r>
          <a:endParaRPr lang="en-US" sz="1200" dirty="0"/>
        </a:p>
      </dgm:t>
    </dgm:pt>
    <dgm:pt modelId="{8A11122D-85BF-4CCC-A29F-9E7BA294D1C5}" type="parTrans" cxnId="{E2D90A2B-E0B7-4328-B0D5-7826E5CAE5CB}">
      <dgm:prSet/>
      <dgm:spPr/>
      <dgm:t>
        <a:bodyPr/>
        <a:lstStyle/>
        <a:p>
          <a:endParaRPr lang="en-US" sz="1200"/>
        </a:p>
      </dgm:t>
    </dgm:pt>
    <dgm:pt modelId="{A0DFEA70-D8B0-4C0D-BF45-CB7FA7AD95C2}" type="sibTrans" cxnId="{E2D90A2B-E0B7-4328-B0D5-7826E5CAE5CB}">
      <dgm:prSet/>
      <dgm:spPr/>
      <dgm:t>
        <a:bodyPr/>
        <a:lstStyle/>
        <a:p>
          <a:endParaRPr lang="en-US" sz="1200"/>
        </a:p>
      </dgm:t>
    </dgm:pt>
    <dgm:pt modelId="{067A5423-6B24-49AA-AE81-3EAD5C3EFF54}">
      <dgm:prSet phldrT="[Text]" custT="1"/>
      <dgm:spPr/>
      <dgm:t>
        <a:bodyPr/>
        <a:lstStyle/>
        <a:p>
          <a:pPr marL="119063" indent="-119063"/>
          <a:r>
            <a:rPr lang="en-US" sz="1200" dirty="0" smtClean="0"/>
            <a:t>Compliance Activities</a:t>
          </a:r>
          <a:endParaRPr lang="en-US" sz="1200" dirty="0"/>
        </a:p>
      </dgm:t>
    </dgm:pt>
    <dgm:pt modelId="{D4B1238A-5913-4565-8FE6-8FB7C199EE52}" type="parTrans" cxnId="{9461473A-92EF-424B-A436-DE2C252F4615}">
      <dgm:prSet/>
      <dgm:spPr/>
      <dgm:t>
        <a:bodyPr/>
        <a:lstStyle/>
        <a:p>
          <a:endParaRPr lang="en-US" sz="1200"/>
        </a:p>
      </dgm:t>
    </dgm:pt>
    <dgm:pt modelId="{A0097325-E021-4D7D-8FA8-B8795AE1DD25}" type="sibTrans" cxnId="{9461473A-92EF-424B-A436-DE2C252F4615}">
      <dgm:prSet/>
      <dgm:spPr/>
      <dgm:t>
        <a:bodyPr/>
        <a:lstStyle/>
        <a:p>
          <a:endParaRPr lang="en-US" sz="1200"/>
        </a:p>
      </dgm:t>
    </dgm:pt>
    <dgm:pt modelId="{A441EE8B-01CC-4DCE-9C0E-A73AD32990FE}" type="pres">
      <dgm:prSet presAssocID="{1DC372E6-5FED-47BC-92CD-4A1EE3793E09}" presName="linear" presStyleCnt="0">
        <dgm:presLayoutVars>
          <dgm:dir/>
          <dgm:animLvl val="lvl"/>
          <dgm:resizeHandles val="exact"/>
        </dgm:presLayoutVars>
      </dgm:prSet>
      <dgm:spPr/>
      <dgm:t>
        <a:bodyPr/>
        <a:lstStyle/>
        <a:p>
          <a:endParaRPr lang="en-US"/>
        </a:p>
      </dgm:t>
    </dgm:pt>
    <dgm:pt modelId="{F82D6D85-565C-40A2-9C95-86FAA245B431}" type="pres">
      <dgm:prSet presAssocID="{37446AAC-218E-4E72-B836-572B236BDB44}" presName="parentLin" presStyleCnt="0"/>
      <dgm:spPr/>
      <dgm:t>
        <a:bodyPr/>
        <a:lstStyle/>
        <a:p>
          <a:endParaRPr lang="en-US"/>
        </a:p>
      </dgm:t>
    </dgm:pt>
    <dgm:pt modelId="{169BBF12-AEE5-4C9B-B1E4-721772DD9845}" type="pres">
      <dgm:prSet presAssocID="{37446AAC-218E-4E72-B836-572B236BDB44}" presName="parentLeftMargin" presStyleLbl="node1" presStyleIdx="0" presStyleCnt="2"/>
      <dgm:spPr/>
      <dgm:t>
        <a:bodyPr/>
        <a:lstStyle/>
        <a:p>
          <a:endParaRPr lang="en-US"/>
        </a:p>
      </dgm:t>
    </dgm:pt>
    <dgm:pt modelId="{B2C8F0B3-3171-4AC1-9D3A-A5504A5886B8}" type="pres">
      <dgm:prSet presAssocID="{37446AAC-218E-4E72-B836-572B236BDB44}" presName="parentText" presStyleLbl="node1" presStyleIdx="0" presStyleCnt="2" custScaleX="120410" custLinFactNeighborX="7314" custLinFactNeighborY="3352">
        <dgm:presLayoutVars>
          <dgm:chMax val="0"/>
          <dgm:bulletEnabled val="1"/>
        </dgm:presLayoutVars>
      </dgm:prSet>
      <dgm:spPr/>
      <dgm:t>
        <a:bodyPr/>
        <a:lstStyle/>
        <a:p>
          <a:endParaRPr lang="en-US"/>
        </a:p>
      </dgm:t>
    </dgm:pt>
    <dgm:pt modelId="{523BD06F-EFCE-44AE-AC11-C61A5B7BE493}" type="pres">
      <dgm:prSet presAssocID="{37446AAC-218E-4E72-B836-572B236BDB44}" presName="negativeSpace" presStyleCnt="0"/>
      <dgm:spPr/>
      <dgm:t>
        <a:bodyPr/>
        <a:lstStyle/>
        <a:p>
          <a:endParaRPr lang="en-US"/>
        </a:p>
      </dgm:t>
    </dgm:pt>
    <dgm:pt modelId="{BDAEA70C-BBA9-4CC1-8E04-895768D6D3C5}" type="pres">
      <dgm:prSet presAssocID="{37446AAC-218E-4E72-B836-572B236BDB44}" presName="childText" presStyleLbl="conFgAcc1" presStyleIdx="0" presStyleCnt="2">
        <dgm:presLayoutVars>
          <dgm:bulletEnabled val="1"/>
        </dgm:presLayoutVars>
      </dgm:prSet>
      <dgm:spPr/>
      <dgm:t>
        <a:bodyPr/>
        <a:lstStyle/>
        <a:p>
          <a:endParaRPr lang="en-US"/>
        </a:p>
      </dgm:t>
    </dgm:pt>
    <dgm:pt modelId="{D3BAB48D-F1D8-4E42-9EFE-7081ECB838D7}" type="pres">
      <dgm:prSet presAssocID="{2F4C1AB0-8C45-486B-8BEB-909FA14BD807}" presName="spaceBetweenRectangles" presStyleCnt="0"/>
      <dgm:spPr/>
      <dgm:t>
        <a:bodyPr/>
        <a:lstStyle/>
        <a:p>
          <a:endParaRPr lang="en-US"/>
        </a:p>
      </dgm:t>
    </dgm:pt>
    <dgm:pt modelId="{9B9CE1DE-0974-45AD-BF2A-AE5052A50813}" type="pres">
      <dgm:prSet presAssocID="{9088A0F8-D09F-49BB-8E50-776F0E51FC67}" presName="parentLin" presStyleCnt="0"/>
      <dgm:spPr/>
    </dgm:pt>
    <dgm:pt modelId="{9C1C8D24-5CF6-475E-8B60-29E7A3B69F0D}" type="pres">
      <dgm:prSet presAssocID="{9088A0F8-D09F-49BB-8E50-776F0E51FC67}" presName="parentLeftMargin" presStyleLbl="node1" presStyleIdx="0" presStyleCnt="2"/>
      <dgm:spPr/>
      <dgm:t>
        <a:bodyPr/>
        <a:lstStyle/>
        <a:p>
          <a:endParaRPr lang="en-US"/>
        </a:p>
      </dgm:t>
    </dgm:pt>
    <dgm:pt modelId="{A20F55AA-728B-40EA-9A05-00A6BA952137}" type="pres">
      <dgm:prSet presAssocID="{9088A0F8-D09F-49BB-8E50-776F0E51FC67}" presName="parentText" presStyleLbl="node1" presStyleIdx="1" presStyleCnt="2" custScaleX="121225">
        <dgm:presLayoutVars>
          <dgm:chMax val="0"/>
          <dgm:bulletEnabled val="1"/>
        </dgm:presLayoutVars>
      </dgm:prSet>
      <dgm:spPr/>
      <dgm:t>
        <a:bodyPr/>
        <a:lstStyle/>
        <a:p>
          <a:endParaRPr lang="en-US"/>
        </a:p>
      </dgm:t>
    </dgm:pt>
    <dgm:pt modelId="{10A9BB94-6815-4291-A188-A6F2CC924D87}" type="pres">
      <dgm:prSet presAssocID="{9088A0F8-D09F-49BB-8E50-776F0E51FC67}" presName="negativeSpace" presStyleCnt="0"/>
      <dgm:spPr/>
    </dgm:pt>
    <dgm:pt modelId="{DA3CB84B-7F21-48CA-9E09-FABB2F7AA2ED}" type="pres">
      <dgm:prSet presAssocID="{9088A0F8-D09F-49BB-8E50-776F0E51FC67}" presName="childText" presStyleLbl="conFgAcc1" presStyleIdx="1" presStyleCnt="2">
        <dgm:presLayoutVars>
          <dgm:bulletEnabled val="1"/>
        </dgm:presLayoutVars>
      </dgm:prSet>
      <dgm:spPr/>
      <dgm:t>
        <a:bodyPr/>
        <a:lstStyle/>
        <a:p>
          <a:endParaRPr lang="en-US"/>
        </a:p>
      </dgm:t>
    </dgm:pt>
  </dgm:ptLst>
  <dgm:cxnLst>
    <dgm:cxn modelId="{009385EF-8131-F14A-A943-833CDD2E78F6}" type="presOf" srcId="{067A5423-6B24-49AA-AE81-3EAD5C3EFF54}" destId="{DA3CB84B-7F21-48CA-9E09-FABB2F7AA2ED}" srcOrd="0" destOrd="3" presId="urn:microsoft.com/office/officeart/2005/8/layout/list1"/>
    <dgm:cxn modelId="{2C1B360B-6855-4F4A-8302-048C3082189F}" type="presOf" srcId="{CBEF515B-F241-4E89-AA40-532E1819A4D8}" destId="{DA3CB84B-7F21-48CA-9E09-FABB2F7AA2ED}" srcOrd="0" destOrd="2" presId="urn:microsoft.com/office/officeart/2005/8/layout/list1"/>
    <dgm:cxn modelId="{A2CACA4E-C4FF-439C-B0EF-5D7DBF0CFF78}" srcId="{37446AAC-218E-4E72-B836-572B236BDB44}" destId="{4FCAF48F-9E04-43A1-90D4-439C39C4AF75}" srcOrd="2" destOrd="0" parTransId="{B072A287-04CB-489B-B51B-F56AD0389FBC}" sibTransId="{97155F0E-6062-4209-A729-8BC5F7B2F93C}"/>
    <dgm:cxn modelId="{159940A4-A7CB-8E45-BD3D-CCEB0871106D}" type="presOf" srcId="{37446AAC-218E-4E72-B836-572B236BDB44}" destId="{B2C8F0B3-3171-4AC1-9D3A-A5504A5886B8}" srcOrd="1" destOrd="0" presId="urn:microsoft.com/office/officeart/2005/8/layout/list1"/>
    <dgm:cxn modelId="{53A8E317-BDF6-8742-8A35-3DFBCD3A1072}" type="presOf" srcId="{855B697A-A223-46B2-8C76-B107F6DA8416}" destId="{BDAEA70C-BBA9-4CC1-8E04-895768D6D3C5}" srcOrd="0" destOrd="0" presId="urn:microsoft.com/office/officeart/2005/8/layout/list1"/>
    <dgm:cxn modelId="{E9F1B69B-380A-4135-955D-3141A141BB52}" srcId="{1DC372E6-5FED-47BC-92CD-4A1EE3793E09}" destId="{9088A0F8-D09F-49BB-8E50-776F0E51FC67}" srcOrd="1" destOrd="0" parTransId="{F60088D1-E9D2-424E-B4A4-91EC5AB572ED}" sibTransId="{E4750AD0-835D-4306-84ED-17A004E1AE60}"/>
    <dgm:cxn modelId="{47A3E2FA-B856-AD4D-BCB7-E168D608C53C}" type="presOf" srcId="{1DC372E6-5FED-47BC-92CD-4A1EE3793E09}" destId="{A441EE8B-01CC-4DCE-9C0E-A73AD32990FE}" srcOrd="0" destOrd="0" presId="urn:microsoft.com/office/officeart/2005/8/layout/list1"/>
    <dgm:cxn modelId="{FF4D9516-12B4-4AB6-902A-3C322F719D24}" srcId="{9088A0F8-D09F-49BB-8E50-776F0E51FC67}" destId="{E6BEF9E5-8C1E-42C1-BCCC-2A1A7475A196}" srcOrd="0" destOrd="0" parTransId="{2E6692FD-CE62-4F60-8B68-0FF67023A9F2}" sibTransId="{770888BD-4B76-46ED-98BD-477EF4A6D292}"/>
    <dgm:cxn modelId="{BCA1F522-DA30-4425-A3F5-5C81B966945B}" srcId="{9088A0F8-D09F-49BB-8E50-776F0E51FC67}" destId="{62E26E9C-D9EB-4D63-BA69-CBE3F3D3E2DD}" srcOrd="1" destOrd="0" parTransId="{A9E858B9-068C-4B4F-BDE0-AF8F63E7E5E7}" sibTransId="{1764F7EF-D3E8-489C-AA1F-93416CD10565}"/>
    <dgm:cxn modelId="{6956BCCC-F38D-F64A-B89D-FD7019D4858F}" type="presOf" srcId="{62E26E9C-D9EB-4D63-BA69-CBE3F3D3E2DD}" destId="{DA3CB84B-7F21-48CA-9E09-FABB2F7AA2ED}" srcOrd="0" destOrd="1" presId="urn:microsoft.com/office/officeart/2005/8/layout/list1"/>
    <dgm:cxn modelId="{9461473A-92EF-424B-A436-DE2C252F4615}" srcId="{9088A0F8-D09F-49BB-8E50-776F0E51FC67}" destId="{067A5423-6B24-49AA-AE81-3EAD5C3EFF54}" srcOrd="3" destOrd="0" parTransId="{D4B1238A-5913-4565-8FE6-8FB7C199EE52}" sibTransId="{A0097325-E021-4D7D-8FA8-B8795AE1DD25}"/>
    <dgm:cxn modelId="{E2D90A2B-E0B7-4328-B0D5-7826E5CAE5CB}" srcId="{9088A0F8-D09F-49BB-8E50-776F0E51FC67}" destId="{CBEF515B-F241-4E89-AA40-532E1819A4D8}" srcOrd="2" destOrd="0" parTransId="{8A11122D-85BF-4CCC-A29F-9E7BA294D1C5}" sibTransId="{A0DFEA70-D8B0-4C0D-BF45-CB7FA7AD95C2}"/>
    <dgm:cxn modelId="{9DAF2E4B-1411-4FA1-9F24-86642886C364}" srcId="{1DC372E6-5FED-47BC-92CD-4A1EE3793E09}" destId="{37446AAC-218E-4E72-B836-572B236BDB44}" srcOrd="0" destOrd="0" parTransId="{B958E4D3-BCE5-4AE5-80FF-67DF544CFE52}" sibTransId="{2F4C1AB0-8C45-486B-8BEB-909FA14BD807}"/>
    <dgm:cxn modelId="{04E424A8-E520-5643-B8B3-ECD9AAA82080}" type="presOf" srcId="{9088A0F8-D09F-49BB-8E50-776F0E51FC67}" destId="{A20F55AA-728B-40EA-9A05-00A6BA952137}" srcOrd="1" destOrd="0" presId="urn:microsoft.com/office/officeart/2005/8/layout/list1"/>
    <dgm:cxn modelId="{5093A316-8E3F-2948-BA4D-373EBCF76091}" type="presOf" srcId="{4FCAF48F-9E04-43A1-90D4-439C39C4AF75}" destId="{BDAEA70C-BBA9-4CC1-8E04-895768D6D3C5}" srcOrd="0" destOrd="2" presId="urn:microsoft.com/office/officeart/2005/8/layout/list1"/>
    <dgm:cxn modelId="{16C28EBE-025D-4144-BFF9-3ACD5E57215A}" type="presOf" srcId="{E6BEF9E5-8C1E-42C1-BCCC-2A1A7475A196}" destId="{DA3CB84B-7F21-48CA-9E09-FABB2F7AA2ED}" srcOrd="0" destOrd="0" presId="urn:microsoft.com/office/officeart/2005/8/layout/list1"/>
    <dgm:cxn modelId="{BD2050CB-E039-D94F-AA10-A3ED36B4992B}" type="presOf" srcId="{37446AAC-218E-4E72-B836-572B236BDB44}" destId="{169BBF12-AEE5-4C9B-B1E4-721772DD9845}" srcOrd="0" destOrd="0" presId="urn:microsoft.com/office/officeart/2005/8/layout/list1"/>
    <dgm:cxn modelId="{5B5439C5-5341-5843-B2FE-4E644C518772}" type="presOf" srcId="{9088A0F8-D09F-49BB-8E50-776F0E51FC67}" destId="{9C1C8D24-5CF6-475E-8B60-29E7A3B69F0D}" srcOrd="0" destOrd="0" presId="urn:microsoft.com/office/officeart/2005/8/layout/list1"/>
    <dgm:cxn modelId="{6C96AE59-86FB-4628-B0E3-5E902EDF8EA6}" srcId="{37446AAC-218E-4E72-B836-572B236BDB44}" destId="{32AAB354-EE49-4A88-BF9A-3D810D160EA2}" srcOrd="1" destOrd="0" parTransId="{EF926CB9-8536-46C4-93E6-05642AAAE376}" sibTransId="{5FA66557-7D47-43A0-AB79-C394EBE038D6}"/>
    <dgm:cxn modelId="{501CB269-395C-4D16-90E5-04E260C7202F}" srcId="{37446AAC-218E-4E72-B836-572B236BDB44}" destId="{855B697A-A223-46B2-8C76-B107F6DA8416}" srcOrd="0" destOrd="0" parTransId="{9F12A715-D325-4516-98FC-8F5E37297E3A}" sibTransId="{69ACD0E5-2625-48E2-ABEA-669E66EBA6A7}"/>
    <dgm:cxn modelId="{F7A381CD-31E5-4343-B1B8-A8A3FF33322A}" type="presOf" srcId="{32AAB354-EE49-4A88-BF9A-3D810D160EA2}" destId="{BDAEA70C-BBA9-4CC1-8E04-895768D6D3C5}" srcOrd="0" destOrd="1" presId="urn:microsoft.com/office/officeart/2005/8/layout/list1"/>
    <dgm:cxn modelId="{E8C13125-E2A4-FD4A-A924-28C7B2C432C2}" type="presParOf" srcId="{A441EE8B-01CC-4DCE-9C0E-A73AD32990FE}" destId="{F82D6D85-565C-40A2-9C95-86FAA245B431}" srcOrd="0" destOrd="0" presId="urn:microsoft.com/office/officeart/2005/8/layout/list1"/>
    <dgm:cxn modelId="{B711D0AA-D87F-494B-A1FF-745C6EC9EAAA}" type="presParOf" srcId="{F82D6D85-565C-40A2-9C95-86FAA245B431}" destId="{169BBF12-AEE5-4C9B-B1E4-721772DD9845}" srcOrd="0" destOrd="0" presId="urn:microsoft.com/office/officeart/2005/8/layout/list1"/>
    <dgm:cxn modelId="{E6B83F44-11F7-104B-BEB9-06056A2AE2D3}" type="presParOf" srcId="{F82D6D85-565C-40A2-9C95-86FAA245B431}" destId="{B2C8F0B3-3171-4AC1-9D3A-A5504A5886B8}" srcOrd="1" destOrd="0" presId="urn:microsoft.com/office/officeart/2005/8/layout/list1"/>
    <dgm:cxn modelId="{AD9482A8-3F38-AB4D-9906-6D84CB3B562C}" type="presParOf" srcId="{A441EE8B-01CC-4DCE-9C0E-A73AD32990FE}" destId="{523BD06F-EFCE-44AE-AC11-C61A5B7BE493}" srcOrd="1" destOrd="0" presId="urn:microsoft.com/office/officeart/2005/8/layout/list1"/>
    <dgm:cxn modelId="{8C3FC46D-6942-084F-8465-022DF74CEB93}" type="presParOf" srcId="{A441EE8B-01CC-4DCE-9C0E-A73AD32990FE}" destId="{BDAEA70C-BBA9-4CC1-8E04-895768D6D3C5}" srcOrd="2" destOrd="0" presId="urn:microsoft.com/office/officeart/2005/8/layout/list1"/>
    <dgm:cxn modelId="{6271188C-8D0C-904E-8210-792F7B00F13C}" type="presParOf" srcId="{A441EE8B-01CC-4DCE-9C0E-A73AD32990FE}" destId="{D3BAB48D-F1D8-4E42-9EFE-7081ECB838D7}" srcOrd="3" destOrd="0" presId="urn:microsoft.com/office/officeart/2005/8/layout/list1"/>
    <dgm:cxn modelId="{7D2969B8-1226-E04D-AB3F-1C686C358E19}" type="presParOf" srcId="{A441EE8B-01CC-4DCE-9C0E-A73AD32990FE}" destId="{9B9CE1DE-0974-45AD-BF2A-AE5052A50813}" srcOrd="4" destOrd="0" presId="urn:microsoft.com/office/officeart/2005/8/layout/list1"/>
    <dgm:cxn modelId="{669FAC59-7B84-5649-85E6-AB01CB04E77D}" type="presParOf" srcId="{9B9CE1DE-0974-45AD-BF2A-AE5052A50813}" destId="{9C1C8D24-5CF6-475E-8B60-29E7A3B69F0D}" srcOrd="0" destOrd="0" presId="urn:microsoft.com/office/officeart/2005/8/layout/list1"/>
    <dgm:cxn modelId="{4E67ACAE-6196-6A45-A180-6E4B50BEDB24}" type="presParOf" srcId="{9B9CE1DE-0974-45AD-BF2A-AE5052A50813}" destId="{A20F55AA-728B-40EA-9A05-00A6BA952137}" srcOrd="1" destOrd="0" presId="urn:microsoft.com/office/officeart/2005/8/layout/list1"/>
    <dgm:cxn modelId="{283EFCE3-F14C-DD4A-B9B3-A32FEB291CA4}" type="presParOf" srcId="{A441EE8B-01CC-4DCE-9C0E-A73AD32990FE}" destId="{10A9BB94-6815-4291-A188-A6F2CC924D87}" srcOrd="5" destOrd="0" presId="urn:microsoft.com/office/officeart/2005/8/layout/list1"/>
    <dgm:cxn modelId="{C2B78795-EA43-B048-A59C-35DD80811B02}" type="presParOf" srcId="{A441EE8B-01CC-4DCE-9C0E-A73AD32990FE}" destId="{DA3CB84B-7F21-48CA-9E09-FABB2F7AA2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2C9FD-77E3-4F89-82B2-3F03F61E11A6}">
      <dsp:nvSpPr>
        <dsp:cNvPr id="0" name=""/>
        <dsp:cNvSpPr/>
      </dsp:nvSpPr>
      <dsp:spPr>
        <a:xfrm>
          <a:off x="340228" y="0"/>
          <a:ext cx="3855917" cy="382385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5AB8C3-6AC8-41DD-95E5-348A3148B1A2}">
      <dsp:nvSpPr>
        <dsp:cNvPr id="0" name=""/>
        <dsp:cNvSpPr/>
      </dsp:nvSpPr>
      <dsp:spPr>
        <a:xfrm>
          <a:off x="4873" y="1147156"/>
          <a:ext cx="1460145" cy="1529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InfoSec expertise</a:t>
          </a:r>
          <a:endParaRPr lang="en-US" sz="1400" kern="1200" dirty="0"/>
        </a:p>
        <a:p>
          <a:pPr marL="119063" lvl="1" indent="-119063" algn="l" defTabSz="488950">
            <a:lnSpc>
              <a:spcPct val="90000"/>
            </a:lnSpc>
            <a:spcBef>
              <a:spcPct val="0"/>
            </a:spcBef>
            <a:spcAft>
              <a:spcPct val="15000"/>
            </a:spcAft>
            <a:buChar char="•"/>
          </a:pPr>
          <a:r>
            <a:rPr lang="en-US" sz="1100" kern="1200" dirty="0" smtClean="0"/>
            <a:t>First generation</a:t>
          </a:r>
          <a:endParaRPr lang="en-US" sz="1100" kern="1200" dirty="0"/>
        </a:p>
        <a:p>
          <a:pPr marL="119063" lvl="2" indent="-119063" algn="l" defTabSz="488950">
            <a:lnSpc>
              <a:spcPct val="90000"/>
            </a:lnSpc>
            <a:spcBef>
              <a:spcPct val="0"/>
            </a:spcBef>
            <a:spcAft>
              <a:spcPct val="15000"/>
            </a:spcAft>
            <a:buChar char="•"/>
          </a:pPr>
          <a:r>
            <a:rPr lang="en-US" sz="1100" kern="1200" dirty="0" smtClean="0"/>
            <a:t>IDS/IPS/AV</a:t>
          </a:r>
          <a:endParaRPr lang="en-US" sz="1100" kern="1200" dirty="0"/>
        </a:p>
        <a:p>
          <a:pPr marL="119063" lvl="2" indent="-119063" algn="l" defTabSz="488950">
            <a:lnSpc>
              <a:spcPct val="90000"/>
            </a:lnSpc>
            <a:spcBef>
              <a:spcPct val="0"/>
            </a:spcBef>
            <a:spcAft>
              <a:spcPct val="15000"/>
            </a:spcAft>
            <a:buChar char="•"/>
          </a:pPr>
          <a:r>
            <a:rPr lang="en-US" sz="1100" kern="1200" dirty="0" smtClean="0"/>
            <a:t>Etc.</a:t>
          </a:r>
          <a:endParaRPr lang="en-US" sz="1100" kern="1200" dirty="0"/>
        </a:p>
      </dsp:txBody>
      <dsp:txXfrm>
        <a:off x="76151" y="1218434"/>
        <a:ext cx="1317589" cy="1386986"/>
      </dsp:txXfrm>
    </dsp:sp>
    <dsp:sp modelId="{4FBE591A-654C-4460-BC02-E8FA1AEC0EDA}">
      <dsp:nvSpPr>
        <dsp:cNvPr id="0" name=""/>
        <dsp:cNvSpPr/>
      </dsp:nvSpPr>
      <dsp:spPr>
        <a:xfrm>
          <a:off x="1538114" y="1147156"/>
          <a:ext cx="1460145" cy="1529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IT risk management</a:t>
          </a:r>
          <a:endParaRPr lang="en-US" sz="1400" kern="1200" dirty="0"/>
        </a:p>
        <a:p>
          <a:pPr marL="119063" lvl="1" indent="-119063" algn="l" defTabSz="488950">
            <a:lnSpc>
              <a:spcPct val="90000"/>
            </a:lnSpc>
            <a:spcBef>
              <a:spcPct val="0"/>
            </a:spcBef>
            <a:spcAft>
              <a:spcPct val="15000"/>
            </a:spcAft>
            <a:buChar char="•"/>
          </a:pPr>
          <a:r>
            <a:rPr lang="en-US" sz="1100" kern="1200" dirty="0" smtClean="0"/>
            <a:t>Second generation</a:t>
          </a:r>
          <a:endParaRPr lang="en-US" sz="1100" kern="1200" dirty="0"/>
        </a:p>
        <a:p>
          <a:pPr marL="119063" lvl="2" indent="-119063" algn="l" defTabSz="488950">
            <a:lnSpc>
              <a:spcPct val="90000"/>
            </a:lnSpc>
            <a:spcBef>
              <a:spcPct val="0"/>
            </a:spcBef>
            <a:spcAft>
              <a:spcPct val="15000"/>
            </a:spcAft>
            <a:buChar char="•"/>
          </a:pPr>
          <a:r>
            <a:rPr lang="en-US" sz="1100" kern="1200" dirty="0" smtClean="0"/>
            <a:t>Asset valuation</a:t>
          </a:r>
          <a:endParaRPr lang="en-US" sz="1100" kern="1200" dirty="0"/>
        </a:p>
        <a:p>
          <a:pPr marL="119063" lvl="2" indent="-119063" algn="l" defTabSz="488950">
            <a:lnSpc>
              <a:spcPct val="90000"/>
            </a:lnSpc>
            <a:spcBef>
              <a:spcPct val="0"/>
            </a:spcBef>
            <a:spcAft>
              <a:spcPct val="15000"/>
            </a:spcAft>
            <a:buChar char="•"/>
          </a:pPr>
          <a:r>
            <a:rPr lang="en-US" sz="1100" kern="1200" dirty="0" smtClean="0"/>
            <a:t>ALE</a:t>
          </a:r>
          <a:endParaRPr lang="en-US" sz="1100" kern="1200" dirty="0"/>
        </a:p>
        <a:p>
          <a:pPr marL="119063" lvl="2" indent="-119063" algn="l" defTabSz="488950">
            <a:lnSpc>
              <a:spcPct val="90000"/>
            </a:lnSpc>
            <a:spcBef>
              <a:spcPct val="0"/>
            </a:spcBef>
            <a:spcAft>
              <a:spcPct val="15000"/>
            </a:spcAft>
            <a:buChar char="•"/>
          </a:pPr>
          <a:r>
            <a:rPr lang="en-US" sz="1100" kern="1200" dirty="0" smtClean="0"/>
            <a:t>ROSI</a:t>
          </a:r>
          <a:endParaRPr lang="en-US" sz="1100" kern="1200" dirty="0"/>
        </a:p>
      </dsp:txBody>
      <dsp:txXfrm>
        <a:off x="1609392" y="1218434"/>
        <a:ext cx="1317589" cy="1386986"/>
      </dsp:txXfrm>
    </dsp:sp>
    <dsp:sp modelId="{5214CF56-4C3B-4023-BA1D-D91A321DB086}">
      <dsp:nvSpPr>
        <dsp:cNvPr id="0" name=""/>
        <dsp:cNvSpPr/>
      </dsp:nvSpPr>
      <dsp:spPr>
        <a:xfrm>
          <a:off x="3071355" y="1147156"/>
          <a:ext cx="1460145" cy="1529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Business risk</a:t>
          </a:r>
          <a:endParaRPr lang="en-US" sz="1400" kern="1200" dirty="0"/>
        </a:p>
        <a:p>
          <a:pPr marL="119063" lvl="1" indent="-119063" algn="l" defTabSz="488950">
            <a:lnSpc>
              <a:spcPct val="90000"/>
            </a:lnSpc>
            <a:spcBef>
              <a:spcPct val="0"/>
            </a:spcBef>
            <a:spcAft>
              <a:spcPct val="15000"/>
            </a:spcAft>
            <a:buChar char="•"/>
          </a:pPr>
          <a:r>
            <a:rPr lang="en-US" sz="1100" kern="1200" dirty="0" smtClean="0"/>
            <a:t>Third generation</a:t>
          </a:r>
          <a:endParaRPr lang="en-US" sz="1100" kern="1200" dirty="0"/>
        </a:p>
        <a:p>
          <a:pPr marL="119063" lvl="2" indent="-119063" algn="l" defTabSz="488950">
            <a:lnSpc>
              <a:spcPct val="90000"/>
            </a:lnSpc>
            <a:spcBef>
              <a:spcPct val="0"/>
            </a:spcBef>
            <a:spcAft>
              <a:spcPct val="15000"/>
            </a:spcAft>
            <a:buChar char="•"/>
          </a:pPr>
          <a:r>
            <a:rPr lang="en-US" sz="1100" kern="1200" dirty="0" smtClean="0"/>
            <a:t>Cost reduction</a:t>
          </a:r>
          <a:endParaRPr lang="en-US" sz="1100" kern="1200" dirty="0"/>
        </a:p>
        <a:p>
          <a:pPr marL="119063" lvl="2" indent="-119063" algn="l" defTabSz="488950">
            <a:lnSpc>
              <a:spcPct val="90000"/>
            </a:lnSpc>
            <a:spcBef>
              <a:spcPct val="0"/>
            </a:spcBef>
            <a:spcAft>
              <a:spcPct val="15000"/>
            </a:spcAft>
            <a:buChar char="•"/>
          </a:pPr>
          <a:r>
            <a:rPr lang="en-US" sz="1100" kern="1200" dirty="0" smtClean="0"/>
            <a:t>Revenue growth</a:t>
          </a:r>
          <a:endParaRPr lang="en-US" sz="1100" kern="1200" dirty="0"/>
        </a:p>
        <a:p>
          <a:pPr marL="119063" lvl="2" indent="-119063" algn="l" defTabSz="488950">
            <a:lnSpc>
              <a:spcPct val="90000"/>
            </a:lnSpc>
            <a:spcBef>
              <a:spcPct val="0"/>
            </a:spcBef>
            <a:spcAft>
              <a:spcPct val="15000"/>
            </a:spcAft>
            <a:buChar char="•"/>
          </a:pPr>
          <a:r>
            <a:rPr lang="en-US" sz="1100" kern="1200" dirty="0" smtClean="0"/>
            <a:t>Strategic goals</a:t>
          </a:r>
          <a:endParaRPr lang="en-US" sz="1100" kern="1200" dirty="0"/>
        </a:p>
      </dsp:txBody>
      <dsp:txXfrm>
        <a:off x="3142633" y="1218434"/>
        <a:ext cx="1317589" cy="1386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4F826-7B99-42BE-AE90-10109496A845}">
      <dsp:nvSpPr>
        <dsp:cNvPr id="0" name=""/>
        <dsp:cNvSpPr/>
      </dsp:nvSpPr>
      <dsp:spPr>
        <a:xfrm>
          <a:off x="106"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Consistently measured</a:t>
          </a:r>
          <a:endParaRPr lang="en-US" sz="1800" kern="1200" dirty="0"/>
        </a:p>
      </dsp:txBody>
      <dsp:txXfrm>
        <a:off x="106" y="1179870"/>
        <a:ext cx="1413418" cy="1179870"/>
      </dsp:txXfrm>
    </dsp:sp>
    <dsp:sp modelId="{607764DC-0D61-4D1A-8734-2B02F79FA7F0}">
      <dsp:nvSpPr>
        <dsp:cNvPr id="0" name=""/>
        <dsp:cNvSpPr/>
      </dsp:nvSpPr>
      <dsp:spPr>
        <a:xfrm>
          <a:off x="215694" y="176980"/>
          <a:ext cx="982242" cy="98224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BD628-ED16-4435-B933-A1E60E417E39}">
      <dsp:nvSpPr>
        <dsp:cNvPr id="0" name=""/>
        <dsp:cNvSpPr/>
      </dsp:nvSpPr>
      <dsp:spPr>
        <a:xfrm>
          <a:off x="1455927"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Cheap to gather</a:t>
          </a:r>
          <a:endParaRPr lang="en-US" sz="1800" kern="1200" dirty="0"/>
        </a:p>
      </dsp:txBody>
      <dsp:txXfrm>
        <a:off x="1455927" y="1179870"/>
        <a:ext cx="1413418" cy="1179870"/>
      </dsp:txXfrm>
    </dsp:sp>
    <dsp:sp modelId="{41286EC8-19B1-47FB-A3D8-A5FB92814961}">
      <dsp:nvSpPr>
        <dsp:cNvPr id="0" name=""/>
        <dsp:cNvSpPr/>
      </dsp:nvSpPr>
      <dsp:spPr>
        <a:xfrm>
          <a:off x="1671515" y="176980"/>
          <a:ext cx="982242" cy="98224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0C347-21E1-4C80-95A4-6379582778F4}">
      <dsp:nvSpPr>
        <dsp:cNvPr id="0" name=""/>
        <dsp:cNvSpPr/>
      </dsp:nvSpPr>
      <dsp:spPr>
        <a:xfrm>
          <a:off x="2911748"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Uses numbers</a:t>
          </a:r>
          <a:endParaRPr lang="en-US" sz="1800" kern="1200" dirty="0"/>
        </a:p>
      </dsp:txBody>
      <dsp:txXfrm>
        <a:off x="2911748" y="1179870"/>
        <a:ext cx="1413418" cy="1179870"/>
      </dsp:txXfrm>
    </dsp:sp>
    <dsp:sp modelId="{FD2CE6A5-2D97-41BF-B6C9-D3F97A519EC5}">
      <dsp:nvSpPr>
        <dsp:cNvPr id="0" name=""/>
        <dsp:cNvSpPr/>
      </dsp:nvSpPr>
      <dsp:spPr>
        <a:xfrm>
          <a:off x="3127337" y="176980"/>
          <a:ext cx="982242" cy="98224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19387-DD00-4CEF-B1E6-CEF7CFB4A87A}">
      <dsp:nvSpPr>
        <dsp:cNvPr id="0" name=""/>
        <dsp:cNvSpPr/>
      </dsp:nvSpPr>
      <dsp:spPr>
        <a:xfrm>
          <a:off x="4367570"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Show Trends</a:t>
          </a:r>
          <a:endParaRPr lang="en-US" sz="1800" kern="1200" dirty="0"/>
        </a:p>
      </dsp:txBody>
      <dsp:txXfrm>
        <a:off x="4367570" y="1179870"/>
        <a:ext cx="1413418" cy="1179870"/>
      </dsp:txXfrm>
    </dsp:sp>
    <dsp:sp modelId="{6FA7C24B-C90B-4A34-86EE-AEFBB458405F}">
      <dsp:nvSpPr>
        <dsp:cNvPr id="0" name=""/>
        <dsp:cNvSpPr/>
      </dsp:nvSpPr>
      <dsp:spPr>
        <a:xfrm>
          <a:off x="4583158" y="176980"/>
          <a:ext cx="982242" cy="98224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CE349-0240-4CB8-B56F-39A8682A9659}">
      <dsp:nvSpPr>
        <dsp:cNvPr id="0" name=""/>
        <dsp:cNvSpPr/>
      </dsp:nvSpPr>
      <dsp:spPr>
        <a:xfrm>
          <a:off x="5823391"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Relevant to decision-makers</a:t>
          </a:r>
          <a:endParaRPr lang="en-US" sz="1800" kern="1200" dirty="0"/>
        </a:p>
      </dsp:txBody>
      <dsp:txXfrm>
        <a:off x="5823391" y="1179870"/>
        <a:ext cx="1413418" cy="1179870"/>
      </dsp:txXfrm>
    </dsp:sp>
    <dsp:sp modelId="{6722D49C-F770-4CDB-9EDD-06E3F358AC1A}">
      <dsp:nvSpPr>
        <dsp:cNvPr id="0" name=""/>
        <dsp:cNvSpPr/>
      </dsp:nvSpPr>
      <dsp:spPr>
        <a:xfrm>
          <a:off x="6038980" y="176980"/>
          <a:ext cx="982242" cy="982242"/>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7C13F-235B-4AEA-A137-E71150F53BEC}">
      <dsp:nvSpPr>
        <dsp:cNvPr id="0" name=""/>
        <dsp:cNvSpPr/>
      </dsp:nvSpPr>
      <dsp:spPr>
        <a:xfrm>
          <a:off x="7279213"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Presented graphically</a:t>
          </a:r>
          <a:endParaRPr lang="en-US" sz="1800" kern="1200" dirty="0"/>
        </a:p>
      </dsp:txBody>
      <dsp:txXfrm>
        <a:off x="7279213" y="1179870"/>
        <a:ext cx="1413418" cy="1179870"/>
      </dsp:txXfrm>
    </dsp:sp>
    <dsp:sp modelId="{54B523E8-E89B-459C-9A5C-D4185785647E}">
      <dsp:nvSpPr>
        <dsp:cNvPr id="0" name=""/>
        <dsp:cNvSpPr/>
      </dsp:nvSpPr>
      <dsp:spPr>
        <a:xfrm>
          <a:off x="7494801" y="176980"/>
          <a:ext cx="982242" cy="982242"/>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7AB59-CA63-43AB-8013-9D48EFD18535}">
      <dsp:nvSpPr>
        <dsp:cNvPr id="0" name=""/>
        <dsp:cNvSpPr/>
      </dsp:nvSpPr>
      <dsp:spPr>
        <a:xfrm>
          <a:off x="347709" y="2359740"/>
          <a:ext cx="7997318" cy="44245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7894F-C477-4EB1-962C-0007D1BA6D60}">
      <dsp:nvSpPr>
        <dsp:cNvPr id="0" name=""/>
        <dsp:cNvSpPr/>
      </dsp:nvSpPr>
      <dsp:spPr>
        <a:xfrm>
          <a:off x="5516" y="481576"/>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Demonstrate strategic alignment. Take ownership of the governance, risk and compliance management process.</a:t>
          </a:r>
          <a:endParaRPr lang="en-US" sz="1300" kern="1200" dirty="0"/>
        </a:p>
      </dsp:txBody>
      <dsp:txXfrm>
        <a:off x="39729" y="515789"/>
        <a:ext cx="1887614" cy="1425929"/>
      </dsp:txXfrm>
    </dsp:sp>
    <dsp:sp modelId="{BAED8CB5-83A5-4AFE-B33B-9C9DE02981C6}">
      <dsp:nvSpPr>
        <dsp:cNvPr id="0" name=""/>
        <dsp:cNvSpPr/>
      </dsp:nvSpPr>
      <dsp:spPr>
        <a:xfrm>
          <a:off x="5516" y="1941719"/>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Strategic alignment</a:t>
          </a:r>
          <a:endParaRPr lang="en-US" sz="1700" kern="1200" dirty="0"/>
        </a:p>
      </dsp:txBody>
      <dsp:txXfrm>
        <a:off x="5516" y="1941719"/>
        <a:ext cx="1377493" cy="627861"/>
      </dsp:txXfrm>
    </dsp:sp>
    <dsp:sp modelId="{2EF92D3C-2D7C-4E50-A4EA-F89150AB9C93}">
      <dsp:nvSpPr>
        <dsp:cNvPr id="0" name=""/>
        <dsp:cNvSpPr/>
      </dsp:nvSpPr>
      <dsp:spPr>
        <a:xfrm>
          <a:off x="1438342" y="2041449"/>
          <a:ext cx="684614" cy="684614"/>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3EDFE1-676D-4A67-8C45-A7279C78251B}">
      <dsp:nvSpPr>
        <dsp:cNvPr id="0" name=""/>
        <dsp:cNvSpPr/>
      </dsp:nvSpPr>
      <dsp:spPr>
        <a:xfrm>
          <a:off x="2292565" y="481576"/>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Define problem you are solving</a:t>
          </a:r>
          <a:endParaRPr lang="en-US" sz="1300" kern="1200" dirty="0"/>
        </a:p>
        <a:p>
          <a:pPr marL="114300" lvl="1" indent="-114300" algn="l" defTabSz="577850">
            <a:lnSpc>
              <a:spcPct val="90000"/>
            </a:lnSpc>
            <a:spcBef>
              <a:spcPct val="0"/>
            </a:spcBef>
            <a:spcAft>
              <a:spcPct val="15000"/>
            </a:spcAft>
            <a:buChar char="•"/>
          </a:pPr>
          <a:r>
            <a:rPr lang="en-US" sz="1300" kern="1200" dirty="0" smtClean="0"/>
            <a:t>Decide what tool you are going to use. </a:t>
          </a:r>
          <a:endParaRPr lang="en-US" sz="1300" kern="1200" dirty="0"/>
        </a:p>
        <a:p>
          <a:pPr marL="114300" lvl="1" indent="-114300" algn="l" defTabSz="577850">
            <a:lnSpc>
              <a:spcPct val="90000"/>
            </a:lnSpc>
            <a:spcBef>
              <a:spcPct val="0"/>
            </a:spcBef>
            <a:spcAft>
              <a:spcPct val="15000"/>
            </a:spcAft>
            <a:buChar char="•"/>
          </a:pPr>
          <a:r>
            <a:rPr lang="en-US" sz="1300" kern="1200" dirty="0" smtClean="0"/>
            <a:t>Convince stakeholders of the need or opportunity, </a:t>
          </a:r>
          <a:endParaRPr lang="en-US" sz="1300" kern="1200" dirty="0"/>
        </a:p>
      </dsp:txBody>
      <dsp:txXfrm>
        <a:off x="2326778" y="515789"/>
        <a:ext cx="1887614" cy="1425929"/>
      </dsp:txXfrm>
    </dsp:sp>
    <dsp:sp modelId="{69277BC9-A8F6-467F-901A-B778B3C00BFA}">
      <dsp:nvSpPr>
        <dsp:cNvPr id="0" name=""/>
        <dsp:cNvSpPr/>
      </dsp:nvSpPr>
      <dsp:spPr>
        <a:xfrm>
          <a:off x="2292565" y="1941719"/>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Functional alignment</a:t>
          </a:r>
          <a:endParaRPr lang="en-US" sz="1700" kern="1200" dirty="0"/>
        </a:p>
      </dsp:txBody>
      <dsp:txXfrm>
        <a:off x="2292565" y="1941719"/>
        <a:ext cx="1377493" cy="627861"/>
      </dsp:txXfrm>
    </dsp:sp>
    <dsp:sp modelId="{206700AF-9B1D-40FD-9AE1-CA0B0C5337AE}">
      <dsp:nvSpPr>
        <dsp:cNvPr id="0" name=""/>
        <dsp:cNvSpPr/>
      </dsp:nvSpPr>
      <dsp:spPr>
        <a:xfrm>
          <a:off x="3725391" y="2041449"/>
          <a:ext cx="684614" cy="684614"/>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F9601E-AA45-4107-AB0F-4F5CC7375C9C}">
      <dsp:nvSpPr>
        <dsp:cNvPr id="0" name=""/>
        <dsp:cNvSpPr/>
      </dsp:nvSpPr>
      <dsp:spPr>
        <a:xfrm>
          <a:off x="4579614" y="481576"/>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Develop metrics that show how you can do more with less.  </a:t>
          </a:r>
          <a:endParaRPr lang="en-US" sz="1300" kern="1200" dirty="0"/>
        </a:p>
        <a:p>
          <a:pPr marL="114300" lvl="1" indent="-114300" algn="l" defTabSz="577850">
            <a:lnSpc>
              <a:spcPct val="90000"/>
            </a:lnSpc>
            <a:spcBef>
              <a:spcPct val="0"/>
            </a:spcBef>
            <a:spcAft>
              <a:spcPct val="15000"/>
            </a:spcAft>
            <a:buChar char="•"/>
          </a:pPr>
          <a:r>
            <a:rPr lang="en-US" sz="1300" kern="1200" dirty="0" smtClean="0"/>
            <a:t>Automation is critical here.  </a:t>
          </a:r>
          <a:endParaRPr lang="en-US" sz="1300" kern="1200" dirty="0"/>
        </a:p>
      </dsp:txBody>
      <dsp:txXfrm>
        <a:off x="4613827" y="515789"/>
        <a:ext cx="1887614" cy="1425929"/>
      </dsp:txXfrm>
    </dsp:sp>
    <dsp:sp modelId="{2006416F-90D7-480E-8669-9AA4CA556C39}">
      <dsp:nvSpPr>
        <dsp:cNvPr id="0" name=""/>
        <dsp:cNvSpPr/>
      </dsp:nvSpPr>
      <dsp:spPr>
        <a:xfrm>
          <a:off x="4579614" y="1941719"/>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Efficiency and effectiveness</a:t>
          </a:r>
          <a:endParaRPr lang="en-US" sz="1700" kern="1200" dirty="0"/>
        </a:p>
      </dsp:txBody>
      <dsp:txXfrm>
        <a:off x="4579614" y="1941719"/>
        <a:ext cx="1377493" cy="627861"/>
      </dsp:txXfrm>
    </dsp:sp>
    <dsp:sp modelId="{7A2A29BE-4C7B-4AA3-85B7-A8CD4EAFEB6B}">
      <dsp:nvSpPr>
        <dsp:cNvPr id="0" name=""/>
        <dsp:cNvSpPr/>
      </dsp:nvSpPr>
      <dsp:spPr>
        <a:xfrm>
          <a:off x="6012441" y="2041449"/>
          <a:ext cx="684614" cy="684614"/>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E764C-1E65-4B6C-8F86-7460077B2184}">
      <dsp:nvSpPr>
        <dsp:cNvPr id="0" name=""/>
        <dsp:cNvSpPr/>
      </dsp:nvSpPr>
      <dsp:spPr>
        <a:xfrm>
          <a:off x="6866664" y="481576"/>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Business operations should be measured for quality.  </a:t>
          </a:r>
          <a:endParaRPr lang="en-US" sz="1300" kern="1200" dirty="0"/>
        </a:p>
        <a:p>
          <a:pPr marL="114300" lvl="1" indent="-114300" algn="l" defTabSz="577850">
            <a:lnSpc>
              <a:spcPct val="90000"/>
            </a:lnSpc>
            <a:spcBef>
              <a:spcPct val="0"/>
            </a:spcBef>
            <a:spcAft>
              <a:spcPct val="15000"/>
            </a:spcAft>
            <a:buChar char="•"/>
          </a:pPr>
          <a:r>
            <a:rPr lang="en-US" sz="1300" kern="1200" dirty="0" smtClean="0"/>
            <a:t>Information security is not exempt.</a:t>
          </a:r>
          <a:endParaRPr lang="en-US" sz="1300" kern="1200" dirty="0"/>
        </a:p>
        <a:p>
          <a:pPr marL="114300" lvl="1" indent="-114300" algn="l" defTabSz="577850">
            <a:lnSpc>
              <a:spcPct val="90000"/>
            </a:lnSpc>
            <a:spcBef>
              <a:spcPct val="0"/>
            </a:spcBef>
            <a:spcAft>
              <a:spcPct val="15000"/>
            </a:spcAft>
            <a:buChar char="•"/>
          </a:pPr>
          <a:r>
            <a:rPr lang="en-US" sz="1300" kern="1200" dirty="0" smtClean="0"/>
            <a:t>Implement a six-sigma or similar program.</a:t>
          </a:r>
          <a:endParaRPr lang="en-US" sz="1300" kern="1200" dirty="0"/>
        </a:p>
      </dsp:txBody>
      <dsp:txXfrm>
        <a:off x="6900877" y="515789"/>
        <a:ext cx="1887614" cy="1425929"/>
      </dsp:txXfrm>
    </dsp:sp>
    <dsp:sp modelId="{B9808439-6647-4C7E-8BCC-B5C652A4FD7B}">
      <dsp:nvSpPr>
        <dsp:cNvPr id="0" name=""/>
        <dsp:cNvSpPr/>
      </dsp:nvSpPr>
      <dsp:spPr>
        <a:xfrm>
          <a:off x="6866664" y="1941719"/>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Quality and service levels</a:t>
          </a:r>
          <a:endParaRPr lang="en-US" sz="1700" kern="1200" dirty="0"/>
        </a:p>
      </dsp:txBody>
      <dsp:txXfrm>
        <a:off x="6866664" y="1941719"/>
        <a:ext cx="1377493" cy="627861"/>
      </dsp:txXfrm>
    </dsp:sp>
    <dsp:sp modelId="{9E8C4698-02C6-4330-88EB-5EC570F15401}">
      <dsp:nvSpPr>
        <dsp:cNvPr id="0" name=""/>
        <dsp:cNvSpPr/>
      </dsp:nvSpPr>
      <dsp:spPr>
        <a:xfrm>
          <a:off x="8299490" y="2041449"/>
          <a:ext cx="684614" cy="684614"/>
        </a:xfrm>
        <a:prstGeom prst="ellipse">
          <a:avLst/>
        </a:prstGeom>
        <a:blipFill rotWithShape="0">
          <a:blip xmlns:r="http://schemas.openxmlformats.org/officeDocument/2006/relationships" r:embed="rId4"/>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90A561-3627-4C49-AB94-C87AC3A6CF28}">
      <dsp:nvSpPr>
        <dsp:cNvPr id="0" name=""/>
        <dsp:cNvSpPr/>
      </dsp:nvSpPr>
      <dsp:spPr>
        <a:xfrm>
          <a:off x="1149040" y="3065139"/>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Security is the business of People, Process and Technology.  </a:t>
          </a:r>
          <a:endParaRPr lang="en-US" sz="1300" kern="1200" dirty="0"/>
        </a:p>
        <a:p>
          <a:pPr marL="114300" lvl="1" indent="-114300" algn="l" defTabSz="577850">
            <a:lnSpc>
              <a:spcPct val="90000"/>
            </a:lnSpc>
            <a:spcBef>
              <a:spcPct val="0"/>
            </a:spcBef>
            <a:spcAft>
              <a:spcPct val="15000"/>
            </a:spcAft>
            <a:buChar char="•"/>
          </a:pPr>
          <a:r>
            <a:rPr lang="en-US" sz="1300" kern="1200" dirty="0" smtClean="0"/>
            <a:t>Understand the vulnerabilities presented by core business processes.</a:t>
          </a:r>
          <a:endParaRPr lang="en-US" sz="1300" kern="1200" dirty="0"/>
        </a:p>
      </dsp:txBody>
      <dsp:txXfrm>
        <a:off x="1183253" y="3099352"/>
        <a:ext cx="1887614" cy="1425929"/>
      </dsp:txXfrm>
    </dsp:sp>
    <dsp:sp modelId="{3831337F-7DCD-4934-BB7B-558A744B35C5}">
      <dsp:nvSpPr>
        <dsp:cNvPr id="0" name=""/>
        <dsp:cNvSpPr/>
      </dsp:nvSpPr>
      <dsp:spPr>
        <a:xfrm>
          <a:off x="1149040" y="4525281"/>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Process measurement</a:t>
          </a:r>
          <a:endParaRPr lang="en-US" sz="1700" kern="1200" dirty="0"/>
        </a:p>
      </dsp:txBody>
      <dsp:txXfrm>
        <a:off x="1149040" y="4525281"/>
        <a:ext cx="1377493" cy="627861"/>
      </dsp:txXfrm>
    </dsp:sp>
    <dsp:sp modelId="{03E0E424-FD86-4E44-9FB8-D2FFE04601F2}">
      <dsp:nvSpPr>
        <dsp:cNvPr id="0" name=""/>
        <dsp:cNvSpPr/>
      </dsp:nvSpPr>
      <dsp:spPr>
        <a:xfrm>
          <a:off x="2581867" y="4625012"/>
          <a:ext cx="684614" cy="684614"/>
        </a:xfrm>
        <a:prstGeom prst="ellipse">
          <a:avLst/>
        </a:prstGeom>
        <a:blipFill rotWithShape="0">
          <a:blip xmlns:r="http://schemas.openxmlformats.org/officeDocument/2006/relationships" r:embed="rId5"/>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683D3-DCAE-4541-849F-F32090514F5F}">
      <dsp:nvSpPr>
        <dsp:cNvPr id="0" name=""/>
        <dsp:cNvSpPr/>
      </dsp:nvSpPr>
      <dsp:spPr>
        <a:xfrm>
          <a:off x="3436090" y="3065139"/>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Report on the implementation of new technology leading to improved security and efficiency.</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470303" y="3099352"/>
        <a:ext cx="1887614" cy="1425929"/>
      </dsp:txXfrm>
    </dsp:sp>
    <dsp:sp modelId="{FE9E40AD-7986-4B59-821B-EEAE941A74BB}">
      <dsp:nvSpPr>
        <dsp:cNvPr id="0" name=""/>
        <dsp:cNvSpPr/>
      </dsp:nvSpPr>
      <dsp:spPr>
        <a:xfrm>
          <a:off x="3436090" y="4525281"/>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Innovation</a:t>
          </a:r>
          <a:endParaRPr lang="en-US" sz="1700" kern="1200" dirty="0"/>
        </a:p>
      </dsp:txBody>
      <dsp:txXfrm>
        <a:off x="3436090" y="4525281"/>
        <a:ext cx="1377493" cy="627861"/>
      </dsp:txXfrm>
    </dsp:sp>
    <dsp:sp modelId="{B33449A1-F46A-424B-B0A2-A4B82CB4BA90}">
      <dsp:nvSpPr>
        <dsp:cNvPr id="0" name=""/>
        <dsp:cNvSpPr/>
      </dsp:nvSpPr>
      <dsp:spPr>
        <a:xfrm>
          <a:off x="4868916" y="4625012"/>
          <a:ext cx="684614" cy="684614"/>
        </a:xfrm>
        <a:prstGeom prst="ellipse">
          <a:avLst/>
        </a:prstGeom>
        <a:blipFill rotWithShape="0">
          <a:blip xmlns:r="http://schemas.openxmlformats.org/officeDocument/2006/relationships" r:embed="rId6"/>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C9985-E8D2-490A-ADB2-95A182F623B8}">
      <dsp:nvSpPr>
        <dsp:cNvPr id="0" name=""/>
        <dsp:cNvSpPr/>
      </dsp:nvSpPr>
      <dsp:spPr>
        <a:xfrm>
          <a:off x="5723139" y="3065139"/>
          <a:ext cx="1956040" cy="146014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The number of laws and regulations organizations must comply with are growing.  </a:t>
          </a:r>
          <a:endParaRPr lang="en-US" sz="1300" kern="1200" dirty="0"/>
        </a:p>
        <a:p>
          <a:pPr marL="114300" lvl="1" indent="-114300" algn="l" defTabSz="577850">
            <a:lnSpc>
              <a:spcPct val="90000"/>
            </a:lnSpc>
            <a:spcBef>
              <a:spcPct val="0"/>
            </a:spcBef>
            <a:spcAft>
              <a:spcPct val="15000"/>
            </a:spcAft>
            <a:buChar char="•"/>
          </a:pPr>
          <a:r>
            <a:rPr lang="en-US" sz="1300" kern="1200" dirty="0" smtClean="0"/>
            <a:t>Report on your compliance activities.</a:t>
          </a:r>
          <a:endParaRPr lang="en-US" sz="1300" kern="1200" dirty="0"/>
        </a:p>
      </dsp:txBody>
      <dsp:txXfrm>
        <a:off x="5757352" y="3099352"/>
        <a:ext cx="1887614" cy="1425929"/>
      </dsp:txXfrm>
    </dsp:sp>
    <dsp:sp modelId="{8133C1B2-578F-4DD9-87C4-ECE8697E4969}">
      <dsp:nvSpPr>
        <dsp:cNvPr id="0" name=""/>
        <dsp:cNvSpPr/>
      </dsp:nvSpPr>
      <dsp:spPr>
        <a:xfrm>
          <a:off x="5723139" y="4525281"/>
          <a:ext cx="1956040" cy="627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smtClean="0"/>
            <a:t>Compliance</a:t>
          </a:r>
          <a:endParaRPr lang="en-US" sz="1700" kern="1200" dirty="0"/>
        </a:p>
      </dsp:txBody>
      <dsp:txXfrm>
        <a:off x="5723139" y="4525281"/>
        <a:ext cx="1377493" cy="627861"/>
      </dsp:txXfrm>
    </dsp:sp>
    <dsp:sp modelId="{0B68260B-E6AE-427C-9D3D-87D310D952B6}">
      <dsp:nvSpPr>
        <dsp:cNvPr id="0" name=""/>
        <dsp:cNvSpPr/>
      </dsp:nvSpPr>
      <dsp:spPr>
        <a:xfrm>
          <a:off x="7155966" y="4625012"/>
          <a:ext cx="684614" cy="684614"/>
        </a:xfrm>
        <a:prstGeom prst="ellipse">
          <a:avLst/>
        </a:prstGeom>
        <a:blipFill rotWithShape="0">
          <a:blip xmlns:r="http://schemas.openxmlformats.org/officeDocument/2006/relationships" r:embed="rId7"/>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4F826-7B99-42BE-AE90-10109496A845}">
      <dsp:nvSpPr>
        <dsp:cNvPr id="0" name=""/>
        <dsp:cNvSpPr/>
      </dsp:nvSpPr>
      <dsp:spPr>
        <a:xfrm>
          <a:off x="106"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Consistently measured</a:t>
          </a:r>
          <a:endParaRPr lang="en-US" sz="1800" kern="1200" dirty="0"/>
        </a:p>
      </dsp:txBody>
      <dsp:txXfrm>
        <a:off x="106" y="1179870"/>
        <a:ext cx="1413418" cy="1179870"/>
      </dsp:txXfrm>
    </dsp:sp>
    <dsp:sp modelId="{607764DC-0D61-4D1A-8734-2B02F79FA7F0}">
      <dsp:nvSpPr>
        <dsp:cNvPr id="0" name=""/>
        <dsp:cNvSpPr/>
      </dsp:nvSpPr>
      <dsp:spPr>
        <a:xfrm>
          <a:off x="215694" y="176980"/>
          <a:ext cx="982242" cy="98224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8BD628-ED16-4435-B933-A1E60E417E39}">
      <dsp:nvSpPr>
        <dsp:cNvPr id="0" name=""/>
        <dsp:cNvSpPr/>
      </dsp:nvSpPr>
      <dsp:spPr>
        <a:xfrm>
          <a:off x="1455927"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Cheap to gather</a:t>
          </a:r>
          <a:endParaRPr lang="en-US" sz="1800" kern="1200" dirty="0"/>
        </a:p>
      </dsp:txBody>
      <dsp:txXfrm>
        <a:off x="1455927" y="1179870"/>
        <a:ext cx="1413418" cy="1179870"/>
      </dsp:txXfrm>
    </dsp:sp>
    <dsp:sp modelId="{41286EC8-19B1-47FB-A3D8-A5FB92814961}">
      <dsp:nvSpPr>
        <dsp:cNvPr id="0" name=""/>
        <dsp:cNvSpPr/>
      </dsp:nvSpPr>
      <dsp:spPr>
        <a:xfrm>
          <a:off x="1671515" y="176980"/>
          <a:ext cx="982242" cy="98224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0C347-21E1-4C80-95A4-6379582778F4}">
      <dsp:nvSpPr>
        <dsp:cNvPr id="0" name=""/>
        <dsp:cNvSpPr/>
      </dsp:nvSpPr>
      <dsp:spPr>
        <a:xfrm>
          <a:off x="2911748"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Uses numbers</a:t>
          </a:r>
          <a:endParaRPr lang="en-US" sz="1800" kern="1200" dirty="0"/>
        </a:p>
      </dsp:txBody>
      <dsp:txXfrm>
        <a:off x="2911748" y="1179870"/>
        <a:ext cx="1413418" cy="1179870"/>
      </dsp:txXfrm>
    </dsp:sp>
    <dsp:sp modelId="{FD2CE6A5-2D97-41BF-B6C9-D3F97A519EC5}">
      <dsp:nvSpPr>
        <dsp:cNvPr id="0" name=""/>
        <dsp:cNvSpPr/>
      </dsp:nvSpPr>
      <dsp:spPr>
        <a:xfrm>
          <a:off x="3127337" y="176980"/>
          <a:ext cx="982242" cy="98224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19387-DD00-4CEF-B1E6-CEF7CFB4A87A}">
      <dsp:nvSpPr>
        <dsp:cNvPr id="0" name=""/>
        <dsp:cNvSpPr/>
      </dsp:nvSpPr>
      <dsp:spPr>
        <a:xfrm>
          <a:off x="4367570"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Show Trends</a:t>
          </a:r>
          <a:endParaRPr lang="en-US" sz="1800" kern="1200" dirty="0"/>
        </a:p>
      </dsp:txBody>
      <dsp:txXfrm>
        <a:off x="4367570" y="1179870"/>
        <a:ext cx="1413418" cy="1179870"/>
      </dsp:txXfrm>
    </dsp:sp>
    <dsp:sp modelId="{6FA7C24B-C90B-4A34-86EE-AEFBB458405F}">
      <dsp:nvSpPr>
        <dsp:cNvPr id="0" name=""/>
        <dsp:cNvSpPr/>
      </dsp:nvSpPr>
      <dsp:spPr>
        <a:xfrm>
          <a:off x="4583158" y="176980"/>
          <a:ext cx="982242" cy="982242"/>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CE349-0240-4CB8-B56F-39A8682A9659}">
      <dsp:nvSpPr>
        <dsp:cNvPr id="0" name=""/>
        <dsp:cNvSpPr/>
      </dsp:nvSpPr>
      <dsp:spPr>
        <a:xfrm>
          <a:off x="5823391"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Relevant to decision-makers</a:t>
          </a:r>
          <a:endParaRPr lang="en-US" sz="1800" kern="1200" dirty="0"/>
        </a:p>
      </dsp:txBody>
      <dsp:txXfrm>
        <a:off x="5823391" y="1179870"/>
        <a:ext cx="1413418" cy="1179870"/>
      </dsp:txXfrm>
    </dsp:sp>
    <dsp:sp modelId="{6722D49C-F770-4CDB-9EDD-06E3F358AC1A}">
      <dsp:nvSpPr>
        <dsp:cNvPr id="0" name=""/>
        <dsp:cNvSpPr/>
      </dsp:nvSpPr>
      <dsp:spPr>
        <a:xfrm>
          <a:off x="6038980" y="176980"/>
          <a:ext cx="982242" cy="982242"/>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87C13F-235B-4AEA-A137-E71150F53BEC}">
      <dsp:nvSpPr>
        <dsp:cNvPr id="0" name=""/>
        <dsp:cNvSpPr/>
      </dsp:nvSpPr>
      <dsp:spPr>
        <a:xfrm>
          <a:off x="7279213" y="0"/>
          <a:ext cx="1413418" cy="2949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Presented graphically</a:t>
          </a:r>
          <a:endParaRPr lang="en-US" sz="1800" kern="1200" dirty="0"/>
        </a:p>
      </dsp:txBody>
      <dsp:txXfrm>
        <a:off x="7279213" y="1179870"/>
        <a:ext cx="1413418" cy="1179870"/>
      </dsp:txXfrm>
    </dsp:sp>
    <dsp:sp modelId="{54B523E8-E89B-459C-9A5C-D4185785647E}">
      <dsp:nvSpPr>
        <dsp:cNvPr id="0" name=""/>
        <dsp:cNvSpPr/>
      </dsp:nvSpPr>
      <dsp:spPr>
        <a:xfrm>
          <a:off x="7494801" y="176980"/>
          <a:ext cx="982242" cy="982242"/>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7AB59-CA63-43AB-8013-9D48EFD18535}">
      <dsp:nvSpPr>
        <dsp:cNvPr id="0" name=""/>
        <dsp:cNvSpPr/>
      </dsp:nvSpPr>
      <dsp:spPr>
        <a:xfrm>
          <a:off x="347709" y="2359740"/>
          <a:ext cx="7997318" cy="44245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D262D-DB9F-41D0-9E73-97428EBEF017}">
      <dsp:nvSpPr>
        <dsp:cNvPr id="0" name=""/>
        <dsp:cNvSpPr/>
      </dsp:nvSpPr>
      <dsp:spPr>
        <a:xfrm>
          <a:off x="0" y="332341"/>
          <a:ext cx="5789470" cy="121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327" tIns="291592" rIns="4493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lumMod val="50000"/>
                </a:schemeClr>
              </a:solidFill>
              <a:effectLst/>
            </a:rPr>
            <a:t>Executive Support is Absolutely Necessary for the Success of Information Security </a:t>
          </a:r>
          <a:endParaRPr lang="en-US" sz="1400" kern="1200" dirty="0">
            <a:solidFill>
              <a:schemeClr val="bg1">
                <a:lumMod val="50000"/>
              </a:schemeClr>
            </a:solidFill>
            <a:effectLst/>
          </a:endParaRPr>
        </a:p>
        <a:p>
          <a:pPr marL="114300" lvl="1" indent="-114300" algn="l" defTabSz="622300">
            <a:lnSpc>
              <a:spcPct val="90000"/>
            </a:lnSpc>
            <a:spcBef>
              <a:spcPct val="0"/>
            </a:spcBef>
            <a:spcAft>
              <a:spcPct val="15000"/>
            </a:spcAft>
            <a:buChar char="•"/>
          </a:pPr>
          <a:r>
            <a:rPr lang="en-US" sz="1400" kern="1200" dirty="0" smtClean="0">
              <a:solidFill>
                <a:schemeClr val="bg1">
                  <a:lumMod val="50000"/>
                </a:schemeClr>
              </a:solidFill>
              <a:effectLst/>
            </a:rPr>
            <a:t>Executive Management Need Education &amp; Information to make good business decisions</a:t>
          </a:r>
          <a:endParaRPr lang="en-US" sz="1400" kern="1200" dirty="0">
            <a:solidFill>
              <a:schemeClr val="bg1">
                <a:lumMod val="50000"/>
              </a:schemeClr>
            </a:solidFill>
            <a:effectLst/>
          </a:endParaRPr>
        </a:p>
      </dsp:txBody>
      <dsp:txXfrm>
        <a:off x="0" y="332341"/>
        <a:ext cx="5789470" cy="1212750"/>
      </dsp:txXfrm>
    </dsp:sp>
    <dsp:sp modelId="{B9587060-02A5-4482-841C-2DACBDE9FF92}">
      <dsp:nvSpPr>
        <dsp:cNvPr id="0" name=""/>
        <dsp:cNvSpPr/>
      </dsp:nvSpPr>
      <dsp:spPr>
        <a:xfrm>
          <a:off x="289473" y="125701"/>
          <a:ext cx="4052629" cy="4132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3180" tIns="0" rIns="153180"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lumMod val="50000"/>
                </a:schemeClr>
              </a:solidFill>
            </a:rPr>
            <a:t>Executives</a:t>
          </a:r>
          <a:endParaRPr lang="en-US" sz="1400" kern="1200" dirty="0">
            <a:solidFill>
              <a:schemeClr val="bg1">
                <a:lumMod val="50000"/>
              </a:schemeClr>
            </a:solidFill>
          </a:endParaRPr>
        </a:p>
      </dsp:txBody>
      <dsp:txXfrm>
        <a:off x="309648" y="145876"/>
        <a:ext cx="4012279" cy="372930"/>
      </dsp:txXfrm>
    </dsp:sp>
    <dsp:sp modelId="{F20DBE96-BF17-4960-942F-34ED3F4F8798}">
      <dsp:nvSpPr>
        <dsp:cNvPr id="0" name=""/>
        <dsp:cNvSpPr/>
      </dsp:nvSpPr>
      <dsp:spPr>
        <a:xfrm>
          <a:off x="0" y="1827331"/>
          <a:ext cx="5789470" cy="121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327" tIns="291592" rIns="4493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lumMod val="50000"/>
                </a:schemeClr>
              </a:solidFill>
              <a:effectLst/>
            </a:rPr>
            <a:t>Middle-management support is essential. </a:t>
          </a:r>
          <a:endParaRPr lang="en-US" sz="1400" kern="1200" dirty="0">
            <a:solidFill>
              <a:schemeClr val="bg1">
                <a:lumMod val="50000"/>
              </a:schemeClr>
            </a:solidFill>
            <a:effectLst/>
          </a:endParaRPr>
        </a:p>
        <a:p>
          <a:pPr marL="114300" lvl="1" indent="-114300" algn="l" defTabSz="622300">
            <a:lnSpc>
              <a:spcPct val="90000"/>
            </a:lnSpc>
            <a:spcBef>
              <a:spcPct val="0"/>
            </a:spcBef>
            <a:spcAft>
              <a:spcPct val="15000"/>
            </a:spcAft>
            <a:buChar char="•"/>
          </a:pPr>
          <a:r>
            <a:rPr lang="en-US" sz="1400" kern="1200" dirty="0" smtClean="0">
              <a:solidFill>
                <a:schemeClr val="bg1">
                  <a:lumMod val="50000"/>
                </a:schemeClr>
              </a:solidFill>
              <a:effectLst/>
            </a:rPr>
            <a:t>The CISO must be functionally aligned – a team player, facilitator, and advisor achieving project objectives without compromising security.</a:t>
          </a:r>
          <a:endParaRPr lang="en-US" sz="1400" kern="1200" dirty="0">
            <a:solidFill>
              <a:schemeClr val="bg1">
                <a:lumMod val="50000"/>
              </a:schemeClr>
            </a:solidFill>
            <a:effectLst/>
          </a:endParaRPr>
        </a:p>
      </dsp:txBody>
      <dsp:txXfrm>
        <a:off x="0" y="1827331"/>
        <a:ext cx="5789470" cy="1212750"/>
      </dsp:txXfrm>
    </dsp:sp>
    <dsp:sp modelId="{3C61ADE4-8C9C-413B-AC90-30F39B654A38}">
      <dsp:nvSpPr>
        <dsp:cNvPr id="0" name=""/>
        <dsp:cNvSpPr/>
      </dsp:nvSpPr>
      <dsp:spPr>
        <a:xfrm>
          <a:off x="289473" y="1620691"/>
          <a:ext cx="4052629" cy="4132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3180" tIns="0" rIns="153180"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lumMod val="50000"/>
                </a:schemeClr>
              </a:solidFill>
            </a:rPr>
            <a:t>Middle Management</a:t>
          </a:r>
          <a:endParaRPr lang="en-US" sz="1400" kern="1200" dirty="0">
            <a:solidFill>
              <a:schemeClr val="bg1">
                <a:lumMod val="50000"/>
              </a:schemeClr>
            </a:solidFill>
          </a:endParaRPr>
        </a:p>
      </dsp:txBody>
      <dsp:txXfrm>
        <a:off x="309648" y="1640866"/>
        <a:ext cx="4012279" cy="372930"/>
      </dsp:txXfrm>
    </dsp:sp>
    <dsp:sp modelId="{78689D9E-B68B-402B-A42A-1F18FADEF0DE}">
      <dsp:nvSpPr>
        <dsp:cNvPr id="0" name=""/>
        <dsp:cNvSpPr/>
      </dsp:nvSpPr>
      <dsp:spPr>
        <a:xfrm>
          <a:off x="0" y="3322322"/>
          <a:ext cx="5789470"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327" tIns="291592" rIns="4493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lumMod val="50000"/>
                </a:schemeClr>
              </a:solidFill>
              <a:effectLst/>
            </a:rPr>
            <a:t>End users are an essential part of any Information Security Strategy. </a:t>
          </a:r>
          <a:endParaRPr lang="en-US" sz="1400" kern="1200" dirty="0">
            <a:solidFill>
              <a:schemeClr val="bg1">
                <a:lumMod val="50000"/>
              </a:schemeClr>
            </a:solidFill>
            <a:effectLst/>
          </a:endParaRPr>
        </a:p>
      </dsp:txBody>
      <dsp:txXfrm>
        <a:off x="0" y="3322322"/>
        <a:ext cx="5789470" cy="793800"/>
      </dsp:txXfrm>
    </dsp:sp>
    <dsp:sp modelId="{0F2EE1E8-BD97-4E91-8810-E47C06D67095}">
      <dsp:nvSpPr>
        <dsp:cNvPr id="0" name=""/>
        <dsp:cNvSpPr/>
      </dsp:nvSpPr>
      <dsp:spPr>
        <a:xfrm>
          <a:off x="289473" y="3115681"/>
          <a:ext cx="4052629" cy="4132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3180" tIns="0" rIns="153180"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lumMod val="50000"/>
                </a:schemeClr>
              </a:solidFill>
            </a:rPr>
            <a:t>Employees</a:t>
          </a:r>
          <a:endParaRPr lang="en-US" sz="1400" kern="1200" dirty="0">
            <a:solidFill>
              <a:schemeClr val="bg1">
                <a:lumMod val="50000"/>
              </a:schemeClr>
            </a:solidFill>
          </a:endParaRPr>
        </a:p>
      </dsp:txBody>
      <dsp:txXfrm>
        <a:off x="309648" y="3135856"/>
        <a:ext cx="4012279" cy="372930"/>
      </dsp:txXfrm>
    </dsp:sp>
    <dsp:sp modelId="{67E58EFF-AE83-488B-9144-B6A54308F127}">
      <dsp:nvSpPr>
        <dsp:cNvPr id="0" name=""/>
        <dsp:cNvSpPr/>
      </dsp:nvSpPr>
      <dsp:spPr>
        <a:xfrm>
          <a:off x="0" y="4398362"/>
          <a:ext cx="5789470" cy="595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9327" tIns="291592" rIns="44932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bg1">
                  <a:lumMod val="50000"/>
                </a:schemeClr>
              </a:solidFill>
            </a:rPr>
            <a:t>What Security Metrics would you publish to customers?</a:t>
          </a:r>
          <a:endParaRPr lang="en-US" sz="1400" kern="1200" dirty="0">
            <a:solidFill>
              <a:schemeClr val="bg1">
                <a:lumMod val="50000"/>
              </a:schemeClr>
            </a:solidFill>
          </a:endParaRPr>
        </a:p>
      </dsp:txBody>
      <dsp:txXfrm>
        <a:off x="0" y="4398362"/>
        <a:ext cx="5789470" cy="595350"/>
      </dsp:txXfrm>
    </dsp:sp>
    <dsp:sp modelId="{08850AC9-038F-47A9-B634-36ED0D52136D}">
      <dsp:nvSpPr>
        <dsp:cNvPr id="0" name=""/>
        <dsp:cNvSpPr/>
      </dsp:nvSpPr>
      <dsp:spPr>
        <a:xfrm>
          <a:off x="289473" y="4191722"/>
          <a:ext cx="4052629" cy="4132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3180" tIns="0" rIns="153180"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lumMod val="50000"/>
                </a:schemeClr>
              </a:solidFill>
            </a:rPr>
            <a:t>Customers</a:t>
          </a:r>
          <a:endParaRPr lang="en-US" sz="1400" kern="1200" dirty="0">
            <a:solidFill>
              <a:schemeClr val="bg1">
                <a:lumMod val="50000"/>
              </a:schemeClr>
            </a:solidFill>
          </a:endParaRPr>
        </a:p>
      </dsp:txBody>
      <dsp:txXfrm>
        <a:off x="309648" y="4211897"/>
        <a:ext cx="4012279"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9FC3-8EA1-46C6-8366-490FB460A30F}">
      <dsp:nvSpPr>
        <dsp:cNvPr id="0" name=""/>
        <dsp:cNvSpPr/>
      </dsp:nvSpPr>
      <dsp:spPr>
        <a:xfrm>
          <a:off x="0" y="467151"/>
          <a:ext cx="8384969"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767" tIns="249936" rIns="650767" bIns="85344" numCol="1" spcCol="1270" anchor="t" anchorCtr="0">
          <a:noAutofit/>
        </a:bodyPr>
        <a:lstStyle/>
        <a:p>
          <a:pPr marL="119063" lvl="1" indent="-119063" algn="l" defTabSz="533400">
            <a:lnSpc>
              <a:spcPct val="90000"/>
            </a:lnSpc>
            <a:spcBef>
              <a:spcPct val="0"/>
            </a:spcBef>
            <a:spcAft>
              <a:spcPct val="15000"/>
            </a:spcAft>
            <a:buChar char="•"/>
            <a:tabLst/>
          </a:pPr>
          <a:r>
            <a:rPr lang="en-US" sz="1200" kern="1200" dirty="0" smtClean="0"/>
            <a:t>Conduct a four- to six-week metrics strategy assessment.</a:t>
          </a:r>
        </a:p>
        <a:p>
          <a:pPr marL="119063" lvl="1" indent="-119063" algn="l" defTabSz="533400">
            <a:lnSpc>
              <a:spcPct val="90000"/>
            </a:lnSpc>
            <a:spcBef>
              <a:spcPct val="0"/>
            </a:spcBef>
            <a:spcAft>
              <a:spcPct val="15000"/>
            </a:spcAft>
            <a:buChar char="•"/>
            <a:tabLst/>
          </a:pPr>
          <a:r>
            <a:rPr lang="en-US" sz="1200" kern="1200" dirty="0" smtClean="0"/>
            <a:t>Interview the key business leaders in your organization. Find out what business metrics they care about.</a:t>
          </a:r>
        </a:p>
        <a:p>
          <a:pPr marL="119063" lvl="1" indent="-119063" algn="l" defTabSz="533400">
            <a:lnSpc>
              <a:spcPct val="90000"/>
            </a:lnSpc>
            <a:spcBef>
              <a:spcPct val="0"/>
            </a:spcBef>
            <a:spcAft>
              <a:spcPct val="15000"/>
            </a:spcAft>
            <a:buChar char="•"/>
            <a:tabLst/>
          </a:pPr>
          <a:r>
            <a:rPr lang="en-US" sz="1200" kern="1200" dirty="0" smtClean="0"/>
            <a:t>Pick five to seven key metrics from the categories outlined in this presentation and work from there. Less than five is too few. More than seven will dilute the impact. </a:t>
          </a:r>
        </a:p>
        <a:p>
          <a:pPr marL="119063" lvl="1" indent="-119063" algn="l" defTabSz="533400">
            <a:lnSpc>
              <a:spcPct val="90000"/>
            </a:lnSpc>
            <a:spcBef>
              <a:spcPct val="0"/>
            </a:spcBef>
            <a:spcAft>
              <a:spcPct val="15000"/>
            </a:spcAft>
            <a:buChar char="•"/>
            <a:tabLst/>
          </a:pPr>
          <a:r>
            <a:rPr lang="en-US" sz="1200" kern="1200" dirty="0" smtClean="0"/>
            <a:t>Use the criteria outlined in this presentation and make sure they align with the goals of the organization.</a:t>
          </a:r>
        </a:p>
      </dsp:txBody>
      <dsp:txXfrm>
        <a:off x="0" y="467151"/>
        <a:ext cx="8384969" cy="1285200"/>
      </dsp:txXfrm>
    </dsp:sp>
    <dsp:sp modelId="{835D8B70-E84B-4BAA-953D-3FACF9D20618}">
      <dsp:nvSpPr>
        <dsp:cNvPr id="0" name=""/>
        <dsp:cNvSpPr/>
      </dsp:nvSpPr>
      <dsp:spPr>
        <a:xfrm>
          <a:off x="419248" y="290031"/>
          <a:ext cx="709126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852" tIns="0" rIns="221852" bIns="0" numCol="1" spcCol="1270" anchor="ctr" anchorCtr="0">
          <a:noAutofit/>
        </a:bodyPr>
        <a:lstStyle/>
        <a:p>
          <a:pPr lvl="0" algn="l" defTabSz="533400">
            <a:lnSpc>
              <a:spcPct val="90000"/>
            </a:lnSpc>
            <a:spcBef>
              <a:spcPct val="0"/>
            </a:spcBef>
            <a:spcAft>
              <a:spcPct val="35000"/>
            </a:spcAft>
          </a:pPr>
          <a:r>
            <a:rPr lang="en-US" sz="1200" kern="1200" dirty="0" smtClean="0"/>
            <a:t>Step 1: Identify your organization’s priorities.</a:t>
          </a:r>
        </a:p>
      </dsp:txBody>
      <dsp:txXfrm>
        <a:off x="436541" y="307324"/>
        <a:ext cx="7056682" cy="319654"/>
      </dsp:txXfrm>
    </dsp:sp>
    <dsp:sp modelId="{BDAEA70C-BBA9-4CC1-8E04-895768D6D3C5}">
      <dsp:nvSpPr>
        <dsp:cNvPr id="0" name=""/>
        <dsp:cNvSpPr/>
      </dsp:nvSpPr>
      <dsp:spPr>
        <a:xfrm>
          <a:off x="0" y="1994271"/>
          <a:ext cx="8384969"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767" tIns="249936" rIns="650767" bIns="85344" numCol="1" spcCol="1270" anchor="t" anchorCtr="0">
          <a:noAutofit/>
        </a:bodyPr>
        <a:lstStyle/>
        <a:p>
          <a:pPr marL="119063" lvl="1" indent="-119063" algn="l" defTabSz="533400">
            <a:lnSpc>
              <a:spcPct val="90000"/>
            </a:lnSpc>
            <a:spcBef>
              <a:spcPct val="0"/>
            </a:spcBef>
            <a:spcAft>
              <a:spcPct val="15000"/>
            </a:spcAft>
            <a:buChar char="•"/>
          </a:pPr>
          <a:r>
            <a:rPr lang="en-US" sz="1200" kern="1200" dirty="0" smtClean="0"/>
            <a:t>Prepare a continuous improvement plan that creates alignment between information security and the business over an 18- to 24-month period. </a:t>
          </a:r>
          <a:endParaRPr lang="en-US" sz="1200" kern="1200" dirty="0"/>
        </a:p>
      </dsp:txBody>
      <dsp:txXfrm>
        <a:off x="0" y="1994271"/>
        <a:ext cx="8384969" cy="680400"/>
      </dsp:txXfrm>
    </dsp:sp>
    <dsp:sp modelId="{B2C8F0B3-3171-4AC1-9D3A-A5504A5886B8}">
      <dsp:nvSpPr>
        <dsp:cNvPr id="0" name=""/>
        <dsp:cNvSpPr/>
      </dsp:nvSpPr>
      <dsp:spPr>
        <a:xfrm>
          <a:off x="449912" y="1829026"/>
          <a:ext cx="7067438"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852" tIns="0" rIns="221852" bIns="0" numCol="1" spcCol="1270" anchor="ctr" anchorCtr="0">
          <a:noAutofit/>
        </a:bodyPr>
        <a:lstStyle/>
        <a:p>
          <a:pPr lvl="0" algn="l" defTabSz="533400">
            <a:lnSpc>
              <a:spcPct val="90000"/>
            </a:lnSpc>
            <a:spcBef>
              <a:spcPct val="0"/>
            </a:spcBef>
            <a:spcAft>
              <a:spcPct val="35000"/>
            </a:spcAft>
          </a:pPr>
          <a:r>
            <a:rPr lang="en-US" sz="1200" kern="1200" dirty="0" smtClean="0"/>
            <a:t>Step 2: Move up the maturity ladder.</a:t>
          </a:r>
        </a:p>
      </dsp:txBody>
      <dsp:txXfrm>
        <a:off x="467205" y="1846319"/>
        <a:ext cx="7032852" cy="319654"/>
      </dsp:txXfrm>
    </dsp:sp>
    <dsp:sp modelId="{AB3E809B-DE6D-41ED-886C-D6652CDB1877}">
      <dsp:nvSpPr>
        <dsp:cNvPr id="0" name=""/>
        <dsp:cNvSpPr/>
      </dsp:nvSpPr>
      <dsp:spPr>
        <a:xfrm>
          <a:off x="0" y="2916591"/>
          <a:ext cx="8384969" cy="699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767" tIns="249936" rIns="650767" bIns="85344" numCol="1" spcCol="1270" anchor="t" anchorCtr="0">
          <a:noAutofit/>
        </a:bodyPr>
        <a:lstStyle/>
        <a:p>
          <a:pPr marL="119063" lvl="1" indent="-119063" algn="l" defTabSz="533400">
            <a:lnSpc>
              <a:spcPct val="90000"/>
            </a:lnSpc>
            <a:spcBef>
              <a:spcPct val="0"/>
            </a:spcBef>
            <a:spcAft>
              <a:spcPct val="15000"/>
            </a:spcAft>
            <a:buChar char="•"/>
          </a:pPr>
          <a:r>
            <a:rPr lang="en-US" sz="1200" kern="1200" dirty="0" smtClean="0"/>
            <a:t>Report each metric: strategic, operational, etc.</a:t>
          </a:r>
        </a:p>
        <a:p>
          <a:pPr marL="119063" lvl="1" indent="-119063" algn="l" defTabSz="533400">
            <a:lnSpc>
              <a:spcPct val="90000"/>
            </a:lnSpc>
            <a:spcBef>
              <a:spcPct val="0"/>
            </a:spcBef>
            <a:spcAft>
              <a:spcPct val="15000"/>
            </a:spcAft>
            <a:buChar char="•"/>
          </a:pPr>
          <a:r>
            <a:rPr lang="en-US" sz="1200" kern="1200" dirty="0" smtClean="0"/>
            <a:t>Show the key trends of each metric and its performance against objectives.</a:t>
          </a:r>
        </a:p>
      </dsp:txBody>
      <dsp:txXfrm>
        <a:off x="0" y="2916591"/>
        <a:ext cx="8384969" cy="699300"/>
      </dsp:txXfrm>
    </dsp:sp>
    <dsp:sp modelId="{11AB9B3B-4890-4E02-BF22-4E4D55DAB02C}">
      <dsp:nvSpPr>
        <dsp:cNvPr id="0" name=""/>
        <dsp:cNvSpPr/>
      </dsp:nvSpPr>
      <dsp:spPr>
        <a:xfrm>
          <a:off x="419248" y="2739471"/>
          <a:ext cx="7046895"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852" tIns="0" rIns="221852" bIns="0" numCol="1" spcCol="1270" anchor="ctr" anchorCtr="0">
          <a:noAutofit/>
        </a:bodyPr>
        <a:lstStyle/>
        <a:p>
          <a:pPr lvl="0" algn="l" defTabSz="533400">
            <a:lnSpc>
              <a:spcPct val="90000"/>
            </a:lnSpc>
            <a:spcBef>
              <a:spcPct val="0"/>
            </a:spcBef>
            <a:spcAft>
              <a:spcPct val="35000"/>
            </a:spcAft>
          </a:pPr>
          <a:r>
            <a:rPr lang="en-US" sz="1200" kern="1200" dirty="0" smtClean="0"/>
            <a:t>Step 3: Report  monthly or quarterly to the executive or risk committee.</a:t>
          </a:r>
        </a:p>
      </dsp:txBody>
      <dsp:txXfrm>
        <a:off x="436541" y="2756764"/>
        <a:ext cx="7012309" cy="319654"/>
      </dsp:txXfrm>
    </dsp:sp>
    <dsp:sp modelId="{BAB0914A-2FFF-47BE-BD65-E0A9B62D53BA}">
      <dsp:nvSpPr>
        <dsp:cNvPr id="0" name=""/>
        <dsp:cNvSpPr/>
      </dsp:nvSpPr>
      <dsp:spPr>
        <a:xfrm>
          <a:off x="0" y="3857812"/>
          <a:ext cx="8384969"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767" tIns="249936" rIns="650767" bIns="85344" numCol="1" spcCol="1270" anchor="t" anchorCtr="0">
          <a:noAutofit/>
        </a:bodyPr>
        <a:lstStyle/>
        <a:p>
          <a:pPr marL="119063" lvl="1" indent="-119063" algn="l" defTabSz="533400">
            <a:lnSpc>
              <a:spcPct val="90000"/>
            </a:lnSpc>
            <a:spcBef>
              <a:spcPct val="0"/>
            </a:spcBef>
            <a:spcAft>
              <a:spcPct val="15000"/>
            </a:spcAft>
            <a:buChar char="•"/>
          </a:pPr>
          <a:r>
            <a:rPr lang="en-US" sz="1200" kern="1200" dirty="0" smtClean="0"/>
            <a:t>Meet regularly with executive and/or risk committee members outside of formal executive or risk committee meetings.</a:t>
          </a:r>
          <a:endParaRPr lang="en-US" sz="1200" kern="1200" dirty="0"/>
        </a:p>
        <a:p>
          <a:pPr marL="119063" lvl="1" indent="-119063" algn="l" defTabSz="533400">
            <a:lnSpc>
              <a:spcPct val="90000"/>
            </a:lnSpc>
            <a:spcBef>
              <a:spcPct val="0"/>
            </a:spcBef>
            <a:spcAft>
              <a:spcPct val="15000"/>
            </a:spcAft>
            <a:buChar char="•"/>
          </a:pPr>
          <a:r>
            <a:rPr lang="en-US" sz="1200" kern="1200" dirty="0" smtClean="0"/>
            <a:t>Use the same seven key metrics in these conversations as well.</a:t>
          </a:r>
          <a:endParaRPr lang="en-US" sz="1200" kern="1200" dirty="0"/>
        </a:p>
        <a:p>
          <a:pPr marL="119063" lvl="1" indent="-119063" algn="l" defTabSz="533400">
            <a:lnSpc>
              <a:spcPct val="90000"/>
            </a:lnSpc>
            <a:spcBef>
              <a:spcPct val="0"/>
            </a:spcBef>
            <a:spcAft>
              <a:spcPct val="15000"/>
            </a:spcAft>
            <a:buChar char="•"/>
          </a:pPr>
          <a:r>
            <a:rPr lang="en-US" sz="1200" kern="1200" dirty="0" smtClean="0"/>
            <a:t>Don’t be afraid to change or tweak metrics that outlive their ability to demonstrate business and security value.</a:t>
          </a:r>
        </a:p>
      </dsp:txBody>
      <dsp:txXfrm>
        <a:off x="0" y="3857812"/>
        <a:ext cx="8384969" cy="1077300"/>
      </dsp:txXfrm>
    </dsp:sp>
    <dsp:sp modelId="{E7D0F271-DDEB-4B1C-8114-93D42BABE5A4}">
      <dsp:nvSpPr>
        <dsp:cNvPr id="0" name=""/>
        <dsp:cNvSpPr/>
      </dsp:nvSpPr>
      <dsp:spPr>
        <a:xfrm>
          <a:off x="419248" y="3680692"/>
          <a:ext cx="7020541"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852" tIns="0" rIns="221852" bIns="0" numCol="1" spcCol="1270" anchor="ctr" anchorCtr="0">
          <a:noAutofit/>
        </a:bodyPr>
        <a:lstStyle/>
        <a:p>
          <a:pPr lvl="0" algn="l" defTabSz="533400">
            <a:lnSpc>
              <a:spcPct val="90000"/>
            </a:lnSpc>
            <a:spcBef>
              <a:spcPct val="0"/>
            </a:spcBef>
            <a:spcAft>
              <a:spcPct val="35000"/>
            </a:spcAft>
          </a:pPr>
          <a:r>
            <a:rPr lang="en-US" sz="1200" kern="1200" dirty="0" smtClean="0"/>
            <a:t>Step 4: Demonstrate business leadership as well as security leadership.</a:t>
          </a:r>
          <a:endParaRPr lang="en-US" sz="1200" kern="1200" dirty="0"/>
        </a:p>
      </dsp:txBody>
      <dsp:txXfrm>
        <a:off x="436541" y="3697985"/>
        <a:ext cx="6985955"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EA70C-BBA9-4CC1-8E04-895768D6D3C5}">
      <dsp:nvSpPr>
        <dsp:cNvPr id="0" name=""/>
        <dsp:cNvSpPr/>
      </dsp:nvSpPr>
      <dsp:spPr>
        <a:xfrm>
          <a:off x="0" y="271209"/>
          <a:ext cx="8610105"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40" tIns="374904" rIns="668240" bIns="85344" numCol="1" spcCol="1270" anchor="t" anchorCtr="0">
          <a:noAutofit/>
        </a:bodyPr>
        <a:lstStyle/>
        <a:p>
          <a:pPr marL="119063" lvl="1" indent="-119063" algn="l" defTabSz="533400">
            <a:lnSpc>
              <a:spcPct val="90000"/>
            </a:lnSpc>
            <a:spcBef>
              <a:spcPct val="0"/>
            </a:spcBef>
            <a:spcAft>
              <a:spcPct val="15000"/>
            </a:spcAft>
            <a:buChar char="•"/>
          </a:pPr>
          <a:r>
            <a:rPr lang="en-US" sz="1200" kern="1200" dirty="0" smtClean="0"/>
            <a:t>Enhance the continuous improvement plan</a:t>
          </a:r>
          <a:endParaRPr lang="en-US" sz="1200" kern="1200" dirty="0"/>
        </a:p>
        <a:p>
          <a:pPr marL="119063" lvl="1" indent="-119063" algn="l" defTabSz="533400">
            <a:lnSpc>
              <a:spcPct val="90000"/>
            </a:lnSpc>
            <a:spcBef>
              <a:spcPct val="0"/>
            </a:spcBef>
            <a:spcAft>
              <a:spcPct val="15000"/>
            </a:spcAft>
            <a:buChar char="•"/>
          </a:pPr>
          <a:r>
            <a:rPr lang="en-US" sz="1200" kern="1200" dirty="0" smtClean="0"/>
            <a:t>Introduce performance improvement (Six-Sigma, TQM, etc.)</a:t>
          </a:r>
          <a:endParaRPr lang="en-US" sz="1200" kern="1200" dirty="0"/>
        </a:p>
        <a:p>
          <a:pPr marL="119063" lvl="1" indent="-119063" algn="l" defTabSz="533400">
            <a:lnSpc>
              <a:spcPct val="90000"/>
            </a:lnSpc>
            <a:spcBef>
              <a:spcPct val="0"/>
            </a:spcBef>
            <a:spcAft>
              <a:spcPct val="15000"/>
            </a:spcAft>
            <a:buChar char="•"/>
          </a:pPr>
          <a:r>
            <a:rPr lang="en-US" sz="1200" kern="1200" dirty="0" smtClean="0"/>
            <a:t>Embrace Enterprise Security Architecture  standards.</a:t>
          </a:r>
          <a:endParaRPr lang="en-US" sz="1200" kern="1200" dirty="0"/>
        </a:p>
      </dsp:txBody>
      <dsp:txXfrm>
        <a:off x="0" y="271209"/>
        <a:ext cx="8610105" cy="1020600"/>
      </dsp:txXfrm>
    </dsp:sp>
    <dsp:sp modelId="{B2C8F0B3-3171-4AC1-9D3A-A5504A5886B8}">
      <dsp:nvSpPr>
        <dsp:cNvPr id="0" name=""/>
        <dsp:cNvSpPr/>
      </dsp:nvSpPr>
      <dsp:spPr>
        <a:xfrm>
          <a:off x="461992" y="23341"/>
          <a:ext cx="725719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09" tIns="0" rIns="227809" bIns="0" numCol="1" spcCol="1270" anchor="ctr" anchorCtr="0">
          <a:noAutofit/>
        </a:bodyPr>
        <a:lstStyle/>
        <a:p>
          <a:pPr lvl="0" algn="l" defTabSz="533400">
            <a:lnSpc>
              <a:spcPct val="90000"/>
            </a:lnSpc>
            <a:spcBef>
              <a:spcPct val="0"/>
            </a:spcBef>
            <a:spcAft>
              <a:spcPct val="35000"/>
            </a:spcAft>
          </a:pPr>
          <a:r>
            <a:rPr lang="en-US" sz="1200" kern="1200" dirty="0" smtClean="0"/>
            <a:t>Continue to mature the information security organization</a:t>
          </a:r>
        </a:p>
      </dsp:txBody>
      <dsp:txXfrm>
        <a:off x="487931" y="49280"/>
        <a:ext cx="7205321" cy="479482"/>
      </dsp:txXfrm>
    </dsp:sp>
    <dsp:sp modelId="{DA3CB84B-7F21-48CA-9E09-FABB2F7AA2ED}">
      <dsp:nvSpPr>
        <dsp:cNvPr id="0" name=""/>
        <dsp:cNvSpPr/>
      </dsp:nvSpPr>
      <dsp:spPr>
        <a:xfrm>
          <a:off x="0" y="1654690"/>
          <a:ext cx="8610105" cy="1219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40" tIns="374904" rIns="668240" bIns="85344" numCol="1" spcCol="1270" anchor="t" anchorCtr="0">
          <a:noAutofit/>
        </a:bodyPr>
        <a:lstStyle/>
        <a:p>
          <a:pPr marL="119063" lvl="1" indent="-119063" algn="l" defTabSz="533400">
            <a:lnSpc>
              <a:spcPct val="90000"/>
            </a:lnSpc>
            <a:spcBef>
              <a:spcPct val="0"/>
            </a:spcBef>
            <a:spcAft>
              <a:spcPct val="15000"/>
            </a:spcAft>
            <a:buChar char="•"/>
          </a:pPr>
          <a:r>
            <a:rPr lang="en-US" sz="1200" kern="1200" dirty="0" smtClean="0"/>
            <a:t>Reporting, </a:t>
          </a:r>
          <a:endParaRPr lang="en-US" sz="1200" kern="1200" dirty="0"/>
        </a:p>
        <a:p>
          <a:pPr marL="119063" lvl="1" indent="-119063" algn="l" defTabSz="533400">
            <a:lnSpc>
              <a:spcPct val="90000"/>
            </a:lnSpc>
            <a:spcBef>
              <a:spcPct val="0"/>
            </a:spcBef>
            <a:spcAft>
              <a:spcPct val="15000"/>
            </a:spcAft>
            <a:buChar char="•"/>
          </a:pPr>
          <a:r>
            <a:rPr lang="en-US" sz="1200" kern="1200" dirty="0" smtClean="0"/>
            <a:t>Policies and Controls</a:t>
          </a:r>
          <a:endParaRPr lang="en-US" sz="1200" kern="1200" dirty="0"/>
        </a:p>
        <a:p>
          <a:pPr marL="119063" lvl="1" indent="-119063" algn="l" defTabSz="533400">
            <a:lnSpc>
              <a:spcPct val="90000"/>
            </a:lnSpc>
            <a:spcBef>
              <a:spcPct val="0"/>
            </a:spcBef>
            <a:spcAft>
              <a:spcPct val="15000"/>
            </a:spcAft>
            <a:buChar char="•"/>
          </a:pPr>
          <a:r>
            <a:rPr lang="en-US" sz="1200" kern="1200" dirty="0" smtClean="0"/>
            <a:t>Security Awareness Training</a:t>
          </a:r>
          <a:endParaRPr lang="en-US" sz="1200" kern="1200" dirty="0"/>
        </a:p>
        <a:p>
          <a:pPr marL="119063" lvl="1" indent="-119063" algn="l" defTabSz="533400">
            <a:lnSpc>
              <a:spcPct val="90000"/>
            </a:lnSpc>
            <a:spcBef>
              <a:spcPct val="0"/>
            </a:spcBef>
            <a:spcAft>
              <a:spcPct val="15000"/>
            </a:spcAft>
            <a:buChar char="•"/>
          </a:pPr>
          <a:r>
            <a:rPr lang="en-US" sz="1200" kern="1200" dirty="0" smtClean="0"/>
            <a:t>Compliance Activities</a:t>
          </a:r>
          <a:endParaRPr lang="en-US" sz="1200" kern="1200" dirty="0"/>
        </a:p>
      </dsp:txBody>
      <dsp:txXfrm>
        <a:off x="0" y="1654690"/>
        <a:ext cx="8610105" cy="1219050"/>
      </dsp:txXfrm>
    </dsp:sp>
    <dsp:sp modelId="{A20F55AA-728B-40EA-9A05-00A6BA952137}">
      <dsp:nvSpPr>
        <dsp:cNvPr id="0" name=""/>
        <dsp:cNvSpPr/>
      </dsp:nvSpPr>
      <dsp:spPr>
        <a:xfrm>
          <a:off x="430505" y="1389010"/>
          <a:ext cx="7306319"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09" tIns="0" rIns="227809" bIns="0" numCol="1" spcCol="1270" anchor="ctr" anchorCtr="0">
          <a:noAutofit/>
        </a:bodyPr>
        <a:lstStyle/>
        <a:p>
          <a:pPr marL="119063" lvl="0" indent="-119063" algn="l" defTabSz="533400">
            <a:lnSpc>
              <a:spcPct val="90000"/>
            </a:lnSpc>
            <a:spcBef>
              <a:spcPct val="0"/>
            </a:spcBef>
            <a:spcAft>
              <a:spcPct val="35000"/>
            </a:spcAft>
          </a:pPr>
          <a:r>
            <a:rPr lang="en-US" sz="1200" kern="1200" dirty="0" smtClean="0"/>
            <a:t>Automate</a:t>
          </a:r>
          <a:endParaRPr lang="en-US" sz="1200" kern="1200" dirty="0"/>
        </a:p>
      </dsp:txBody>
      <dsp:txXfrm>
        <a:off x="456444" y="1414949"/>
        <a:ext cx="725444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3BDB22-7379-4393-9707-218E5349C7E2}" type="datetimeFigureOut">
              <a:rPr lang="en-US" smtClean="0"/>
              <a:t>4/29/17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A027A1B-6C11-4AAF-BD53-3AB9B3BB5319}" type="slidenum">
              <a:rPr lang="en-US" smtClean="0"/>
              <a:t>‹#›</a:t>
            </a:fld>
            <a:endParaRPr lang="en-US"/>
          </a:p>
        </p:txBody>
      </p:sp>
    </p:spTree>
    <p:extLst>
      <p:ext uri="{BB962C8B-B14F-4D97-AF65-F5344CB8AC3E}">
        <p14:creationId xmlns:p14="http://schemas.microsoft.com/office/powerpoint/2010/main" val="378096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997AB9-85B5-4B70-95BD-1C54C9C3EAA2}" type="slidenum">
              <a:rPr lang="en-US" smtClean="0"/>
              <a:pPr eaLnBrk="1" hangingPunct="1"/>
              <a:t>2</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itchFamily="2" charset="2"/>
              <a:buNone/>
            </a:pPr>
            <a:r>
              <a:rPr lang="en-US" b="1" smtClean="0">
                <a:latin typeface="Arial" charset="0"/>
              </a:rPr>
              <a:t>Theme slide</a:t>
            </a:r>
          </a:p>
          <a:p>
            <a:pPr eaLnBrk="1" hangingPunct="1">
              <a:spcBef>
                <a:spcPct val="0"/>
              </a:spcBef>
              <a:buFont typeface="Wingdings" pitchFamily="2" charset="2"/>
              <a:buNone/>
            </a:pPr>
            <a:endParaRPr lang="en-US" smtClean="0">
              <a:latin typeface="Arial" charset="0"/>
            </a:endParaRPr>
          </a:p>
          <a:p>
            <a:pPr eaLnBrk="1" hangingPunct="1">
              <a:spcBef>
                <a:spcPct val="0"/>
              </a:spcBef>
              <a:buFont typeface="Wingdings" pitchFamily="2" charset="2"/>
              <a:buNone/>
            </a:pPr>
            <a:endParaRPr lang="en-US" smtClean="0">
              <a:latin typeface="Arial" charset="0"/>
            </a:endParaRPr>
          </a:p>
        </p:txBody>
      </p:sp>
    </p:spTree>
    <p:extLst>
      <p:ext uri="{BB962C8B-B14F-4D97-AF65-F5344CB8AC3E}">
        <p14:creationId xmlns:p14="http://schemas.microsoft.com/office/powerpoint/2010/main" val="350526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b="1" dirty="0"/>
              <a:t>Consistently measured</a:t>
            </a:r>
            <a:r>
              <a:rPr lang="en-US" dirty="0"/>
              <a:t>. </a:t>
            </a:r>
          </a:p>
          <a:p>
            <a:pPr lvl="0"/>
            <a:r>
              <a:rPr lang="en-US" dirty="0"/>
              <a:t>Metrics, measured consistently, provide benchmark data for current and future performance analysis. Without consistent measurement, metrics cannot be used to implement continuous improvement because there is no reliable baseline to begin measurement.</a:t>
            </a:r>
          </a:p>
          <a:p>
            <a:pPr lvl="0"/>
            <a:endParaRPr lang="en-US" b="1" dirty="0"/>
          </a:p>
          <a:p>
            <a:pPr lvl="0"/>
            <a:r>
              <a:rPr lang="en-US" b="1" dirty="0"/>
              <a:t>Cheap to gather</a:t>
            </a:r>
            <a:r>
              <a:rPr lang="en-US" dirty="0"/>
              <a:t>. </a:t>
            </a:r>
          </a:p>
          <a:p>
            <a:pPr lvl="0"/>
            <a:r>
              <a:rPr lang="en-US" dirty="0"/>
              <a:t>The resources needed should not overburden the CISO and his or her department. Metrics should not require significant resources to collect. If information is expensive and time consuming to gather, it will not be cost effective to gather them. </a:t>
            </a:r>
          </a:p>
          <a:p>
            <a:pPr lvl="0"/>
            <a:endParaRPr lang="en-US" b="1" dirty="0"/>
          </a:p>
          <a:p>
            <a:pPr lvl="0"/>
            <a:r>
              <a:rPr lang="en-US" b="1" dirty="0"/>
              <a:t>Expressed as a cardinal number</a:t>
            </a:r>
            <a:r>
              <a:rPr lang="en-US" dirty="0"/>
              <a:t>. </a:t>
            </a:r>
          </a:p>
          <a:p>
            <a:pPr lvl="0"/>
            <a:r>
              <a:rPr lang="en-US" dirty="0"/>
              <a:t>Cardinal numbers show quantity. That is why the CISO should use them for metrics reporting. For example, six of ten major business processes reviewed for security issues, or support for the two major business initiatives for fiscal year 2011, including the X merger and cost reduction of seven percent at two data operations centers. These metrics tell more than a qualitative statement like “improved overall security posture”. </a:t>
            </a:r>
          </a:p>
          <a:p>
            <a:pPr lvl="0"/>
            <a:endParaRPr lang="en-US" b="1" dirty="0"/>
          </a:p>
          <a:p>
            <a:pPr lvl="0"/>
            <a:r>
              <a:rPr lang="en-US" b="1" dirty="0"/>
              <a:t>Expressed using at least one unit of measure in if possible two dimensions.</a:t>
            </a:r>
            <a:r>
              <a:rPr lang="en-US" dirty="0"/>
              <a:t> </a:t>
            </a:r>
          </a:p>
          <a:p>
            <a:pPr lvl="0"/>
            <a:r>
              <a:rPr lang="en-US" dirty="0"/>
              <a:t>Measurement will drive behavior. Comparing measurements across two dimensions such as number of defects over time better illustrates the </a:t>
            </a:r>
            <a:r>
              <a:rPr lang="en-US" i="1" dirty="0"/>
              <a:t>trend</a:t>
            </a:r>
            <a:r>
              <a:rPr lang="en-US" dirty="0"/>
              <a:t> of the metric. The trend in this case is more important than the metric itself.</a:t>
            </a:r>
          </a:p>
          <a:p>
            <a:pPr lvl="0"/>
            <a:endParaRPr lang="en-US" dirty="0"/>
          </a:p>
          <a:p>
            <a:r>
              <a:rPr lang="en-US" dirty="0"/>
              <a:t>As an organizational leader, the CISO should work to change the behavior of the organization to make it more secure, but also more efficient. Looking at the collected metrics over time will tell if the organization is making progress against its goals.</a:t>
            </a:r>
          </a:p>
          <a:p>
            <a:pPr lvl="0"/>
            <a:endParaRPr lang="en-US" b="1" dirty="0"/>
          </a:p>
          <a:p>
            <a:pPr lvl="0"/>
            <a:r>
              <a:rPr lang="en-US" b="1" dirty="0"/>
              <a:t>Relevant to decision makers.</a:t>
            </a:r>
          </a:p>
          <a:p>
            <a:pPr lvl="0"/>
            <a:r>
              <a:rPr lang="en-US" dirty="0"/>
              <a:t>Relevant, so they present pertinent information needed by organizational leadership. Metrics that are not relevant will result in very short meetings with decision makers. CISOs should present information that enables decision makers to make decisions. For example, if there are significant security deficiencies in a business process, the CISO should explain the deficiencies and associated risks in ways that are relevant to decision makers, such as lost customers, damage to brand, or increased cost.</a:t>
            </a:r>
          </a:p>
          <a:p>
            <a:pPr lvl="0"/>
            <a:endParaRPr lang="en-US" b="1" dirty="0"/>
          </a:p>
          <a:p>
            <a:pPr lvl="0"/>
            <a:r>
              <a:rPr lang="en-US" b="1" dirty="0"/>
              <a:t>Actuarially sound</a:t>
            </a:r>
            <a:r>
              <a:rPr lang="en-US" dirty="0"/>
              <a:t>.</a:t>
            </a:r>
          </a:p>
          <a:p>
            <a:pPr lvl="0"/>
            <a:r>
              <a:rPr lang="en-US" dirty="0"/>
              <a:t>Actuarially sound so they provide input into current and future risk assessment. Actuarial analysis applies mathematical and statistical analysis to assess risk. Insurance companies employee actuaries to determine the pricing of insurance by comparing the probability of a loss as compared to the revenue generated by a policy. </a:t>
            </a:r>
          </a:p>
          <a:p>
            <a:r>
              <a:rPr lang="en-US" dirty="0"/>
              <a:t>Information security is in some respects an insurance problem because it costs resources to protect (secure) an information resource. The value of the protected resource needs to be higher than the cost to protect it. Using actuarially sound metrics give the CISO important information to justify security expenditures.</a:t>
            </a:r>
          </a:p>
          <a:p>
            <a:pPr lvl="0"/>
            <a:endParaRPr lang="en-US" b="1" dirty="0"/>
          </a:p>
          <a:p>
            <a:pPr lvl="0"/>
            <a:r>
              <a:rPr lang="en-US" b="1" dirty="0"/>
              <a:t>Presented graphically</a:t>
            </a:r>
            <a:r>
              <a:rPr lang="en-US" dirty="0"/>
              <a:t>. </a:t>
            </a:r>
          </a:p>
          <a:p>
            <a:pPr lvl="0"/>
            <a:r>
              <a:rPr lang="en-US" dirty="0"/>
              <a:t>This is to show patterns and trends. I already mentioned showing trends. The next step is to show those trends graphically. Decision makers do not have time to read lengthy reports and documents. </a:t>
            </a:r>
          </a:p>
          <a:p>
            <a:endParaRPr lang="en-US" dirty="0"/>
          </a:p>
          <a:p>
            <a:r>
              <a:rPr lang="en-US" dirty="0"/>
              <a:t>PowerPoint and graphical representations should be the CISO’s tools of choice to present their chosen metrics. These presentations should be easy to explain and understand in a risk or executive committee meeting.</a:t>
            </a:r>
          </a:p>
        </p:txBody>
      </p:sp>
      <p:sp>
        <p:nvSpPr>
          <p:cNvPr id="4" name="Slide Number Placeholder 3"/>
          <p:cNvSpPr>
            <a:spLocks noGrp="1"/>
          </p:cNvSpPr>
          <p:nvPr>
            <p:ph type="sldNum" sz="quarter" idx="10"/>
          </p:nvPr>
        </p:nvSpPr>
        <p:spPr>
          <a:xfrm>
            <a:off x="3970576" y="8830267"/>
            <a:ext cx="3038258" cy="464493"/>
          </a:xfrm>
          <a:prstGeom prst="rect">
            <a:avLst/>
          </a:prstGeom>
        </p:spPr>
        <p:txBody>
          <a:bodyPr/>
          <a:lstStyle/>
          <a:p>
            <a:pPr>
              <a:defRPr/>
            </a:pPr>
            <a:fld id="{04C287B3-7127-4B0C-9947-124FEE0977BB}" type="slidenum">
              <a:rPr lang="en-US" smtClean="0"/>
              <a:pPr>
                <a:defRPr/>
              </a:pPr>
              <a:t>14</a:t>
            </a:fld>
            <a:endParaRPr lang="en-US"/>
          </a:p>
        </p:txBody>
      </p:sp>
    </p:spTree>
    <p:extLst>
      <p:ext uri="{BB962C8B-B14F-4D97-AF65-F5344CB8AC3E}">
        <p14:creationId xmlns:p14="http://schemas.microsoft.com/office/powerpoint/2010/main" val="3448768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60463" y="688975"/>
            <a:ext cx="4700587" cy="3525838"/>
          </a:xfrm>
          <a:ln/>
        </p:spPr>
      </p:sp>
      <p:sp>
        <p:nvSpPr>
          <p:cNvPr id="45059" name="Rectangle 3"/>
          <p:cNvSpPr>
            <a:spLocks noGrp="1" noChangeArrowheads="1"/>
          </p:cNvSpPr>
          <p:nvPr>
            <p:ph type="body" idx="1"/>
          </p:nvPr>
        </p:nvSpPr>
        <p:spPr>
          <a:xfrm>
            <a:off x="701040" y="4414179"/>
            <a:ext cx="5608320" cy="4184993"/>
          </a:xfrm>
          <a:noFill/>
          <a:ln/>
        </p:spPr>
        <p:txBody>
          <a:bodyPr/>
          <a:lstStyle/>
          <a:p>
            <a:pPr eaLnBrk="1" hangingPunct="1"/>
            <a:endParaRPr lang="en-US" dirty="0" smtClean="0">
              <a:latin typeface="Arial" pitchFamily="34" charset="0"/>
              <a:ea typeface="ＭＳ Ｐゴシック" pitchFamily="33" charset="-128"/>
            </a:endParaRPr>
          </a:p>
        </p:txBody>
      </p:sp>
    </p:spTree>
    <p:extLst>
      <p:ext uri="{BB962C8B-B14F-4D97-AF65-F5344CB8AC3E}">
        <p14:creationId xmlns:p14="http://schemas.microsoft.com/office/powerpoint/2010/main" val="15453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To add or remove rows in the table:</a:t>
            </a:r>
          </a:p>
          <a:p>
            <a:pPr marL="228600" indent="-228600" eaLnBrk="1" hangingPunct="1">
              <a:spcBef>
                <a:spcPct val="0"/>
              </a:spcBef>
              <a:buFont typeface="+mj-lt"/>
              <a:buAutoNum type="arabicPeriod"/>
              <a:defRPr/>
            </a:pPr>
            <a:r>
              <a:rPr lang="en-US" dirty="0" smtClean="0"/>
              <a:t>Select the table. </a:t>
            </a:r>
            <a:r>
              <a:rPr lang="en-US" b="1" i="1" dirty="0" smtClean="0">
                <a:solidFill>
                  <a:srgbClr val="FF0000"/>
                </a:solidFill>
              </a:rPr>
              <a:t>Your cursor will change to an </a:t>
            </a:r>
            <a:r>
              <a:rPr lang="en-US" dirty="0" smtClean="0"/>
              <a:t>icon of two lines and an arrow above and below will appear on </a:t>
            </a:r>
            <a:r>
              <a:rPr lang="en-US" b="1" i="1" dirty="0" smtClean="0"/>
              <a:t>mouse-over </a:t>
            </a:r>
            <a:r>
              <a:rPr lang="en-US" dirty="0" smtClean="0"/>
              <a:t>of the baseline of the row.</a:t>
            </a:r>
          </a:p>
          <a:p>
            <a:pPr marL="228600" indent="-228600" eaLnBrk="1" hangingPunct="1">
              <a:spcBef>
                <a:spcPct val="0"/>
              </a:spcBef>
              <a:buFont typeface="+mj-lt"/>
              <a:buAutoNum type="arabicPeriod"/>
              <a:defRPr/>
            </a:pPr>
            <a:r>
              <a:rPr lang="en-US" b="1" i="1" dirty="0" smtClean="0"/>
              <a:t>Right-click and </a:t>
            </a:r>
            <a:r>
              <a:rPr lang="en-US" dirty="0" smtClean="0"/>
              <a:t>select INSERT &gt; ROW BELOW. Or DELETE ROW.</a:t>
            </a:r>
          </a:p>
          <a:p>
            <a:pPr marL="228600" indent="-228600" eaLnBrk="1" hangingPunct="1">
              <a:spcBef>
                <a:spcPct val="0"/>
              </a:spcBef>
              <a:buFont typeface="+mj-lt"/>
              <a:buAutoNum type="arabicPeriod"/>
              <a:defRPr/>
            </a:pPr>
            <a:r>
              <a:rPr lang="en-US" dirty="0" smtClean="0"/>
              <a:t>To add a row after the last row, you can press [Tab], and the cursor will go to a new row.</a:t>
            </a:r>
            <a:endParaRPr lang="en-US" b="1" dirty="0" smtClean="0">
              <a:solidFill>
                <a:srgbClr val="FF0000"/>
              </a:solidFill>
            </a:endParaRPr>
          </a:p>
          <a:p>
            <a:pPr eaLnBrk="1" hangingPunct="1">
              <a:spcBef>
                <a:spcPct val="0"/>
              </a:spcBef>
              <a:defRPr/>
            </a:pPr>
            <a:endParaRPr lang="en-US" dirty="0" smtClean="0"/>
          </a:p>
          <a:p>
            <a:pPr eaLnBrk="1" hangingPunct="1">
              <a:spcBef>
                <a:spcPct val="0"/>
              </a:spcBef>
              <a:defRPr/>
            </a:pPr>
            <a:r>
              <a:rPr lang="en-US" b="1" dirty="0" smtClean="0"/>
              <a:t>Highlighting new areas:</a:t>
            </a:r>
          </a:p>
          <a:p>
            <a:pPr marL="228600" indent="-228600" eaLnBrk="1" hangingPunct="1">
              <a:spcBef>
                <a:spcPct val="0"/>
              </a:spcBef>
              <a:buFont typeface="+mj-lt"/>
              <a:buAutoNum type="arabicPeriod"/>
              <a:defRPr/>
            </a:pPr>
            <a:r>
              <a:rPr lang="en-US" dirty="0" smtClean="0"/>
              <a:t>Select the bracket group from the right bracket. </a:t>
            </a:r>
          </a:p>
          <a:p>
            <a:pPr marL="228600" indent="-228600" eaLnBrk="1" hangingPunct="1">
              <a:spcBef>
                <a:spcPct val="0"/>
              </a:spcBef>
              <a:buFont typeface="+mj-lt"/>
              <a:buAutoNum type="arabicPeriod"/>
              <a:defRPr/>
            </a:pPr>
            <a:r>
              <a:rPr lang="en-US" dirty="0" smtClean="0"/>
              <a:t>Hold SHIFT and pull </a:t>
            </a:r>
            <a:r>
              <a:rPr lang="en-US" b="1" i="1" dirty="0" smtClean="0"/>
              <a:t>cursor</a:t>
            </a:r>
            <a:r>
              <a:rPr lang="en-US" dirty="0" smtClean="0"/>
              <a:t> down over the next bullet item. </a:t>
            </a:r>
          </a:p>
          <a:p>
            <a:pPr marL="228600" indent="-228600" eaLnBrk="1" hangingPunct="1">
              <a:spcBef>
                <a:spcPct val="0"/>
              </a:spcBef>
              <a:buFont typeface="+mj-lt"/>
              <a:buAutoNum type="arabicPeriod"/>
              <a:defRPr/>
            </a:pPr>
            <a:r>
              <a:rPr lang="en-US" dirty="0" smtClean="0"/>
              <a:t>Select the previously highlighted text and in the HOME tab unclick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the gray swatch (Gray-50%, Accent 5) second to last in the top row of the </a:t>
            </a:r>
            <a:r>
              <a:rPr lang="en-US" b="1" i="1" dirty="0" smtClean="0"/>
              <a:t>palette. </a:t>
            </a:r>
            <a:endParaRPr lang="en-US" b="1" dirty="0" smtClean="0"/>
          </a:p>
          <a:p>
            <a:pPr marL="228600" indent="-228600" eaLnBrk="1" hangingPunct="1">
              <a:spcBef>
                <a:spcPct val="0"/>
              </a:spcBef>
              <a:buFont typeface="+mj-lt"/>
              <a:buAutoNum type="arabicPeriod"/>
              <a:defRPr/>
            </a:pPr>
            <a:r>
              <a:rPr lang="en-US" dirty="0" smtClean="0"/>
              <a:t>Select the text for the newly highlighted area and 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black. </a:t>
            </a:r>
          </a:p>
          <a:p>
            <a:pPr eaLnBrk="1" hangingPunct="1">
              <a:spcBef>
                <a:spcPct val="0"/>
              </a:spcBef>
              <a:defRPr/>
            </a:pPr>
            <a:endParaRPr lang="en-US" dirty="0" smtClean="0"/>
          </a:p>
          <a:p>
            <a:pPr eaLnBrk="1" hangingPunct="1">
              <a:spcBef>
                <a:spcPct val="0"/>
              </a:spcBef>
              <a:defRPr/>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FAF3B-7F9D-4369-9A87-DE2ACE5FE1CF}" type="slidenum">
              <a:rPr lang="en-US" smtClean="0"/>
              <a:pPr eaLnBrk="1" hangingPunct="1"/>
              <a:t>33</a:t>
            </a:fld>
            <a:endParaRPr lang="en-US" smtClean="0"/>
          </a:p>
        </p:txBody>
      </p:sp>
    </p:spTree>
    <p:extLst>
      <p:ext uri="{BB962C8B-B14F-4D97-AF65-F5344CB8AC3E}">
        <p14:creationId xmlns:p14="http://schemas.microsoft.com/office/powerpoint/2010/main" val="283489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To add or remove rows in the table:</a:t>
            </a:r>
          </a:p>
          <a:p>
            <a:pPr marL="228600" indent="-228600" eaLnBrk="1" hangingPunct="1">
              <a:spcBef>
                <a:spcPct val="0"/>
              </a:spcBef>
              <a:buFont typeface="+mj-lt"/>
              <a:buAutoNum type="arabicPeriod"/>
              <a:defRPr/>
            </a:pPr>
            <a:r>
              <a:rPr lang="en-US" dirty="0" smtClean="0"/>
              <a:t>Select the table. </a:t>
            </a:r>
            <a:r>
              <a:rPr lang="en-US" b="1" i="1" dirty="0" smtClean="0">
                <a:solidFill>
                  <a:srgbClr val="FF0000"/>
                </a:solidFill>
              </a:rPr>
              <a:t>Your cursor will change to an </a:t>
            </a:r>
            <a:r>
              <a:rPr lang="en-US" dirty="0" smtClean="0"/>
              <a:t>icon of two lines and an arrow above and below will appear on </a:t>
            </a:r>
            <a:r>
              <a:rPr lang="en-US" b="1" i="1" dirty="0" smtClean="0"/>
              <a:t>mouse-over </a:t>
            </a:r>
            <a:r>
              <a:rPr lang="en-US" dirty="0" smtClean="0"/>
              <a:t>of the baseline of the row.</a:t>
            </a:r>
          </a:p>
          <a:p>
            <a:pPr marL="228600" indent="-228600" eaLnBrk="1" hangingPunct="1">
              <a:spcBef>
                <a:spcPct val="0"/>
              </a:spcBef>
              <a:buFont typeface="+mj-lt"/>
              <a:buAutoNum type="arabicPeriod"/>
              <a:defRPr/>
            </a:pPr>
            <a:r>
              <a:rPr lang="en-US" b="1" i="1" dirty="0" smtClean="0"/>
              <a:t>Right-click and </a:t>
            </a:r>
            <a:r>
              <a:rPr lang="en-US" dirty="0" smtClean="0"/>
              <a:t>select INSERT &gt; ROW BELOW. Or DELETE ROW.</a:t>
            </a:r>
          </a:p>
          <a:p>
            <a:pPr marL="228600" indent="-228600" eaLnBrk="1" hangingPunct="1">
              <a:spcBef>
                <a:spcPct val="0"/>
              </a:spcBef>
              <a:buFont typeface="+mj-lt"/>
              <a:buAutoNum type="arabicPeriod"/>
              <a:defRPr/>
            </a:pPr>
            <a:r>
              <a:rPr lang="en-US" dirty="0" smtClean="0"/>
              <a:t>To add a row after the last row, you can press [Tab], and the cursor will go to a new row.</a:t>
            </a:r>
            <a:endParaRPr lang="en-US" b="1" dirty="0" smtClean="0">
              <a:solidFill>
                <a:srgbClr val="FF0000"/>
              </a:solidFill>
            </a:endParaRPr>
          </a:p>
          <a:p>
            <a:pPr eaLnBrk="1" hangingPunct="1">
              <a:spcBef>
                <a:spcPct val="0"/>
              </a:spcBef>
              <a:defRPr/>
            </a:pPr>
            <a:endParaRPr lang="en-US" dirty="0" smtClean="0"/>
          </a:p>
          <a:p>
            <a:pPr eaLnBrk="1" hangingPunct="1">
              <a:spcBef>
                <a:spcPct val="0"/>
              </a:spcBef>
              <a:defRPr/>
            </a:pPr>
            <a:r>
              <a:rPr lang="en-US" b="1" dirty="0" smtClean="0"/>
              <a:t>Highlighting new areas:</a:t>
            </a:r>
          </a:p>
          <a:p>
            <a:pPr marL="228600" indent="-228600" eaLnBrk="1" hangingPunct="1">
              <a:spcBef>
                <a:spcPct val="0"/>
              </a:spcBef>
              <a:buFont typeface="+mj-lt"/>
              <a:buAutoNum type="arabicPeriod"/>
              <a:defRPr/>
            </a:pPr>
            <a:r>
              <a:rPr lang="en-US" dirty="0" smtClean="0"/>
              <a:t>Select the bracket group from the right bracket. </a:t>
            </a:r>
          </a:p>
          <a:p>
            <a:pPr marL="228600" indent="-228600" eaLnBrk="1" hangingPunct="1">
              <a:spcBef>
                <a:spcPct val="0"/>
              </a:spcBef>
              <a:buFont typeface="+mj-lt"/>
              <a:buAutoNum type="arabicPeriod"/>
              <a:defRPr/>
            </a:pPr>
            <a:r>
              <a:rPr lang="en-US" dirty="0" smtClean="0"/>
              <a:t>Hold SHIFT and pull </a:t>
            </a:r>
            <a:r>
              <a:rPr lang="en-US" b="1" i="1" dirty="0" smtClean="0"/>
              <a:t>cursor</a:t>
            </a:r>
            <a:r>
              <a:rPr lang="en-US" dirty="0" smtClean="0"/>
              <a:t> down over the next bullet item. </a:t>
            </a:r>
          </a:p>
          <a:p>
            <a:pPr marL="228600" indent="-228600" eaLnBrk="1" hangingPunct="1">
              <a:spcBef>
                <a:spcPct val="0"/>
              </a:spcBef>
              <a:buFont typeface="+mj-lt"/>
              <a:buAutoNum type="arabicPeriod"/>
              <a:defRPr/>
            </a:pPr>
            <a:r>
              <a:rPr lang="en-US" dirty="0" smtClean="0"/>
              <a:t>Select the previously highlighted text and in the HOME tab unclick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the gray swatch (Gray-50%, Accent 5) second to last in the top row of the </a:t>
            </a:r>
            <a:r>
              <a:rPr lang="en-US" b="1" i="1" dirty="0" smtClean="0"/>
              <a:t>palette. </a:t>
            </a:r>
            <a:endParaRPr lang="en-US" b="1" dirty="0" smtClean="0"/>
          </a:p>
          <a:p>
            <a:pPr marL="228600" indent="-228600" eaLnBrk="1" hangingPunct="1">
              <a:spcBef>
                <a:spcPct val="0"/>
              </a:spcBef>
              <a:buFont typeface="+mj-lt"/>
              <a:buAutoNum type="arabicPeriod"/>
              <a:defRPr/>
            </a:pPr>
            <a:r>
              <a:rPr lang="en-US" dirty="0" smtClean="0"/>
              <a:t>Select the text for the newly highlighted area and 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black. </a:t>
            </a:r>
          </a:p>
          <a:p>
            <a:pPr eaLnBrk="1" hangingPunct="1">
              <a:spcBef>
                <a:spcPct val="0"/>
              </a:spcBef>
              <a:defRPr/>
            </a:pPr>
            <a:endParaRPr lang="en-US" dirty="0" smtClean="0"/>
          </a:p>
          <a:p>
            <a:pPr eaLnBrk="1" hangingPunct="1">
              <a:spcBef>
                <a:spcPct val="0"/>
              </a:spcBef>
              <a:defRPr/>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FAF3B-7F9D-4369-9A87-DE2ACE5FE1CF}" type="slidenum">
              <a:rPr lang="en-US" smtClean="0"/>
              <a:pPr eaLnBrk="1" hangingPunct="1"/>
              <a:t>3</a:t>
            </a:fld>
            <a:endParaRPr lang="en-US" smtClean="0"/>
          </a:p>
        </p:txBody>
      </p:sp>
    </p:spTree>
    <p:extLst>
      <p:ext uri="{BB962C8B-B14F-4D97-AF65-F5344CB8AC3E}">
        <p14:creationId xmlns:p14="http://schemas.microsoft.com/office/powerpoint/2010/main" val="172722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a:t>
            </a:r>
          </a:p>
          <a:p>
            <a:pPr eaLnBrk="1" hangingPunct="1">
              <a:spcBef>
                <a:spcPct val="0"/>
              </a:spcBef>
            </a:pPr>
            <a:r>
              <a:rPr lang="en-US" dirty="0" smtClean="0"/>
              <a:t>1) Plan and</a:t>
            </a:r>
            <a:r>
              <a:rPr lang="en-US" baseline="0" dirty="0" smtClean="0"/>
              <a:t> Organize</a:t>
            </a:r>
          </a:p>
          <a:p>
            <a:pPr eaLnBrk="1" hangingPunct="1">
              <a:spcBef>
                <a:spcPct val="0"/>
              </a:spcBef>
            </a:pPr>
            <a:r>
              <a:rPr lang="en-US" baseline="0" dirty="0" smtClean="0"/>
              <a:t>2) Acquire and Implement</a:t>
            </a:r>
          </a:p>
          <a:p>
            <a:pPr eaLnBrk="1" hangingPunct="1">
              <a:spcBef>
                <a:spcPct val="0"/>
              </a:spcBef>
            </a:pPr>
            <a:r>
              <a:rPr lang="en-US" baseline="0" dirty="0" smtClean="0"/>
              <a:t>3) Deliver &amp; Support</a:t>
            </a:r>
          </a:p>
          <a:p>
            <a:pPr eaLnBrk="1" hangingPunct="1">
              <a:spcBef>
                <a:spcPct val="0"/>
              </a:spcBef>
            </a:pPr>
            <a:r>
              <a:rPr lang="en-US" baseline="0" dirty="0" smtClean="0"/>
              <a:t>4) Monitor &amp; Evaluate</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21CCB2-D41E-4C0C-A0C7-6BE17FDC9F1D}" type="slidenum">
              <a:rPr lang="en-US" smtClean="0"/>
              <a:pPr eaLnBrk="1" hangingPunct="1"/>
              <a:t>5</a:t>
            </a:fld>
            <a:endParaRPr lang="en-US" smtClean="0"/>
          </a:p>
        </p:txBody>
      </p:sp>
    </p:spTree>
    <p:extLst>
      <p:ext uri="{BB962C8B-B14F-4D97-AF65-F5344CB8AC3E}">
        <p14:creationId xmlns:p14="http://schemas.microsoft.com/office/powerpoint/2010/main" val="260733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To add or remove rows in the table:</a:t>
            </a:r>
          </a:p>
          <a:p>
            <a:pPr marL="228600" indent="-228600" eaLnBrk="1" hangingPunct="1">
              <a:spcBef>
                <a:spcPct val="0"/>
              </a:spcBef>
              <a:buFont typeface="+mj-lt"/>
              <a:buAutoNum type="arabicPeriod"/>
              <a:defRPr/>
            </a:pPr>
            <a:r>
              <a:rPr lang="en-US" dirty="0" smtClean="0"/>
              <a:t>Select the table. </a:t>
            </a:r>
            <a:r>
              <a:rPr lang="en-US" b="1" i="1" dirty="0" smtClean="0">
                <a:solidFill>
                  <a:srgbClr val="FF0000"/>
                </a:solidFill>
              </a:rPr>
              <a:t>Your cursor will change to an </a:t>
            </a:r>
            <a:r>
              <a:rPr lang="en-US" dirty="0" smtClean="0"/>
              <a:t>icon of two lines and an arrow above and below will appear on </a:t>
            </a:r>
            <a:r>
              <a:rPr lang="en-US" b="1" i="1" dirty="0" smtClean="0"/>
              <a:t>mouse-over </a:t>
            </a:r>
            <a:r>
              <a:rPr lang="en-US" dirty="0" smtClean="0"/>
              <a:t>of the baseline of the row.</a:t>
            </a:r>
          </a:p>
          <a:p>
            <a:pPr marL="228600" indent="-228600" eaLnBrk="1" hangingPunct="1">
              <a:spcBef>
                <a:spcPct val="0"/>
              </a:spcBef>
              <a:buFont typeface="+mj-lt"/>
              <a:buAutoNum type="arabicPeriod"/>
              <a:defRPr/>
            </a:pPr>
            <a:r>
              <a:rPr lang="en-US" b="1" i="1" dirty="0" smtClean="0"/>
              <a:t>Right-click and </a:t>
            </a:r>
            <a:r>
              <a:rPr lang="en-US" dirty="0" smtClean="0"/>
              <a:t>select INSERT &gt; ROW BELOW. Or DELETE ROW.</a:t>
            </a:r>
          </a:p>
          <a:p>
            <a:pPr marL="228600" indent="-228600" eaLnBrk="1" hangingPunct="1">
              <a:spcBef>
                <a:spcPct val="0"/>
              </a:spcBef>
              <a:buFont typeface="+mj-lt"/>
              <a:buAutoNum type="arabicPeriod"/>
              <a:defRPr/>
            </a:pPr>
            <a:r>
              <a:rPr lang="en-US" dirty="0" smtClean="0"/>
              <a:t>To add a row after the last row, you can press [Tab], and the cursor will go to a new row.</a:t>
            </a:r>
            <a:endParaRPr lang="en-US" b="1" dirty="0" smtClean="0">
              <a:solidFill>
                <a:srgbClr val="FF0000"/>
              </a:solidFill>
            </a:endParaRPr>
          </a:p>
          <a:p>
            <a:pPr eaLnBrk="1" hangingPunct="1">
              <a:spcBef>
                <a:spcPct val="0"/>
              </a:spcBef>
              <a:defRPr/>
            </a:pPr>
            <a:endParaRPr lang="en-US" dirty="0" smtClean="0"/>
          </a:p>
          <a:p>
            <a:pPr eaLnBrk="1" hangingPunct="1">
              <a:spcBef>
                <a:spcPct val="0"/>
              </a:spcBef>
              <a:defRPr/>
            </a:pPr>
            <a:r>
              <a:rPr lang="en-US" b="1" dirty="0" smtClean="0"/>
              <a:t>Highlighting new areas:</a:t>
            </a:r>
          </a:p>
          <a:p>
            <a:pPr marL="228600" indent="-228600" eaLnBrk="1" hangingPunct="1">
              <a:spcBef>
                <a:spcPct val="0"/>
              </a:spcBef>
              <a:buFont typeface="+mj-lt"/>
              <a:buAutoNum type="arabicPeriod"/>
              <a:defRPr/>
            </a:pPr>
            <a:r>
              <a:rPr lang="en-US" dirty="0" smtClean="0"/>
              <a:t>Select the bracket group from the right bracket. </a:t>
            </a:r>
          </a:p>
          <a:p>
            <a:pPr marL="228600" indent="-228600" eaLnBrk="1" hangingPunct="1">
              <a:spcBef>
                <a:spcPct val="0"/>
              </a:spcBef>
              <a:buFont typeface="+mj-lt"/>
              <a:buAutoNum type="arabicPeriod"/>
              <a:defRPr/>
            </a:pPr>
            <a:r>
              <a:rPr lang="en-US" dirty="0" smtClean="0"/>
              <a:t>Hold SHIFT and pull </a:t>
            </a:r>
            <a:r>
              <a:rPr lang="en-US" b="1" i="1" dirty="0" smtClean="0"/>
              <a:t>cursor</a:t>
            </a:r>
            <a:r>
              <a:rPr lang="en-US" dirty="0" smtClean="0"/>
              <a:t> down over the next bullet item. </a:t>
            </a:r>
          </a:p>
          <a:p>
            <a:pPr marL="228600" indent="-228600" eaLnBrk="1" hangingPunct="1">
              <a:spcBef>
                <a:spcPct val="0"/>
              </a:spcBef>
              <a:buFont typeface="+mj-lt"/>
              <a:buAutoNum type="arabicPeriod"/>
              <a:defRPr/>
            </a:pPr>
            <a:r>
              <a:rPr lang="en-US" dirty="0" smtClean="0"/>
              <a:t>Select the previously highlighted text and in the HOME tab unclick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the gray swatch (Gray-50%, Accent 5) second to last in the top row of the </a:t>
            </a:r>
            <a:r>
              <a:rPr lang="en-US" b="1" i="1" dirty="0" smtClean="0"/>
              <a:t>palette. </a:t>
            </a:r>
            <a:endParaRPr lang="en-US" b="1" dirty="0" smtClean="0"/>
          </a:p>
          <a:p>
            <a:pPr marL="228600" indent="-228600" eaLnBrk="1" hangingPunct="1">
              <a:spcBef>
                <a:spcPct val="0"/>
              </a:spcBef>
              <a:buFont typeface="+mj-lt"/>
              <a:buAutoNum type="arabicPeriod"/>
              <a:defRPr/>
            </a:pPr>
            <a:r>
              <a:rPr lang="en-US" dirty="0" smtClean="0"/>
              <a:t>Select the text for the newly highlighted area and 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black. </a:t>
            </a:r>
          </a:p>
          <a:p>
            <a:pPr eaLnBrk="1" hangingPunct="1">
              <a:spcBef>
                <a:spcPct val="0"/>
              </a:spcBef>
              <a:defRPr/>
            </a:pPr>
            <a:endParaRPr lang="en-US" dirty="0" smtClean="0"/>
          </a:p>
          <a:p>
            <a:pPr eaLnBrk="1" hangingPunct="1">
              <a:spcBef>
                <a:spcPct val="0"/>
              </a:spcBef>
              <a:defRPr/>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FAF3B-7F9D-4369-9A87-DE2ACE5FE1CF}" type="slidenum">
              <a:rPr lang="en-US" smtClean="0"/>
              <a:pPr eaLnBrk="1" hangingPunct="1"/>
              <a:t>6</a:t>
            </a:fld>
            <a:endParaRPr lang="en-US" smtClean="0"/>
          </a:p>
        </p:txBody>
      </p:sp>
    </p:spTree>
    <p:extLst>
      <p:ext uri="{BB962C8B-B14F-4D97-AF65-F5344CB8AC3E}">
        <p14:creationId xmlns:p14="http://schemas.microsoft.com/office/powerpoint/2010/main" val="337284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point I would like to make with this slide is that the Information</a:t>
            </a:r>
            <a:r>
              <a:rPr lang="en-US" baseline="0" dirty="0" smtClean="0"/>
              <a:t> Security Organizations like there Programs have a maturity curve. The first step in any program is to have the necessary information security expertise.  The second is to be able to understand and in some ways predict or project forward the risk to the organization.  The third is to fully understand business risk.</a:t>
            </a: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5FF53B-A149-4980-8440-0E6F98D9C06A}" type="slidenum">
              <a:rPr lang="en-US" smtClean="0"/>
              <a:pPr eaLnBrk="1" hangingPunct="1"/>
              <a:t>7</a:t>
            </a:fld>
            <a:endParaRPr lang="en-US" smtClean="0"/>
          </a:p>
        </p:txBody>
      </p:sp>
    </p:spTree>
    <p:extLst>
      <p:ext uri="{BB962C8B-B14F-4D97-AF65-F5344CB8AC3E}">
        <p14:creationId xmlns:p14="http://schemas.microsoft.com/office/powerpoint/2010/main" val="84957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To add or remove rows in the table:</a:t>
            </a:r>
          </a:p>
          <a:p>
            <a:pPr marL="228600" indent="-228600" eaLnBrk="1" hangingPunct="1">
              <a:spcBef>
                <a:spcPct val="0"/>
              </a:spcBef>
              <a:buFont typeface="+mj-lt"/>
              <a:buAutoNum type="arabicPeriod"/>
              <a:defRPr/>
            </a:pPr>
            <a:r>
              <a:rPr lang="en-US" dirty="0" smtClean="0"/>
              <a:t>Select the table. </a:t>
            </a:r>
            <a:r>
              <a:rPr lang="en-US" b="1" i="1" dirty="0" smtClean="0">
                <a:solidFill>
                  <a:srgbClr val="FF0000"/>
                </a:solidFill>
              </a:rPr>
              <a:t>Your cursor will change to an </a:t>
            </a:r>
            <a:r>
              <a:rPr lang="en-US" dirty="0" smtClean="0"/>
              <a:t>icon of two lines and an arrow above and below will appear on </a:t>
            </a:r>
            <a:r>
              <a:rPr lang="en-US" b="1" i="1" dirty="0" smtClean="0"/>
              <a:t>mouse-over </a:t>
            </a:r>
            <a:r>
              <a:rPr lang="en-US" dirty="0" smtClean="0"/>
              <a:t>of the baseline of the row.</a:t>
            </a:r>
          </a:p>
          <a:p>
            <a:pPr marL="228600" indent="-228600" eaLnBrk="1" hangingPunct="1">
              <a:spcBef>
                <a:spcPct val="0"/>
              </a:spcBef>
              <a:buFont typeface="+mj-lt"/>
              <a:buAutoNum type="arabicPeriod"/>
              <a:defRPr/>
            </a:pPr>
            <a:r>
              <a:rPr lang="en-US" b="1" i="1" dirty="0" smtClean="0"/>
              <a:t>Right-click and </a:t>
            </a:r>
            <a:r>
              <a:rPr lang="en-US" dirty="0" smtClean="0"/>
              <a:t>select INSERT &gt; ROW BELOW. Or DELETE ROW.</a:t>
            </a:r>
          </a:p>
          <a:p>
            <a:pPr marL="228600" indent="-228600" eaLnBrk="1" hangingPunct="1">
              <a:spcBef>
                <a:spcPct val="0"/>
              </a:spcBef>
              <a:buFont typeface="+mj-lt"/>
              <a:buAutoNum type="arabicPeriod"/>
              <a:defRPr/>
            </a:pPr>
            <a:r>
              <a:rPr lang="en-US" dirty="0" smtClean="0"/>
              <a:t>To add a row after the last row, you can press [Tab], and the cursor will go to a new row.</a:t>
            </a:r>
            <a:endParaRPr lang="en-US" b="1" dirty="0" smtClean="0">
              <a:solidFill>
                <a:srgbClr val="FF0000"/>
              </a:solidFill>
            </a:endParaRPr>
          </a:p>
          <a:p>
            <a:pPr eaLnBrk="1" hangingPunct="1">
              <a:spcBef>
                <a:spcPct val="0"/>
              </a:spcBef>
              <a:defRPr/>
            </a:pPr>
            <a:endParaRPr lang="en-US" dirty="0" smtClean="0"/>
          </a:p>
          <a:p>
            <a:pPr eaLnBrk="1" hangingPunct="1">
              <a:spcBef>
                <a:spcPct val="0"/>
              </a:spcBef>
              <a:defRPr/>
            </a:pPr>
            <a:r>
              <a:rPr lang="en-US" b="1" dirty="0" smtClean="0"/>
              <a:t>Highlighting new areas:</a:t>
            </a:r>
          </a:p>
          <a:p>
            <a:pPr marL="228600" indent="-228600" eaLnBrk="1" hangingPunct="1">
              <a:spcBef>
                <a:spcPct val="0"/>
              </a:spcBef>
              <a:buFont typeface="+mj-lt"/>
              <a:buAutoNum type="arabicPeriod"/>
              <a:defRPr/>
            </a:pPr>
            <a:r>
              <a:rPr lang="en-US" dirty="0" smtClean="0"/>
              <a:t>Select the bracket group from the right bracket. </a:t>
            </a:r>
          </a:p>
          <a:p>
            <a:pPr marL="228600" indent="-228600" eaLnBrk="1" hangingPunct="1">
              <a:spcBef>
                <a:spcPct val="0"/>
              </a:spcBef>
              <a:buFont typeface="+mj-lt"/>
              <a:buAutoNum type="arabicPeriod"/>
              <a:defRPr/>
            </a:pPr>
            <a:r>
              <a:rPr lang="en-US" dirty="0" smtClean="0"/>
              <a:t>Hold SHIFT and pull </a:t>
            </a:r>
            <a:r>
              <a:rPr lang="en-US" b="1" i="1" dirty="0" smtClean="0"/>
              <a:t>cursor</a:t>
            </a:r>
            <a:r>
              <a:rPr lang="en-US" dirty="0" smtClean="0"/>
              <a:t> down over the next bullet item. </a:t>
            </a:r>
          </a:p>
          <a:p>
            <a:pPr marL="228600" indent="-228600" eaLnBrk="1" hangingPunct="1">
              <a:spcBef>
                <a:spcPct val="0"/>
              </a:spcBef>
              <a:buFont typeface="+mj-lt"/>
              <a:buAutoNum type="arabicPeriod"/>
              <a:defRPr/>
            </a:pPr>
            <a:r>
              <a:rPr lang="en-US" dirty="0" smtClean="0"/>
              <a:t>Select the previously highlighted text and in the HOME tab unclick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the gray swatch (Gray-50%, Accent 5) second to last in the top row of the </a:t>
            </a:r>
            <a:r>
              <a:rPr lang="en-US" b="1" i="1" dirty="0" smtClean="0"/>
              <a:t>palette. </a:t>
            </a:r>
            <a:endParaRPr lang="en-US" b="1" dirty="0" smtClean="0"/>
          </a:p>
          <a:p>
            <a:pPr marL="228600" indent="-228600" eaLnBrk="1" hangingPunct="1">
              <a:spcBef>
                <a:spcPct val="0"/>
              </a:spcBef>
              <a:buFont typeface="+mj-lt"/>
              <a:buAutoNum type="arabicPeriod"/>
              <a:defRPr/>
            </a:pPr>
            <a:r>
              <a:rPr lang="en-US" dirty="0" smtClean="0"/>
              <a:t>Select the text for the newly highlighted area and 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black. </a:t>
            </a:r>
          </a:p>
          <a:p>
            <a:pPr eaLnBrk="1" hangingPunct="1">
              <a:spcBef>
                <a:spcPct val="0"/>
              </a:spcBef>
              <a:defRPr/>
            </a:pPr>
            <a:endParaRPr lang="en-US" dirty="0" smtClean="0"/>
          </a:p>
          <a:p>
            <a:pPr eaLnBrk="1" hangingPunct="1">
              <a:spcBef>
                <a:spcPct val="0"/>
              </a:spcBef>
              <a:defRPr/>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FAF3B-7F9D-4369-9A87-DE2ACE5FE1CF}" type="slidenum">
              <a:rPr lang="en-US" smtClean="0"/>
              <a:pPr eaLnBrk="1" hangingPunct="1"/>
              <a:t>9</a:t>
            </a:fld>
            <a:endParaRPr lang="en-US" smtClean="0"/>
          </a:p>
        </p:txBody>
      </p:sp>
    </p:spTree>
    <p:extLst>
      <p:ext uri="{BB962C8B-B14F-4D97-AF65-F5344CB8AC3E}">
        <p14:creationId xmlns:p14="http://schemas.microsoft.com/office/powerpoint/2010/main" val="399387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E8901D0-05FD-498B-A22F-8E78CB444F9F}" type="slidenum">
              <a:rPr lang="en-US"/>
              <a:pPr eaLnBrk="1" hangingPunct="1"/>
              <a:t>10</a:t>
            </a:fld>
            <a:endParaRPr lang="en-US"/>
          </a:p>
        </p:txBody>
      </p:sp>
    </p:spTree>
    <p:extLst>
      <p:ext uri="{BB962C8B-B14F-4D97-AF65-F5344CB8AC3E}">
        <p14:creationId xmlns:p14="http://schemas.microsoft.com/office/powerpoint/2010/main" val="190561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0"/>
            <a:r>
              <a:rPr lang="en-US" sz="1200" b="1" kern="1200" dirty="0" smtClean="0">
                <a:solidFill>
                  <a:schemeClr val="tx1"/>
                </a:solidFill>
                <a:effectLst/>
                <a:latin typeface="+mn-lt"/>
                <a:ea typeface="+mn-ea"/>
                <a:cs typeface="+mn-cs"/>
              </a:rPr>
              <a:t>Consistently measured</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Metrics, measured consistently, provide benchmark data for current and future performance analysis. Without consistent measurement, metrics cannot be used to implement continuous improvement because there is no reliable baseline to begin measurement.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Cheap to gather</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resources needed should not overburden the CISO and his or her department. Metrics should not require significant resources to collect. If information is expensive and time consuming to gather, it will not be cost effective to gather them.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Expressed as a cardinal number</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Cardinal numbers show quantity. That is why the CISO should use them for metrics reporting. For example, six of ten major business processes reviewed for security issues, or support for the two major business initiatives for fiscal year 2011, including the X merger and cost reduction of seven percent at two data operations centers. These metrics tell more than a qualitative statement like “improved overall security posture”.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Expressed using at least one unit of measure in if possible two dimensions.</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Measurement will drive behavior. Comparing measurements across two dimensions such as number of defects over time better illustrates the </a:t>
            </a:r>
            <a:r>
              <a:rPr lang="en-US" sz="1200" i="1" kern="1200" dirty="0" smtClean="0">
                <a:solidFill>
                  <a:schemeClr val="tx1"/>
                </a:solidFill>
                <a:effectLst/>
                <a:latin typeface="+mn-lt"/>
                <a:ea typeface="+mn-ea"/>
                <a:cs typeface="+mn-cs"/>
              </a:rPr>
              <a:t>trend</a:t>
            </a:r>
            <a:r>
              <a:rPr lang="en-US" sz="1200" kern="1200" dirty="0" smtClean="0">
                <a:solidFill>
                  <a:schemeClr val="tx1"/>
                </a:solidFill>
                <a:effectLst/>
                <a:latin typeface="+mn-lt"/>
                <a:ea typeface="+mn-ea"/>
                <a:cs typeface="+mn-cs"/>
              </a:rPr>
              <a:t> of the metric. The trend in this case is more important than the metric itself.</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organizational leader, the CISO should work to change the behavior of the organization to make it more secure, but also more efficient. Looking at the collected metrics over time will tell if the organization is making progress against its goals.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Relevant to decision makers.</a:t>
            </a:r>
          </a:p>
          <a:p>
            <a:pPr lvl="0"/>
            <a:r>
              <a:rPr lang="en-US" sz="1200" kern="1200" dirty="0" smtClean="0">
                <a:solidFill>
                  <a:schemeClr val="tx1"/>
                </a:solidFill>
                <a:effectLst/>
                <a:latin typeface="+mn-lt"/>
                <a:ea typeface="+mn-ea"/>
                <a:cs typeface="+mn-cs"/>
              </a:rPr>
              <a:t>Relevant, so they present pertinent information needed by organizational leadership. Metrics that are not relevant will result in very short meetings with decision makers. CISOs should present information that enables decision makers to make decisions. For example, if there are significant security deficiencies in a business process, the CISO should explain the deficiencies and associated risks in ways that are relevant to decision makers, such as lost customers, damage to brand, or increased cost.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Actuarially sound</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Actuarially sound so they provide input into current and future risk assessment. Actuarial analysis applies mathematical and statistical analysis to assess risk. Insurance companies employee actuaries to determine the pricing of insurance by comparing the probability of a loss as compared to the revenue generated by a policy. </a:t>
            </a:r>
          </a:p>
          <a:p>
            <a:r>
              <a:rPr lang="en-US" sz="1200" kern="1200" dirty="0" smtClean="0">
                <a:solidFill>
                  <a:schemeClr val="tx1"/>
                </a:solidFill>
                <a:effectLst/>
                <a:latin typeface="+mn-lt"/>
                <a:ea typeface="+mn-ea"/>
                <a:cs typeface="+mn-cs"/>
              </a:rPr>
              <a:t>Information security is in some respects an insurance problem because it costs resources to protect (secure) an information resource. The value of the protected resource needs to be higher than the cost to protect it. Using actuarially sound metrics give the CISO important information to justify security expenditures.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Presented graphically</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This is to show patterns and trends</a:t>
            </a:r>
            <a:r>
              <a:rPr lang="en-US" sz="1200" b="0" kern="1200" dirty="0" smtClean="0">
                <a:solidFill>
                  <a:schemeClr val="tx1"/>
                </a:solidFill>
                <a:effectLst/>
                <a:latin typeface="+mn-lt"/>
                <a:ea typeface="+mn-ea"/>
                <a:cs typeface="+mn-cs"/>
              </a:rPr>
              <a:t>. I already mentioned showing </a:t>
            </a:r>
            <a:r>
              <a:rPr lang="en-US" sz="1200" kern="1200" dirty="0" smtClean="0">
                <a:solidFill>
                  <a:schemeClr val="tx1"/>
                </a:solidFill>
                <a:effectLst/>
                <a:latin typeface="+mn-lt"/>
                <a:ea typeface="+mn-ea"/>
                <a:cs typeface="+mn-cs"/>
              </a:rPr>
              <a:t>trends. The next step is to show those trends graphically. Decision makers do not have time to read lengthy reports and documents.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PowerPoint and graphical representations should be the CISO’s tools of choice to present their chosen metrics. These presentations should be easy to explain and understand in a risk or executive committee meeting.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4C287B3-7127-4B0C-9947-124FEE0977BB}" type="slidenum">
              <a:rPr lang="en-US" smtClean="0"/>
              <a:pPr>
                <a:defRPr/>
              </a:pPr>
              <a:t>11</a:t>
            </a:fld>
            <a:endParaRPr lang="en-US"/>
          </a:p>
        </p:txBody>
      </p:sp>
    </p:spTree>
    <p:extLst>
      <p:ext uri="{BB962C8B-B14F-4D97-AF65-F5344CB8AC3E}">
        <p14:creationId xmlns:p14="http://schemas.microsoft.com/office/powerpoint/2010/main" val="3448768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To add or remove rows in the table:</a:t>
            </a:r>
          </a:p>
          <a:p>
            <a:pPr marL="228600" indent="-228600" eaLnBrk="1" hangingPunct="1">
              <a:spcBef>
                <a:spcPct val="0"/>
              </a:spcBef>
              <a:buFont typeface="+mj-lt"/>
              <a:buAutoNum type="arabicPeriod"/>
              <a:defRPr/>
            </a:pPr>
            <a:r>
              <a:rPr lang="en-US" dirty="0" smtClean="0"/>
              <a:t>Select the table. </a:t>
            </a:r>
            <a:r>
              <a:rPr lang="en-US" b="1" i="1" dirty="0" smtClean="0">
                <a:solidFill>
                  <a:srgbClr val="FF0000"/>
                </a:solidFill>
              </a:rPr>
              <a:t>Your cursor will change to an </a:t>
            </a:r>
            <a:r>
              <a:rPr lang="en-US" dirty="0" smtClean="0"/>
              <a:t>icon of two lines and an arrow above and below will appear on </a:t>
            </a:r>
            <a:r>
              <a:rPr lang="en-US" b="1" i="1" dirty="0" smtClean="0"/>
              <a:t>mouse-over </a:t>
            </a:r>
            <a:r>
              <a:rPr lang="en-US" dirty="0" smtClean="0"/>
              <a:t>of the baseline of the row.</a:t>
            </a:r>
          </a:p>
          <a:p>
            <a:pPr marL="228600" indent="-228600" eaLnBrk="1" hangingPunct="1">
              <a:spcBef>
                <a:spcPct val="0"/>
              </a:spcBef>
              <a:buFont typeface="+mj-lt"/>
              <a:buAutoNum type="arabicPeriod"/>
              <a:defRPr/>
            </a:pPr>
            <a:r>
              <a:rPr lang="en-US" b="1" i="1" dirty="0" smtClean="0"/>
              <a:t>Right-click and </a:t>
            </a:r>
            <a:r>
              <a:rPr lang="en-US" dirty="0" smtClean="0"/>
              <a:t>select INSERT &gt; ROW BELOW. Or DELETE ROW.</a:t>
            </a:r>
          </a:p>
          <a:p>
            <a:pPr marL="228600" indent="-228600" eaLnBrk="1" hangingPunct="1">
              <a:spcBef>
                <a:spcPct val="0"/>
              </a:spcBef>
              <a:buFont typeface="+mj-lt"/>
              <a:buAutoNum type="arabicPeriod"/>
              <a:defRPr/>
            </a:pPr>
            <a:r>
              <a:rPr lang="en-US" dirty="0" smtClean="0"/>
              <a:t>To add a row after the last row, you can press [Tab], and the cursor will go to a new row.</a:t>
            </a:r>
            <a:endParaRPr lang="en-US" b="1" dirty="0" smtClean="0">
              <a:solidFill>
                <a:srgbClr val="FF0000"/>
              </a:solidFill>
            </a:endParaRPr>
          </a:p>
          <a:p>
            <a:pPr eaLnBrk="1" hangingPunct="1">
              <a:spcBef>
                <a:spcPct val="0"/>
              </a:spcBef>
              <a:defRPr/>
            </a:pPr>
            <a:endParaRPr lang="en-US" dirty="0" smtClean="0"/>
          </a:p>
          <a:p>
            <a:pPr eaLnBrk="1" hangingPunct="1">
              <a:spcBef>
                <a:spcPct val="0"/>
              </a:spcBef>
              <a:defRPr/>
            </a:pPr>
            <a:r>
              <a:rPr lang="en-US" b="1" dirty="0" smtClean="0"/>
              <a:t>Highlighting new areas:</a:t>
            </a:r>
          </a:p>
          <a:p>
            <a:pPr marL="228600" indent="-228600" eaLnBrk="1" hangingPunct="1">
              <a:spcBef>
                <a:spcPct val="0"/>
              </a:spcBef>
              <a:buFont typeface="+mj-lt"/>
              <a:buAutoNum type="arabicPeriod"/>
              <a:defRPr/>
            </a:pPr>
            <a:r>
              <a:rPr lang="en-US" dirty="0" smtClean="0"/>
              <a:t>Select the bracket group from the right bracket. </a:t>
            </a:r>
          </a:p>
          <a:p>
            <a:pPr marL="228600" indent="-228600" eaLnBrk="1" hangingPunct="1">
              <a:spcBef>
                <a:spcPct val="0"/>
              </a:spcBef>
              <a:buFont typeface="+mj-lt"/>
              <a:buAutoNum type="arabicPeriod"/>
              <a:defRPr/>
            </a:pPr>
            <a:r>
              <a:rPr lang="en-US" dirty="0" smtClean="0"/>
              <a:t>Hold SHIFT and pull </a:t>
            </a:r>
            <a:r>
              <a:rPr lang="en-US" b="1" i="1" dirty="0" smtClean="0"/>
              <a:t>cursor</a:t>
            </a:r>
            <a:r>
              <a:rPr lang="en-US" dirty="0" smtClean="0"/>
              <a:t> down over the next bullet item. </a:t>
            </a:r>
          </a:p>
          <a:p>
            <a:pPr marL="228600" indent="-228600" eaLnBrk="1" hangingPunct="1">
              <a:spcBef>
                <a:spcPct val="0"/>
              </a:spcBef>
              <a:buFont typeface="+mj-lt"/>
              <a:buAutoNum type="arabicPeriod"/>
              <a:defRPr/>
            </a:pPr>
            <a:r>
              <a:rPr lang="en-US" dirty="0" smtClean="0"/>
              <a:t>Select the previously highlighted text and in the HOME tab unclick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the gray swatch (Gray-50%, Accent 5) second to last in the top row of the </a:t>
            </a:r>
            <a:r>
              <a:rPr lang="en-US" b="1" i="1" dirty="0" smtClean="0"/>
              <a:t>palette. </a:t>
            </a:r>
            <a:endParaRPr lang="en-US" b="1" dirty="0" smtClean="0"/>
          </a:p>
          <a:p>
            <a:pPr marL="228600" indent="-228600" eaLnBrk="1" hangingPunct="1">
              <a:spcBef>
                <a:spcPct val="0"/>
              </a:spcBef>
              <a:buFont typeface="+mj-lt"/>
              <a:buAutoNum type="arabicPeriod"/>
              <a:defRPr/>
            </a:pPr>
            <a:r>
              <a:rPr lang="en-US" dirty="0" smtClean="0"/>
              <a:t>Select the text for the newly highlighted area and click </a:t>
            </a:r>
            <a:r>
              <a:rPr lang="en-US" b="1" i="1" dirty="0" smtClean="0"/>
              <a:t>the</a:t>
            </a:r>
            <a:r>
              <a:rPr lang="en-US" dirty="0" smtClean="0"/>
              <a:t> [</a:t>
            </a:r>
            <a:r>
              <a:rPr lang="en-US" b="1" dirty="0" smtClean="0"/>
              <a:t>B</a:t>
            </a:r>
            <a:r>
              <a:rPr lang="en-US" dirty="0" smtClean="0"/>
              <a:t>] </a:t>
            </a:r>
            <a:r>
              <a:rPr lang="en-US" b="1" i="1" dirty="0" smtClean="0"/>
              <a:t>button</a:t>
            </a:r>
            <a:r>
              <a:rPr lang="en-US" dirty="0" smtClean="0"/>
              <a:t> for bold, and click on the [</a:t>
            </a:r>
            <a:r>
              <a:rPr lang="en-US" b="1" u="sng" dirty="0" smtClean="0"/>
              <a:t>A</a:t>
            </a:r>
            <a:r>
              <a:rPr lang="en-US" u="sng" dirty="0" smtClean="0"/>
              <a:t>]</a:t>
            </a:r>
            <a:r>
              <a:rPr lang="en-US" dirty="0" smtClean="0"/>
              <a:t> </a:t>
            </a:r>
            <a:r>
              <a:rPr lang="en-US" b="1" i="1" dirty="0" smtClean="0"/>
              <a:t>button</a:t>
            </a:r>
            <a:r>
              <a:rPr lang="en-US" i="1" dirty="0" smtClean="0"/>
              <a:t> </a:t>
            </a:r>
            <a:r>
              <a:rPr lang="en-US" dirty="0" smtClean="0"/>
              <a:t>and choose black. </a:t>
            </a:r>
          </a:p>
          <a:p>
            <a:pPr eaLnBrk="1" hangingPunct="1">
              <a:spcBef>
                <a:spcPct val="0"/>
              </a:spcBef>
              <a:defRPr/>
            </a:pPr>
            <a:endParaRPr lang="en-US" dirty="0" smtClean="0"/>
          </a:p>
          <a:p>
            <a:pPr eaLnBrk="1" hangingPunct="1">
              <a:spcBef>
                <a:spcPct val="0"/>
              </a:spcBef>
              <a:defRPr/>
            </a:pPr>
            <a:endParaRPr 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AFAF3B-7F9D-4369-9A87-DE2ACE5FE1CF}" type="slidenum">
              <a:rPr lang="en-US" smtClean="0"/>
              <a:pPr eaLnBrk="1" hangingPunct="1"/>
              <a:t>13</a:t>
            </a:fld>
            <a:endParaRPr lang="en-US" smtClean="0"/>
          </a:p>
        </p:txBody>
      </p:sp>
    </p:spTree>
    <p:extLst>
      <p:ext uri="{BB962C8B-B14F-4D97-AF65-F5344CB8AC3E}">
        <p14:creationId xmlns:p14="http://schemas.microsoft.com/office/powerpoint/2010/main" val="387356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5" name="Content Placeholder 2"/>
          <p:cNvSpPr>
            <a:spLocks noGrp="1"/>
          </p:cNvSpPr>
          <p:nvPr>
            <p:ph idx="1"/>
          </p:nvPr>
        </p:nvSpPr>
        <p:spPr>
          <a:xfrm>
            <a:off x="457200" y="990600"/>
            <a:ext cx="8305800" cy="4952999"/>
          </a:xfrm>
        </p:spPr>
        <p:txBody>
          <a:bodyPr/>
          <a:lstStyle>
            <a:lvl2pPr>
              <a:buClr>
                <a:schemeClr val="tx2">
                  <a:lumMod val="50000"/>
                </a:schemeClr>
              </a:buClr>
              <a:defRPr/>
            </a:lvl2pPr>
            <a:lvl3pPr>
              <a:buClr>
                <a:schemeClr val="tx2">
                  <a:lumMod val="25000"/>
                </a:schemeClr>
              </a:buCl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extLst>
      <p:ext uri="{BB962C8B-B14F-4D97-AF65-F5344CB8AC3E}">
        <p14:creationId xmlns:p14="http://schemas.microsoft.com/office/powerpoint/2010/main" val="12210535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
        <p:nvSpPr>
          <p:cNvPr id="2" name="Rectangle 1"/>
          <p:cNvSpPr/>
          <p:nvPr/>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7393903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no Temple">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058EB6-411A-411F-BC35-6FE70E395CEB}" type="datetimeFigureOut">
              <a:rPr lang="en-US" smtClean="0"/>
              <a:t>4/29/17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4247148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52831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193375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114300"/>
            <a:ext cx="8002588" cy="705097"/>
          </a:xfr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590550" y="926276"/>
            <a:ext cx="8002588" cy="5250688"/>
          </a:xfrm>
        </p:spPr>
        <p:txBody>
          <a:bodyPr/>
          <a:lstStyle>
            <a:lvl1pPr marL="283464" indent="-283464">
              <a:defRPr/>
            </a:lvl1pPr>
            <a:lvl2pPr marL="685800" indent="-283464">
              <a:defRPr/>
            </a:lvl2pPr>
            <a:lvl3pPr marL="1088136" indent="-283464">
              <a:defRPr/>
            </a:lvl3pPr>
            <a:lvl4pPr marL="1426464" indent="-283464">
              <a:defRPr/>
            </a:lvl4pPr>
            <a:lvl5pPr marL="1828800" indent="-283464">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779469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9"/>
          <p:cNvSpPr>
            <a:spLocks noGrp="1"/>
          </p:cNvSpPr>
          <p:nvPr>
            <p:ph sz="quarter" idx="13"/>
          </p:nvPr>
        </p:nvSpPr>
        <p:spPr>
          <a:xfrm>
            <a:off x="4706938" y="1600200"/>
            <a:ext cx="3886200" cy="4576763"/>
          </a:xfrm>
        </p:spPr>
        <p:txBody>
          <a:bodyPr/>
          <a:lstStyle>
            <a:lvl1pPr marL="182880" indent="-228600">
              <a:defRPr/>
            </a:lvl1pPr>
            <a:lvl2pPr marL="457200" indent="-228600">
              <a:defRPr/>
            </a:lvl2pPr>
            <a:lvl3pPr marL="731520" indent="-228600">
              <a:defRPr/>
            </a:lvl3pPr>
            <a:lvl4pPr marL="1005840" indent="-228600">
              <a:defRPr/>
            </a:lvl4pPr>
            <a:lvl5pPr marL="128016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9"/>
          <p:cNvSpPr>
            <a:spLocks noGrp="1" noChangeArrowheads="1"/>
          </p:cNvSpPr>
          <p:nvPr>
            <p:ph type="subTitle" sz="quarter" idx="1"/>
          </p:nvPr>
        </p:nvSpPr>
        <p:spPr>
          <a:xfrm>
            <a:off x="590550" y="1143001"/>
            <a:ext cx="8002588" cy="457199"/>
          </a:xfrm>
          <a:noFill/>
          <a:ln w="9525">
            <a:noFill/>
            <a:miter lim="800000"/>
            <a:headEnd/>
            <a:tailEnd/>
          </a:ln>
          <a:effectLst/>
        </p:spPr>
        <p:txBody>
          <a:bodyPr/>
          <a:lstStyle>
            <a:lvl1pPr marL="0" indent="0">
              <a:spcBef>
                <a:spcPct val="25000"/>
              </a:spcBef>
              <a:buFontTx/>
              <a:buNone/>
              <a:defRPr kumimoji="0" lang="en-US" sz="2400" b="0" i="0" u="none" strike="noStrike" kern="0" cap="none" spc="0" normalizeH="0" baseline="0" noProof="0" dirty="0">
                <a:ln>
                  <a:noFill/>
                </a:ln>
                <a:solidFill>
                  <a:schemeClr val="accent6"/>
                </a:solidFill>
                <a:effectLst/>
                <a:uLnTx/>
                <a:uFillTx/>
                <a:latin typeface="Arial" pitchFamily="34" charset="0"/>
                <a:ea typeface="+mj-ea"/>
                <a:cs typeface="Arial" pitchFamily="34" charset="0"/>
              </a:defRPr>
            </a:lvl1pPr>
          </a:lstStyle>
          <a:p>
            <a:pPr lvl="0"/>
            <a:r>
              <a:rPr lang="en-US" smtClean="0"/>
              <a:t>Click to edit Master subtitle style</a:t>
            </a:r>
            <a:endParaRPr lang="en-US" dirty="0"/>
          </a:p>
        </p:txBody>
      </p:sp>
      <p:sp>
        <p:nvSpPr>
          <p:cNvPr id="8" name="Content Placeholder 9"/>
          <p:cNvSpPr>
            <a:spLocks noGrp="1"/>
          </p:cNvSpPr>
          <p:nvPr>
            <p:ph sz="quarter" idx="14"/>
          </p:nvPr>
        </p:nvSpPr>
        <p:spPr>
          <a:xfrm>
            <a:off x="590550" y="1600200"/>
            <a:ext cx="3886200" cy="4576763"/>
          </a:xfrm>
        </p:spPr>
        <p:txBody>
          <a:bodyPr/>
          <a:lstStyle>
            <a:lvl1pPr marL="182880" indent="-228600">
              <a:defRPr/>
            </a:lvl1pPr>
            <a:lvl2pPr marL="457200" indent="-228600">
              <a:defRPr/>
            </a:lvl2pPr>
            <a:lvl3pPr marL="731520" indent="-228600">
              <a:defRPr/>
            </a:lvl3pPr>
            <a:lvl4pPr marL="1005840" indent="-228600">
              <a:defRPr/>
            </a:lvl4pPr>
            <a:lvl5pPr marL="128016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659388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a:spLocks noGrp="1" noChangeArrowheads="1"/>
          </p:cNvSpPr>
          <p:nvPr>
            <p:ph type="subTitle" sz="quarter" idx="1"/>
          </p:nvPr>
        </p:nvSpPr>
        <p:spPr>
          <a:xfrm>
            <a:off x="590550" y="1143001"/>
            <a:ext cx="8002588" cy="457199"/>
          </a:xfrm>
          <a:noFill/>
          <a:ln w="9525">
            <a:noFill/>
            <a:miter lim="800000"/>
            <a:headEnd/>
            <a:tailEnd/>
          </a:ln>
          <a:effectLst/>
        </p:spPr>
        <p:txBody>
          <a:bodyPr/>
          <a:lstStyle>
            <a:lvl1pPr marL="0" indent="0" algn="l">
              <a:spcBef>
                <a:spcPct val="25000"/>
              </a:spcBef>
              <a:buFontTx/>
              <a:buNone/>
              <a:defRPr kumimoji="0" lang="en-US" sz="2400" b="0" i="0" u="none" strike="noStrike" kern="0" cap="none" spc="0" normalizeH="0" baseline="0" noProof="0" dirty="0">
                <a:ln>
                  <a:noFill/>
                </a:ln>
                <a:solidFill>
                  <a:schemeClr val="accent6"/>
                </a:solidFill>
                <a:effectLst/>
                <a:uLnTx/>
                <a:uFillTx/>
                <a:latin typeface="Arial" pitchFamily="34" charset="0"/>
                <a:ea typeface="+mj-ea"/>
                <a:cs typeface="Arial" pitchFamily="34" charset="0"/>
              </a:defRPr>
            </a:lvl1pPr>
          </a:lstStyle>
          <a:p>
            <a:pPr lvl="0"/>
            <a:r>
              <a:rPr lang="en-US" smtClean="0"/>
              <a:t>Click to edit Master subtitle style</a:t>
            </a:r>
            <a:endParaRPr lang="en-US" dirty="0"/>
          </a:p>
        </p:txBody>
      </p:sp>
    </p:spTree>
    <p:extLst>
      <p:ext uri="{BB962C8B-B14F-4D97-AF65-F5344CB8AC3E}">
        <p14:creationId xmlns:p14="http://schemas.microsoft.com/office/powerpoint/2010/main" val="197866821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532" name="Rectangle 4"/>
          <p:cNvSpPr>
            <a:spLocks noGrp="1" noChangeArrowheads="1"/>
          </p:cNvSpPr>
          <p:nvPr>
            <p:ph type="ctrTitle"/>
          </p:nvPr>
        </p:nvSpPr>
        <p:spPr>
          <a:xfrm>
            <a:off x="609600" y="762000"/>
            <a:ext cx="7772400" cy="1470025"/>
          </a:xfrm>
        </p:spPr>
        <p:txBody>
          <a:bodyPr/>
          <a:lstStyle>
            <a:lvl1pPr>
              <a:defRPr baseline="0">
                <a:solidFill>
                  <a:schemeClr val="tx1"/>
                </a:solidFill>
              </a:defRPr>
            </a:lvl1pPr>
          </a:lstStyle>
          <a:p>
            <a:r>
              <a:rPr lang="en-US" smtClean="0"/>
              <a:t>Click to edit Master title style</a:t>
            </a:r>
            <a:endParaRPr lang="en-US" dirty="0"/>
          </a:p>
        </p:txBody>
      </p:sp>
      <p:sp>
        <p:nvSpPr>
          <p:cNvPr id="22533" name="Rectangle 5"/>
          <p:cNvSpPr>
            <a:spLocks noGrp="1" noChangeArrowheads="1"/>
          </p:cNvSpPr>
          <p:nvPr>
            <p:ph type="subTitle" idx="1"/>
          </p:nvPr>
        </p:nvSpPr>
        <p:spPr>
          <a:xfrm>
            <a:off x="609600" y="4014239"/>
            <a:ext cx="7848600" cy="1639932"/>
          </a:xfrm>
        </p:spPr>
        <p:txBody>
          <a:bodyPr/>
          <a:lstStyle>
            <a:lvl1pPr marL="0" indent="0">
              <a:buFontTx/>
              <a:buNone/>
              <a:defRPr>
                <a:solidFill>
                  <a:schemeClr val="tx2">
                    <a:lumMod val="50000"/>
                  </a:schemeClr>
                </a:solidFill>
              </a:defRPr>
            </a:lvl1pPr>
          </a:lstStyle>
          <a:p>
            <a:r>
              <a:rPr lang="en-US" smtClean="0"/>
              <a:t>Click to edit Master subtitle style</a:t>
            </a:r>
            <a:endParaRPr lang="en-US" dirty="0"/>
          </a:p>
        </p:txBody>
      </p:sp>
      <p:sp>
        <p:nvSpPr>
          <p:cNvPr id="3" name="Text Placeholder 2"/>
          <p:cNvSpPr>
            <a:spLocks noGrp="1"/>
          </p:cNvSpPr>
          <p:nvPr>
            <p:ph type="body" sz="quarter" idx="10"/>
          </p:nvPr>
        </p:nvSpPr>
        <p:spPr>
          <a:xfrm>
            <a:off x="609600" y="2438400"/>
            <a:ext cx="7848600" cy="1371600"/>
          </a:xfrm>
        </p:spPr>
        <p:txBody>
          <a:bodyPr/>
          <a:lstStyle>
            <a:lvl1pPr marL="0" indent="0">
              <a:buNone/>
              <a:defRPr/>
            </a:lvl1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594360" y="6142982"/>
            <a:ext cx="7955280" cy="184666"/>
          </a:xfrm>
        </p:spPr>
        <p:txBody>
          <a:bodyPr anchor="b" anchorCtr="0">
            <a:spAutoFit/>
          </a:bodyPr>
          <a:lstStyle>
            <a:lvl1pPr marL="0" indent="0" algn="l">
              <a:lnSpc>
                <a:spcPct val="100000"/>
              </a:lnSpc>
              <a:spcAft>
                <a:spcPts val="0"/>
              </a:spcAft>
              <a:buNone/>
              <a:defRPr sz="1200" b="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hasCustomPrompt="1"/>
          </p:nvPr>
        </p:nvSpPr>
        <p:spPr>
          <a:xfrm>
            <a:off x="594360" y="594360"/>
            <a:ext cx="7955280" cy="443198"/>
          </a:xfrm>
        </p:spPr>
        <p:txBody>
          <a:bodyPr/>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4360" y="1280160"/>
            <a:ext cx="7955280" cy="4754880"/>
          </a:xfrm>
        </p:spPr>
        <p:txBody>
          <a:bodyPr/>
          <a:lstStyle>
            <a:lvl1pPr marL="274320" indent="-274320">
              <a:buFont typeface="Arial Black" pitchFamily="34" charset="0"/>
              <a:buChar char="›"/>
              <a:defRPr sz="2800" b="0" i="0">
                <a:solidFill>
                  <a:schemeClr val="tx1"/>
                </a:solidFill>
                <a:latin typeface="Arial" pitchFamily="34" charset="0"/>
                <a:cs typeface="Arial" pitchFamily="34" charset="0"/>
              </a:defRPr>
            </a:lvl1pPr>
            <a:lvl2pPr marL="822960" indent="-182880">
              <a:buClr>
                <a:schemeClr val="accent1"/>
              </a:buClr>
              <a:buFont typeface="Arial" pitchFamily="34" charset="0"/>
              <a:buChar char="•"/>
              <a:defRPr sz="2400" b="0" i="0">
                <a:solidFill>
                  <a:schemeClr val="tx1"/>
                </a:solidFill>
                <a:latin typeface="Arial" pitchFamily="34" charset="0"/>
                <a:cs typeface="Arial" pitchFamily="34" charset="0"/>
              </a:defRPr>
            </a:lvl2pPr>
            <a:lvl3pPr marL="1371600" indent="-182880">
              <a:buClr>
                <a:schemeClr val="tx2"/>
              </a:buClr>
              <a:buFont typeface="Arial" pitchFamily="34" charset="0"/>
              <a:buChar char="›"/>
              <a:defRPr sz="2000" b="0" i="0">
                <a:solidFill>
                  <a:schemeClr val="tx1"/>
                </a:solidFill>
                <a:latin typeface="Arial" pitchFamily="34" charset="0"/>
                <a:cs typeface="Arial" pitchFamily="34" charset="0"/>
              </a:defRPr>
            </a:lvl3pPr>
            <a:lvl4pPr marL="1371600" indent="-182880">
              <a:buClr>
                <a:schemeClr val="tx2"/>
              </a:buClr>
              <a:buFont typeface="Arial" pitchFamily="34" charset="0"/>
              <a:buChar char="›"/>
              <a:defRPr sz="2000" b="0" i="0">
                <a:solidFill>
                  <a:schemeClr val="tx1"/>
                </a:solidFill>
                <a:latin typeface="Arial" pitchFamily="34" charset="0"/>
                <a:cs typeface="Arial" pitchFamily="34" charset="0"/>
              </a:defRPr>
            </a:lvl4pPr>
            <a:lvl5pPr marL="1371600" indent="-182880">
              <a:buClr>
                <a:schemeClr val="tx2"/>
              </a:buClr>
              <a:buFont typeface="Arial" pitchFamily="34" charset="0"/>
              <a:buChar char="›"/>
              <a:defRPr sz="2000" b="0" i="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3363948"/>
      </p:ext>
    </p:extLst>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Bar and Heavy Bullet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6096000" cy="685800"/>
          </a:xfrm>
          <a:prstGeom prst="rect">
            <a:avLst/>
          </a:prstGeom>
        </p:spPr>
        <p:txBody>
          <a:bodyPr lIns="0" tIns="0" rIns="0" bIns="0"/>
          <a:lstStyle>
            <a:lvl1pPr algn="r">
              <a:defRPr sz="3200">
                <a:solidFill>
                  <a:srgbClr val="FFFFFF"/>
                </a:solidFill>
              </a:defRPr>
            </a:lvl1pPr>
          </a:lstStyle>
          <a:p>
            <a:r>
              <a:rPr lang="en-US" dirty="0" smtClean="0"/>
              <a:t>Click to edit Master title style</a:t>
            </a:r>
            <a:endParaRPr lang="en-US" dirty="0"/>
          </a:p>
        </p:txBody>
      </p:sp>
      <p:sp>
        <p:nvSpPr>
          <p:cNvPr id="12" name="Content Placeholder 11"/>
          <p:cNvSpPr>
            <a:spLocks noGrp="1"/>
          </p:cNvSpPr>
          <p:nvPr>
            <p:ph sz="quarter" idx="12"/>
          </p:nvPr>
        </p:nvSpPr>
        <p:spPr>
          <a:xfrm>
            <a:off x="304800" y="1447800"/>
            <a:ext cx="8534400" cy="4876800"/>
          </a:xfrm>
          <a:prstGeom prst="rect">
            <a:avLst/>
          </a:prstGeom>
        </p:spPr>
        <p:txBody>
          <a:bodyPr vert="horz" lIns="0" tIns="0" rIns="0" bIns="0"/>
          <a:lstStyle>
            <a:lvl1pPr>
              <a:defRPr sz="2400"/>
            </a:lvl1pPr>
            <a:lvl2pPr>
              <a:defRPr sz="2000"/>
            </a:lvl2pPr>
            <a:lvl3pPr>
              <a:defRPr sz="1800"/>
            </a:lvl3pPr>
            <a:lvl4pPr>
              <a:defRPr sz="16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7"/>
          <p:cNvSpPr>
            <a:spLocks noGrp="1"/>
          </p:cNvSpPr>
          <p:nvPr>
            <p:ph type="sldNum" sz="quarter" idx="10"/>
          </p:nvPr>
        </p:nvSpPr>
        <p:spPr>
          <a:xfrm>
            <a:off x="6553200" y="6477000"/>
            <a:ext cx="2286000" cy="244475"/>
          </a:xfrm>
          <a:prstGeom prst="rect">
            <a:avLst/>
          </a:prstGeom>
        </p:spPr>
        <p:txBody>
          <a:bodyPr/>
          <a:lstStyle>
            <a:lvl1pPr>
              <a:defRPr/>
            </a:lvl1pPr>
          </a:lstStyle>
          <a:p>
            <a:pPr>
              <a:defRPr/>
            </a:pPr>
            <a:fld id="{EE3716D3-E69A-4943-B523-D5FECE290601}" type="slidenum">
              <a:rPr lang="en-US"/>
              <a:pPr>
                <a:defRPr/>
              </a:pPr>
              <a:t>‹#›</a:t>
            </a:fld>
            <a:endParaRPr lang="en-US" dirty="0"/>
          </a:p>
        </p:txBody>
      </p:sp>
    </p:spTree>
    <p:extLst>
      <p:ext uri="{BB962C8B-B14F-4D97-AF65-F5344CB8AC3E}">
        <p14:creationId xmlns:p14="http://schemas.microsoft.com/office/powerpoint/2010/main" val="321995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22533" name="Rectangle 5"/>
          <p:cNvSpPr>
            <a:spLocks noGrp="1" noChangeArrowheads="1"/>
          </p:cNvSpPr>
          <p:nvPr>
            <p:ph type="subTitle" idx="1"/>
          </p:nvPr>
        </p:nvSpPr>
        <p:spPr>
          <a:xfrm>
            <a:off x="1600200" y="1905000"/>
            <a:ext cx="6400800" cy="2438400"/>
          </a:xfrm>
        </p:spPr>
        <p:txBody>
          <a:bodyPr anchor="ctr"/>
          <a:lstStyle>
            <a:lvl1pPr marL="0" indent="0" algn="ctr">
              <a:spcBef>
                <a:spcPts val="0"/>
              </a:spcBef>
              <a:buFontTx/>
              <a:buNone/>
              <a:defRPr sz="2800">
                <a:solidFill>
                  <a:schemeClr val="tx2">
                    <a:lumMod val="50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60125442"/>
      </p:ext>
    </p:extLst>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red Te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62000"/>
            <a:ext cx="4114800" cy="5135563"/>
          </a:xfrm>
        </p:spPr>
        <p:txBody>
          <a:bodyPr/>
          <a:lstStyle>
            <a:lvl1pPr>
              <a:defRPr sz="2400"/>
            </a:lvl1pPr>
            <a:lvl2pPr>
              <a:defRPr sz="20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762000"/>
            <a:ext cx="4038600" cy="51355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382000" cy="533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62000"/>
            <a:ext cx="2740152" cy="5334000"/>
          </a:xfrm>
        </p:spPr>
        <p:txBody>
          <a:bodyPr/>
          <a:lstStyle>
            <a:lvl1pPr marL="231775" indent="-231775">
              <a:defRPr sz="2400"/>
            </a:lvl1pPr>
            <a:lvl2pPr marL="457200" indent="-228600">
              <a:defRPr sz="2000"/>
            </a:lvl2pPr>
            <a:lvl3pPr marL="685800" indent="-228600">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279648" y="762000"/>
            <a:ext cx="2740152" cy="53340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sz="2000" dirty="0" smtClean="0"/>
            </a:lvl2pPr>
            <a:lvl3pPr>
              <a:defRPr lang="en-US" sz="1800" dirty="0" smtClean="0"/>
            </a:lvl3pPr>
          </a:lstStyle>
          <a:p>
            <a:pPr marL="231775" lvl="0" indent="-231775"/>
            <a:r>
              <a:rPr lang="en-US" smtClean="0"/>
              <a:t>Click to edit Master text styles</a:t>
            </a:r>
          </a:p>
          <a:p>
            <a:pPr marL="231775" lvl="1" indent="-231775"/>
            <a:r>
              <a:rPr lang="en-US" smtClean="0"/>
              <a:t>Second level</a:t>
            </a:r>
          </a:p>
          <a:p>
            <a:pPr marL="231775" lvl="2" indent="-231775"/>
            <a:r>
              <a:rPr lang="en-US" smtClean="0"/>
              <a:t>Third level</a:t>
            </a:r>
          </a:p>
        </p:txBody>
      </p:sp>
      <p:sp>
        <p:nvSpPr>
          <p:cNvPr id="5" name="Content Placeholder 3"/>
          <p:cNvSpPr>
            <a:spLocks noGrp="1"/>
          </p:cNvSpPr>
          <p:nvPr>
            <p:ph sz="half" idx="10"/>
          </p:nvPr>
        </p:nvSpPr>
        <p:spPr>
          <a:xfrm>
            <a:off x="6096000" y="762000"/>
            <a:ext cx="2740152" cy="533400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sz="2000" dirty="0" smtClean="0"/>
            </a:lvl2pPr>
            <a:lvl3pPr>
              <a:defRPr lang="en-US" sz="1800" dirty="0" smtClean="0"/>
            </a:lvl3pPr>
          </a:lstStyle>
          <a:p>
            <a:pPr marL="231775" lvl="0" indent="-231775"/>
            <a:r>
              <a:rPr lang="en-US" smtClean="0"/>
              <a:t>Click to edit Master text styles</a:t>
            </a:r>
          </a:p>
          <a:p>
            <a:pPr marL="231775" lvl="1" indent="-231775"/>
            <a:r>
              <a:rPr lang="en-US" smtClean="0"/>
              <a:t>Second level</a:t>
            </a:r>
          </a:p>
          <a:p>
            <a:pPr marL="231775" lvl="2" indent="-231775"/>
            <a:r>
              <a:rPr lang="en-US" smtClean="0"/>
              <a:t>Third level</a:t>
            </a:r>
          </a:p>
        </p:txBody>
      </p:sp>
    </p:spTree>
    <p:extLst>
      <p:ext uri="{BB962C8B-B14F-4D97-AF65-F5344CB8AC3E}">
        <p14:creationId xmlns:p14="http://schemas.microsoft.com/office/powerpoint/2010/main" val="40483324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24400" y="990601"/>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4114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3"/>
          <p:cNvSpPr>
            <a:spLocks noGrp="1"/>
          </p:cNvSpPr>
          <p:nvPr>
            <p:ph sz="half" idx="11"/>
          </p:nvPr>
        </p:nvSpPr>
        <p:spPr>
          <a:xfrm>
            <a:off x="4724400" y="3276600"/>
            <a:ext cx="40386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268815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1"/>
            <a:ext cx="8305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sz="half" idx="10"/>
          </p:nvPr>
        </p:nvSpPr>
        <p:spPr>
          <a:xfrm>
            <a:off x="457200" y="3276600"/>
            <a:ext cx="8305800" cy="2133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9128894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grey Temple">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05800" cy="715963"/>
          </a:xfrm>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t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bwMode="auto">
          <a:xfrm>
            <a:off x="457200" y="152401"/>
            <a:ext cx="8305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grpSp>
        <p:nvGrpSpPr>
          <p:cNvPr id="2" name="Group 1"/>
          <p:cNvGrpSpPr/>
          <p:nvPr/>
        </p:nvGrpSpPr>
        <p:grpSpPr>
          <a:xfrm>
            <a:off x="-2822" y="6175311"/>
            <a:ext cx="9146822" cy="682689"/>
            <a:chOff x="-2822" y="6189422"/>
            <a:chExt cx="9146822" cy="682689"/>
          </a:xfrm>
        </p:grpSpPr>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2428569" y="6189422"/>
              <a:ext cx="6715431" cy="682689"/>
            </a:xfrm>
            <a:prstGeom prst="rect">
              <a:avLst/>
            </a:prstGeom>
          </p:spPr>
        </p:pic>
        <p:pic>
          <p:nvPicPr>
            <p:cNvPr id="3" name="Picture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22" y="6189422"/>
              <a:ext cx="6715431" cy="682689"/>
            </a:xfrm>
            <a:prstGeom prst="rect">
              <a:avLst/>
            </a:prstGeom>
          </p:spPr>
        </p:pic>
      </p:grpSp>
      <p:sp>
        <p:nvSpPr>
          <p:cNvPr id="21509" name="Rectangle 5"/>
          <p:cNvSpPr>
            <a:spLocks noGrp="1" noChangeArrowheads="1"/>
          </p:cNvSpPr>
          <p:nvPr>
            <p:ph type="body" idx="1"/>
          </p:nvPr>
        </p:nvSpPr>
        <p:spPr bwMode="auto">
          <a:xfrm>
            <a:off x="457200" y="838200"/>
            <a:ext cx="8305800" cy="5105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6" r:id="rId8"/>
    <p:sldLayoutId id="2147484040" r:id="rId9"/>
    <p:sldLayoutId id="2147484041" r:id="rId10"/>
    <p:sldLayoutId id="2147484042" r:id="rId11"/>
    <p:sldLayoutId id="2147484043" r:id="rId12"/>
    <p:sldLayoutId id="2147484044" r:id="rId13"/>
    <p:sldLayoutId id="2147484045" r:id="rId14"/>
    <p:sldLayoutId id="2147484049" r:id="rId15"/>
    <p:sldLayoutId id="2147484050" r:id="rId16"/>
    <p:sldLayoutId id="2147484051" r:id="rId17"/>
    <p:sldLayoutId id="2147484052" r:id="rId18"/>
    <p:sldLayoutId id="2147484053" r:id="rId19"/>
    <p:sldLayoutId id="2147484054" r:id="rId20"/>
    <p:sldLayoutId id="2147484055" r:id="rId2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800" cap="none" spc="300" baseline="0">
          <a:solidFill>
            <a:schemeClr val="bg1">
              <a:lumMod val="60000"/>
              <a:lumOff val="40000"/>
            </a:schemeClr>
          </a:solidFill>
          <a:latin typeface="Calibri" pitchFamily="34" charset="0"/>
          <a:ea typeface="+mj-ea"/>
          <a:cs typeface="+mj-cs"/>
        </a:defRPr>
      </a:lvl1pPr>
      <a:lvl2pPr algn="l" rtl="0" eaLnBrk="1" fontAlgn="base" hangingPunct="1">
        <a:spcBef>
          <a:spcPct val="0"/>
        </a:spcBef>
        <a:spcAft>
          <a:spcPct val="0"/>
        </a:spcAft>
        <a:defRPr sz="3000">
          <a:solidFill>
            <a:srgbClr val="F88C0A"/>
          </a:solidFill>
          <a:latin typeface="Trebuchet MS" pitchFamily="34" charset="0"/>
        </a:defRPr>
      </a:lvl2pPr>
      <a:lvl3pPr algn="l" rtl="0" eaLnBrk="1" fontAlgn="base" hangingPunct="1">
        <a:spcBef>
          <a:spcPct val="0"/>
        </a:spcBef>
        <a:spcAft>
          <a:spcPct val="0"/>
        </a:spcAft>
        <a:defRPr sz="3000">
          <a:solidFill>
            <a:srgbClr val="F88C0A"/>
          </a:solidFill>
          <a:latin typeface="Trebuchet MS" pitchFamily="34" charset="0"/>
        </a:defRPr>
      </a:lvl3pPr>
      <a:lvl4pPr algn="l" rtl="0" eaLnBrk="1" fontAlgn="base" hangingPunct="1">
        <a:spcBef>
          <a:spcPct val="0"/>
        </a:spcBef>
        <a:spcAft>
          <a:spcPct val="0"/>
        </a:spcAft>
        <a:defRPr sz="3000">
          <a:solidFill>
            <a:srgbClr val="F88C0A"/>
          </a:solidFill>
          <a:latin typeface="Trebuchet MS" pitchFamily="34" charset="0"/>
        </a:defRPr>
      </a:lvl4pPr>
      <a:lvl5pPr algn="l" rtl="0" eaLnBrk="1" fontAlgn="base" hangingPunct="1">
        <a:spcBef>
          <a:spcPct val="0"/>
        </a:spcBef>
        <a:spcAft>
          <a:spcPct val="0"/>
        </a:spcAft>
        <a:defRPr sz="3000">
          <a:solidFill>
            <a:srgbClr val="F88C0A"/>
          </a:solidFill>
          <a:latin typeface="Trebuchet MS" pitchFamily="34" charset="0"/>
        </a:defRPr>
      </a:lvl5pPr>
      <a:lvl6pPr marL="457200" algn="l" rtl="0" eaLnBrk="1" fontAlgn="base" hangingPunct="1">
        <a:spcBef>
          <a:spcPct val="0"/>
        </a:spcBef>
        <a:spcAft>
          <a:spcPct val="0"/>
        </a:spcAft>
        <a:defRPr sz="3000">
          <a:solidFill>
            <a:srgbClr val="F88C0A"/>
          </a:solidFill>
          <a:latin typeface="Trebuchet MS" pitchFamily="34" charset="0"/>
        </a:defRPr>
      </a:lvl6pPr>
      <a:lvl7pPr marL="914400" algn="l" rtl="0" eaLnBrk="1" fontAlgn="base" hangingPunct="1">
        <a:spcBef>
          <a:spcPct val="0"/>
        </a:spcBef>
        <a:spcAft>
          <a:spcPct val="0"/>
        </a:spcAft>
        <a:defRPr sz="3000">
          <a:solidFill>
            <a:srgbClr val="F88C0A"/>
          </a:solidFill>
          <a:latin typeface="Trebuchet MS" pitchFamily="34" charset="0"/>
        </a:defRPr>
      </a:lvl7pPr>
      <a:lvl8pPr marL="1371600" algn="l" rtl="0" eaLnBrk="1" fontAlgn="base" hangingPunct="1">
        <a:spcBef>
          <a:spcPct val="0"/>
        </a:spcBef>
        <a:spcAft>
          <a:spcPct val="0"/>
        </a:spcAft>
        <a:defRPr sz="3000">
          <a:solidFill>
            <a:srgbClr val="F88C0A"/>
          </a:solidFill>
          <a:latin typeface="Trebuchet MS" pitchFamily="34" charset="0"/>
        </a:defRPr>
      </a:lvl8pPr>
      <a:lvl9pPr marL="1828800" algn="l" rtl="0" eaLnBrk="1" fontAlgn="base" hangingPunct="1">
        <a:spcBef>
          <a:spcPct val="0"/>
        </a:spcBef>
        <a:spcAft>
          <a:spcPct val="0"/>
        </a:spcAft>
        <a:defRPr sz="3000">
          <a:solidFill>
            <a:srgbClr val="F88C0A"/>
          </a:solidFill>
          <a:latin typeface="Trebuchet MS" pitchFamily="34" charset="0"/>
        </a:defRPr>
      </a:lvl9pPr>
    </p:titleStyle>
    <p:bodyStyle>
      <a:lvl1pPr marL="342900" indent="-342900" algn="l" rtl="0" eaLnBrk="1" fontAlgn="base" hangingPunct="1">
        <a:spcBef>
          <a:spcPts val="300"/>
        </a:spcBef>
        <a:spcAft>
          <a:spcPct val="0"/>
        </a:spcAft>
        <a:buClr>
          <a:schemeClr val="bg2">
            <a:lumMod val="65000"/>
            <a:lumOff val="35000"/>
          </a:schemeClr>
        </a:buClr>
        <a:buSzPct val="73000"/>
        <a:buFont typeface="Wingdings" pitchFamily="2" charset="2"/>
        <a:buChar char="§"/>
        <a:defRPr sz="2400">
          <a:solidFill>
            <a:schemeClr val="bg2"/>
          </a:solidFill>
          <a:latin typeface="Calibri" pitchFamily="34" charset="0"/>
          <a:ea typeface="+mn-ea"/>
          <a:cs typeface="+mn-cs"/>
        </a:defRPr>
      </a:lvl1pPr>
      <a:lvl2pPr marL="742950" indent="-285750" algn="l" rtl="0" eaLnBrk="1" fontAlgn="base" hangingPunct="1">
        <a:spcBef>
          <a:spcPts val="300"/>
        </a:spcBef>
        <a:spcAft>
          <a:spcPct val="0"/>
        </a:spcAft>
        <a:buClr>
          <a:schemeClr val="tx2">
            <a:lumMod val="50000"/>
          </a:schemeClr>
        </a:buClr>
        <a:buSzPct val="75000"/>
        <a:buFont typeface="Wingdings" pitchFamily="2" charset="2"/>
        <a:buChar char="§"/>
        <a:defRPr sz="2200">
          <a:solidFill>
            <a:schemeClr val="tx2">
              <a:lumMod val="25000"/>
            </a:schemeClr>
          </a:solidFill>
          <a:latin typeface="Calibri" pitchFamily="34" charset="0"/>
        </a:defRPr>
      </a:lvl2pPr>
      <a:lvl3pPr marL="1143000" indent="-228600" algn="l" rtl="0" eaLnBrk="1" fontAlgn="base" hangingPunct="1">
        <a:spcBef>
          <a:spcPts val="300"/>
        </a:spcBef>
        <a:spcAft>
          <a:spcPct val="0"/>
        </a:spcAft>
        <a:buClr>
          <a:schemeClr val="tx2">
            <a:lumMod val="50000"/>
          </a:schemeClr>
        </a:buClr>
        <a:buSzPct val="75000"/>
        <a:buFont typeface="Wingdings" pitchFamily="2" charset="2"/>
        <a:buChar char="§"/>
        <a:defRPr sz="2000">
          <a:solidFill>
            <a:schemeClr val="tx2">
              <a:lumMod val="50000"/>
            </a:schemeClr>
          </a:solidFill>
          <a:latin typeface="Calibri" pitchFamily="34" charset="0"/>
        </a:defRPr>
      </a:lvl3pPr>
      <a:lvl4pPr marL="1600200" indent="-228600" algn="l" rtl="0" eaLnBrk="1" fontAlgn="base" hangingPunct="1">
        <a:spcBef>
          <a:spcPct val="20000"/>
        </a:spcBef>
        <a:spcAft>
          <a:spcPct val="0"/>
        </a:spcAft>
        <a:buChar char="–"/>
        <a:defRPr sz="2000">
          <a:solidFill>
            <a:schemeClr val="bg1"/>
          </a:solidFill>
          <a:latin typeface="Arial" charset="0"/>
        </a:defRPr>
      </a:lvl4pPr>
      <a:lvl5pPr marL="2057400" indent="-228600" algn="l" rtl="0" eaLnBrk="1" fontAlgn="base" hangingPunct="1">
        <a:spcBef>
          <a:spcPct val="20000"/>
        </a:spcBef>
        <a:spcAft>
          <a:spcPct val="0"/>
        </a:spcAft>
        <a:buChar char="»"/>
        <a:defRPr sz="2000">
          <a:solidFill>
            <a:schemeClr val="bg1"/>
          </a:solidFill>
          <a:latin typeface="Arial"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6.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6.xml"/><Relationship Id="rId2"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16.xml"/><Relationship Id="rId2"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92375"/>
            <a:ext cx="8077200" cy="1927225"/>
          </a:xfrm>
        </p:spPr>
        <p:txBody>
          <a:bodyPr>
            <a:normAutofit/>
          </a:bodyPr>
          <a:lstStyle/>
          <a:p>
            <a:pPr algn="l"/>
            <a:r>
              <a:rPr lang="en-US" dirty="0" smtClean="0"/>
              <a:t>MIS2508</a:t>
            </a:r>
            <a:br>
              <a:rPr lang="en-US" dirty="0" smtClean="0"/>
            </a:br>
            <a:r>
              <a:rPr lang="en-US" dirty="0" smtClean="0"/>
              <a:t>Metrics &amp; Data Visualization</a:t>
            </a:r>
            <a:endParaRPr lang="en-US" i="1" dirty="0"/>
          </a:p>
        </p:txBody>
      </p:sp>
      <p:sp>
        <p:nvSpPr>
          <p:cNvPr id="3" name="Subtitle 2"/>
          <p:cNvSpPr>
            <a:spLocks noGrp="1"/>
          </p:cNvSpPr>
          <p:nvPr>
            <p:ph type="subTitle" idx="1"/>
          </p:nvPr>
        </p:nvSpPr>
        <p:spPr>
          <a:xfrm>
            <a:off x="533400" y="4572000"/>
            <a:ext cx="6400800" cy="1219200"/>
          </a:xfrm>
        </p:spPr>
        <p:txBody>
          <a:bodyPr>
            <a:noAutofit/>
          </a:bodyPr>
          <a:lstStyle/>
          <a:p>
            <a:pPr algn="l"/>
            <a:r>
              <a:rPr lang="en-US" sz="2400" b="1" dirty="0" smtClean="0">
                <a:solidFill>
                  <a:srgbClr val="4F271C"/>
                </a:solidFill>
              </a:rPr>
              <a:t>Ed Ferrara, CISSP, MSIA</a:t>
            </a:r>
          </a:p>
          <a:p>
            <a:pPr algn="l"/>
            <a:r>
              <a:rPr lang="en-US" b="1" dirty="0" smtClean="0">
                <a:solidFill>
                  <a:srgbClr val="4F271C"/>
                </a:solidFill>
              </a:rPr>
              <a:t>May 2017</a:t>
            </a:r>
            <a:endParaRPr lang="en-US" sz="2400" b="1" dirty="0" smtClean="0">
              <a:solidFill>
                <a:srgbClr val="4F271C"/>
              </a:solidFill>
            </a:endParaRPr>
          </a:p>
        </p:txBody>
      </p:sp>
    </p:spTree>
    <p:extLst>
      <p:ext uri="{BB962C8B-B14F-4D97-AF65-F5344CB8AC3E}">
        <p14:creationId xmlns:p14="http://schemas.microsoft.com/office/powerpoint/2010/main" val="1097040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861"/>
            <a:ext cx="9144001" cy="6869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7" name="Double Bracket 4"/>
          <p:cNvSpPr>
            <a:spLocks noChangeArrowheads="1"/>
          </p:cNvSpPr>
          <p:nvPr/>
        </p:nvSpPr>
        <p:spPr bwMode="auto">
          <a:xfrm>
            <a:off x="3099460" y="4892646"/>
            <a:ext cx="5652653" cy="1151894"/>
          </a:xfrm>
          <a:prstGeom prst="bracketPair">
            <a:avLst>
              <a:gd name="adj" fmla="val 16667"/>
            </a:avLst>
          </a:prstGeom>
          <a:solidFill>
            <a:srgbClr val="1B4075">
              <a:alpha val="85097"/>
            </a:srgbClr>
          </a:solidFill>
          <a:ln w="57150" cap="sq">
            <a:solidFill>
              <a:srgbClr val="B2D235"/>
            </a:solidFill>
            <a:round/>
            <a:headEnd/>
            <a:tailEnd/>
          </a:ln>
        </p:spPr>
        <p:txBody>
          <a:bodyPr anchor="ctr"/>
          <a:lstStyle/>
          <a:p>
            <a:pPr eaLnBrk="0" hangingPunct="0">
              <a:lnSpc>
                <a:spcPct val="90000"/>
              </a:lnSpc>
              <a:spcBef>
                <a:spcPct val="20000"/>
              </a:spcBef>
              <a:buClr>
                <a:schemeClr val="tx2"/>
              </a:buClr>
            </a:pPr>
            <a:r>
              <a:rPr lang="en-US" sz="2800" dirty="0" smtClean="0">
                <a:solidFill>
                  <a:srgbClr val="FFFFFF"/>
                </a:solidFill>
              </a:rPr>
              <a:t>Effective reporting has an impact.</a:t>
            </a:r>
            <a:endParaRPr lang="en-US" sz="2800" dirty="0">
              <a:solidFill>
                <a:srgbClr val="FFFFFF"/>
              </a:solidFill>
            </a:endParaRPr>
          </a:p>
        </p:txBody>
      </p:sp>
    </p:spTree>
    <p:extLst>
      <p:ext uri="{BB962C8B-B14F-4D97-AF65-F5344CB8AC3E}">
        <p14:creationId xmlns:p14="http://schemas.microsoft.com/office/powerpoint/2010/main" val="81185497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r>
              <a:rPr dirty="0" smtClean="0">
                <a:latin typeface="Arial" charset="0"/>
                <a:cs typeface="Arial" charset="0"/>
              </a:rPr>
              <a:t>Effective metrics</a:t>
            </a:r>
          </a:p>
        </p:txBody>
      </p:sp>
      <p:sp>
        <p:nvSpPr>
          <p:cNvPr id="6" name="Content Placeholder 5"/>
          <p:cNvSpPr>
            <a:spLocks noGrp="1"/>
          </p:cNvSpPr>
          <p:nvPr>
            <p:ph sz="quarter" idx="13"/>
          </p:nvPr>
        </p:nvSpPr>
        <p:spPr>
          <a:xfrm>
            <a:off x="4706938" y="4006947"/>
            <a:ext cx="3886200" cy="1920240"/>
          </a:xfrm>
          <a:solidFill>
            <a:schemeClr val="bg1">
              <a:lumMod val="75000"/>
            </a:schemeClr>
          </a:solidFill>
          <a:ln>
            <a:solidFill>
              <a:schemeClr val="tx1"/>
            </a:solidFill>
          </a:ln>
        </p:spPr>
        <p:txBody>
          <a:bodyPr/>
          <a:lstStyle/>
          <a:p>
            <a:pPr marL="182563" indent="-182563"/>
            <a:r>
              <a:rPr lang="en-US" sz="1200" b="1" dirty="0" smtClean="0">
                <a:solidFill>
                  <a:srgbClr val="FFFFFF"/>
                </a:solidFill>
              </a:rPr>
              <a:t>Show Trends —</a:t>
            </a:r>
            <a:r>
              <a:rPr lang="en-US" sz="1200" dirty="0" smtClean="0">
                <a:solidFill>
                  <a:srgbClr val="FFFFFF"/>
                </a:solidFill>
              </a:rPr>
              <a:t> Use numbers to show trends.</a:t>
            </a:r>
          </a:p>
          <a:p>
            <a:pPr marL="182563" indent="-182563"/>
            <a:r>
              <a:rPr lang="en-US" sz="1200" b="1" dirty="0" smtClean="0">
                <a:solidFill>
                  <a:srgbClr val="FFFFFF"/>
                </a:solidFill>
              </a:rPr>
              <a:t>Relevant to decision-makers</a:t>
            </a:r>
            <a:r>
              <a:rPr lang="en-US" sz="1200" dirty="0" smtClean="0">
                <a:solidFill>
                  <a:srgbClr val="FFFFFF"/>
                </a:solidFill>
              </a:rPr>
              <a:t> — Are these the numbers the CEO and CFO care about? Why?</a:t>
            </a:r>
          </a:p>
          <a:p>
            <a:pPr marL="182563" indent="-182563"/>
            <a:r>
              <a:rPr lang="en-US" sz="1200" b="1" dirty="0" smtClean="0">
                <a:solidFill>
                  <a:srgbClr val="FFFFFF"/>
                </a:solidFill>
              </a:rPr>
              <a:t>Presented graphically —</a:t>
            </a:r>
            <a:r>
              <a:rPr lang="en-US" sz="1200" dirty="0" smtClean="0">
                <a:solidFill>
                  <a:srgbClr val="FFFFFF"/>
                </a:solidFill>
              </a:rPr>
              <a:t> A picture is worth a thousand words.</a:t>
            </a:r>
            <a:endParaRPr lang="en-US" sz="1200" b="1" dirty="0">
              <a:solidFill>
                <a:srgbClr val="FFFFFF"/>
              </a:solidFill>
            </a:endParaRPr>
          </a:p>
        </p:txBody>
      </p:sp>
      <p:sp>
        <p:nvSpPr>
          <p:cNvPr id="7" name="Content Placeholder 6"/>
          <p:cNvSpPr>
            <a:spLocks noGrp="1"/>
          </p:cNvSpPr>
          <p:nvPr>
            <p:ph sz="quarter" idx="14"/>
          </p:nvPr>
        </p:nvSpPr>
        <p:spPr>
          <a:xfrm>
            <a:off x="590550" y="4018823"/>
            <a:ext cx="3886200" cy="1920240"/>
          </a:xfrm>
          <a:solidFill>
            <a:schemeClr val="bg1">
              <a:lumMod val="75000"/>
            </a:schemeClr>
          </a:solidFill>
          <a:ln>
            <a:solidFill>
              <a:schemeClr val="tx1"/>
            </a:solidFill>
          </a:ln>
        </p:spPr>
        <p:txBody>
          <a:bodyPr/>
          <a:lstStyle/>
          <a:p>
            <a:pPr marL="182563" indent="-182563">
              <a:lnSpc>
                <a:spcPct val="100000"/>
              </a:lnSpc>
            </a:pPr>
            <a:r>
              <a:rPr lang="en-US" sz="1200" b="1" dirty="0" smtClean="0">
                <a:solidFill>
                  <a:srgbClr val="FFFFFF"/>
                </a:solidFill>
              </a:rPr>
              <a:t>Consistently measured —</a:t>
            </a:r>
            <a:r>
              <a:rPr lang="en-US" sz="1200" dirty="0" smtClean="0">
                <a:solidFill>
                  <a:srgbClr val="FFFFFF"/>
                </a:solidFill>
              </a:rPr>
              <a:t> Provide benchmarks</a:t>
            </a:r>
            <a:r>
              <a:rPr sz="1200" dirty="0" smtClean="0">
                <a:solidFill>
                  <a:srgbClr val="FFFFFF"/>
                </a:solidFill>
              </a:rPr>
              <a:t> and</a:t>
            </a:r>
            <a:r>
              <a:rPr lang="en-US" sz="1200" dirty="0" smtClean="0">
                <a:solidFill>
                  <a:srgbClr val="FFFFFF"/>
                </a:solidFill>
              </a:rPr>
              <a:t> opportunities for continuous improvement. </a:t>
            </a:r>
          </a:p>
          <a:p>
            <a:pPr marL="225425" indent="-225425">
              <a:lnSpc>
                <a:spcPct val="100000"/>
              </a:lnSpc>
            </a:pPr>
            <a:r>
              <a:rPr lang="en-US" sz="1200" b="1" dirty="0" smtClean="0">
                <a:solidFill>
                  <a:srgbClr val="FFFFFF"/>
                </a:solidFill>
              </a:rPr>
              <a:t>Cheap to gather —</a:t>
            </a:r>
            <a:r>
              <a:rPr lang="en-US" sz="1200" dirty="0" smtClean="0">
                <a:solidFill>
                  <a:srgbClr val="FFFFFF"/>
                </a:solidFill>
              </a:rPr>
              <a:t> If metrics are expensive to gather, they will not be gathered.</a:t>
            </a:r>
          </a:p>
          <a:p>
            <a:pPr marL="225425" indent="-225425">
              <a:lnSpc>
                <a:spcPct val="100000"/>
              </a:lnSpc>
            </a:pPr>
            <a:r>
              <a:rPr lang="en-US" sz="1200" b="1" dirty="0" smtClean="0">
                <a:solidFill>
                  <a:srgbClr val="FFFFFF"/>
                </a:solidFill>
              </a:rPr>
              <a:t>Uses </a:t>
            </a:r>
            <a:r>
              <a:rPr sz="1200" b="1" dirty="0" smtClean="0">
                <a:solidFill>
                  <a:srgbClr val="FFFFFF"/>
                </a:solidFill>
              </a:rPr>
              <a:t>n</a:t>
            </a:r>
            <a:r>
              <a:rPr lang="en-US" sz="1200" b="1" dirty="0" smtClean="0">
                <a:solidFill>
                  <a:srgbClr val="FFFFFF"/>
                </a:solidFill>
              </a:rPr>
              <a:t>umbers —</a:t>
            </a:r>
            <a:r>
              <a:rPr lang="en-US" sz="1200" dirty="0" smtClean="0">
                <a:solidFill>
                  <a:srgbClr val="FFFFFF"/>
                </a:solidFill>
              </a:rPr>
              <a:t> Uses numbers that show relationships.</a:t>
            </a:r>
          </a:p>
          <a:p>
            <a:pPr marL="225425" indent="-225425">
              <a:lnSpc>
                <a:spcPct val="100000"/>
              </a:lnSpc>
            </a:pPr>
            <a:endParaRPr lang="en-US" sz="1200" dirty="0">
              <a:solidFill>
                <a:srgbClr val="FFFFFF"/>
              </a:solidFill>
            </a:endParaRPr>
          </a:p>
        </p:txBody>
      </p:sp>
      <p:graphicFrame>
        <p:nvGraphicFramePr>
          <p:cNvPr id="2" name="Diagram 1"/>
          <p:cNvGraphicFramePr/>
          <p:nvPr>
            <p:extLst>
              <p:ext uri="{D42A27DB-BD31-4B8C-83A1-F6EECF244321}">
                <p14:modId xmlns:p14="http://schemas.microsoft.com/office/powerpoint/2010/main" val="3713440052"/>
              </p:ext>
            </p:extLst>
          </p:nvPr>
        </p:nvGraphicFramePr>
        <p:xfrm>
          <a:off x="213755" y="926289"/>
          <a:ext cx="8692738" cy="294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bwMode="auto">
          <a:xfrm>
            <a:off x="1193905" y="5985347"/>
            <a:ext cx="6803466" cy="295466"/>
          </a:xfrm>
          <a:prstGeom prst="rect">
            <a:avLst/>
          </a:prstGeom>
          <a:noFill/>
          <a:ln w="12700" cap="sq" algn="ctr">
            <a:noFill/>
            <a:miter lim="800000"/>
            <a:headEnd/>
            <a:tailEnd/>
          </a:ln>
          <a:effectLst/>
        </p:spPr>
        <p:txBody>
          <a:bodyPr wrap="none" rtlCol="0">
            <a:spAutoFit/>
          </a:bodyPr>
          <a:lstStyle/>
          <a:p>
            <a:pPr>
              <a:lnSpc>
                <a:spcPct val="120000"/>
              </a:lnSpc>
              <a:spcBef>
                <a:spcPts val="1000"/>
              </a:spcBef>
            </a:pPr>
            <a:r>
              <a:rPr lang="en-US" sz="1100" dirty="0" smtClean="0"/>
              <a:t>Source: Andrew </a:t>
            </a:r>
            <a:r>
              <a:rPr lang="en-US" sz="1100" dirty="0" err="1" smtClean="0"/>
              <a:t>Jaquith</a:t>
            </a:r>
            <a:r>
              <a:rPr lang="en-US" sz="1100" dirty="0" smtClean="0"/>
              <a:t>, </a:t>
            </a:r>
            <a:r>
              <a:rPr lang="en-US" sz="1100" i="1" dirty="0" smtClean="0"/>
              <a:t>Security Metrics: Replacing Fear, Uncertainty, and Doubt, </a:t>
            </a:r>
            <a:r>
              <a:rPr lang="en-US" sz="1100" dirty="0" smtClean="0"/>
              <a:t>Addison-Wesley, 2007</a:t>
            </a:r>
          </a:p>
        </p:txBody>
      </p:sp>
    </p:spTree>
    <p:extLst>
      <p:ext uri="{BB962C8B-B14F-4D97-AF65-F5344CB8AC3E}">
        <p14:creationId xmlns:p14="http://schemas.microsoft.com/office/powerpoint/2010/main" val="94936088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1" name="Picture 7" descr="business,charts,financial figures,graphs,iCLIPART,making money,moving up,numbers,profits,stocks and shares,succe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0600"/>
            <a:ext cx="9144000" cy="5181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a:xfrm>
            <a:off x="0" y="0"/>
            <a:ext cx="9144000" cy="914400"/>
          </a:xfrm>
        </p:spPr>
        <p:txBody>
          <a:bodyPr/>
          <a:lstStyle/>
          <a:p>
            <a:pPr marL="225425"/>
            <a:r>
              <a:rPr lang="en-US" dirty="0" smtClean="0"/>
              <a:t>Seven example metrics: to secure* business alignment</a:t>
            </a:r>
            <a:endParaRPr lang="en-US" dirty="0"/>
          </a:p>
        </p:txBody>
      </p:sp>
      <p:graphicFrame>
        <p:nvGraphicFramePr>
          <p:cNvPr id="7" name="Diagram 6"/>
          <p:cNvGraphicFramePr/>
          <p:nvPr>
            <p:extLst>
              <p:ext uri="{D42A27DB-BD31-4B8C-83A1-F6EECF244321}">
                <p14:modId xmlns:p14="http://schemas.microsoft.com/office/powerpoint/2010/main" val="537391189"/>
              </p:ext>
            </p:extLst>
          </p:nvPr>
        </p:nvGraphicFramePr>
        <p:xfrm>
          <a:off x="148936" y="685800"/>
          <a:ext cx="8989621" cy="5791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bwMode="auto">
          <a:xfrm>
            <a:off x="7101444" y="6246421"/>
            <a:ext cx="1710725" cy="424732"/>
          </a:xfrm>
          <a:prstGeom prst="rect">
            <a:avLst/>
          </a:prstGeom>
          <a:noFill/>
          <a:ln w="12700" cap="sq" algn="ctr">
            <a:noFill/>
            <a:miter lim="800000"/>
            <a:headEnd/>
            <a:tailEnd/>
          </a:ln>
          <a:effectLst/>
        </p:spPr>
        <p:txBody>
          <a:bodyPr wrap="none" rtlCol="0">
            <a:spAutoFit/>
          </a:bodyPr>
          <a:lstStyle/>
          <a:p>
            <a:pPr>
              <a:lnSpc>
                <a:spcPct val="120000"/>
              </a:lnSpc>
              <a:spcBef>
                <a:spcPts val="1000"/>
              </a:spcBef>
            </a:pPr>
            <a:r>
              <a:rPr lang="en-US" dirty="0" smtClean="0"/>
              <a:t>* Pun Intended</a:t>
            </a:r>
          </a:p>
        </p:txBody>
      </p:sp>
    </p:spTree>
    <p:extLst>
      <p:ext uri="{BB962C8B-B14F-4D97-AF65-F5344CB8AC3E}">
        <p14:creationId xmlns:p14="http://schemas.microsoft.com/office/powerpoint/2010/main" val="164901966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Bracket 4"/>
          <p:cNvSpPr/>
          <p:nvPr/>
        </p:nvSpPr>
        <p:spPr bwMode="auto">
          <a:xfrm>
            <a:off x="474663" y="3730249"/>
            <a:ext cx="7589520" cy="548640"/>
          </a:xfrm>
          <a:prstGeom prst="bracketPair">
            <a:avLst/>
          </a:prstGeom>
          <a:solidFill>
            <a:srgbClr val="5FA17D"/>
          </a:solidFill>
          <a:ln w="38100" cap="sq" cmpd="sng" algn="ctr">
            <a:solidFill>
              <a:srgbClr val="B2D235"/>
            </a:solidFill>
            <a:prstDash val="solid"/>
            <a:round/>
            <a:headEnd type="none" w="med" len="med"/>
            <a:tailEnd type="none" w="med" len="med"/>
          </a:ln>
          <a:effectLst/>
        </p:spPr>
        <p:txBody>
          <a:bodyPr lIns="274320" tIns="365760" rIns="274320" bIns="365760" anchor="ctr"/>
          <a:lstStyle/>
          <a:p>
            <a:pPr eaLnBrk="0" hangingPunct="0">
              <a:lnSpc>
                <a:spcPct val="90000"/>
              </a:lnSpc>
              <a:spcBef>
                <a:spcPct val="20000"/>
              </a:spcBef>
              <a:buClr>
                <a:schemeClr val="tx2"/>
              </a:buClr>
              <a:defRPr/>
            </a:pPr>
            <a:endParaRPr lang="en-US" altLang="en-US" sz="2400" dirty="0"/>
          </a:p>
        </p:txBody>
      </p:sp>
      <p:graphicFrame>
        <p:nvGraphicFramePr>
          <p:cNvPr id="21" name="Table 20"/>
          <p:cNvGraphicFramePr>
            <a:graphicFrameLocks noGrp="1"/>
          </p:cNvGraphicFramePr>
          <p:nvPr>
            <p:extLst>
              <p:ext uri="{D42A27DB-BD31-4B8C-83A1-F6EECF244321}">
                <p14:modId xmlns:p14="http://schemas.microsoft.com/office/powerpoint/2010/main" val="539693759"/>
              </p:ext>
            </p:extLst>
          </p:nvPr>
        </p:nvGraphicFramePr>
        <p:xfrm>
          <a:off x="590550" y="1600200"/>
          <a:ext cx="7589520" cy="2651760"/>
        </p:xfrm>
        <a:graphic>
          <a:graphicData uri="http://schemas.openxmlformats.org/drawingml/2006/table">
            <a:tbl>
              <a:tblPr firstRow="1" bandRow="1">
                <a:tableStyleId>{5C22544A-7EE6-4342-B048-85BDC9FD1C3A}</a:tableStyleId>
              </a:tblPr>
              <a:tblGrid>
                <a:gridCol w="7589520"/>
              </a:tblGrid>
              <a:tr h="530352">
                <a:tc>
                  <a:txBody>
                    <a:bodyPr/>
                    <a:lstStyle/>
                    <a:p>
                      <a:pPr marL="228600" indent="-228600" algn="l" defTabSz="914400" rtl="0" eaLnBrk="1" latinLnBrk="0" hangingPunct="1">
                        <a:buClr>
                          <a:schemeClr val="accent2"/>
                        </a:buClr>
                        <a:buFont typeface="Wingdings" pitchFamily="2" charset="2"/>
                        <a:buNone/>
                      </a:pPr>
                      <a:r>
                        <a:rPr lang="en-US" sz="1800" b="0" kern="1200" dirty="0" smtClean="0">
                          <a:solidFill>
                            <a:schemeClr val="accent5"/>
                          </a:solidFill>
                          <a:latin typeface="+mn-lt"/>
                          <a:ea typeface="+mn-ea"/>
                          <a:cs typeface="+mn-cs"/>
                        </a:rPr>
                        <a:t>Traditional thinking, traditional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sz="1800" b="0" kern="1200" dirty="0" smtClean="0">
                          <a:solidFill>
                            <a:schemeClr val="accent5"/>
                          </a:solidFill>
                          <a:latin typeface="+mn-lt"/>
                          <a:ea typeface="+mn-ea"/>
                          <a:cs typeface="+mn-cs"/>
                        </a:rPr>
                        <a:t>Think like the CEO and CFO: Communicate leadership and value.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sz="1800" b="0" kern="1200" dirty="0" smtClean="0">
                          <a:solidFill>
                            <a:schemeClr val="accent5"/>
                          </a:solidFill>
                          <a:latin typeface="+mn-lt"/>
                          <a:ea typeface="+mn-ea"/>
                          <a:cs typeface="+mn-cs"/>
                        </a:rPr>
                        <a:t>Effective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sz="1800" b="0" kern="1200" dirty="0" smtClean="0">
                          <a:solidFill>
                            <a:schemeClr val="accent5"/>
                          </a:solidFill>
                          <a:latin typeface="+mn-lt"/>
                          <a:ea typeface="+mn-ea"/>
                          <a:cs typeface="+mn-cs"/>
                        </a:rPr>
                        <a:t>Seven key metrics: secure business alignment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228600" marR="0" indent="-22860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en-US" sz="1800" b="1" kern="1200" dirty="0" smtClean="0">
                          <a:solidFill>
                            <a:schemeClr val="tx1"/>
                          </a:solidFill>
                          <a:latin typeface="+mn-lt"/>
                          <a:ea typeface="+mn-ea"/>
                          <a:cs typeface="+mn-cs"/>
                        </a:rPr>
                        <a:t>Recommendations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50" name="Title 1"/>
          <p:cNvSpPr>
            <a:spLocks noGrp="1"/>
          </p:cNvSpPr>
          <p:nvPr>
            <p:ph type="title"/>
          </p:nvPr>
        </p:nvSpPr>
        <p:spPr/>
        <p:txBody>
          <a:bodyPr/>
          <a:lstStyle/>
          <a:p>
            <a:pPr eaLnBrk="1" hangingPunct="1"/>
            <a:r>
              <a:rPr smtClean="0">
                <a:latin typeface="Arial" charset="0"/>
                <a:cs typeface="Arial" charset="0"/>
              </a:rPr>
              <a:t>Agenda</a:t>
            </a:r>
          </a:p>
        </p:txBody>
      </p:sp>
    </p:spTree>
    <p:extLst>
      <p:ext uri="{BB962C8B-B14F-4D97-AF65-F5344CB8AC3E}">
        <p14:creationId xmlns:p14="http://schemas.microsoft.com/office/powerpoint/2010/main" val="406188740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r>
              <a:rPr dirty="0" smtClean="0">
                <a:latin typeface="Arial" charset="0"/>
                <a:cs typeface="Arial" charset="0"/>
              </a:rPr>
              <a:t>Effective Metrics</a:t>
            </a:r>
          </a:p>
        </p:txBody>
      </p:sp>
      <p:sp>
        <p:nvSpPr>
          <p:cNvPr id="6" name="Content Placeholder 5"/>
          <p:cNvSpPr>
            <a:spLocks noGrp="1"/>
          </p:cNvSpPr>
          <p:nvPr>
            <p:ph type="body" sz="half" idx="4294967295"/>
          </p:nvPr>
        </p:nvSpPr>
        <p:spPr>
          <a:xfrm>
            <a:off x="4648200" y="3903663"/>
            <a:ext cx="4013200" cy="2195512"/>
          </a:xfrm>
          <a:solidFill>
            <a:schemeClr val="bg1">
              <a:lumMod val="75000"/>
            </a:schemeClr>
          </a:solidFill>
          <a:ln>
            <a:solidFill>
              <a:schemeClr val="tx1"/>
            </a:solidFill>
          </a:ln>
        </p:spPr>
        <p:txBody>
          <a:bodyPr/>
          <a:lstStyle/>
          <a:p>
            <a:pPr marL="182563" indent="-182563"/>
            <a:r>
              <a:rPr lang="en-US" sz="1400" b="1" dirty="0" smtClean="0">
                <a:solidFill>
                  <a:srgbClr val="FFFFFF"/>
                </a:solidFill>
              </a:rPr>
              <a:t>Show Trends —</a:t>
            </a:r>
            <a:r>
              <a:rPr lang="en-US" sz="1400" dirty="0" smtClean="0">
                <a:solidFill>
                  <a:srgbClr val="FFFFFF"/>
                </a:solidFill>
              </a:rPr>
              <a:t> Use numbers to show trends.</a:t>
            </a:r>
          </a:p>
          <a:p>
            <a:pPr marL="182563" indent="-182563"/>
            <a:r>
              <a:rPr lang="en-US" sz="1400" b="1" dirty="0" smtClean="0">
                <a:solidFill>
                  <a:srgbClr val="FFFFFF"/>
                </a:solidFill>
              </a:rPr>
              <a:t>Relevant to Decision-Makers</a:t>
            </a:r>
            <a:r>
              <a:rPr lang="en-US" sz="1400" dirty="0" smtClean="0">
                <a:solidFill>
                  <a:srgbClr val="FFFFFF"/>
                </a:solidFill>
              </a:rPr>
              <a:t> — Are these the numbers the CEO and CFO care about? Why?</a:t>
            </a:r>
          </a:p>
          <a:p>
            <a:pPr marL="182563" indent="-182563"/>
            <a:r>
              <a:rPr lang="en-US" sz="1400" b="1" dirty="0" smtClean="0">
                <a:solidFill>
                  <a:srgbClr val="FFFFFF"/>
                </a:solidFill>
              </a:rPr>
              <a:t>Presented Graphically —</a:t>
            </a:r>
            <a:r>
              <a:rPr lang="en-US" sz="1400" dirty="0" smtClean="0">
                <a:solidFill>
                  <a:srgbClr val="FFFFFF"/>
                </a:solidFill>
              </a:rPr>
              <a:t> A picture is worth a thousand words.</a:t>
            </a:r>
            <a:endParaRPr lang="en-US" sz="1400" b="1" dirty="0">
              <a:solidFill>
                <a:srgbClr val="FFFFFF"/>
              </a:solidFill>
            </a:endParaRPr>
          </a:p>
        </p:txBody>
      </p:sp>
      <p:sp>
        <p:nvSpPr>
          <p:cNvPr id="7" name="Content Placeholder 6"/>
          <p:cNvSpPr>
            <a:spLocks noGrp="1"/>
          </p:cNvSpPr>
          <p:nvPr>
            <p:ph sz="half" idx="4294967295"/>
          </p:nvPr>
        </p:nvSpPr>
        <p:spPr>
          <a:xfrm>
            <a:off x="457200" y="3903663"/>
            <a:ext cx="4013200" cy="2195512"/>
          </a:xfrm>
          <a:solidFill>
            <a:schemeClr val="bg1">
              <a:lumMod val="75000"/>
            </a:schemeClr>
          </a:solidFill>
          <a:ln>
            <a:solidFill>
              <a:schemeClr val="tx1"/>
            </a:solidFill>
          </a:ln>
        </p:spPr>
        <p:txBody>
          <a:bodyPr/>
          <a:lstStyle/>
          <a:p>
            <a:pPr marL="182563" indent="-182563">
              <a:lnSpc>
                <a:spcPct val="100000"/>
              </a:lnSpc>
            </a:pPr>
            <a:r>
              <a:rPr lang="en-US" sz="1400" b="1" dirty="0" smtClean="0">
                <a:solidFill>
                  <a:schemeClr val="tx1"/>
                </a:solidFill>
              </a:rPr>
              <a:t>Consistently Measured —</a:t>
            </a:r>
            <a:r>
              <a:rPr lang="en-US" sz="1400" dirty="0" smtClean="0">
                <a:solidFill>
                  <a:schemeClr val="tx1"/>
                </a:solidFill>
              </a:rPr>
              <a:t> Provide benchmarks</a:t>
            </a:r>
            <a:r>
              <a:rPr sz="1400" dirty="0" smtClean="0">
                <a:solidFill>
                  <a:schemeClr val="tx1"/>
                </a:solidFill>
              </a:rPr>
              <a:t> and</a:t>
            </a:r>
            <a:r>
              <a:rPr lang="en-US" sz="1400" dirty="0" smtClean="0">
                <a:solidFill>
                  <a:schemeClr val="tx1"/>
                </a:solidFill>
              </a:rPr>
              <a:t> opportunities for continuous improvement. </a:t>
            </a:r>
          </a:p>
          <a:p>
            <a:pPr marL="225425" indent="-225425">
              <a:lnSpc>
                <a:spcPct val="100000"/>
              </a:lnSpc>
            </a:pPr>
            <a:r>
              <a:rPr lang="en-US" sz="1400" b="1" dirty="0" smtClean="0">
                <a:solidFill>
                  <a:schemeClr val="tx1"/>
                </a:solidFill>
              </a:rPr>
              <a:t>Cheap to Gather —</a:t>
            </a:r>
            <a:r>
              <a:rPr lang="en-US" sz="1400" dirty="0" smtClean="0">
                <a:solidFill>
                  <a:schemeClr val="tx1"/>
                </a:solidFill>
              </a:rPr>
              <a:t> If metrics are expensive to gather, they will not be gathered.</a:t>
            </a:r>
          </a:p>
          <a:p>
            <a:pPr marL="225425" indent="-225425">
              <a:lnSpc>
                <a:spcPct val="100000"/>
              </a:lnSpc>
            </a:pPr>
            <a:r>
              <a:rPr lang="en-US" sz="1400" b="1" dirty="0" smtClean="0">
                <a:solidFill>
                  <a:schemeClr val="tx1"/>
                </a:solidFill>
              </a:rPr>
              <a:t>Uses </a:t>
            </a:r>
            <a:r>
              <a:rPr sz="1400" b="1" dirty="0" smtClean="0">
                <a:solidFill>
                  <a:schemeClr val="tx1"/>
                </a:solidFill>
              </a:rPr>
              <a:t>N</a:t>
            </a:r>
            <a:r>
              <a:rPr lang="en-US" sz="1400" b="1" dirty="0" smtClean="0">
                <a:solidFill>
                  <a:schemeClr val="tx1"/>
                </a:solidFill>
              </a:rPr>
              <a:t>umbers —</a:t>
            </a:r>
            <a:r>
              <a:rPr lang="en-US" sz="1400" dirty="0" smtClean="0">
                <a:solidFill>
                  <a:schemeClr val="tx1"/>
                </a:solidFill>
              </a:rPr>
              <a:t> Uses numbers that show relationships.</a:t>
            </a:r>
          </a:p>
        </p:txBody>
      </p:sp>
      <p:graphicFrame>
        <p:nvGraphicFramePr>
          <p:cNvPr id="2" name="Diagram 1"/>
          <p:cNvGraphicFramePr/>
          <p:nvPr>
            <p:extLst>
              <p:ext uri="{D42A27DB-BD31-4B8C-83A1-F6EECF244321}">
                <p14:modId xmlns:p14="http://schemas.microsoft.com/office/powerpoint/2010/main" val="1275953623"/>
              </p:ext>
            </p:extLst>
          </p:nvPr>
        </p:nvGraphicFramePr>
        <p:xfrm>
          <a:off x="213755" y="831289"/>
          <a:ext cx="8692738" cy="294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bwMode="auto">
          <a:xfrm>
            <a:off x="3733800" y="6172200"/>
            <a:ext cx="4267200" cy="474745"/>
          </a:xfrm>
          <a:prstGeom prst="rect">
            <a:avLst/>
          </a:prstGeom>
          <a:noFill/>
          <a:ln w="12700" cap="sq" algn="ctr">
            <a:noFill/>
            <a:miter lim="800000"/>
            <a:headEnd/>
            <a:tailEnd/>
          </a:ln>
          <a:effectLst/>
        </p:spPr>
        <p:txBody>
          <a:bodyPr wrap="square" rtlCol="0">
            <a:spAutoFit/>
          </a:bodyPr>
          <a:lstStyle/>
          <a:p>
            <a:pPr>
              <a:lnSpc>
                <a:spcPct val="120000"/>
              </a:lnSpc>
              <a:spcBef>
                <a:spcPts val="1000"/>
              </a:spcBef>
            </a:pPr>
            <a:r>
              <a:rPr lang="en-US" sz="1050" dirty="0" smtClean="0"/>
              <a:t>Adapted From: Andrew Jaquith, </a:t>
            </a:r>
            <a:r>
              <a:rPr lang="en-US" sz="1050" i="1" dirty="0" smtClean="0"/>
              <a:t>Security Metrics: Replacing Fear, Uncertainty, and Doubt, </a:t>
            </a:r>
            <a:r>
              <a:rPr lang="en-US" sz="1050" dirty="0" smtClean="0"/>
              <a:t>Addison-Wesley, 2007</a:t>
            </a:r>
          </a:p>
        </p:txBody>
      </p:sp>
    </p:spTree>
    <p:extLst>
      <p:ext uri="{BB962C8B-B14F-4D97-AF65-F5344CB8AC3E}">
        <p14:creationId xmlns:p14="http://schemas.microsoft.com/office/powerpoint/2010/main" val="269527345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Security Metrics – Audience Identification</a:t>
            </a:r>
            <a:endParaRPr lang="en-US" dirty="0"/>
          </a:p>
        </p:txBody>
      </p:sp>
      <p:graphicFrame>
        <p:nvGraphicFramePr>
          <p:cNvPr id="2" name="Diagram 1"/>
          <p:cNvGraphicFramePr/>
          <p:nvPr>
            <p:extLst>
              <p:ext uri="{D42A27DB-BD31-4B8C-83A1-F6EECF244321}">
                <p14:modId xmlns:p14="http://schemas.microsoft.com/office/powerpoint/2010/main" val="1827212202"/>
              </p:ext>
            </p:extLst>
          </p:nvPr>
        </p:nvGraphicFramePr>
        <p:xfrm>
          <a:off x="2963917" y="892496"/>
          <a:ext cx="5789470" cy="5119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712139" y="1082565"/>
            <a:ext cx="20574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rtlCol="0" anchor="ctr"/>
          <a:lstStyle/>
          <a:p>
            <a:pPr marL="119063">
              <a:spcBef>
                <a:spcPts val="0"/>
              </a:spcBef>
            </a:pPr>
            <a:r>
              <a:rPr lang="en-US" sz="1600" dirty="0" smtClean="0">
                <a:solidFill>
                  <a:schemeClr val="bg1"/>
                </a:solidFill>
              </a:rPr>
              <a:t>Advocacy</a:t>
            </a:r>
          </a:p>
        </p:txBody>
      </p:sp>
      <p:sp>
        <p:nvSpPr>
          <p:cNvPr id="21" name="Rectangle 20"/>
          <p:cNvSpPr/>
          <p:nvPr/>
        </p:nvSpPr>
        <p:spPr bwMode="auto">
          <a:xfrm>
            <a:off x="712139" y="2510656"/>
            <a:ext cx="20574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rtlCol="0" anchor="ctr"/>
          <a:lstStyle/>
          <a:p>
            <a:pPr marL="119063">
              <a:spcBef>
                <a:spcPts val="0"/>
              </a:spcBef>
            </a:pPr>
            <a:r>
              <a:rPr lang="en-US" sz="1600" dirty="0" smtClean="0">
                <a:solidFill>
                  <a:schemeClr val="bg1"/>
                </a:solidFill>
              </a:rPr>
              <a:t>Buy-In &amp; Support</a:t>
            </a:r>
          </a:p>
        </p:txBody>
      </p:sp>
      <p:sp>
        <p:nvSpPr>
          <p:cNvPr id="22" name="Rectangle 21"/>
          <p:cNvSpPr/>
          <p:nvPr/>
        </p:nvSpPr>
        <p:spPr bwMode="auto">
          <a:xfrm>
            <a:off x="712139" y="4016156"/>
            <a:ext cx="20574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rtlCol="0" anchor="ctr"/>
          <a:lstStyle/>
          <a:p>
            <a:pPr marL="119063">
              <a:spcBef>
                <a:spcPts val="0"/>
              </a:spcBef>
            </a:pPr>
            <a:r>
              <a:rPr lang="en-US" sz="1600" dirty="0" smtClean="0">
                <a:solidFill>
                  <a:schemeClr val="bg1"/>
                </a:solidFill>
              </a:rPr>
              <a:t>Awareness</a:t>
            </a:r>
          </a:p>
        </p:txBody>
      </p:sp>
      <p:sp>
        <p:nvSpPr>
          <p:cNvPr id="23" name="Rectangle 22"/>
          <p:cNvSpPr/>
          <p:nvPr/>
        </p:nvSpPr>
        <p:spPr bwMode="auto">
          <a:xfrm>
            <a:off x="712139" y="5179300"/>
            <a:ext cx="2057400" cy="6858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rtlCol="0" anchor="ctr"/>
          <a:lstStyle/>
          <a:p>
            <a:pPr marL="119063">
              <a:spcBef>
                <a:spcPts val="0"/>
              </a:spcBef>
            </a:pPr>
            <a:r>
              <a:rPr lang="en-US" sz="1600" dirty="0" smtClean="0">
                <a:solidFill>
                  <a:schemeClr val="bg1"/>
                </a:solidFill>
              </a:rPr>
              <a:t>Trust</a:t>
            </a:r>
          </a:p>
        </p:txBody>
      </p:sp>
    </p:spTree>
    <p:extLst>
      <p:ext uri="{BB962C8B-B14F-4D97-AF65-F5344CB8AC3E}">
        <p14:creationId xmlns:p14="http://schemas.microsoft.com/office/powerpoint/2010/main" val="398110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and Next Practices</a:t>
            </a:r>
            <a:endParaRPr lang="en-US" dirty="0"/>
          </a:p>
        </p:txBody>
      </p:sp>
      <p:grpSp>
        <p:nvGrpSpPr>
          <p:cNvPr id="4" name="Group 3"/>
          <p:cNvGrpSpPr/>
          <p:nvPr/>
        </p:nvGrpSpPr>
        <p:grpSpPr>
          <a:xfrm>
            <a:off x="511350" y="838200"/>
            <a:ext cx="3837979" cy="5063066"/>
            <a:chOff x="511350" y="838200"/>
            <a:chExt cx="3837979" cy="5063066"/>
          </a:xfrm>
        </p:grpSpPr>
        <p:sp>
          <p:nvSpPr>
            <p:cNvPr id="6" name="Freeform 5"/>
            <p:cNvSpPr/>
            <p:nvPr/>
          </p:nvSpPr>
          <p:spPr>
            <a:xfrm>
              <a:off x="511350" y="838200"/>
              <a:ext cx="3837979" cy="5063066"/>
            </a:xfrm>
            <a:custGeom>
              <a:avLst/>
              <a:gdLst>
                <a:gd name="connsiteX0" fmla="*/ 0 w 3837979"/>
                <a:gd name="connsiteY0" fmla="*/ 383798 h 5063066"/>
                <a:gd name="connsiteX1" fmla="*/ 383798 w 3837979"/>
                <a:gd name="connsiteY1" fmla="*/ 0 h 5063066"/>
                <a:gd name="connsiteX2" fmla="*/ 3454181 w 3837979"/>
                <a:gd name="connsiteY2" fmla="*/ 0 h 5063066"/>
                <a:gd name="connsiteX3" fmla="*/ 3837979 w 3837979"/>
                <a:gd name="connsiteY3" fmla="*/ 383798 h 5063066"/>
                <a:gd name="connsiteX4" fmla="*/ 3837979 w 3837979"/>
                <a:gd name="connsiteY4" fmla="*/ 4679268 h 5063066"/>
                <a:gd name="connsiteX5" fmla="*/ 3454181 w 3837979"/>
                <a:gd name="connsiteY5" fmla="*/ 5063066 h 5063066"/>
                <a:gd name="connsiteX6" fmla="*/ 383798 w 3837979"/>
                <a:gd name="connsiteY6" fmla="*/ 5063066 h 5063066"/>
                <a:gd name="connsiteX7" fmla="*/ 0 w 3837979"/>
                <a:gd name="connsiteY7" fmla="*/ 4679268 h 5063066"/>
                <a:gd name="connsiteX8" fmla="*/ 0 w 3837979"/>
                <a:gd name="connsiteY8" fmla="*/ 383798 h 50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979" h="5063066">
                  <a:moveTo>
                    <a:pt x="0" y="383798"/>
                  </a:moveTo>
                  <a:cubicBezTo>
                    <a:pt x="0" y="171832"/>
                    <a:pt x="171832" y="0"/>
                    <a:pt x="383798" y="0"/>
                  </a:cubicBezTo>
                  <a:lnTo>
                    <a:pt x="3454181" y="0"/>
                  </a:lnTo>
                  <a:cubicBezTo>
                    <a:pt x="3666147" y="0"/>
                    <a:pt x="3837979" y="171832"/>
                    <a:pt x="3837979" y="383798"/>
                  </a:cubicBezTo>
                  <a:lnTo>
                    <a:pt x="3837979" y="4679268"/>
                  </a:lnTo>
                  <a:cubicBezTo>
                    <a:pt x="3837979" y="4891234"/>
                    <a:pt x="3666147" y="5063066"/>
                    <a:pt x="3454181" y="5063066"/>
                  </a:cubicBezTo>
                  <a:lnTo>
                    <a:pt x="383798" y="5063066"/>
                  </a:lnTo>
                  <a:cubicBezTo>
                    <a:pt x="171832" y="5063066"/>
                    <a:pt x="0" y="4891234"/>
                    <a:pt x="0" y="4679268"/>
                  </a:cubicBezTo>
                  <a:lnTo>
                    <a:pt x="0" y="383798"/>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99568" tIns="2124794" rIns="99568" bIns="1112182" numCol="1" spcCol="1270" anchor="t" anchorCtr="0">
              <a:noAutofit/>
            </a:bodyPr>
            <a:lstStyle/>
            <a:p>
              <a:pPr lvl="0" algn="l" defTabSz="622300">
                <a:spcBef>
                  <a:spcPct val="0"/>
                </a:spcBef>
                <a:spcAft>
                  <a:spcPts val="0"/>
                </a:spcAft>
              </a:pPr>
              <a:r>
                <a:rPr lang="en-US" kern="1200" dirty="0" smtClean="0">
                  <a:effectLst>
                    <a:outerShdw blurRad="50800" dist="38100" dir="2700000" algn="tl" rotWithShape="0">
                      <a:srgbClr val="000000">
                        <a:alpha val="43000"/>
                      </a:srgbClr>
                    </a:outerShdw>
                  </a:effectLst>
                </a:rPr>
                <a:t>Best Practices</a:t>
              </a:r>
              <a:endParaRPr lang="en-US" kern="1200" dirty="0">
                <a:effectLst>
                  <a:outerShdw blurRad="50800" dist="38100" dir="2700000" algn="tl" rotWithShape="0">
                    <a:srgbClr val="000000">
                      <a:alpha val="43000"/>
                    </a:srgbClr>
                  </a:outerShdw>
                </a:effectLst>
              </a:endParaRPr>
            </a:p>
            <a:p>
              <a:pPr marL="0" lvl="1" algn="l" defTabSz="488950">
                <a:spcBef>
                  <a:spcPct val="0"/>
                </a:spcBef>
                <a:spcAft>
                  <a:spcPts val="0"/>
                </a:spcAft>
              </a:pPr>
              <a:r>
                <a:rPr lang="en-US" sz="1600" kern="1200" dirty="0" smtClean="0">
                  <a:effectLst>
                    <a:outerShdw blurRad="50800" dist="38100" dir="2700000" algn="tl" rotWithShape="0">
                      <a:srgbClr val="000000">
                        <a:alpha val="43000"/>
                      </a:srgbClr>
                    </a:outerShdw>
                  </a:effectLst>
                </a:rPr>
                <a:t>Be selective in picking metrics</a:t>
              </a:r>
              <a:endParaRPr lang="en-US" sz="1600" kern="1200" dirty="0">
                <a:effectLst>
                  <a:outerShdw blurRad="50800" dist="38100" dir="2700000" algn="tl" rotWithShape="0">
                    <a:srgbClr val="000000">
                      <a:alpha val="43000"/>
                    </a:srgbClr>
                  </a:outerShdw>
                </a:effectLst>
              </a:endParaRPr>
            </a:p>
            <a:p>
              <a:pPr marL="404812" lvl="2" indent="-285750" algn="l" defTabSz="488950">
                <a:spcBef>
                  <a:spcPct val="0"/>
                </a:spcBef>
                <a:spcAft>
                  <a:spcPts val="0"/>
                </a:spcAft>
                <a:buFont typeface="Wingdings" charset="2"/>
                <a:buChar char="§"/>
              </a:pPr>
              <a:r>
                <a:rPr lang="en-US" sz="1600" kern="1200" dirty="0" smtClean="0">
                  <a:effectLst>
                    <a:outerShdw blurRad="50800" dist="38100" dir="2700000" algn="tl" rotWithShape="0">
                      <a:srgbClr val="000000">
                        <a:alpha val="43000"/>
                      </a:srgbClr>
                    </a:outerShdw>
                  </a:effectLst>
                </a:rPr>
                <a:t>Measure effectiveness</a:t>
              </a:r>
              <a:endParaRPr lang="en-US" sz="1600" kern="1200" dirty="0">
                <a:effectLst>
                  <a:outerShdw blurRad="50800" dist="38100" dir="2700000" algn="tl" rotWithShape="0">
                    <a:srgbClr val="000000">
                      <a:alpha val="43000"/>
                    </a:srgbClr>
                  </a:outerShdw>
                </a:effectLst>
              </a:endParaRPr>
            </a:p>
            <a:p>
              <a:pPr marL="404812" lvl="2" indent="-285750" algn="l" defTabSz="488950">
                <a:spcBef>
                  <a:spcPct val="0"/>
                </a:spcBef>
                <a:spcAft>
                  <a:spcPts val="0"/>
                </a:spcAft>
                <a:buFont typeface="Wingdings" charset="2"/>
                <a:buChar char="§"/>
              </a:pPr>
              <a:r>
                <a:rPr lang="en-US" sz="1600" kern="1200" dirty="0" smtClean="0">
                  <a:effectLst>
                    <a:outerShdw blurRad="50800" dist="38100" dir="2700000" algn="tl" rotWithShape="0">
                      <a:srgbClr val="000000">
                        <a:alpha val="43000"/>
                      </a:srgbClr>
                    </a:outerShdw>
                  </a:effectLst>
                </a:rPr>
                <a:t>Demonstrate Strategic Alignment</a:t>
              </a:r>
              <a:endParaRPr lang="en-US" sz="1600" kern="1200" dirty="0">
                <a:effectLst>
                  <a:outerShdw blurRad="50800" dist="38100" dir="2700000" algn="tl" rotWithShape="0">
                    <a:srgbClr val="000000">
                      <a:alpha val="43000"/>
                    </a:srgbClr>
                  </a:outerShdw>
                </a:effectLst>
              </a:endParaRPr>
            </a:p>
            <a:p>
              <a:pPr marL="404812" lvl="2" indent="-285750" algn="l" defTabSz="488950">
                <a:spcBef>
                  <a:spcPct val="0"/>
                </a:spcBef>
                <a:spcAft>
                  <a:spcPts val="0"/>
                </a:spcAft>
                <a:buFont typeface="Wingdings" charset="2"/>
                <a:buChar char="§"/>
              </a:pPr>
              <a:r>
                <a:rPr lang="en-US" sz="1600" kern="1200" dirty="0" smtClean="0">
                  <a:effectLst>
                    <a:outerShdw blurRad="50800" dist="38100" dir="2700000" algn="tl" rotWithShape="0">
                      <a:srgbClr val="000000">
                        <a:alpha val="43000"/>
                      </a:srgbClr>
                    </a:outerShdw>
                  </a:effectLst>
                </a:rPr>
                <a:t>Demonstrate Functional Alignment</a:t>
              </a:r>
              <a:endParaRPr lang="en-US" sz="1600" kern="1200" dirty="0">
                <a:effectLst>
                  <a:outerShdw blurRad="50800" dist="38100" dir="2700000" algn="tl" rotWithShape="0">
                    <a:srgbClr val="000000">
                      <a:alpha val="43000"/>
                    </a:srgbClr>
                  </a:outerShdw>
                </a:effectLst>
              </a:endParaRPr>
            </a:p>
            <a:p>
              <a:pPr marL="0" lvl="1" algn="l" defTabSz="488950">
                <a:spcBef>
                  <a:spcPct val="0"/>
                </a:spcBef>
                <a:spcAft>
                  <a:spcPts val="0"/>
                </a:spcAft>
                <a:tabLst/>
              </a:pPr>
              <a:r>
                <a:rPr lang="en-US" sz="1600" kern="1200" dirty="0" smtClean="0">
                  <a:effectLst>
                    <a:outerShdw blurRad="50800" dist="38100" dir="2700000" algn="tl" rotWithShape="0">
                      <a:srgbClr val="000000">
                        <a:alpha val="43000"/>
                      </a:srgbClr>
                    </a:outerShdw>
                  </a:effectLst>
                </a:rPr>
                <a:t>Think beyond the security organization</a:t>
              </a:r>
              <a:endParaRPr lang="en-US" sz="1600" kern="1200" dirty="0">
                <a:effectLst>
                  <a:outerShdw blurRad="50800" dist="38100" dir="2700000" algn="tl" rotWithShape="0">
                    <a:srgbClr val="000000">
                      <a:alpha val="43000"/>
                    </a:srgbClr>
                  </a:outerShdw>
                </a:effectLst>
              </a:endParaRPr>
            </a:p>
            <a:p>
              <a:pPr marL="404813" lvl="2" indent="-285750" algn="l" defTabSz="488950">
                <a:spcBef>
                  <a:spcPct val="0"/>
                </a:spcBef>
                <a:spcAft>
                  <a:spcPts val="0"/>
                </a:spcAft>
                <a:buFont typeface="Wingdings" charset="2"/>
                <a:buChar char="§"/>
                <a:tabLst/>
              </a:pPr>
              <a:r>
                <a:rPr lang="en-US" sz="1600" kern="1200" dirty="0" smtClean="0">
                  <a:effectLst>
                    <a:outerShdw blurRad="50800" dist="38100" dir="2700000" algn="tl" rotWithShape="0">
                      <a:srgbClr val="000000">
                        <a:alpha val="43000"/>
                      </a:srgbClr>
                    </a:outerShdw>
                  </a:effectLst>
                </a:rPr>
                <a:t>Employ resources outside the security organization</a:t>
              </a:r>
              <a:endParaRPr lang="en-US" sz="1600" kern="1200" dirty="0">
                <a:effectLst>
                  <a:outerShdw blurRad="50800" dist="38100" dir="2700000" algn="tl" rotWithShape="0">
                    <a:srgbClr val="000000">
                      <a:alpha val="43000"/>
                    </a:srgbClr>
                  </a:outerShdw>
                </a:effectLst>
              </a:endParaRPr>
            </a:p>
            <a:p>
              <a:pPr marL="0" lvl="1" algn="l" defTabSz="488950">
                <a:spcBef>
                  <a:spcPct val="0"/>
                </a:spcBef>
                <a:spcAft>
                  <a:spcPts val="0"/>
                </a:spcAft>
              </a:pPr>
              <a:r>
                <a:rPr lang="en-US" sz="1600" kern="1200" dirty="0" smtClean="0">
                  <a:effectLst>
                    <a:outerShdw blurRad="50800" dist="38100" dir="2700000" algn="tl" rotWithShape="0">
                      <a:srgbClr val="000000">
                        <a:alpha val="43000"/>
                      </a:srgbClr>
                    </a:outerShdw>
                  </a:effectLst>
                </a:rPr>
                <a:t>Focus on reporting and presentation</a:t>
              </a:r>
              <a:endParaRPr lang="en-US" sz="1600" kern="1200" dirty="0">
                <a:effectLst>
                  <a:outerShdw blurRad="50800" dist="38100" dir="2700000" algn="tl" rotWithShape="0">
                    <a:srgbClr val="000000">
                      <a:alpha val="43000"/>
                    </a:srgbClr>
                  </a:outerShdw>
                </a:effectLst>
              </a:endParaRPr>
            </a:p>
            <a:p>
              <a:pPr marL="403225" lvl="2" indent="-285750" algn="l" defTabSz="488950">
                <a:spcBef>
                  <a:spcPct val="0"/>
                </a:spcBef>
                <a:spcAft>
                  <a:spcPts val="0"/>
                </a:spcAft>
                <a:buFont typeface="Wingdings" charset="2"/>
                <a:buChar char="§"/>
              </a:pPr>
              <a:r>
                <a:rPr lang="en-US" sz="1600" kern="1200" dirty="0" smtClean="0">
                  <a:effectLst>
                    <a:outerShdw blurRad="50800" dist="38100" dir="2700000" algn="tl" rotWithShape="0">
                      <a:srgbClr val="000000">
                        <a:alpha val="43000"/>
                      </a:srgbClr>
                    </a:outerShdw>
                  </a:effectLst>
                </a:rPr>
                <a:t>Present meaningful data customized for the audience.</a:t>
              </a:r>
              <a:endParaRPr lang="en-US" sz="1600" kern="1200" dirty="0">
                <a:effectLst>
                  <a:outerShdw blurRad="50800" dist="38100" dir="2700000" algn="tl" rotWithShape="0">
                    <a:srgbClr val="000000">
                      <a:alpha val="43000"/>
                    </a:srgbClr>
                  </a:outerShdw>
                </a:effectLst>
              </a:endParaRPr>
            </a:p>
          </p:txBody>
        </p:sp>
        <p:sp>
          <p:nvSpPr>
            <p:cNvPr id="7" name="Oval 6"/>
            <p:cNvSpPr>
              <a:spLocks noChangeAspect="1"/>
            </p:cNvSpPr>
            <p:nvPr/>
          </p:nvSpPr>
          <p:spPr>
            <a:xfrm>
              <a:off x="762000" y="948266"/>
              <a:ext cx="1828800" cy="1821350"/>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 name="Group 1"/>
          <p:cNvGrpSpPr/>
          <p:nvPr/>
        </p:nvGrpSpPr>
        <p:grpSpPr>
          <a:xfrm>
            <a:off x="4800600" y="838200"/>
            <a:ext cx="3837979" cy="5063066"/>
            <a:chOff x="4467820" y="838200"/>
            <a:chExt cx="3837979" cy="5063066"/>
          </a:xfrm>
        </p:grpSpPr>
        <p:sp>
          <p:nvSpPr>
            <p:cNvPr id="8" name="Freeform 7"/>
            <p:cNvSpPr/>
            <p:nvPr/>
          </p:nvSpPr>
          <p:spPr>
            <a:xfrm>
              <a:off x="4467820" y="838200"/>
              <a:ext cx="3837979" cy="5063066"/>
            </a:xfrm>
            <a:custGeom>
              <a:avLst/>
              <a:gdLst>
                <a:gd name="connsiteX0" fmla="*/ 0 w 3837979"/>
                <a:gd name="connsiteY0" fmla="*/ 383798 h 5063066"/>
                <a:gd name="connsiteX1" fmla="*/ 383798 w 3837979"/>
                <a:gd name="connsiteY1" fmla="*/ 0 h 5063066"/>
                <a:gd name="connsiteX2" fmla="*/ 3454181 w 3837979"/>
                <a:gd name="connsiteY2" fmla="*/ 0 h 5063066"/>
                <a:gd name="connsiteX3" fmla="*/ 3837979 w 3837979"/>
                <a:gd name="connsiteY3" fmla="*/ 383798 h 5063066"/>
                <a:gd name="connsiteX4" fmla="*/ 3837979 w 3837979"/>
                <a:gd name="connsiteY4" fmla="*/ 4679268 h 5063066"/>
                <a:gd name="connsiteX5" fmla="*/ 3454181 w 3837979"/>
                <a:gd name="connsiteY5" fmla="*/ 5063066 h 5063066"/>
                <a:gd name="connsiteX6" fmla="*/ 383798 w 3837979"/>
                <a:gd name="connsiteY6" fmla="*/ 5063066 h 5063066"/>
                <a:gd name="connsiteX7" fmla="*/ 0 w 3837979"/>
                <a:gd name="connsiteY7" fmla="*/ 4679268 h 5063066"/>
                <a:gd name="connsiteX8" fmla="*/ 0 w 3837979"/>
                <a:gd name="connsiteY8" fmla="*/ 383798 h 506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7979" h="5063066">
                  <a:moveTo>
                    <a:pt x="0" y="383798"/>
                  </a:moveTo>
                  <a:cubicBezTo>
                    <a:pt x="0" y="171832"/>
                    <a:pt x="171832" y="0"/>
                    <a:pt x="383798" y="0"/>
                  </a:cubicBezTo>
                  <a:lnTo>
                    <a:pt x="3454181" y="0"/>
                  </a:lnTo>
                  <a:cubicBezTo>
                    <a:pt x="3666147" y="0"/>
                    <a:pt x="3837979" y="171832"/>
                    <a:pt x="3837979" y="383798"/>
                  </a:cubicBezTo>
                  <a:lnTo>
                    <a:pt x="3837979" y="4679268"/>
                  </a:lnTo>
                  <a:cubicBezTo>
                    <a:pt x="3837979" y="4891234"/>
                    <a:pt x="3666147" y="5063066"/>
                    <a:pt x="3454181" y="5063066"/>
                  </a:cubicBezTo>
                  <a:lnTo>
                    <a:pt x="383798" y="5063066"/>
                  </a:lnTo>
                  <a:cubicBezTo>
                    <a:pt x="171832" y="5063066"/>
                    <a:pt x="0" y="4891234"/>
                    <a:pt x="0" y="4679268"/>
                  </a:cubicBezTo>
                  <a:lnTo>
                    <a:pt x="0" y="383798"/>
                  </a:lnTo>
                  <a:close/>
                </a:path>
              </a:pathLst>
            </a:custGeom>
          </p:spPr>
          <p:style>
            <a:lnRef idx="1">
              <a:schemeClr val="dk1"/>
            </a:lnRef>
            <a:fillRef idx="3">
              <a:schemeClr val="dk1"/>
            </a:fillRef>
            <a:effectRef idx="2">
              <a:schemeClr val="dk1"/>
            </a:effectRef>
            <a:fontRef idx="minor">
              <a:schemeClr val="lt1"/>
            </a:fontRef>
          </p:style>
          <p:txBody>
            <a:bodyPr spcFirstLastPara="0" vert="horz" wrap="square" lIns="99568" tIns="2124794" rIns="99568" bIns="1112182" numCol="1" spcCol="1270" anchor="t" anchorCtr="0">
              <a:noAutofit/>
            </a:bodyPr>
            <a:lstStyle/>
            <a:p>
              <a:pPr lvl="0" algn="l" defTabSz="622300">
                <a:spcBef>
                  <a:spcPct val="0"/>
                </a:spcBef>
                <a:spcAft>
                  <a:spcPts val="0"/>
                </a:spcAft>
              </a:pPr>
              <a:r>
                <a:rPr lang="en-US" kern="1200" dirty="0" smtClean="0">
                  <a:effectLst>
                    <a:outerShdw blurRad="50800" dist="38100" dir="2700000" algn="tl" rotWithShape="0">
                      <a:srgbClr val="000000">
                        <a:alpha val="43000"/>
                      </a:srgbClr>
                    </a:outerShdw>
                  </a:effectLst>
                </a:rPr>
                <a:t>Next Practices</a:t>
              </a:r>
              <a:endParaRPr lang="en-US" kern="1200" dirty="0">
                <a:effectLst>
                  <a:outerShdw blurRad="50800" dist="38100" dir="2700000" algn="tl" rotWithShape="0">
                    <a:srgbClr val="000000">
                      <a:alpha val="43000"/>
                    </a:srgbClr>
                  </a:outerShdw>
                </a:effectLst>
              </a:endParaRPr>
            </a:p>
            <a:p>
              <a:pPr marL="0" lvl="1" algn="l" defTabSz="488950">
                <a:spcBef>
                  <a:spcPct val="0"/>
                </a:spcBef>
                <a:spcAft>
                  <a:spcPts val="0"/>
                </a:spcAft>
              </a:pPr>
              <a:r>
                <a:rPr lang="en-US" sz="1600" kern="1200" dirty="0" smtClean="0">
                  <a:effectLst>
                    <a:outerShdw blurRad="50800" dist="38100" dir="2700000" algn="tl" rotWithShape="0">
                      <a:srgbClr val="000000">
                        <a:alpha val="43000"/>
                      </a:srgbClr>
                    </a:outerShdw>
                  </a:effectLst>
                </a:rPr>
                <a:t>Develop a closed-loop process</a:t>
              </a:r>
              <a:endParaRPr lang="en-US" sz="1600" kern="1200" dirty="0">
                <a:effectLst>
                  <a:outerShdw blurRad="50800" dist="38100" dir="2700000" algn="tl" rotWithShape="0">
                    <a:srgbClr val="000000">
                      <a:alpha val="43000"/>
                    </a:srgbClr>
                  </a:outerShdw>
                </a:effectLst>
              </a:endParaRPr>
            </a:p>
            <a:p>
              <a:pPr marL="404813" lvl="1" indent="-285750" algn="l" defTabSz="488950">
                <a:spcBef>
                  <a:spcPct val="0"/>
                </a:spcBef>
                <a:spcAft>
                  <a:spcPts val="0"/>
                </a:spcAft>
                <a:buFont typeface="Wingdings" charset="2"/>
                <a:buChar char="§"/>
              </a:pPr>
              <a:r>
                <a:rPr lang="en-US" sz="1600" kern="1200" dirty="0" smtClean="0">
                  <a:effectLst>
                    <a:outerShdw blurRad="50800" dist="38100" dir="2700000" algn="tl" rotWithShape="0">
                      <a:srgbClr val="000000">
                        <a:alpha val="43000"/>
                      </a:srgbClr>
                    </a:outerShdw>
                  </a:effectLst>
                </a:rPr>
                <a:t>Encourage a culture of measurement and accountability</a:t>
              </a:r>
              <a:endParaRPr lang="en-US" sz="1600" kern="1200" dirty="0">
                <a:effectLst>
                  <a:outerShdw blurRad="50800" dist="38100" dir="2700000" algn="tl" rotWithShape="0">
                    <a:srgbClr val="000000">
                      <a:alpha val="43000"/>
                    </a:srgbClr>
                  </a:outerShdw>
                </a:effectLst>
              </a:endParaRPr>
            </a:p>
            <a:p>
              <a:pPr marL="0" lvl="1" algn="l" defTabSz="488950">
                <a:spcBef>
                  <a:spcPct val="0"/>
                </a:spcBef>
                <a:spcAft>
                  <a:spcPts val="0"/>
                </a:spcAft>
              </a:pPr>
              <a:r>
                <a:rPr lang="en-US" sz="1600" kern="1200" dirty="0" smtClean="0">
                  <a:effectLst>
                    <a:outerShdw blurRad="50800" dist="38100" dir="2700000" algn="tl" rotWithShape="0">
                      <a:srgbClr val="000000">
                        <a:alpha val="43000"/>
                      </a:srgbClr>
                    </a:outerShdw>
                  </a:effectLst>
                </a:rPr>
                <a:t>Augment technical metrics with process metrics</a:t>
              </a:r>
              <a:endParaRPr lang="en-US" sz="1600" kern="1200" dirty="0">
                <a:effectLst>
                  <a:outerShdw blurRad="50800" dist="38100" dir="2700000" algn="tl" rotWithShape="0">
                    <a:srgbClr val="000000">
                      <a:alpha val="43000"/>
                    </a:srgbClr>
                  </a:outerShdw>
                </a:effectLst>
              </a:endParaRPr>
            </a:p>
            <a:p>
              <a:pPr marL="404812" lvl="2" indent="-285750" algn="l" defTabSz="488950">
                <a:spcBef>
                  <a:spcPct val="0"/>
                </a:spcBef>
                <a:spcAft>
                  <a:spcPts val="0"/>
                </a:spcAft>
                <a:buFont typeface="Wingdings" charset="2"/>
                <a:buChar char="§"/>
              </a:pPr>
              <a:r>
                <a:rPr lang="en-US" sz="1600" kern="1200" dirty="0" smtClean="0">
                  <a:effectLst>
                    <a:outerShdw blurRad="50800" dist="38100" dir="2700000" algn="tl" rotWithShape="0">
                      <a:srgbClr val="000000">
                        <a:alpha val="43000"/>
                      </a:srgbClr>
                    </a:outerShdw>
                  </a:effectLst>
                </a:rPr>
                <a:t>Focus on process effectiveness and efficiency</a:t>
              </a:r>
              <a:endParaRPr lang="en-US" sz="1600" kern="1200" dirty="0">
                <a:effectLst>
                  <a:outerShdw blurRad="50800" dist="38100" dir="2700000" algn="tl" rotWithShape="0">
                    <a:srgbClr val="000000">
                      <a:alpha val="43000"/>
                    </a:srgbClr>
                  </a:outerShdw>
                </a:effectLst>
              </a:endParaRPr>
            </a:p>
          </p:txBody>
        </p:sp>
        <p:sp>
          <p:nvSpPr>
            <p:cNvPr id="9" name="Oval 8"/>
            <p:cNvSpPr>
              <a:spLocks noChangeAspect="1"/>
            </p:cNvSpPr>
            <p:nvPr/>
          </p:nvSpPr>
          <p:spPr>
            <a:xfrm>
              <a:off x="4724400" y="948266"/>
              <a:ext cx="1828800" cy="1828800"/>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85900585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Maturity Model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7525373"/>
              </p:ext>
            </p:extLst>
          </p:nvPr>
        </p:nvGraphicFramePr>
        <p:xfrm>
          <a:off x="457200" y="1219200"/>
          <a:ext cx="8229601" cy="4495800"/>
        </p:xfrm>
        <a:graphic>
          <a:graphicData uri="http://schemas.openxmlformats.org/drawingml/2006/table">
            <a:tbl>
              <a:tblPr firstRow="1" bandRow="1">
                <a:tableStyleId>{5C22544A-7EE6-4342-B048-85BDC9FD1C3A}</a:tableStyleId>
              </a:tblPr>
              <a:tblGrid>
                <a:gridCol w="1131570"/>
                <a:gridCol w="2057400"/>
                <a:gridCol w="5040631"/>
              </a:tblGrid>
              <a:tr h="422930">
                <a:tc>
                  <a:txBody>
                    <a:bodyPr/>
                    <a:lstStyle/>
                    <a:p>
                      <a:r>
                        <a:rPr lang="en-US" dirty="0" smtClean="0"/>
                        <a:t>Level</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Characteristics</a:t>
                      </a:r>
                    </a:p>
                  </a:txBody>
                  <a:tcPr/>
                </a:tc>
              </a:tr>
              <a:tr h="422930">
                <a:tc>
                  <a:txBody>
                    <a:bodyPr/>
                    <a:lstStyle/>
                    <a:p>
                      <a:r>
                        <a:rPr lang="en-US" dirty="0" smtClean="0"/>
                        <a:t>0</a:t>
                      </a:r>
                      <a:endParaRPr lang="en-US" dirty="0"/>
                    </a:p>
                  </a:txBody>
                  <a:tcPr/>
                </a:tc>
                <a:tc>
                  <a:txBody>
                    <a:bodyPr/>
                    <a:lstStyle/>
                    <a:p>
                      <a:r>
                        <a:rPr lang="en-US" dirty="0" smtClean="0"/>
                        <a:t>Nonexistent</a:t>
                      </a:r>
                      <a:endParaRPr lang="en-US" dirty="0"/>
                    </a:p>
                  </a:txBody>
                  <a:tcPr/>
                </a:tc>
                <a:tc>
                  <a:txBody>
                    <a:bodyPr/>
                    <a:lstStyle/>
                    <a:p>
                      <a:r>
                        <a:rPr lang="en-US" dirty="0" smtClean="0"/>
                        <a:t>Not Understood</a:t>
                      </a:r>
                      <a:endParaRPr lang="en-US" dirty="0"/>
                    </a:p>
                  </a:txBody>
                  <a:tcPr/>
                </a:tc>
              </a:tr>
              <a:tr h="729988">
                <a:tc>
                  <a:txBody>
                    <a:bodyPr/>
                    <a:lstStyle/>
                    <a:p>
                      <a:r>
                        <a:rPr lang="en-US" dirty="0" smtClean="0"/>
                        <a:t>1</a:t>
                      </a:r>
                      <a:endParaRPr lang="en-US" dirty="0"/>
                    </a:p>
                  </a:txBody>
                  <a:tcPr/>
                </a:tc>
                <a:tc>
                  <a:txBody>
                    <a:bodyPr/>
                    <a:lstStyle/>
                    <a:p>
                      <a:r>
                        <a:rPr lang="en-US" dirty="0" smtClean="0"/>
                        <a:t>Ad</a:t>
                      </a:r>
                      <a:r>
                        <a:rPr lang="en-US" baseline="0" dirty="0" smtClean="0"/>
                        <a:t> Hoc</a:t>
                      </a:r>
                      <a:endParaRPr lang="en-US" dirty="0"/>
                    </a:p>
                  </a:txBody>
                  <a:tcPr/>
                </a:tc>
                <a:tc>
                  <a:txBody>
                    <a:bodyPr/>
                    <a:lstStyle/>
                    <a:p>
                      <a:r>
                        <a:rPr lang="en-US" dirty="0" smtClean="0"/>
                        <a:t>Occasional,</a:t>
                      </a:r>
                      <a:r>
                        <a:rPr lang="en-US" baseline="0" dirty="0" smtClean="0"/>
                        <a:t> not consistent, not planned disorganized</a:t>
                      </a:r>
                      <a:endParaRPr lang="en-US" dirty="0"/>
                    </a:p>
                  </a:txBody>
                  <a:tcPr/>
                </a:tc>
              </a:tr>
              <a:tr h="729988">
                <a:tc>
                  <a:txBody>
                    <a:bodyPr/>
                    <a:lstStyle/>
                    <a:p>
                      <a:r>
                        <a:rPr lang="en-US" dirty="0" smtClean="0"/>
                        <a:t>2</a:t>
                      </a:r>
                      <a:endParaRPr lang="en-US" dirty="0"/>
                    </a:p>
                  </a:txBody>
                  <a:tcPr/>
                </a:tc>
                <a:tc>
                  <a:txBody>
                    <a:bodyPr/>
                    <a:lstStyle/>
                    <a:p>
                      <a:r>
                        <a:rPr lang="en-US" dirty="0" smtClean="0"/>
                        <a:t>Repeatable</a:t>
                      </a:r>
                      <a:endParaRPr lang="en-US" dirty="0"/>
                    </a:p>
                  </a:txBody>
                  <a:tcPr/>
                </a:tc>
                <a:tc>
                  <a:txBody>
                    <a:bodyPr/>
                    <a:lstStyle/>
                    <a:p>
                      <a:r>
                        <a:rPr lang="en-US" dirty="0" smtClean="0"/>
                        <a:t>Intuitive, not documented occurs only when necessary</a:t>
                      </a:r>
                      <a:endParaRPr lang="en-US" dirty="0"/>
                    </a:p>
                  </a:txBody>
                  <a:tcPr/>
                </a:tc>
              </a:tr>
              <a:tr h="729988">
                <a:tc>
                  <a:txBody>
                    <a:bodyPr/>
                    <a:lstStyle/>
                    <a:p>
                      <a:r>
                        <a:rPr lang="en-US" dirty="0" smtClean="0"/>
                        <a:t>3</a:t>
                      </a:r>
                      <a:endParaRPr lang="en-US" dirty="0"/>
                    </a:p>
                  </a:txBody>
                  <a:tcPr/>
                </a:tc>
                <a:tc>
                  <a:txBody>
                    <a:bodyPr/>
                    <a:lstStyle/>
                    <a:p>
                      <a:r>
                        <a:rPr lang="en-US" dirty="0" smtClean="0"/>
                        <a:t>Defined</a:t>
                      </a:r>
                      <a:endParaRPr lang="en-US" dirty="0"/>
                    </a:p>
                  </a:txBody>
                  <a:tcPr/>
                </a:tc>
                <a:tc>
                  <a:txBody>
                    <a:bodyPr/>
                    <a:lstStyle/>
                    <a:p>
                      <a:r>
                        <a:rPr lang="en-US" dirty="0" smtClean="0"/>
                        <a:t>Documented,</a:t>
                      </a:r>
                      <a:r>
                        <a:rPr lang="en-US" baseline="0" dirty="0" smtClean="0"/>
                        <a:t> predictable, evaluated occasionally, understood</a:t>
                      </a:r>
                      <a:endParaRPr lang="en-US" dirty="0"/>
                    </a:p>
                  </a:txBody>
                  <a:tcPr/>
                </a:tc>
              </a:tr>
              <a:tr h="729988">
                <a:tc>
                  <a:txBody>
                    <a:bodyPr/>
                    <a:lstStyle/>
                    <a:p>
                      <a:r>
                        <a:rPr lang="en-US" dirty="0" smtClean="0"/>
                        <a:t>4</a:t>
                      </a:r>
                      <a:endParaRPr lang="en-US" dirty="0"/>
                    </a:p>
                  </a:txBody>
                  <a:tcPr/>
                </a:tc>
                <a:tc>
                  <a:txBody>
                    <a:bodyPr/>
                    <a:lstStyle/>
                    <a:p>
                      <a:r>
                        <a:rPr lang="en-US" dirty="0" smtClean="0"/>
                        <a:t>Measured</a:t>
                      </a:r>
                      <a:endParaRPr lang="en-US" dirty="0"/>
                    </a:p>
                  </a:txBody>
                  <a:tcPr/>
                </a:tc>
                <a:tc>
                  <a:txBody>
                    <a:bodyPr/>
                    <a:lstStyle/>
                    <a:p>
                      <a:r>
                        <a:rPr lang="en-US" dirty="0" smtClean="0"/>
                        <a:t>Well-managed, formal, often</a:t>
                      </a:r>
                      <a:r>
                        <a:rPr lang="en-US" baseline="0" dirty="0" smtClean="0"/>
                        <a:t> automated, evaluated </a:t>
                      </a:r>
                      <a:endParaRPr lang="en-US" dirty="0"/>
                    </a:p>
                  </a:txBody>
                  <a:tcPr/>
                </a:tc>
              </a:tr>
              <a:tr h="729988">
                <a:tc>
                  <a:txBody>
                    <a:bodyPr/>
                    <a:lstStyle/>
                    <a:p>
                      <a:r>
                        <a:rPr lang="en-US" dirty="0" smtClean="0"/>
                        <a:t>5</a:t>
                      </a:r>
                      <a:endParaRPr lang="en-US" dirty="0"/>
                    </a:p>
                  </a:txBody>
                  <a:tcPr/>
                </a:tc>
                <a:tc>
                  <a:txBody>
                    <a:bodyPr/>
                    <a:lstStyle/>
                    <a:p>
                      <a:r>
                        <a:rPr lang="en-US" dirty="0" smtClean="0"/>
                        <a:t>Optimized</a:t>
                      </a:r>
                      <a:endParaRPr lang="en-US" dirty="0"/>
                    </a:p>
                  </a:txBody>
                  <a:tcPr/>
                </a:tc>
                <a:tc>
                  <a:txBody>
                    <a:bodyPr/>
                    <a:lstStyle/>
                    <a:p>
                      <a:r>
                        <a:rPr lang="en-US" dirty="0" smtClean="0"/>
                        <a:t>Continuous and effective, integrated,</a:t>
                      </a:r>
                      <a:r>
                        <a:rPr lang="en-US" baseline="0" dirty="0" smtClean="0"/>
                        <a:t> proactive, usually automated</a:t>
                      </a:r>
                      <a:endParaRPr lang="en-US" dirty="0"/>
                    </a:p>
                  </a:txBody>
                  <a:tcPr/>
                </a:tc>
              </a:tr>
            </a:tbl>
          </a:graphicData>
        </a:graphic>
      </p:graphicFrame>
    </p:spTree>
    <p:extLst>
      <p:ext uri="{BB962C8B-B14F-4D97-AF65-F5344CB8AC3E}">
        <p14:creationId xmlns:p14="http://schemas.microsoft.com/office/powerpoint/2010/main" val="205874312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Metrics Dashboard</a:t>
            </a:r>
            <a:endParaRPr lang="en-US" dirty="0"/>
          </a:p>
        </p:txBody>
      </p:sp>
      <p:pic>
        <p:nvPicPr>
          <p:cNvPr id="3" name="Picture 2" descr="Screen Shot 2012-02-13 at 11.36.58 AM.png"/>
          <p:cNvPicPr>
            <a:picLocks noChangeAspect="1"/>
          </p:cNvPicPr>
          <p:nvPr/>
        </p:nvPicPr>
        <p:blipFill rotWithShape="1">
          <a:blip r:embed="rId2">
            <a:extLst>
              <a:ext uri="{28A0092B-C50C-407E-A947-70E740481C1C}">
                <a14:useLocalDpi xmlns:a14="http://schemas.microsoft.com/office/drawing/2010/main" val="0"/>
              </a:ext>
            </a:extLst>
          </a:blip>
          <a:srcRect t="5244"/>
          <a:stretch/>
        </p:blipFill>
        <p:spPr>
          <a:xfrm>
            <a:off x="457200" y="838200"/>
            <a:ext cx="7772400" cy="5181600"/>
          </a:xfrm>
          <a:prstGeom prst="rect">
            <a:avLst/>
          </a:prstGeom>
        </p:spPr>
      </p:pic>
    </p:spTree>
    <p:extLst>
      <p:ext uri="{BB962C8B-B14F-4D97-AF65-F5344CB8AC3E}">
        <p14:creationId xmlns:p14="http://schemas.microsoft.com/office/powerpoint/2010/main" val="13332399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Security Metrics </a:t>
            </a:r>
            <a:r>
              <a:rPr lang="en-US" dirty="0" smtClean="0"/>
              <a:t>Dashboard</a:t>
            </a:r>
            <a:endParaRPr lang="en-US" dirty="0"/>
          </a:p>
        </p:txBody>
      </p:sp>
      <p:pic>
        <p:nvPicPr>
          <p:cNvPr id="3" name="Picture 2" descr="Screen Shot 2012-02-13 at 11.39.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7723909" cy="5334000"/>
          </a:xfrm>
          <a:prstGeom prst="rect">
            <a:avLst/>
          </a:prstGeom>
        </p:spPr>
      </p:pic>
    </p:spTree>
    <p:extLst>
      <p:ext uri="{BB962C8B-B14F-4D97-AF65-F5344CB8AC3E}">
        <p14:creationId xmlns:p14="http://schemas.microsoft.com/office/powerpoint/2010/main" val="260033911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C:\Users\eferrara\AppData\Local\Microsoft\Windows\Temporary Internet Files\Content.IE5\BIZRA5B6\MP9004431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516576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Double Bracket 4"/>
          <p:cNvSpPr>
            <a:spLocks noChangeArrowheads="1"/>
          </p:cNvSpPr>
          <p:nvPr/>
        </p:nvSpPr>
        <p:spPr bwMode="auto">
          <a:xfrm>
            <a:off x="2057400" y="4469710"/>
            <a:ext cx="6849095" cy="1819620"/>
          </a:xfrm>
          <a:prstGeom prst="bracketPair">
            <a:avLst>
              <a:gd name="adj" fmla="val 16667"/>
            </a:avLst>
          </a:prstGeom>
          <a:solidFill>
            <a:srgbClr val="1B4075">
              <a:alpha val="85097"/>
            </a:srgbClr>
          </a:solidFill>
          <a:ln w="57150" cap="sq">
            <a:solidFill>
              <a:srgbClr val="B2D235"/>
            </a:solidFill>
            <a:round/>
            <a:headEnd/>
            <a:tailEnd/>
          </a:ln>
        </p:spPr>
        <p:txBody>
          <a:bodyPr anchor="ctr"/>
          <a:lstStyle/>
          <a:p>
            <a:pPr eaLnBrk="0" hangingPunct="0">
              <a:spcAft>
                <a:spcPts val="600"/>
              </a:spcAft>
              <a:buClr>
                <a:schemeClr val="tx2"/>
              </a:buClr>
            </a:pPr>
            <a:r>
              <a:rPr lang="en-US" altLang="en-US" sz="2800" dirty="0" smtClean="0">
                <a:solidFill>
                  <a:srgbClr val="FFFFFF"/>
                </a:solidFill>
              </a:rPr>
              <a:t>First be a business leader and a security leader or fraud leader second; use business-driven security metrics to prove it.</a:t>
            </a:r>
            <a:endParaRPr lang="en-US" altLang="en-US" sz="2800" dirty="0">
              <a:solidFill>
                <a:srgbClr val="FFFFFF"/>
              </a:solidFill>
            </a:endParaRPr>
          </a:p>
        </p:txBody>
      </p:sp>
    </p:spTree>
    <p:extLst>
      <p:ext uri="{BB962C8B-B14F-4D97-AF65-F5344CB8AC3E}">
        <p14:creationId xmlns:p14="http://schemas.microsoft.com/office/powerpoint/2010/main" val="84753914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Information Security Dashboards</a:t>
            </a:r>
            <a:endParaRPr lang="en-US" dirty="0"/>
          </a:p>
        </p:txBody>
      </p:sp>
      <p:pic>
        <p:nvPicPr>
          <p:cNvPr id="3" name="Picture 2" descr="Screen Shot 2012-02-13 at 1.2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8598917" cy="5181600"/>
          </a:xfrm>
          <a:prstGeom prst="rect">
            <a:avLst/>
          </a:prstGeom>
        </p:spPr>
      </p:pic>
    </p:spTree>
    <p:extLst>
      <p:ext uri="{BB962C8B-B14F-4D97-AF65-F5344CB8AC3E}">
        <p14:creationId xmlns:p14="http://schemas.microsoft.com/office/powerpoint/2010/main" val="198745384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Security Metrics Dashboard Examples</a:t>
            </a:r>
          </a:p>
        </p:txBody>
      </p:sp>
      <p:pic>
        <p:nvPicPr>
          <p:cNvPr id="3" name="Picture 2"/>
          <p:cNvPicPr>
            <a:picLocks noChangeAspect="1"/>
          </p:cNvPicPr>
          <p:nvPr/>
        </p:nvPicPr>
        <p:blipFill>
          <a:blip r:embed="rId2"/>
          <a:stretch>
            <a:fillRect/>
          </a:stretch>
        </p:blipFill>
        <p:spPr>
          <a:xfrm>
            <a:off x="228600" y="1219200"/>
            <a:ext cx="8362286" cy="3124200"/>
          </a:xfrm>
          <a:prstGeom prst="rect">
            <a:avLst/>
          </a:prstGeom>
        </p:spPr>
      </p:pic>
    </p:spTree>
    <p:extLst>
      <p:ext uri="{BB962C8B-B14F-4D97-AF65-F5344CB8AC3E}">
        <p14:creationId xmlns:p14="http://schemas.microsoft.com/office/powerpoint/2010/main" val="353348609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Metrics/Concerns Grouping</a:t>
            </a:r>
            <a:endParaRPr lang="en-US" dirty="0"/>
          </a:p>
        </p:txBody>
      </p:sp>
      <p:sp>
        <p:nvSpPr>
          <p:cNvPr id="4" name="Slide Number Placeholder 3"/>
          <p:cNvSpPr>
            <a:spLocks noGrp="1"/>
          </p:cNvSpPr>
          <p:nvPr>
            <p:ph type="sldNum" sz="quarter" idx="4294967295"/>
          </p:nvPr>
        </p:nvSpPr>
        <p:spPr>
          <a:xfrm>
            <a:off x="6858000" y="5913438"/>
            <a:ext cx="2286000" cy="244475"/>
          </a:xfrm>
          <a:prstGeom prst="rect">
            <a:avLst/>
          </a:prstGeom>
        </p:spPr>
        <p:txBody>
          <a:bodyPr/>
          <a:lstStyle/>
          <a:p>
            <a:pPr>
              <a:defRPr/>
            </a:pPr>
            <a:fld id="{EE3716D3-E69A-4943-B523-D5FECE290601}" type="slidenum">
              <a:rPr lang="en-US" smtClean="0"/>
              <a:pPr>
                <a:defRPr/>
              </a:pPr>
              <a:t>22</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066800"/>
            <a:ext cx="2290767"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227800139"/>
              </p:ext>
            </p:extLst>
          </p:nvPr>
        </p:nvGraphicFramePr>
        <p:xfrm>
          <a:off x="389025" y="1097526"/>
          <a:ext cx="5783175" cy="4525968"/>
        </p:xfrm>
        <a:graphic>
          <a:graphicData uri="http://schemas.openxmlformats.org/drawingml/2006/table">
            <a:tbl>
              <a:tblPr>
                <a:tableStyleId>{5C22544A-7EE6-4342-B048-85BDC9FD1C3A}</a:tableStyleId>
              </a:tblPr>
              <a:tblGrid>
                <a:gridCol w="2099544"/>
                <a:gridCol w="3683631"/>
              </a:tblGrid>
              <a:tr h="188582">
                <a:tc>
                  <a:txBody>
                    <a:bodyPr/>
                    <a:lstStyle/>
                    <a:p>
                      <a:pPr algn="l" fontAlgn="ctr"/>
                      <a:r>
                        <a:rPr lang="en-US" sz="1000" u="none" strike="noStrike" dirty="0">
                          <a:effectLst/>
                        </a:rPr>
                        <a:t>Attacks</a:t>
                      </a: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a:effectLst/>
                        </a:rPr>
                        <a:t>Attacks/Breaches, Scans/Probes, APT, Malware</a:t>
                      </a:r>
                      <a:endParaRPr lang="en-US" sz="1000" b="0" i="0" u="none" strike="noStrike">
                        <a:solidFill>
                          <a:srgbClr val="000000"/>
                        </a:solidFill>
                        <a:effectLst/>
                        <a:latin typeface="Calibri"/>
                      </a:endParaRPr>
                    </a:p>
                  </a:txBody>
                  <a:tcPr marL="9429" marR="9429" marT="9429" marB="0" anchor="ctr"/>
                </a:tc>
              </a:tr>
              <a:tr h="188582">
                <a:tc rowSpan="3">
                  <a:txBody>
                    <a:bodyPr/>
                    <a:lstStyle/>
                    <a:p>
                      <a:pPr algn="l" fontAlgn="ctr"/>
                      <a:r>
                        <a:rPr lang="en-US" sz="1000" u="none" strike="noStrike" dirty="0">
                          <a:effectLst/>
                        </a:rPr>
                        <a:t>Awareness/Mitigation</a:t>
                      </a: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a:effectLst/>
                        </a:rPr>
                        <a:t>CDM, Monitoring</a:t>
                      </a:r>
                      <a:endParaRPr lang="en-US" sz="1000" b="0" i="0" u="none" strike="noStrike">
                        <a:solidFill>
                          <a:srgbClr val="000000"/>
                        </a:solidFill>
                        <a:effectLst/>
                        <a:latin typeface="Calibri"/>
                      </a:endParaRPr>
                    </a:p>
                  </a:txBody>
                  <a:tcPr marL="9429" marR="9429" marT="9429" marB="0" anchor="ctr">
                    <a:noFill/>
                  </a:tcP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a:effectLst/>
                        </a:rPr>
                        <a:t>Incidence Response</a:t>
                      </a:r>
                      <a:endParaRPr lang="en-US" sz="1000" b="0" i="0" u="none" strike="noStrike">
                        <a:solidFill>
                          <a:srgbClr val="000000"/>
                        </a:solidFill>
                        <a:effectLst/>
                        <a:latin typeface="Calibri"/>
                      </a:endParaRPr>
                    </a:p>
                  </a:txBody>
                  <a:tcPr marL="9429" marR="9429" marT="9429" marB="0" anchor="ctr">
                    <a:noFill/>
                  </a:tcP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dirty="0">
                          <a:effectLst/>
                        </a:rPr>
                        <a:t>Threat Intel</a:t>
                      </a:r>
                      <a:endParaRPr lang="en-US" sz="1000" b="0" i="0" u="none" strike="noStrike" dirty="0">
                        <a:solidFill>
                          <a:srgbClr val="000000"/>
                        </a:solidFill>
                        <a:effectLst/>
                        <a:latin typeface="Calibri"/>
                      </a:endParaRPr>
                    </a:p>
                  </a:txBody>
                  <a:tcPr marL="9429" marR="9429" marT="9429" marB="0" anchor="ctr">
                    <a:noFill/>
                  </a:tcPr>
                </a:tc>
              </a:tr>
              <a:tr h="188582">
                <a:tc>
                  <a:txBody>
                    <a:bodyPr/>
                    <a:lstStyle/>
                    <a:p>
                      <a:pPr algn="l" fontAlgn="ctr"/>
                      <a:r>
                        <a:rPr lang="en-US" sz="1000" u="none" strike="noStrike">
                          <a:effectLst/>
                        </a:rPr>
                        <a:t>Compliance</a:t>
                      </a: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a:effectLst/>
                        </a:rPr>
                        <a:t>Compliance</a:t>
                      </a:r>
                      <a:endParaRPr lang="en-US" sz="1000" b="0" i="0" u="none" strike="noStrike">
                        <a:solidFill>
                          <a:srgbClr val="000000"/>
                        </a:solidFill>
                        <a:effectLst/>
                        <a:latin typeface="Calibri"/>
                      </a:endParaRPr>
                    </a:p>
                  </a:txBody>
                  <a:tcPr marL="9429" marR="9429" marT="9429" marB="0" anchor="ctr"/>
                </a:tc>
              </a:tr>
              <a:tr h="188582">
                <a:tc>
                  <a:txBody>
                    <a:bodyPr/>
                    <a:lstStyle/>
                    <a:p>
                      <a:pPr algn="l" fontAlgn="ctr"/>
                      <a:r>
                        <a:rPr lang="en-US" sz="1000" u="none" strike="noStrike">
                          <a:effectLst/>
                        </a:rPr>
                        <a:t>Data Protection</a:t>
                      </a:r>
                      <a:endParaRPr lang="en-US" sz="1000" b="0" i="0" u="none" strike="noStrike">
                        <a:solidFill>
                          <a:srgbClr val="000000"/>
                        </a:solidFill>
                        <a:effectLst/>
                        <a:latin typeface="Calibri"/>
                      </a:endParaRPr>
                    </a:p>
                  </a:txBody>
                  <a:tcPr marL="9429" marR="9429" marT="9429" marB="0" anchor="ctr">
                    <a:noFill/>
                  </a:tcPr>
                </a:tc>
                <a:tc>
                  <a:txBody>
                    <a:bodyPr/>
                    <a:lstStyle/>
                    <a:p>
                      <a:pPr algn="l" fontAlgn="ctr"/>
                      <a:r>
                        <a:rPr lang="en-US" sz="1000" u="none" strike="noStrike" dirty="0">
                          <a:effectLst/>
                        </a:rPr>
                        <a:t>Corporate/IP Data, PII, Leakage</a:t>
                      </a:r>
                      <a:endParaRPr lang="en-US" sz="1000" b="0" i="0" u="none" strike="noStrike" dirty="0">
                        <a:solidFill>
                          <a:srgbClr val="000000"/>
                        </a:solidFill>
                        <a:effectLst/>
                        <a:latin typeface="Calibri"/>
                      </a:endParaRPr>
                    </a:p>
                  </a:txBody>
                  <a:tcPr marL="9429" marR="9429" marT="9429" marB="0" anchor="ctr">
                    <a:noFill/>
                  </a:tcPr>
                </a:tc>
              </a:tr>
              <a:tr h="188582">
                <a:tc rowSpan="10">
                  <a:txBody>
                    <a:bodyPr/>
                    <a:lstStyle/>
                    <a:p>
                      <a:pPr algn="l" fontAlgn="ctr"/>
                      <a:r>
                        <a:rPr lang="en-US" sz="1000" u="none" strike="noStrike" dirty="0">
                          <a:effectLst/>
                        </a:rPr>
                        <a:t>Infrastructure, End-Point Devices</a:t>
                      </a: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a:effectLst/>
                        </a:rPr>
                        <a:t>Backup</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a:effectLst/>
                        </a:rPr>
                        <a:t>Cloud</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dirty="0">
                          <a:effectLst/>
                        </a:rPr>
                        <a:t>E-Mail</a:t>
                      </a:r>
                      <a:endParaRPr lang="en-US" sz="1000" b="0" i="0" u="none" strike="noStrike" dirty="0">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a:effectLst/>
                        </a:rPr>
                        <a:t>Hardware</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a:effectLst/>
                        </a:rPr>
                        <a:t>Mobile Device Management</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b"/>
                      <a:r>
                        <a:rPr lang="en-US" sz="1000" u="none" strike="noStrike">
                          <a:effectLst/>
                        </a:rPr>
                        <a:t>Network Security   </a:t>
                      </a:r>
                      <a:endParaRPr lang="en-US" sz="1000" b="0" i="0" u="none" strike="noStrike">
                        <a:solidFill>
                          <a:srgbClr val="000000"/>
                        </a:solidFill>
                        <a:effectLst/>
                        <a:latin typeface="Calibri"/>
                      </a:endParaRPr>
                    </a:p>
                  </a:txBody>
                  <a:tcPr marL="9429" marR="9429" marT="9429" marB="0" anchor="b"/>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a:effectLst/>
                        </a:rPr>
                        <a:t>Software</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a:effectLst/>
                        </a:rPr>
                        <a:t>Supply Chain</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a:effectLst/>
                        </a:rPr>
                        <a:t>Tools</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a:effectLst/>
                        </a:rPr>
                        <a:t>WiFi Security</a:t>
                      </a:r>
                      <a:endParaRPr lang="en-US" sz="1000" b="0" i="0" u="none" strike="noStrike">
                        <a:solidFill>
                          <a:srgbClr val="000000"/>
                        </a:solidFill>
                        <a:effectLst/>
                        <a:latin typeface="Calibri"/>
                      </a:endParaRPr>
                    </a:p>
                  </a:txBody>
                  <a:tcPr marL="9429" marR="9429" marT="9429" marB="0" anchor="ctr"/>
                </a:tc>
              </a:tr>
              <a:tr h="188582">
                <a:tc rowSpan="4">
                  <a:txBody>
                    <a:bodyPr/>
                    <a:lstStyle/>
                    <a:p>
                      <a:pPr algn="l" fontAlgn="ctr"/>
                      <a:r>
                        <a:rPr lang="en-US" sz="1000" u="none" strike="noStrike" dirty="0">
                          <a:effectLst/>
                        </a:rPr>
                        <a:t>Manage/Plan</a:t>
                      </a: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a:effectLst/>
                        </a:rPr>
                        <a:t>Change Management</a:t>
                      </a:r>
                      <a:endParaRPr lang="en-US" sz="1000" b="0" i="0" u="none" strike="noStrike">
                        <a:solidFill>
                          <a:srgbClr val="000000"/>
                        </a:solidFill>
                        <a:effectLst/>
                        <a:latin typeface="Calibri"/>
                      </a:endParaRPr>
                    </a:p>
                  </a:txBody>
                  <a:tcPr marL="9429" marR="9429" marT="9429" marB="0" anchor="ctr">
                    <a:noFill/>
                  </a:tcP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a:effectLst/>
                        </a:rPr>
                        <a:t>COOP</a:t>
                      </a:r>
                      <a:endParaRPr lang="en-US" sz="1000" b="0" i="0" u="none" strike="noStrike">
                        <a:solidFill>
                          <a:srgbClr val="000000"/>
                        </a:solidFill>
                        <a:effectLst/>
                        <a:latin typeface="Calibri"/>
                      </a:endParaRPr>
                    </a:p>
                  </a:txBody>
                  <a:tcPr marL="9429" marR="9429" marT="9429" marB="0" anchor="ctr">
                    <a:noFill/>
                  </a:tcP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a:effectLst/>
                        </a:rPr>
                        <a:t>Management, Planning, Policy, Strategy, Leadership of Security</a:t>
                      </a:r>
                      <a:endParaRPr lang="en-US" sz="1000" b="0" i="0" u="none" strike="noStrike">
                        <a:solidFill>
                          <a:srgbClr val="000000"/>
                        </a:solidFill>
                        <a:effectLst/>
                        <a:latin typeface="Calibri"/>
                      </a:endParaRPr>
                    </a:p>
                  </a:txBody>
                  <a:tcPr marL="9429" marR="9429" marT="9429" marB="0" anchor="ctr">
                    <a:noFill/>
                  </a:tcP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noFill/>
                  </a:tcPr>
                </a:tc>
                <a:tc>
                  <a:txBody>
                    <a:bodyPr/>
                    <a:lstStyle/>
                    <a:p>
                      <a:pPr algn="l" fontAlgn="ctr"/>
                      <a:r>
                        <a:rPr lang="en-US" sz="1000" u="none" strike="noStrike" dirty="0">
                          <a:effectLst/>
                        </a:rPr>
                        <a:t>Security Architecture, Amount, ROI, Asset Value &amp; Priority of Security</a:t>
                      </a:r>
                      <a:endParaRPr lang="en-US" sz="1000" b="0" i="0" u="none" strike="noStrike" dirty="0">
                        <a:solidFill>
                          <a:srgbClr val="000000"/>
                        </a:solidFill>
                        <a:effectLst/>
                        <a:latin typeface="Calibri"/>
                      </a:endParaRPr>
                    </a:p>
                  </a:txBody>
                  <a:tcPr marL="9429" marR="9429" marT="9429" marB="0" anchor="ctr">
                    <a:noFill/>
                  </a:tcPr>
                </a:tc>
              </a:tr>
              <a:tr h="188582">
                <a:tc rowSpan="4">
                  <a:txBody>
                    <a:bodyPr/>
                    <a:lstStyle/>
                    <a:p>
                      <a:pPr algn="l" fontAlgn="ctr"/>
                      <a:r>
                        <a:rPr lang="en-US" sz="1000" u="none" strike="noStrike" dirty="0">
                          <a:effectLst/>
                        </a:rPr>
                        <a:t>People</a:t>
                      </a: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a:effectLst/>
                        </a:rPr>
                        <a:t>Identity Management</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a:effectLst/>
                        </a:rPr>
                        <a:t>Qualified Personnel</a:t>
                      </a:r>
                      <a:endParaRPr lang="en-US" sz="1000" b="0" i="0" u="none" strike="noStrike">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a:solidFill>
                          <a:srgbClr val="000000"/>
                        </a:solidFill>
                        <a:effectLst/>
                        <a:latin typeface="Calibri"/>
                      </a:endParaRPr>
                    </a:p>
                  </a:txBody>
                  <a:tcPr marL="9429" marR="9429" marT="9429" marB="0" anchor="ctr"/>
                </a:tc>
                <a:tc>
                  <a:txBody>
                    <a:bodyPr/>
                    <a:lstStyle/>
                    <a:p>
                      <a:pPr algn="l" fontAlgn="ctr"/>
                      <a:r>
                        <a:rPr lang="en-US" sz="1000" u="none" strike="noStrike" dirty="0">
                          <a:effectLst/>
                        </a:rPr>
                        <a:t>Training</a:t>
                      </a:r>
                      <a:endParaRPr lang="en-US" sz="1000" b="0" i="0" u="none" strike="noStrike" dirty="0">
                        <a:solidFill>
                          <a:srgbClr val="000000"/>
                        </a:solidFill>
                        <a:effectLst/>
                        <a:latin typeface="Calibri"/>
                      </a:endParaRPr>
                    </a:p>
                  </a:txBody>
                  <a:tcPr marL="9429" marR="9429" marT="9429" marB="0" anchor="ctr"/>
                </a:tc>
              </a:tr>
              <a:tr h="188582">
                <a:tc vMerge="1">
                  <a:txBody>
                    <a:bodyPr/>
                    <a:lstStyle/>
                    <a:p>
                      <a:pPr algn="l" fontAlgn="ctr"/>
                      <a:endParaRPr lang="en-US" sz="1000" b="0" i="0" u="none" strike="noStrike" dirty="0">
                        <a:solidFill>
                          <a:srgbClr val="000000"/>
                        </a:solidFill>
                        <a:effectLst/>
                        <a:latin typeface="Calibri"/>
                      </a:endParaRPr>
                    </a:p>
                  </a:txBody>
                  <a:tcPr marL="9429" marR="9429" marT="9429" marB="0" anchor="ctr"/>
                </a:tc>
                <a:tc>
                  <a:txBody>
                    <a:bodyPr/>
                    <a:lstStyle/>
                    <a:p>
                      <a:pPr algn="l" fontAlgn="ctr"/>
                      <a:r>
                        <a:rPr lang="en-US" sz="1000" u="none" strike="noStrike" dirty="0">
                          <a:effectLst/>
                        </a:rPr>
                        <a:t>User Activities, Insider Threat</a:t>
                      </a:r>
                      <a:endParaRPr lang="en-US" sz="1000" b="0" i="0" u="none" strike="noStrike" dirty="0">
                        <a:solidFill>
                          <a:srgbClr val="000000"/>
                        </a:solidFill>
                        <a:effectLst/>
                        <a:latin typeface="Calibri"/>
                      </a:endParaRPr>
                    </a:p>
                  </a:txBody>
                  <a:tcPr marL="9429" marR="9429" marT="9429" marB="0" anchor="ctr"/>
                </a:tc>
              </a:tr>
            </a:tbl>
          </a:graphicData>
        </a:graphic>
      </p:graphicFrame>
      <p:sp>
        <p:nvSpPr>
          <p:cNvPr id="9" name="Rectangle 8"/>
          <p:cNvSpPr/>
          <p:nvPr/>
        </p:nvSpPr>
        <p:spPr>
          <a:xfrm>
            <a:off x="381000" y="685800"/>
            <a:ext cx="8221575" cy="338554"/>
          </a:xfrm>
          <a:prstGeom prst="rect">
            <a:avLst/>
          </a:prstGeom>
        </p:spPr>
        <p:txBody>
          <a:bodyPr wrap="square">
            <a:spAutoFit/>
          </a:bodyPr>
          <a:lstStyle/>
          <a:p>
            <a:pPr lvl="0">
              <a:defRPr/>
            </a:pPr>
            <a:r>
              <a:rPr lang="en-US" sz="1600" dirty="0" smtClean="0">
                <a:solidFill>
                  <a:srgbClr val="27130E"/>
                </a:solidFill>
              </a:rPr>
              <a:t>7 Metric Groups           25 Concern Areas                                    165 Metrics Candidates</a:t>
            </a:r>
            <a:endParaRPr lang="en-US" sz="1600" dirty="0">
              <a:solidFill>
                <a:srgbClr val="27130E"/>
              </a:solidFill>
            </a:endParaRPr>
          </a:p>
        </p:txBody>
      </p:sp>
    </p:spTree>
    <p:extLst>
      <p:ext uri="{BB962C8B-B14F-4D97-AF65-F5344CB8AC3E}">
        <p14:creationId xmlns:p14="http://schemas.microsoft.com/office/powerpoint/2010/main" val="42020283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291800"/>
            <a:ext cx="2133600" cy="2036175"/>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u="sng" dirty="0" smtClean="0">
              <a:solidFill>
                <a:srgbClr val="27130E"/>
              </a:solidFill>
            </a:endParaRPr>
          </a:p>
          <a:p>
            <a:pPr fontAlgn="b"/>
            <a:r>
              <a:rPr lang="en-US" sz="1200" b="1" u="sng" dirty="0" smtClean="0">
                <a:solidFill>
                  <a:srgbClr val="27130E"/>
                </a:solidFill>
              </a:rPr>
              <a:t>Awareness/Mitigation</a:t>
            </a:r>
            <a:endParaRPr lang="en-US" sz="1200" dirty="0">
              <a:solidFill>
                <a:srgbClr val="27130E"/>
              </a:solidFill>
            </a:endParaRPr>
          </a:p>
          <a:p>
            <a:pPr fontAlgn="b"/>
            <a:r>
              <a:rPr lang="en-US" sz="1200" dirty="0" smtClean="0">
                <a:solidFill>
                  <a:srgbClr val="27130E"/>
                </a:solidFill>
              </a:rPr>
              <a:t>Monitoring </a:t>
            </a:r>
            <a:r>
              <a:rPr lang="en-US" sz="1200" dirty="0">
                <a:solidFill>
                  <a:srgbClr val="27130E"/>
                </a:solidFill>
              </a:rPr>
              <a:t>(14)</a:t>
            </a:r>
          </a:p>
          <a:p>
            <a:pPr fontAlgn="b"/>
            <a:r>
              <a:rPr lang="en-US" sz="1200" dirty="0">
                <a:solidFill>
                  <a:srgbClr val="27130E"/>
                </a:solidFill>
              </a:rPr>
              <a:t>CDM (13)</a:t>
            </a:r>
          </a:p>
          <a:p>
            <a:pPr fontAlgn="b"/>
            <a:r>
              <a:rPr lang="en-US" sz="1200" dirty="0">
                <a:solidFill>
                  <a:srgbClr val="27130E"/>
                </a:solidFill>
              </a:rPr>
              <a:t>Holistic understanding (6)</a:t>
            </a:r>
          </a:p>
          <a:p>
            <a:pPr fontAlgn="b"/>
            <a:r>
              <a:rPr lang="en-US" sz="1200" dirty="0">
                <a:solidFill>
                  <a:srgbClr val="27130E"/>
                </a:solidFill>
              </a:rPr>
              <a:t>Blindspot Awareness (5)</a:t>
            </a:r>
          </a:p>
          <a:p>
            <a:pPr fontAlgn="b"/>
            <a:r>
              <a:rPr lang="en-US" sz="1200" dirty="0">
                <a:solidFill>
                  <a:srgbClr val="27130E"/>
                </a:solidFill>
              </a:rPr>
              <a:t>Threat intel (4)</a:t>
            </a:r>
          </a:p>
          <a:p>
            <a:pPr fontAlgn="b"/>
            <a:r>
              <a:rPr lang="en-US" sz="1200" dirty="0">
                <a:solidFill>
                  <a:srgbClr val="27130E"/>
                </a:solidFill>
              </a:rPr>
              <a:t>Metrics (1)</a:t>
            </a:r>
          </a:p>
          <a:p>
            <a:pPr fontAlgn="b"/>
            <a:r>
              <a:rPr lang="en-US" sz="1200" dirty="0">
                <a:solidFill>
                  <a:srgbClr val="27130E"/>
                </a:solidFill>
              </a:rPr>
              <a:t>Incidence response (4)</a:t>
            </a:r>
          </a:p>
          <a:p>
            <a:pPr fontAlgn="b"/>
            <a:r>
              <a:rPr lang="en-US" sz="1200" dirty="0">
                <a:solidFill>
                  <a:srgbClr val="27130E"/>
                </a:solidFill>
              </a:rPr>
              <a:t>Mitigation (1</a:t>
            </a:r>
            <a:r>
              <a:rPr lang="en-US" sz="1200" dirty="0" smtClean="0">
                <a:solidFill>
                  <a:srgbClr val="27130E"/>
                </a:solidFill>
              </a:rPr>
              <a:t>)</a:t>
            </a:r>
            <a:endParaRPr lang="en-US" sz="1200" dirty="0">
              <a:solidFill>
                <a:srgbClr val="27130E"/>
              </a:solidFill>
            </a:endParaRPr>
          </a:p>
        </p:txBody>
      </p:sp>
      <p:sp>
        <p:nvSpPr>
          <p:cNvPr id="12" name="Rectangle 11"/>
          <p:cNvSpPr/>
          <p:nvPr/>
        </p:nvSpPr>
        <p:spPr>
          <a:xfrm>
            <a:off x="6705600" y="1291800"/>
            <a:ext cx="2286000" cy="4322175"/>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u="sng" dirty="0" smtClean="0">
              <a:solidFill>
                <a:srgbClr val="27130E"/>
              </a:solidFill>
            </a:endParaRPr>
          </a:p>
          <a:p>
            <a:pPr fontAlgn="b"/>
            <a:r>
              <a:rPr lang="en-US" sz="1200" b="1" u="sng" dirty="0" smtClean="0">
                <a:solidFill>
                  <a:srgbClr val="27130E"/>
                </a:solidFill>
              </a:rPr>
              <a:t>Manage/Plan</a:t>
            </a:r>
          </a:p>
          <a:p>
            <a:pPr fontAlgn="b"/>
            <a:r>
              <a:rPr lang="en-US" sz="1200" dirty="0" smtClean="0">
                <a:solidFill>
                  <a:srgbClr val="27130E"/>
                </a:solidFill>
              </a:rPr>
              <a:t>Management (17)</a:t>
            </a:r>
          </a:p>
          <a:p>
            <a:pPr fontAlgn="b"/>
            <a:r>
              <a:rPr lang="en-US" sz="1200" dirty="0" smtClean="0">
                <a:solidFill>
                  <a:srgbClr val="27130E"/>
                </a:solidFill>
              </a:rPr>
              <a:t>Policy (17)</a:t>
            </a:r>
          </a:p>
          <a:p>
            <a:pPr fontAlgn="b"/>
            <a:r>
              <a:rPr lang="en-US" sz="1200" dirty="0" smtClean="0">
                <a:solidFill>
                  <a:srgbClr val="27130E"/>
                </a:solidFill>
              </a:rPr>
              <a:t>Strategy (10)</a:t>
            </a:r>
          </a:p>
          <a:p>
            <a:pPr fontAlgn="b"/>
            <a:r>
              <a:rPr lang="en-US" sz="1200" dirty="0" smtClean="0">
                <a:solidFill>
                  <a:srgbClr val="27130E"/>
                </a:solidFill>
              </a:rPr>
              <a:t>Planning (4)</a:t>
            </a:r>
          </a:p>
          <a:p>
            <a:pPr fontAlgn="b"/>
            <a:r>
              <a:rPr lang="en-US" sz="1200" dirty="0" smtClean="0">
                <a:solidFill>
                  <a:srgbClr val="27130E"/>
                </a:solidFill>
              </a:rPr>
              <a:t>Prioritizing security (7)</a:t>
            </a:r>
          </a:p>
          <a:p>
            <a:pPr fontAlgn="b"/>
            <a:r>
              <a:rPr lang="en-US" sz="1200" dirty="0" smtClean="0">
                <a:solidFill>
                  <a:srgbClr val="27130E"/>
                </a:solidFill>
              </a:rPr>
              <a:t>Amount of security (4)</a:t>
            </a:r>
          </a:p>
          <a:p>
            <a:pPr fontAlgn="b"/>
            <a:r>
              <a:rPr lang="en-US" sz="1200" dirty="0" smtClean="0">
                <a:solidFill>
                  <a:srgbClr val="27130E"/>
                </a:solidFill>
              </a:rPr>
              <a:t>Security architecture (3)</a:t>
            </a:r>
          </a:p>
          <a:p>
            <a:pPr fontAlgn="b"/>
            <a:r>
              <a:rPr lang="en-US" sz="1200" dirty="0" smtClean="0">
                <a:solidFill>
                  <a:srgbClr val="27130E"/>
                </a:solidFill>
              </a:rPr>
              <a:t>Fragmented IT (2)</a:t>
            </a:r>
          </a:p>
          <a:p>
            <a:pPr fontAlgn="b"/>
            <a:r>
              <a:rPr lang="en-US" sz="1200" dirty="0" smtClean="0">
                <a:solidFill>
                  <a:srgbClr val="27130E"/>
                </a:solidFill>
              </a:rPr>
              <a:t>Change Management (2)</a:t>
            </a:r>
          </a:p>
          <a:p>
            <a:pPr fontAlgn="b"/>
            <a:r>
              <a:rPr lang="en-US" sz="1200" dirty="0" smtClean="0">
                <a:solidFill>
                  <a:srgbClr val="27130E"/>
                </a:solidFill>
              </a:rPr>
              <a:t>Procedures (7)</a:t>
            </a:r>
          </a:p>
          <a:p>
            <a:pPr fontAlgn="b"/>
            <a:r>
              <a:rPr lang="en-US" sz="1200" dirty="0" smtClean="0">
                <a:solidFill>
                  <a:srgbClr val="27130E"/>
                </a:solidFill>
              </a:rPr>
              <a:t>Communications with leadership (4)</a:t>
            </a:r>
          </a:p>
          <a:p>
            <a:pPr fontAlgn="b"/>
            <a:r>
              <a:rPr lang="en-US" sz="1200" dirty="0" smtClean="0">
                <a:solidFill>
                  <a:srgbClr val="27130E"/>
                </a:solidFill>
              </a:rPr>
              <a:t>Reputation (5)</a:t>
            </a:r>
            <a:endParaRPr lang="en-US" sz="1200" dirty="0">
              <a:solidFill>
                <a:srgbClr val="27130E"/>
              </a:solidFill>
            </a:endParaRPr>
          </a:p>
        </p:txBody>
      </p:sp>
      <p:sp>
        <p:nvSpPr>
          <p:cNvPr id="2" name="Title 1"/>
          <p:cNvSpPr>
            <a:spLocks noGrp="1"/>
          </p:cNvSpPr>
          <p:nvPr>
            <p:ph type="title"/>
          </p:nvPr>
        </p:nvSpPr>
        <p:spPr/>
        <p:txBody>
          <a:bodyPr/>
          <a:lstStyle/>
          <a:p>
            <a:r>
              <a:rPr lang="en-US" dirty="0" smtClean="0"/>
              <a:t>7 Metrics Areas</a:t>
            </a:r>
            <a:r>
              <a:rPr lang="en-US" dirty="0"/>
              <a:t/>
            </a:r>
            <a:br>
              <a:rPr lang="en-US" dirty="0"/>
            </a:br>
            <a:endParaRPr lang="en-US" dirty="0"/>
          </a:p>
        </p:txBody>
      </p:sp>
      <p:sp>
        <p:nvSpPr>
          <p:cNvPr id="8" name="Rectangle 7"/>
          <p:cNvSpPr/>
          <p:nvPr/>
        </p:nvSpPr>
        <p:spPr>
          <a:xfrm>
            <a:off x="4495800" y="1291800"/>
            <a:ext cx="2133600" cy="2036175"/>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u="sng" dirty="0" smtClean="0">
              <a:solidFill>
                <a:srgbClr val="27130E"/>
              </a:solidFill>
            </a:endParaRPr>
          </a:p>
          <a:p>
            <a:pPr fontAlgn="b"/>
            <a:r>
              <a:rPr lang="en-US" sz="1200" b="1" u="sng" dirty="0" smtClean="0">
                <a:solidFill>
                  <a:srgbClr val="27130E"/>
                </a:solidFill>
              </a:rPr>
              <a:t>Data Protection</a:t>
            </a:r>
            <a:endParaRPr lang="en-US" sz="1200" b="1" u="sng" dirty="0">
              <a:solidFill>
                <a:srgbClr val="27130E"/>
              </a:solidFill>
            </a:endParaRPr>
          </a:p>
          <a:p>
            <a:pPr fontAlgn="b"/>
            <a:r>
              <a:rPr lang="en-US" sz="1200" dirty="0">
                <a:solidFill>
                  <a:srgbClr val="27130E"/>
                </a:solidFill>
              </a:rPr>
              <a:t>Data Stolen (13)</a:t>
            </a:r>
          </a:p>
          <a:p>
            <a:pPr fontAlgn="b"/>
            <a:r>
              <a:rPr lang="en-US" sz="1200" dirty="0">
                <a:solidFill>
                  <a:srgbClr val="27130E"/>
                </a:solidFill>
              </a:rPr>
              <a:t>PII (10)</a:t>
            </a:r>
          </a:p>
          <a:p>
            <a:pPr fontAlgn="b"/>
            <a:r>
              <a:rPr lang="en-US" sz="1200" dirty="0">
                <a:solidFill>
                  <a:srgbClr val="27130E"/>
                </a:solidFill>
              </a:rPr>
              <a:t>Data Leakage (11)</a:t>
            </a:r>
          </a:p>
        </p:txBody>
      </p:sp>
      <p:sp>
        <p:nvSpPr>
          <p:cNvPr id="11" name="Rectangle 10"/>
          <p:cNvSpPr/>
          <p:nvPr/>
        </p:nvSpPr>
        <p:spPr>
          <a:xfrm>
            <a:off x="160184" y="2503424"/>
            <a:ext cx="2049616" cy="3110551"/>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u="sng" dirty="0" smtClean="0">
              <a:solidFill>
                <a:srgbClr val="27130E"/>
              </a:solidFill>
            </a:endParaRPr>
          </a:p>
          <a:p>
            <a:pPr fontAlgn="b"/>
            <a:r>
              <a:rPr lang="en-US" sz="1200" b="1" u="sng" dirty="0" smtClean="0">
                <a:solidFill>
                  <a:srgbClr val="27130E"/>
                </a:solidFill>
              </a:rPr>
              <a:t>Infrastructure/Devices</a:t>
            </a:r>
            <a:endParaRPr lang="en-US" sz="1200" b="1" u="sng" dirty="0">
              <a:solidFill>
                <a:srgbClr val="27130E"/>
              </a:solidFill>
            </a:endParaRPr>
          </a:p>
          <a:p>
            <a:pPr fontAlgn="b"/>
            <a:r>
              <a:rPr lang="en-US" sz="1200" dirty="0">
                <a:solidFill>
                  <a:srgbClr val="27130E"/>
                </a:solidFill>
              </a:rPr>
              <a:t>Mobile Device Mgt (8)</a:t>
            </a:r>
          </a:p>
          <a:p>
            <a:pPr fontAlgn="b"/>
            <a:r>
              <a:rPr lang="en-US" sz="1200" dirty="0">
                <a:solidFill>
                  <a:srgbClr val="27130E"/>
                </a:solidFill>
              </a:rPr>
              <a:t>Wifi security (2)</a:t>
            </a:r>
          </a:p>
          <a:p>
            <a:pPr fontAlgn="b"/>
            <a:r>
              <a:rPr lang="en-US" sz="1200" dirty="0">
                <a:solidFill>
                  <a:srgbClr val="27130E"/>
                </a:solidFill>
              </a:rPr>
              <a:t>ICS </a:t>
            </a:r>
            <a:r>
              <a:rPr lang="en-US" sz="1200" dirty="0" smtClean="0">
                <a:solidFill>
                  <a:srgbClr val="27130E"/>
                </a:solidFill>
              </a:rPr>
              <a:t>(</a:t>
            </a:r>
            <a:r>
              <a:rPr lang="en-US" sz="1200" dirty="0">
                <a:solidFill>
                  <a:srgbClr val="27130E"/>
                </a:solidFill>
              </a:rPr>
              <a:t>3)</a:t>
            </a:r>
          </a:p>
          <a:p>
            <a:pPr fontAlgn="b"/>
            <a:r>
              <a:rPr lang="en-US" sz="1200" dirty="0">
                <a:solidFill>
                  <a:srgbClr val="27130E"/>
                </a:solidFill>
              </a:rPr>
              <a:t>Cloud (3)</a:t>
            </a:r>
          </a:p>
          <a:p>
            <a:pPr fontAlgn="b"/>
            <a:r>
              <a:rPr lang="en-US" sz="1200" dirty="0">
                <a:solidFill>
                  <a:srgbClr val="27130E"/>
                </a:solidFill>
              </a:rPr>
              <a:t>SCADA (1)</a:t>
            </a:r>
          </a:p>
          <a:p>
            <a:pPr fontAlgn="b"/>
            <a:r>
              <a:rPr lang="en-US" sz="1200" dirty="0">
                <a:solidFill>
                  <a:srgbClr val="27130E"/>
                </a:solidFill>
              </a:rPr>
              <a:t>Data storage (1)</a:t>
            </a:r>
          </a:p>
          <a:p>
            <a:pPr fontAlgn="b"/>
            <a:r>
              <a:rPr lang="en-US" sz="1200" dirty="0">
                <a:solidFill>
                  <a:srgbClr val="27130E"/>
                </a:solidFill>
              </a:rPr>
              <a:t>Hard drives (1)</a:t>
            </a:r>
          </a:p>
          <a:p>
            <a:pPr fontAlgn="b"/>
            <a:r>
              <a:rPr lang="en-US" sz="1200" dirty="0">
                <a:solidFill>
                  <a:srgbClr val="27130E"/>
                </a:solidFill>
              </a:rPr>
              <a:t>Thumb drives (1)</a:t>
            </a:r>
          </a:p>
          <a:p>
            <a:pPr fontAlgn="b"/>
            <a:r>
              <a:rPr lang="en-US" sz="1200" dirty="0" smtClean="0">
                <a:solidFill>
                  <a:srgbClr val="27130E"/>
                </a:solidFill>
              </a:rPr>
              <a:t>Backup </a:t>
            </a:r>
            <a:r>
              <a:rPr lang="en-US" sz="1200" dirty="0">
                <a:solidFill>
                  <a:srgbClr val="27130E"/>
                </a:solidFill>
              </a:rPr>
              <a:t>(2)</a:t>
            </a:r>
          </a:p>
          <a:p>
            <a:pPr fontAlgn="b"/>
            <a:r>
              <a:rPr lang="en-US" sz="1200" dirty="0">
                <a:solidFill>
                  <a:srgbClr val="27130E"/>
                </a:solidFill>
              </a:rPr>
              <a:t>Best tools (6)</a:t>
            </a:r>
          </a:p>
          <a:p>
            <a:pPr fontAlgn="b"/>
            <a:r>
              <a:rPr lang="en-US" sz="1200" dirty="0">
                <a:solidFill>
                  <a:srgbClr val="27130E"/>
                </a:solidFill>
              </a:rPr>
              <a:t>Oracle/Microsoft dominance (1)</a:t>
            </a:r>
          </a:p>
          <a:p>
            <a:pPr fontAlgn="b"/>
            <a:r>
              <a:rPr lang="en-US" sz="1200" dirty="0">
                <a:solidFill>
                  <a:srgbClr val="27130E"/>
                </a:solidFill>
              </a:rPr>
              <a:t>Supply chain (5)</a:t>
            </a:r>
          </a:p>
          <a:p>
            <a:pPr fontAlgn="b"/>
            <a:r>
              <a:rPr lang="en-US" sz="1200" dirty="0">
                <a:solidFill>
                  <a:srgbClr val="27130E"/>
                </a:solidFill>
              </a:rPr>
              <a:t>Physical Security (1)</a:t>
            </a:r>
          </a:p>
        </p:txBody>
      </p:sp>
      <p:sp>
        <p:nvSpPr>
          <p:cNvPr id="13" name="Rectangle 12"/>
          <p:cNvSpPr/>
          <p:nvPr/>
        </p:nvSpPr>
        <p:spPr>
          <a:xfrm>
            <a:off x="2286000" y="3362094"/>
            <a:ext cx="2133600" cy="2251881"/>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u="sng" dirty="0" smtClean="0">
              <a:solidFill>
                <a:srgbClr val="27130E"/>
              </a:solidFill>
            </a:endParaRPr>
          </a:p>
          <a:p>
            <a:pPr fontAlgn="b"/>
            <a:r>
              <a:rPr lang="en-US" sz="1200" b="1" u="sng" dirty="0" smtClean="0">
                <a:solidFill>
                  <a:srgbClr val="27130E"/>
                </a:solidFill>
              </a:rPr>
              <a:t>People</a:t>
            </a:r>
            <a:endParaRPr lang="en-US" sz="1200" b="1" u="sng" dirty="0">
              <a:solidFill>
                <a:srgbClr val="27130E"/>
              </a:solidFill>
            </a:endParaRPr>
          </a:p>
          <a:p>
            <a:pPr fontAlgn="b"/>
            <a:r>
              <a:rPr lang="en-US" sz="1200" dirty="0">
                <a:solidFill>
                  <a:srgbClr val="27130E"/>
                </a:solidFill>
              </a:rPr>
              <a:t>User activities (21)</a:t>
            </a:r>
          </a:p>
          <a:p>
            <a:pPr fontAlgn="b"/>
            <a:r>
              <a:rPr lang="en-US" sz="1200" dirty="0">
                <a:solidFill>
                  <a:srgbClr val="27130E"/>
                </a:solidFill>
              </a:rPr>
              <a:t>Insider threat (11)</a:t>
            </a:r>
          </a:p>
          <a:p>
            <a:pPr fontAlgn="b"/>
            <a:r>
              <a:rPr lang="en-US" sz="1200" dirty="0">
                <a:solidFill>
                  <a:srgbClr val="27130E"/>
                </a:solidFill>
              </a:rPr>
              <a:t>Qualified personnel (15)</a:t>
            </a:r>
          </a:p>
          <a:p>
            <a:pPr fontAlgn="b"/>
            <a:r>
              <a:rPr lang="en-US" sz="1200" dirty="0">
                <a:solidFill>
                  <a:srgbClr val="27130E"/>
                </a:solidFill>
              </a:rPr>
              <a:t>Training (9)</a:t>
            </a:r>
          </a:p>
          <a:p>
            <a:pPr fontAlgn="b"/>
            <a:r>
              <a:rPr lang="en-US" sz="1200" dirty="0">
                <a:solidFill>
                  <a:srgbClr val="27130E"/>
                </a:solidFill>
              </a:rPr>
              <a:t>Identity Management (10)</a:t>
            </a:r>
          </a:p>
          <a:p>
            <a:pPr fontAlgn="b"/>
            <a:r>
              <a:rPr lang="en-US" sz="1200" dirty="0">
                <a:solidFill>
                  <a:srgbClr val="27130E"/>
                </a:solidFill>
              </a:rPr>
              <a:t>Passwords (4)</a:t>
            </a:r>
          </a:p>
        </p:txBody>
      </p:sp>
      <p:sp>
        <p:nvSpPr>
          <p:cNvPr id="14" name="Rectangle 13"/>
          <p:cNvSpPr/>
          <p:nvPr/>
        </p:nvSpPr>
        <p:spPr>
          <a:xfrm>
            <a:off x="4495800" y="3362094"/>
            <a:ext cx="2133600" cy="2251881"/>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it-IT" sz="1200" b="1" u="sng" dirty="0" smtClean="0">
              <a:solidFill>
                <a:srgbClr val="27130E"/>
              </a:solidFill>
            </a:endParaRPr>
          </a:p>
          <a:p>
            <a:pPr fontAlgn="b"/>
            <a:r>
              <a:rPr lang="it-IT" sz="1200" b="1" u="sng" dirty="0" smtClean="0">
                <a:solidFill>
                  <a:srgbClr val="27130E"/>
                </a:solidFill>
              </a:rPr>
              <a:t>Compliance</a:t>
            </a:r>
            <a:endParaRPr lang="it-IT" sz="1200" b="1" u="sng" dirty="0">
              <a:solidFill>
                <a:srgbClr val="27130E"/>
              </a:solidFill>
            </a:endParaRPr>
          </a:p>
          <a:p>
            <a:pPr fontAlgn="b"/>
            <a:r>
              <a:rPr lang="it-IT" sz="1200" dirty="0">
                <a:solidFill>
                  <a:srgbClr val="27130E"/>
                </a:solidFill>
              </a:rPr>
              <a:t>Compliance (15)</a:t>
            </a:r>
          </a:p>
          <a:p>
            <a:pPr fontAlgn="b"/>
            <a:r>
              <a:rPr lang="it-IT" sz="1200" dirty="0">
                <a:solidFill>
                  <a:srgbClr val="27130E"/>
                </a:solidFill>
              </a:rPr>
              <a:t>PCI (1)</a:t>
            </a:r>
          </a:p>
          <a:p>
            <a:pPr fontAlgn="b"/>
            <a:r>
              <a:rPr lang="it-IT" sz="1200" dirty="0">
                <a:solidFill>
                  <a:srgbClr val="27130E"/>
                </a:solidFill>
              </a:rPr>
              <a:t>Legal liability (3)</a:t>
            </a:r>
            <a:endParaRPr lang="en-US" sz="1200" dirty="0">
              <a:solidFill>
                <a:srgbClr val="27130E"/>
              </a:solidFill>
            </a:endParaRPr>
          </a:p>
        </p:txBody>
      </p:sp>
      <p:sp>
        <p:nvSpPr>
          <p:cNvPr id="16" name="Rectangle 15"/>
          <p:cNvSpPr/>
          <p:nvPr/>
        </p:nvSpPr>
        <p:spPr>
          <a:xfrm>
            <a:off x="160184" y="1291800"/>
            <a:ext cx="2049616" cy="1121775"/>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u="sng" dirty="0" smtClean="0">
              <a:solidFill>
                <a:srgbClr val="27130E"/>
              </a:solidFill>
            </a:endParaRPr>
          </a:p>
          <a:p>
            <a:pPr fontAlgn="b"/>
            <a:r>
              <a:rPr lang="en-US" sz="1200" b="1" u="sng" dirty="0" smtClean="0">
                <a:solidFill>
                  <a:srgbClr val="27130E"/>
                </a:solidFill>
              </a:rPr>
              <a:t>Attacks</a:t>
            </a:r>
            <a:endParaRPr lang="en-US" sz="1200" b="1" u="sng" dirty="0">
              <a:solidFill>
                <a:srgbClr val="27130E"/>
              </a:solidFill>
            </a:endParaRPr>
          </a:p>
          <a:p>
            <a:pPr fontAlgn="b"/>
            <a:r>
              <a:rPr lang="en-US" sz="1200" dirty="0">
                <a:solidFill>
                  <a:srgbClr val="27130E"/>
                </a:solidFill>
              </a:rPr>
              <a:t>Attacks/Breaches (21)</a:t>
            </a:r>
          </a:p>
          <a:p>
            <a:pPr fontAlgn="b"/>
            <a:r>
              <a:rPr lang="en-US" sz="1200" dirty="0">
                <a:solidFill>
                  <a:srgbClr val="27130E"/>
                </a:solidFill>
              </a:rPr>
              <a:t>APT (18)</a:t>
            </a:r>
          </a:p>
          <a:p>
            <a:pPr fontAlgn="b"/>
            <a:r>
              <a:rPr lang="en-US" sz="1200" dirty="0">
                <a:solidFill>
                  <a:srgbClr val="27130E"/>
                </a:solidFill>
              </a:rPr>
              <a:t>Malware (7)</a:t>
            </a:r>
          </a:p>
        </p:txBody>
      </p:sp>
      <p:sp>
        <p:nvSpPr>
          <p:cNvPr id="3" name="Rectangle 2"/>
          <p:cNvSpPr/>
          <p:nvPr/>
        </p:nvSpPr>
        <p:spPr>
          <a:xfrm>
            <a:off x="304800" y="533400"/>
            <a:ext cx="7467600" cy="584775"/>
          </a:xfrm>
          <a:prstGeom prst="rect">
            <a:avLst/>
          </a:prstGeom>
        </p:spPr>
        <p:txBody>
          <a:bodyPr wrap="square">
            <a:spAutoFit/>
          </a:bodyPr>
          <a:lstStyle/>
          <a:p>
            <a:pPr lvl="0">
              <a:defRPr/>
            </a:pPr>
            <a:r>
              <a:rPr lang="en-US" sz="1600" dirty="0" smtClean="0">
                <a:solidFill>
                  <a:schemeClr val="bg1">
                    <a:lumMod val="50000"/>
                  </a:schemeClr>
                </a:solidFill>
              </a:rPr>
              <a:t>Cybersecurity areas of concern have been grouped into Metrics categories.  Numbers show how many times the area was cited by IT and cyber leadership.</a:t>
            </a:r>
            <a:endParaRPr lang="en-US" sz="1600" dirty="0">
              <a:solidFill>
                <a:schemeClr val="bg1">
                  <a:lumMod val="50000"/>
                </a:schemeClr>
              </a:solidFill>
            </a:endParaRPr>
          </a:p>
        </p:txBody>
      </p:sp>
    </p:spTree>
    <p:extLst>
      <p:ext uri="{BB962C8B-B14F-4D97-AF65-F5344CB8AC3E}">
        <p14:creationId xmlns:p14="http://schemas.microsoft.com/office/powerpoint/2010/main" val="21373229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dirty="0"/>
              <a:t>Metrics Approach</a:t>
            </a:r>
            <a:r>
              <a:rPr lang="en-US" dirty="0" smtClean="0"/>
              <a:t/>
            </a:r>
            <a:br>
              <a:rPr lang="en-US" dirty="0" smtClean="0"/>
            </a:br>
            <a:endParaRPr lang="en-US" dirty="0"/>
          </a:p>
        </p:txBody>
      </p:sp>
      <p:grpSp>
        <p:nvGrpSpPr>
          <p:cNvPr id="3" name="Group 2"/>
          <p:cNvGrpSpPr/>
          <p:nvPr/>
        </p:nvGrpSpPr>
        <p:grpSpPr>
          <a:xfrm>
            <a:off x="381000" y="457200"/>
            <a:ext cx="8229600" cy="5486400"/>
            <a:chOff x="457200" y="457200"/>
            <a:chExt cx="7848603" cy="5486412"/>
          </a:xfrm>
        </p:grpSpPr>
        <p:sp>
          <p:nvSpPr>
            <p:cNvPr id="6" name="Rectangle 5"/>
            <p:cNvSpPr/>
            <p:nvPr/>
          </p:nvSpPr>
          <p:spPr>
            <a:xfrm rot="16200000">
              <a:off x="4991099" y="2628907"/>
              <a:ext cx="5334010" cy="1295399"/>
            </a:xfrm>
            <a:prstGeom prst="rect">
              <a:avLst/>
            </a:prstGeom>
            <a:solidFill>
              <a:schemeClr val="bg2">
                <a:lumMod val="90000"/>
                <a:alpha val="18000"/>
              </a:schemeClr>
            </a:solidFill>
            <a:ln cap="sq">
              <a:solidFill>
                <a:schemeClr val="bg2"/>
              </a:solidFill>
            </a:ln>
            <a:effectLst>
              <a:outerShdw blurRad="38100" dist="76200" dir="2700000" algn="tl" rotWithShape="0">
                <a:schemeClr val="tx1">
                  <a:alpha val="40000"/>
                </a:schemeClr>
              </a:outerShdw>
            </a:effectLst>
          </p:spPr>
          <p:style>
            <a:lnRef idx="1">
              <a:schemeClr val="accent2"/>
            </a:lnRef>
            <a:fillRef idx="2">
              <a:schemeClr val="accent2"/>
            </a:fillRef>
            <a:effectRef idx="1">
              <a:schemeClr val="accent2"/>
            </a:effectRef>
            <a:fontRef idx="minor">
              <a:schemeClr val="dk1"/>
            </a:fontRef>
          </p:style>
          <p:txBody>
            <a:bodyPr lIns="0" rIns="0" anchor="ctr"/>
            <a:lstStyle/>
            <a:p>
              <a:pPr algn="ctr">
                <a:defRPr/>
              </a:pPr>
              <a:endParaRPr lang="en-US" sz="800" dirty="0">
                <a:latin typeface="Arial" pitchFamily="34" charset="0"/>
                <a:cs typeface="Arial" pitchFamily="34" charset="0"/>
              </a:endParaRPr>
            </a:p>
          </p:txBody>
        </p:sp>
        <p:sp>
          <p:nvSpPr>
            <p:cNvPr id="8" name="Rectangle 7"/>
            <p:cNvSpPr/>
            <p:nvPr/>
          </p:nvSpPr>
          <p:spPr>
            <a:xfrm rot="16200000">
              <a:off x="876298" y="190502"/>
              <a:ext cx="5334005" cy="6172202"/>
            </a:xfrm>
            <a:prstGeom prst="rect">
              <a:avLst/>
            </a:prstGeom>
            <a:solidFill>
              <a:schemeClr val="bg2">
                <a:lumMod val="90000"/>
                <a:alpha val="18000"/>
              </a:schemeClr>
            </a:solidFill>
            <a:ln cap="sq">
              <a:solidFill>
                <a:schemeClr val="bg2"/>
              </a:solidFill>
            </a:ln>
            <a:effectLst>
              <a:outerShdw blurRad="38100" dist="76200" dir="2700000" algn="tl" rotWithShape="0">
                <a:schemeClr val="tx1">
                  <a:alpha val="40000"/>
                </a:schemeClr>
              </a:outerShdw>
            </a:effectLst>
          </p:spPr>
          <p:style>
            <a:lnRef idx="1">
              <a:schemeClr val="accent2"/>
            </a:lnRef>
            <a:fillRef idx="2">
              <a:schemeClr val="accent2"/>
            </a:fillRef>
            <a:effectRef idx="1">
              <a:schemeClr val="accent2"/>
            </a:effectRef>
            <a:fontRef idx="minor">
              <a:schemeClr val="dk1"/>
            </a:fontRef>
          </p:style>
          <p:txBody>
            <a:bodyPr lIns="0" rIns="0" anchor="ctr"/>
            <a:lstStyle/>
            <a:p>
              <a:pPr algn="ctr">
                <a:defRPr/>
              </a:pPr>
              <a:endParaRPr lang="en-US" sz="800" dirty="0">
                <a:latin typeface="Arial" pitchFamily="34" charset="0"/>
                <a:cs typeface="Arial" pitchFamily="34" charset="0"/>
              </a:endParaRPr>
            </a:p>
          </p:txBody>
        </p:sp>
        <p:sp>
          <p:nvSpPr>
            <p:cNvPr id="9" name="Rounded Rectangle 8"/>
            <p:cNvSpPr/>
            <p:nvPr/>
          </p:nvSpPr>
          <p:spPr>
            <a:xfrm rot="16200000">
              <a:off x="3192975" y="2628893"/>
              <a:ext cx="5257799" cy="1219201"/>
            </a:xfrm>
            <a:prstGeom prst="roundRect">
              <a:avLst/>
            </a:prstGeom>
            <a:solidFill>
              <a:srgbClr val="7030A0">
                <a:alpha val="12000"/>
              </a:srgbClr>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0" rIns="0" anchor="ctr"/>
            <a:lstStyle/>
            <a:p>
              <a:pPr algn="ctr">
                <a:defRPr/>
              </a:pPr>
              <a:endParaRPr lang="en-US" sz="800" dirty="0">
                <a:latin typeface="Arial" pitchFamily="34" charset="0"/>
                <a:cs typeface="Arial" pitchFamily="34" charset="0"/>
              </a:endParaRPr>
            </a:p>
          </p:txBody>
        </p:sp>
        <p:sp>
          <p:nvSpPr>
            <p:cNvPr id="10" name="Rounded Rectangle 9"/>
            <p:cNvSpPr/>
            <p:nvPr/>
          </p:nvSpPr>
          <p:spPr>
            <a:xfrm rot="16200000">
              <a:off x="1668979" y="2628893"/>
              <a:ext cx="5257800" cy="1219201"/>
            </a:xfrm>
            <a:prstGeom prst="roundRect">
              <a:avLst/>
            </a:prstGeom>
            <a:solidFill>
              <a:srgbClr val="7030A0">
                <a:alpha val="12000"/>
              </a:srgbClr>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0" rIns="0" anchor="ctr"/>
            <a:lstStyle/>
            <a:p>
              <a:pPr algn="ctr">
                <a:defRPr/>
              </a:pPr>
              <a:endParaRPr lang="en-US" sz="800" dirty="0">
                <a:latin typeface="Arial" pitchFamily="34" charset="0"/>
                <a:cs typeface="Arial" pitchFamily="34" charset="0"/>
              </a:endParaRPr>
            </a:p>
          </p:txBody>
        </p:sp>
        <p:sp>
          <p:nvSpPr>
            <p:cNvPr id="11" name="Rounded Rectangle 10"/>
            <p:cNvSpPr/>
            <p:nvPr/>
          </p:nvSpPr>
          <p:spPr>
            <a:xfrm rot="16200000">
              <a:off x="1516575" y="1409694"/>
              <a:ext cx="2667000" cy="1066800"/>
            </a:xfrm>
            <a:prstGeom prst="roundRect">
              <a:avLst/>
            </a:prstGeom>
            <a:solidFill>
              <a:srgbClr val="7030A0">
                <a:alpha val="12000"/>
              </a:srgbClr>
            </a:solidFill>
            <a:ln>
              <a:solidFill>
                <a:schemeClr val="bg2"/>
              </a:solidFill>
            </a:ln>
          </p:spPr>
          <p:style>
            <a:lnRef idx="1">
              <a:schemeClr val="accent2"/>
            </a:lnRef>
            <a:fillRef idx="2">
              <a:schemeClr val="accent2"/>
            </a:fillRef>
            <a:effectRef idx="1">
              <a:schemeClr val="accent2"/>
            </a:effectRef>
            <a:fontRef idx="minor">
              <a:schemeClr val="dk1"/>
            </a:fontRef>
          </p:style>
          <p:txBody>
            <a:bodyPr lIns="0" rIns="0" anchor="ctr"/>
            <a:lstStyle/>
            <a:p>
              <a:pPr algn="ctr">
                <a:defRPr/>
              </a:pPr>
              <a:endParaRPr lang="en-US" sz="800" dirty="0">
                <a:latin typeface="Arial" pitchFamily="34" charset="0"/>
                <a:cs typeface="Arial" pitchFamily="34" charset="0"/>
              </a:endParaRPr>
            </a:p>
          </p:txBody>
        </p:sp>
        <p:sp>
          <p:nvSpPr>
            <p:cNvPr id="12" name="Rounded Rectangle 11"/>
            <p:cNvSpPr/>
            <p:nvPr/>
          </p:nvSpPr>
          <p:spPr>
            <a:xfrm>
              <a:off x="2392875" y="838194"/>
              <a:ext cx="914400" cy="4572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200" b="1" dirty="0" smtClean="0"/>
                <a:t>Concerns</a:t>
              </a:r>
              <a:endParaRPr lang="en-US" sz="1200" b="1" dirty="0"/>
            </a:p>
          </p:txBody>
        </p:sp>
        <p:sp>
          <p:nvSpPr>
            <p:cNvPr id="13" name="Rounded Rectangle 12"/>
            <p:cNvSpPr/>
            <p:nvPr/>
          </p:nvSpPr>
          <p:spPr>
            <a:xfrm>
              <a:off x="2392875" y="1523994"/>
              <a:ext cx="914400" cy="4572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Priority: </a:t>
              </a:r>
            </a:p>
            <a:p>
              <a:pPr algn="ctr"/>
              <a:r>
                <a:rPr lang="en-US" sz="1000" dirty="0" smtClean="0"/>
                <a:t>1, 2, 3</a:t>
              </a:r>
            </a:p>
          </p:txBody>
        </p:sp>
        <p:sp>
          <p:nvSpPr>
            <p:cNvPr id="14" name="Rounded Rectangle 13"/>
            <p:cNvSpPr/>
            <p:nvPr/>
          </p:nvSpPr>
          <p:spPr>
            <a:xfrm>
              <a:off x="2392875" y="2057394"/>
              <a:ext cx="914400" cy="5334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Rank:</a:t>
              </a:r>
            </a:p>
            <a:p>
              <a:pPr algn="ctr"/>
              <a:r>
                <a:rPr lang="en-US" sz="1000" dirty="0" smtClean="0"/>
                <a:t>High, Med, Low</a:t>
              </a:r>
            </a:p>
          </p:txBody>
        </p:sp>
        <p:sp>
          <p:nvSpPr>
            <p:cNvPr id="15" name="Rounded Rectangle 14"/>
            <p:cNvSpPr/>
            <p:nvPr/>
          </p:nvSpPr>
          <p:spPr>
            <a:xfrm>
              <a:off x="3764475" y="1523994"/>
              <a:ext cx="1066800" cy="7620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Technical Difficulty: </a:t>
              </a:r>
            </a:p>
            <a:p>
              <a:pPr algn="ctr"/>
              <a:r>
                <a:rPr lang="en-US" sz="1000" dirty="0" smtClean="0"/>
                <a:t>Very High, High, Medium, Low</a:t>
              </a:r>
            </a:p>
          </p:txBody>
        </p:sp>
        <p:sp>
          <p:nvSpPr>
            <p:cNvPr id="16" name="Rounded Rectangle 15"/>
            <p:cNvSpPr/>
            <p:nvPr/>
          </p:nvSpPr>
          <p:spPr>
            <a:xfrm>
              <a:off x="3764475" y="2362194"/>
              <a:ext cx="1066800" cy="6096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Cost: </a:t>
              </a:r>
            </a:p>
            <a:p>
              <a:pPr algn="ctr"/>
              <a:r>
                <a:rPr lang="en-US" sz="1000" dirty="0" smtClean="0"/>
                <a:t>Very High, High, Medium, Low</a:t>
              </a:r>
            </a:p>
          </p:txBody>
        </p:sp>
        <p:sp>
          <p:nvSpPr>
            <p:cNvPr id="17" name="Rounded Rectangle 16"/>
            <p:cNvSpPr/>
            <p:nvPr/>
          </p:nvSpPr>
          <p:spPr>
            <a:xfrm>
              <a:off x="3764475" y="3047994"/>
              <a:ext cx="1066800" cy="7620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Organization Feasibility: </a:t>
              </a:r>
            </a:p>
            <a:p>
              <a:pPr algn="ctr"/>
              <a:r>
                <a:rPr lang="en-US" sz="1000" dirty="0" smtClean="0"/>
                <a:t>Very High, High, Medium, Low</a:t>
              </a:r>
            </a:p>
          </p:txBody>
        </p:sp>
        <p:sp>
          <p:nvSpPr>
            <p:cNvPr id="18" name="Rounded Rectangle 17"/>
            <p:cNvSpPr/>
            <p:nvPr/>
          </p:nvSpPr>
          <p:spPr>
            <a:xfrm>
              <a:off x="5288475" y="1523994"/>
              <a:ext cx="1066800" cy="7620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Capture Difficulty: </a:t>
              </a:r>
            </a:p>
            <a:p>
              <a:pPr algn="ctr"/>
              <a:r>
                <a:rPr lang="en-US" sz="1000" dirty="0" smtClean="0"/>
                <a:t>Very High, High, Medium, Low</a:t>
              </a:r>
            </a:p>
          </p:txBody>
        </p:sp>
        <p:sp>
          <p:nvSpPr>
            <p:cNvPr id="19" name="Rounded Rectangle 18"/>
            <p:cNvSpPr/>
            <p:nvPr/>
          </p:nvSpPr>
          <p:spPr>
            <a:xfrm>
              <a:off x="5288475" y="2362194"/>
              <a:ext cx="1066800" cy="6096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Cost: </a:t>
              </a:r>
            </a:p>
            <a:p>
              <a:pPr algn="ctr"/>
              <a:r>
                <a:rPr lang="en-US" sz="1000" dirty="0" smtClean="0"/>
                <a:t>Very High, High, Medium, Low</a:t>
              </a:r>
            </a:p>
          </p:txBody>
        </p:sp>
        <p:sp>
          <p:nvSpPr>
            <p:cNvPr id="20" name="Rounded Rectangle 19"/>
            <p:cNvSpPr/>
            <p:nvPr/>
          </p:nvSpPr>
          <p:spPr>
            <a:xfrm>
              <a:off x="5288475" y="3047994"/>
              <a:ext cx="1066800" cy="7620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a:t>Organization Feasibility : </a:t>
              </a:r>
              <a:endParaRPr lang="en-US" sz="1000" b="1" dirty="0" smtClean="0"/>
            </a:p>
            <a:p>
              <a:pPr algn="ctr"/>
              <a:r>
                <a:rPr lang="en-US" sz="1000" dirty="0" smtClean="0"/>
                <a:t>Very High, High, Medium, Low</a:t>
              </a:r>
            </a:p>
          </p:txBody>
        </p:sp>
        <p:sp>
          <p:nvSpPr>
            <p:cNvPr id="21" name="Rounded Rectangle 20"/>
            <p:cNvSpPr/>
            <p:nvPr/>
          </p:nvSpPr>
          <p:spPr>
            <a:xfrm>
              <a:off x="5364675" y="838194"/>
              <a:ext cx="914400" cy="4572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200" b="1" dirty="0" smtClean="0"/>
                <a:t>Metrics</a:t>
              </a:r>
            </a:p>
          </p:txBody>
        </p:sp>
        <p:sp>
          <p:nvSpPr>
            <p:cNvPr id="22" name="Rounded Rectangle 21"/>
            <p:cNvSpPr/>
            <p:nvPr/>
          </p:nvSpPr>
          <p:spPr>
            <a:xfrm>
              <a:off x="3840675" y="838194"/>
              <a:ext cx="914400" cy="4572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200" b="1" dirty="0" smtClean="0"/>
                <a:t>Remedies</a:t>
              </a:r>
            </a:p>
          </p:txBody>
        </p:sp>
        <p:sp>
          <p:nvSpPr>
            <p:cNvPr id="23" name="Rounded Rectangle 22"/>
            <p:cNvSpPr/>
            <p:nvPr/>
          </p:nvSpPr>
          <p:spPr>
            <a:xfrm>
              <a:off x="2392875" y="2666994"/>
              <a:ext cx="914400" cy="4572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dirty="0" smtClean="0"/>
                <a:t>Survey Percent</a:t>
              </a:r>
            </a:p>
          </p:txBody>
        </p:sp>
        <p:sp>
          <p:nvSpPr>
            <p:cNvPr id="24" name="Rounded Rectangle 23"/>
            <p:cNvSpPr/>
            <p:nvPr/>
          </p:nvSpPr>
          <p:spPr>
            <a:xfrm>
              <a:off x="3764475" y="3886194"/>
              <a:ext cx="1066800" cy="10668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smtClean="0"/>
                <a:t>Lifecycle: </a:t>
              </a:r>
            </a:p>
            <a:p>
              <a:pPr algn="ctr"/>
              <a:r>
                <a:rPr lang="en-US" sz="1000" dirty="0" smtClean="0"/>
                <a:t>Active, Being Built, Under Consideration, None</a:t>
              </a:r>
            </a:p>
          </p:txBody>
        </p:sp>
        <p:sp>
          <p:nvSpPr>
            <p:cNvPr id="25" name="Rounded Rectangle 24"/>
            <p:cNvSpPr/>
            <p:nvPr/>
          </p:nvSpPr>
          <p:spPr>
            <a:xfrm>
              <a:off x="5288475" y="3886194"/>
              <a:ext cx="1066800" cy="10668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b="1" dirty="0"/>
                <a:t>Lifecycle: </a:t>
              </a:r>
            </a:p>
            <a:p>
              <a:pPr algn="ctr"/>
              <a:r>
                <a:rPr lang="en-US" sz="1000" dirty="0" smtClean="0"/>
                <a:t>Active, Being Built, Under Consideration, None</a:t>
              </a:r>
            </a:p>
          </p:txBody>
        </p:sp>
        <p:sp>
          <p:nvSpPr>
            <p:cNvPr id="26" name="Rounded Rectangle 25"/>
            <p:cNvSpPr/>
            <p:nvPr/>
          </p:nvSpPr>
          <p:spPr>
            <a:xfrm>
              <a:off x="5364675" y="5486394"/>
              <a:ext cx="914400" cy="2286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dirty="0" smtClean="0"/>
                <a:t>Tools</a:t>
              </a:r>
            </a:p>
          </p:txBody>
        </p:sp>
        <p:sp>
          <p:nvSpPr>
            <p:cNvPr id="27" name="Rounded Rectangle 26"/>
            <p:cNvSpPr/>
            <p:nvPr/>
          </p:nvSpPr>
          <p:spPr>
            <a:xfrm>
              <a:off x="5364675" y="5029194"/>
              <a:ext cx="914400" cy="381000"/>
            </a:xfrm>
            <a:prstGeom prst="roundRect">
              <a:avLst/>
            </a:prstGeom>
          </p:spPr>
          <p:style>
            <a:lnRef idx="1">
              <a:schemeClr val="accent2"/>
            </a:lnRef>
            <a:fillRef idx="2">
              <a:schemeClr val="accent2"/>
            </a:fillRef>
            <a:effectRef idx="1">
              <a:schemeClr val="accent2"/>
            </a:effectRef>
            <a:fontRef idx="minor">
              <a:schemeClr val="dk1"/>
            </a:fontRef>
          </p:style>
          <p:txBody>
            <a:bodyPr lIns="18288" tIns="18288" rIns="18288" bIns="18288" rtlCol="0" anchor="ctr"/>
            <a:lstStyle/>
            <a:p>
              <a:pPr algn="ctr"/>
              <a:r>
                <a:rPr lang="en-US" sz="1000" dirty="0"/>
                <a:t>Overall Security Value</a:t>
              </a:r>
            </a:p>
          </p:txBody>
        </p:sp>
        <p:sp>
          <p:nvSpPr>
            <p:cNvPr id="28" name="Right Arrow 27"/>
            <p:cNvSpPr/>
            <p:nvPr/>
          </p:nvSpPr>
          <p:spPr>
            <a:xfrm>
              <a:off x="3459675" y="990594"/>
              <a:ext cx="152400" cy="152400"/>
            </a:xfrm>
            <a:prstGeom prst="rightArrow">
              <a:avLst/>
            </a:prstGeom>
            <a:blipFill>
              <a:blip r:embed="rId2" cstate="print"/>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9" name="Right Arrow 28"/>
            <p:cNvSpPr/>
            <p:nvPr/>
          </p:nvSpPr>
          <p:spPr>
            <a:xfrm>
              <a:off x="4983675" y="990594"/>
              <a:ext cx="152400" cy="152400"/>
            </a:xfrm>
            <a:prstGeom prst="rightArrow">
              <a:avLst/>
            </a:prstGeom>
            <a:blipFill>
              <a:blip r:embed="rId2" cstate="print"/>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30" name="Rounded Rectangle 29"/>
            <p:cNvSpPr/>
            <p:nvPr/>
          </p:nvSpPr>
          <p:spPr>
            <a:xfrm>
              <a:off x="685800" y="609593"/>
              <a:ext cx="1143000" cy="762000"/>
            </a:xfrm>
            <a:prstGeom prst="roundRect">
              <a:avLst/>
            </a:prstGeom>
            <a:solidFill>
              <a:schemeClr val="tx2">
                <a:lumMod val="20000"/>
                <a:lumOff val="80000"/>
                <a:alpha val="84000"/>
              </a:schemeClr>
            </a:solidFill>
          </p:spPr>
          <p:style>
            <a:lnRef idx="1">
              <a:schemeClr val="accent1"/>
            </a:lnRef>
            <a:fillRef idx="2">
              <a:schemeClr val="accent1"/>
            </a:fillRef>
            <a:effectRef idx="1">
              <a:schemeClr val="accent1"/>
            </a:effectRef>
            <a:fontRef idx="minor">
              <a:schemeClr val="dk1"/>
            </a:fontRef>
          </p:style>
          <p:txBody>
            <a:bodyPr lIns="18288" tIns="18288" rIns="18288" bIns="18288" rtlCol="0" anchor="ctr"/>
            <a:lstStyle/>
            <a:p>
              <a:pPr algn="ctr"/>
              <a:r>
                <a:rPr lang="en-US" sz="1200" dirty="0" smtClean="0"/>
                <a:t>DOE Mission Goals</a:t>
              </a:r>
            </a:p>
          </p:txBody>
        </p:sp>
        <p:sp>
          <p:nvSpPr>
            <p:cNvPr id="31" name="Rounded Rectangle 30"/>
            <p:cNvSpPr/>
            <p:nvPr/>
          </p:nvSpPr>
          <p:spPr>
            <a:xfrm>
              <a:off x="685800" y="1600194"/>
              <a:ext cx="1143000" cy="762000"/>
            </a:xfrm>
            <a:prstGeom prst="roundRect">
              <a:avLst/>
            </a:prstGeom>
            <a:solidFill>
              <a:schemeClr val="tx2">
                <a:lumMod val="20000"/>
                <a:lumOff val="80000"/>
                <a:alpha val="84000"/>
              </a:schemeClr>
            </a:solidFill>
          </p:spPr>
          <p:style>
            <a:lnRef idx="1">
              <a:schemeClr val="accent1"/>
            </a:lnRef>
            <a:fillRef idx="2">
              <a:schemeClr val="accent1"/>
            </a:fillRef>
            <a:effectRef idx="1">
              <a:schemeClr val="accent1"/>
            </a:effectRef>
            <a:fontRef idx="minor">
              <a:schemeClr val="dk1"/>
            </a:fontRef>
          </p:style>
          <p:txBody>
            <a:bodyPr lIns="18288" tIns="18288" rIns="18288" bIns="18288" rtlCol="0" anchor="ctr"/>
            <a:lstStyle/>
            <a:p>
              <a:pPr algn="ctr"/>
              <a:r>
                <a:rPr lang="en-US" sz="1200" dirty="0"/>
                <a:t>DOE Business Needs</a:t>
              </a:r>
            </a:p>
          </p:txBody>
        </p:sp>
        <p:sp>
          <p:nvSpPr>
            <p:cNvPr id="32" name="Right Arrow 31"/>
            <p:cNvSpPr/>
            <p:nvPr/>
          </p:nvSpPr>
          <p:spPr>
            <a:xfrm>
              <a:off x="1905000" y="914394"/>
              <a:ext cx="304800" cy="152400"/>
            </a:xfrm>
            <a:prstGeom prst="rightArrow">
              <a:avLst/>
            </a:prstGeom>
            <a:blipFill>
              <a:blip r:embed="rId2" cstate="print"/>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33" name="Right Arrow 32"/>
            <p:cNvSpPr/>
            <p:nvPr/>
          </p:nvSpPr>
          <p:spPr>
            <a:xfrm rot="19202151">
              <a:off x="1916152" y="1378705"/>
              <a:ext cx="304800" cy="152400"/>
            </a:xfrm>
            <a:prstGeom prst="rightArrow">
              <a:avLst/>
            </a:prstGeom>
            <a:blipFill>
              <a:blip r:embed="rId2" cstate="print"/>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34" name="Rounded Rectangle 33"/>
            <p:cNvSpPr/>
            <p:nvPr/>
          </p:nvSpPr>
          <p:spPr>
            <a:xfrm>
              <a:off x="7162800" y="1752594"/>
              <a:ext cx="1066800" cy="609600"/>
            </a:xfrm>
            <a:prstGeom prst="roundRect">
              <a:avLst/>
            </a:prstGeom>
          </p:spPr>
          <p:style>
            <a:lnRef idx="1">
              <a:schemeClr val="accent6"/>
            </a:lnRef>
            <a:fillRef idx="2">
              <a:schemeClr val="accent6"/>
            </a:fillRef>
            <a:effectRef idx="1">
              <a:schemeClr val="accent6"/>
            </a:effectRef>
            <a:fontRef idx="minor">
              <a:schemeClr val="dk1"/>
            </a:fontRef>
          </p:style>
          <p:txBody>
            <a:bodyPr lIns="18288" tIns="18288" rIns="18288" bIns="18288" rtlCol="0" anchor="ctr"/>
            <a:lstStyle/>
            <a:p>
              <a:pPr algn="ctr"/>
              <a:r>
                <a:rPr lang="en-US" sz="1000" dirty="0" smtClean="0"/>
                <a:t>Periodic </a:t>
              </a:r>
            </a:p>
            <a:p>
              <a:pPr algn="ctr"/>
              <a:r>
                <a:rPr lang="en-US" sz="1000" dirty="0" smtClean="0"/>
                <a:t>Reports</a:t>
              </a:r>
            </a:p>
          </p:txBody>
        </p:sp>
        <p:sp>
          <p:nvSpPr>
            <p:cNvPr id="35" name="Rounded Rectangle 34"/>
            <p:cNvSpPr/>
            <p:nvPr/>
          </p:nvSpPr>
          <p:spPr>
            <a:xfrm>
              <a:off x="7162800" y="761994"/>
              <a:ext cx="1066800" cy="762000"/>
            </a:xfrm>
            <a:prstGeom prst="roundRect">
              <a:avLst/>
            </a:prstGeom>
          </p:spPr>
          <p:style>
            <a:lnRef idx="1">
              <a:schemeClr val="accent6"/>
            </a:lnRef>
            <a:fillRef idx="2">
              <a:schemeClr val="accent6"/>
            </a:fillRef>
            <a:effectRef idx="1">
              <a:schemeClr val="accent6"/>
            </a:effectRef>
            <a:fontRef idx="minor">
              <a:schemeClr val="dk1"/>
            </a:fontRef>
          </p:style>
          <p:txBody>
            <a:bodyPr lIns="18288" tIns="18288" rIns="18288" bIns="18288" rtlCol="0" anchor="ctr"/>
            <a:lstStyle/>
            <a:p>
              <a:pPr algn="ctr"/>
              <a:r>
                <a:rPr lang="en-US" sz="1100" dirty="0" smtClean="0"/>
                <a:t>Executive Presentation Methods</a:t>
              </a:r>
            </a:p>
          </p:txBody>
        </p:sp>
        <p:sp>
          <p:nvSpPr>
            <p:cNvPr id="36" name="Right Arrow 35"/>
            <p:cNvSpPr/>
            <p:nvPr/>
          </p:nvSpPr>
          <p:spPr>
            <a:xfrm>
              <a:off x="6781800" y="457200"/>
              <a:ext cx="152400" cy="152400"/>
            </a:xfrm>
            <a:prstGeom prst="rightArrow">
              <a:avLst/>
            </a:prstGeom>
            <a:blipFill>
              <a:blip r:embed="rId2" cstate="print"/>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37" name="Rounded Rectangle 36"/>
            <p:cNvSpPr/>
            <p:nvPr/>
          </p:nvSpPr>
          <p:spPr>
            <a:xfrm>
              <a:off x="7162800" y="2438394"/>
              <a:ext cx="1066800" cy="609600"/>
            </a:xfrm>
            <a:prstGeom prst="roundRect">
              <a:avLst/>
            </a:prstGeom>
          </p:spPr>
          <p:style>
            <a:lnRef idx="1">
              <a:schemeClr val="accent6"/>
            </a:lnRef>
            <a:fillRef idx="2">
              <a:schemeClr val="accent6"/>
            </a:fillRef>
            <a:effectRef idx="1">
              <a:schemeClr val="accent6"/>
            </a:effectRef>
            <a:fontRef idx="minor">
              <a:schemeClr val="dk1"/>
            </a:fontRef>
          </p:style>
          <p:txBody>
            <a:bodyPr lIns="18288" tIns="18288" rIns="18288" bIns="18288" rtlCol="0" anchor="ctr"/>
            <a:lstStyle/>
            <a:p>
              <a:pPr algn="ctr"/>
              <a:r>
                <a:rPr lang="en-US" sz="1000" dirty="0" smtClean="0"/>
                <a:t>Dashboard</a:t>
              </a:r>
            </a:p>
          </p:txBody>
        </p:sp>
        <p:sp>
          <p:nvSpPr>
            <p:cNvPr id="38" name="Rounded Rectangle 37"/>
            <p:cNvSpPr/>
            <p:nvPr/>
          </p:nvSpPr>
          <p:spPr>
            <a:xfrm>
              <a:off x="3810000" y="5029194"/>
              <a:ext cx="990600" cy="381000"/>
            </a:xfrm>
            <a:prstGeom prst="round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18288" tIns="18288" rIns="18288" bIns="18288" rtlCol="0" anchor="ctr"/>
            <a:lstStyle/>
            <a:p>
              <a:pPr algn="ctr"/>
              <a:r>
                <a:rPr lang="en-US" sz="1000" dirty="0" smtClean="0"/>
                <a:t>Overall Security Value</a:t>
              </a:r>
            </a:p>
          </p:txBody>
        </p:sp>
        <p:sp>
          <p:nvSpPr>
            <p:cNvPr id="39" name="Rounded Rectangle 38"/>
            <p:cNvSpPr/>
            <p:nvPr/>
          </p:nvSpPr>
          <p:spPr>
            <a:xfrm>
              <a:off x="3810000" y="5486394"/>
              <a:ext cx="990600" cy="228600"/>
            </a:xfrm>
            <a:prstGeom prst="round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lIns="18288" tIns="18288" rIns="18288" bIns="18288" rtlCol="0" anchor="ctr"/>
            <a:lstStyle/>
            <a:p>
              <a:pPr algn="ctr"/>
              <a:r>
                <a:rPr lang="en-US" sz="1000" dirty="0" smtClean="0"/>
                <a:t>Tools</a:t>
              </a:r>
            </a:p>
          </p:txBody>
        </p:sp>
      </p:grpSp>
    </p:spTree>
    <p:extLst>
      <p:ext uri="{BB962C8B-B14F-4D97-AF65-F5344CB8AC3E}">
        <p14:creationId xmlns:p14="http://schemas.microsoft.com/office/powerpoint/2010/main" val="29609574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Dashboard Concepts</a:t>
            </a:r>
            <a:endParaRPr lang="en-US" dirty="0"/>
          </a:p>
        </p:txBody>
      </p:sp>
      <p:sp>
        <p:nvSpPr>
          <p:cNvPr id="19" name="Rectangle 18"/>
          <p:cNvSpPr/>
          <p:nvPr/>
        </p:nvSpPr>
        <p:spPr>
          <a:xfrm>
            <a:off x="4863869" y="457200"/>
            <a:ext cx="3878416" cy="1295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Attacks</a:t>
            </a:r>
          </a:p>
          <a:p>
            <a:pPr algn="ctr" fontAlgn="b"/>
            <a:endParaRPr lang="en-US" sz="1200" b="1" dirty="0">
              <a:solidFill>
                <a:schemeClr val="tx1"/>
              </a:solidFill>
            </a:endParaRPr>
          </a:p>
          <a:p>
            <a:pPr fontAlgn="b"/>
            <a:endParaRPr lang="en-US" sz="1050" dirty="0" smtClean="0">
              <a:solidFill>
                <a:schemeClr val="tx1"/>
              </a:solidFill>
            </a:endParaRPr>
          </a:p>
          <a:p>
            <a:pPr fontAlgn="b"/>
            <a:endParaRPr lang="en-US" sz="1050" dirty="0" smtClean="0">
              <a:solidFill>
                <a:schemeClr val="tx1"/>
              </a:solidFill>
            </a:endParaRPr>
          </a:p>
          <a:p>
            <a:pPr fontAlgn="b"/>
            <a:endParaRPr lang="en-US" sz="1050" dirty="0" smtClean="0">
              <a:solidFill>
                <a:schemeClr val="tx1"/>
              </a:solidFill>
            </a:endParaRPr>
          </a:p>
        </p:txBody>
      </p:sp>
      <p:graphicFrame>
        <p:nvGraphicFramePr>
          <p:cNvPr id="53" name="Table 52"/>
          <p:cNvGraphicFramePr>
            <a:graphicFrameLocks noGrp="1"/>
          </p:cNvGraphicFramePr>
          <p:nvPr>
            <p:extLst>
              <p:ext uri="{D42A27DB-BD31-4B8C-83A1-F6EECF244321}">
                <p14:modId xmlns:p14="http://schemas.microsoft.com/office/powerpoint/2010/main" val="2751830000"/>
              </p:ext>
            </p:extLst>
          </p:nvPr>
        </p:nvGraphicFramePr>
        <p:xfrm>
          <a:off x="5008485" y="685800"/>
          <a:ext cx="3581400" cy="1005840"/>
        </p:xfrm>
        <a:graphic>
          <a:graphicData uri="http://schemas.openxmlformats.org/drawingml/2006/table">
            <a:tbl>
              <a:tblPr firstRow="1" bandRow="1">
                <a:tableStyleId>{5940675A-B579-460E-94D1-54222C63F5DA}</a:tableStyleId>
              </a:tblPr>
              <a:tblGrid>
                <a:gridCol w="1143000"/>
                <a:gridCol w="838200"/>
                <a:gridCol w="762000"/>
                <a:gridCol w="838200"/>
              </a:tblGrid>
              <a:tr h="200660">
                <a:tc>
                  <a:txBody>
                    <a:bodyPr/>
                    <a:lstStyle/>
                    <a:p>
                      <a:pPr algn="ct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Month</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6</a:t>
                      </a:r>
                      <a:r>
                        <a:rPr lang="en-US" sz="1050" baseline="0" dirty="0" smtClean="0">
                          <a:solidFill>
                            <a:schemeClr val="bg1"/>
                          </a:solidFill>
                          <a:effectLst>
                            <a:outerShdw blurRad="38100" dist="38100" dir="2700000" algn="tl">
                              <a:srgbClr val="000000">
                                <a:alpha val="43137"/>
                              </a:srgbClr>
                            </a:outerShdw>
                          </a:effectLst>
                        </a:rPr>
                        <a:t> Months</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Year</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r>
              <a:tr h="2260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solidFill>
                            <a:srgbClr val="27130E"/>
                          </a:solidFill>
                        </a:rPr>
                        <a:t>Attacks: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rgbClr val="C00000"/>
                          </a:solidFill>
                        </a:rPr>
                        <a:t>+6%</a:t>
                      </a:r>
                      <a:endParaRPr lang="en-US" sz="1050" b="1" dirty="0">
                        <a:solidFill>
                          <a:srgbClr val="C0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rgbClr val="C00000"/>
                          </a:solidFill>
                        </a:rPr>
                        <a:t>+4%</a:t>
                      </a:r>
                      <a:endParaRPr lang="en-US" sz="1050" b="1" dirty="0">
                        <a:solidFill>
                          <a:srgbClr val="C0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3">
                              <a:lumMod val="90000"/>
                              <a:lumOff val="10000"/>
                            </a:schemeClr>
                          </a:solidFill>
                        </a:rPr>
                        <a:t>-2%</a:t>
                      </a:r>
                      <a:endParaRPr lang="en-US" sz="1050" b="1" dirty="0">
                        <a:solidFill>
                          <a:schemeClr val="accent3">
                            <a:lumMod val="90000"/>
                            <a:lumOff val="1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solidFill>
                            <a:srgbClr val="27130E"/>
                          </a:solidFill>
                        </a:rPr>
                        <a:t>Severity Level: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solidFill>
                          <a:srgbClr val="27130E"/>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solidFill>
                          <a:srgbClr val="27130E"/>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solidFill>
                          <a:srgbClr val="27130E"/>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solidFill>
                          <a:srgbClr val="27130E"/>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58" name="Table 57"/>
          <p:cNvGraphicFramePr>
            <a:graphicFrameLocks noGrp="1" noChangeAspect="1"/>
          </p:cNvGraphicFramePr>
          <p:nvPr>
            <p:extLst>
              <p:ext uri="{D42A27DB-BD31-4B8C-83A1-F6EECF244321}">
                <p14:modId xmlns:p14="http://schemas.microsoft.com/office/powerpoint/2010/main" val="1425005882"/>
              </p:ext>
            </p:extLst>
          </p:nvPr>
        </p:nvGraphicFramePr>
        <p:xfrm>
          <a:off x="7799741" y="1219200"/>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pPr algn="ctr"/>
                      <a:r>
                        <a:rPr lang="en-US" sz="1200" b="1" dirty="0" smtClean="0">
                          <a:solidFill>
                            <a:schemeClr val="bg1"/>
                          </a:solidFill>
                          <a:effectLst>
                            <a:outerShdw blurRad="38100" dist="38100" dir="2700000" algn="tl">
                              <a:srgbClr val="000000">
                                <a:alpha val="43137"/>
                              </a:srgbClr>
                            </a:outerShdw>
                          </a:effectLst>
                        </a:rPr>
                        <a:t>4</a:t>
                      </a: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61" name="Table 60"/>
          <p:cNvGraphicFramePr>
            <a:graphicFrameLocks noGrp="1" noChangeAspect="1"/>
          </p:cNvGraphicFramePr>
          <p:nvPr>
            <p:extLst>
              <p:ext uri="{D42A27DB-BD31-4B8C-83A1-F6EECF244321}">
                <p14:modId xmlns:p14="http://schemas.microsoft.com/office/powerpoint/2010/main" val="99807243"/>
              </p:ext>
            </p:extLst>
          </p:nvPr>
        </p:nvGraphicFramePr>
        <p:xfrm>
          <a:off x="6226453" y="1225753"/>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2</a:t>
                      </a:r>
                    </a:p>
                  </a:txBody>
                  <a:tcPr marL="0" marR="0" marT="0" marB="0">
                    <a:solidFill>
                      <a:srgbClr val="FDD735"/>
                    </a:solidFill>
                  </a:tcPr>
                </a:tc>
                <a:tc>
                  <a:txBody>
                    <a:bodyPr/>
                    <a:lstStyle/>
                    <a:p>
                      <a:pPr algn="ctr"/>
                      <a:endParaRPr lang="en-US" sz="4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62" name="Table 61"/>
          <p:cNvGraphicFramePr>
            <a:graphicFrameLocks noGrp="1" noChangeAspect="1"/>
          </p:cNvGraphicFramePr>
          <p:nvPr>
            <p:extLst>
              <p:ext uri="{D42A27DB-BD31-4B8C-83A1-F6EECF244321}">
                <p14:modId xmlns:p14="http://schemas.microsoft.com/office/powerpoint/2010/main" val="2638095499"/>
              </p:ext>
            </p:extLst>
          </p:nvPr>
        </p:nvGraphicFramePr>
        <p:xfrm>
          <a:off x="7014849" y="1225753"/>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pPr algn="ctr"/>
                      <a:r>
                        <a:rPr lang="en-US" sz="1200" b="1" dirty="0" smtClean="0">
                          <a:solidFill>
                            <a:schemeClr val="bg1"/>
                          </a:solidFill>
                          <a:effectLst>
                            <a:outerShdw blurRad="38100" dist="38100" dir="2700000" algn="tl">
                              <a:srgbClr val="000000">
                                <a:alpha val="43137"/>
                              </a:srgbClr>
                            </a:outerShdw>
                          </a:effectLst>
                        </a:rPr>
                        <a:t>3</a:t>
                      </a:r>
                      <a:endParaRPr lang="en-US" sz="12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sp>
        <p:nvSpPr>
          <p:cNvPr id="20" name="Rectangle 19"/>
          <p:cNvSpPr/>
          <p:nvPr/>
        </p:nvSpPr>
        <p:spPr>
          <a:xfrm>
            <a:off x="4873916" y="1827640"/>
            <a:ext cx="3892609" cy="1295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a:solidFill>
                  <a:srgbClr val="27130E"/>
                </a:solidFill>
              </a:rPr>
              <a:t>Awareness/Mitigation</a:t>
            </a:r>
          </a:p>
          <a:p>
            <a:pPr algn="ctr" fontAlgn="b"/>
            <a:endParaRPr lang="en-US" sz="1200" b="1" dirty="0">
              <a:solidFill>
                <a:srgbClr val="27130E"/>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4076239771"/>
              </p:ext>
            </p:extLst>
          </p:nvPr>
        </p:nvGraphicFramePr>
        <p:xfrm>
          <a:off x="5007688" y="2061131"/>
          <a:ext cx="3657600" cy="1034397"/>
        </p:xfrm>
        <a:graphic>
          <a:graphicData uri="http://schemas.openxmlformats.org/drawingml/2006/table">
            <a:tbl>
              <a:tblPr firstRow="1" bandRow="1">
                <a:tableStyleId>{2D5ABB26-0587-4C30-8999-92F81FD0307C}</a:tableStyleId>
              </a:tblPr>
              <a:tblGrid>
                <a:gridCol w="731520"/>
                <a:gridCol w="731520"/>
                <a:gridCol w="731520"/>
                <a:gridCol w="731520"/>
                <a:gridCol w="731520"/>
              </a:tblGrid>
              <a:tr h="168790">
                <a:tc>
                  <a:txBody>
                    <a:bodyPr/>
                    <a:lstStyle/>
                    <a:p>
                      <a:pPr algn="ctr"/>
                      <a:r>
                        <a:rPr lang="en-US" sz="1100" b="1" dirty="0" smtClean="0">
                          <a:solidFill>
                            <a:schemeClr val="bg1"/>
                          </a:solidFill>
                          <a:effectLst>
                            <a:outerShdw blurRad="38100" dist="38100" dir="2700000" algn="tl">
                              <a:srgbClr val="000000">
                                <a:alpha val="43137"/>
                              </a:srgbClr>
                            </a:outerShdw>
                          </a:effectLst>
                        </a:rPr>
                        <a:t>High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00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52895">
                <a:tc>
                  <a:txBody>
                    <a:bodyPr/>
                    <a:lstStyle/>
                    <a:p>
                      <a:pPr algn="ctr"/>
                      <a:r>
                        <a:rPr lang="en-US" sz="1100" b="1" dirty="0" smtClean="0">
                          <a:solidFill>
                            <a:schemeClr val="bg1"/>
                          </a:solidFill>
                          <a:effectLst>
                            <a:outerShdw blurRad="38100" dist="38100" dir="2700000" algn="tl">
                              <a:srgbClr val="000000">
                                <a:alpha val="43137"/>
                              </a:srgbClr>
                            </a:outerShdw>
                          </a:effectLst>
                        </a:rPr>
                        <a:t>Med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99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31338">
                <a:tc>
                  <a:txBody>
                    <a:bodyPr/>
                    <a:lstStyle/>
                    <a:p>
                      <a:pPr algn="ctr"/>
                      <a:r>
                        <a:rPr lang="en-US" sz="1100" b="1" dirty="0" smtClean="0">
                          <a:solidFill>
                            <a:schemeClr val="bg1"/>
                          </a:solidFill>
                          <a:effectLst>
                            <a:outerShdw blurRad="38100" dist="38100" dir="2700000" algn="tl">
                              <a:srgbClr val="000000">
                                <a:alpha val="43137"/>
                              </a:srgbClr>
                            </a:outerShdw>
                          </a:effectLst>
                        </a:rPr>
                        <a:t>Low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75000"/>
                        <a:lumOff val="25000"/>
                      </a:schemeClr>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7/1/2014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8/1/2014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9/1/2014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10/1/2014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gridSpan="5">
                  <a:txBody>
                    <a:bodyPr/>
                    <a:lstStyle/>
                    <a:p>
                      <a:r>
                        <a:rPr lang="en-US" sz="1050" i="1" kern="1200" dirty="0" smtClean="0">
                          <a:solidFill>
                            <a:srgbClr val="27130E"/>
                          </a:solidFill>
                          <a:latin typeface="+mn-lt"/>
                          <a:ea typeface="+mn-ea"/>
                          <a:cs typeface="+mn-cs"/>
                        </a:rPr>
                        <a:t>*Risk</a:t>
                      </a:r>
                      <a:r>
                        <a:rPr lang="en-US" sz="1050" i="1" kern="1200" baseline="0" dirty="0" smtClean="0">
                          <a:solidFill>
                            <a:srgbClr val="27130E"/>
                          </a:solidFill>
                          <a:latin typeface="+mn-lt"/>
                          <a:ea typeface="+mn-ea"/>
                          <a:cs typeface="+mn-cs"/>
                        </a:rPr>
                        <a:t> Level = </a:t>
                      </a:r>
                      <a:r>
                        <a:rPr lang="en-US" sz="1050" i="1" kern="1200" dirty="0" smtClean="0">
                          <a:solidFill>
                            <a:srgbClr val="27130E"/>
                          </a:solidFill>
                          <a:latin typeface="+mn-lt"/>
                          <a:ea typeface="+mn-ea"/>
                          <a:cs typeface="+mn-cs"/>
                        </a:rPr>
                        <a:t>Vulnerability + Threat</a:t>
                      </a:r>
                      <a:endParaRPr lang="en-US" sz="1050" i="1" kern="1200" dirty="0">
                        <a:solidFill>
                          <a:srgbClr val="27130E"/>
                        </a:solidFill>
                        <a:latin typeface="+mn-lt"/>
                        <a:ea typeface="+mn-ea"/>
                        <a:cs typeface="+mn-cs"/>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cxnSp>
        <p:nvCxnSpPr>
          <p:cNvPr id="22" name="Straight Connector 21"/>
          <p:cNvCxnSpPr/>
          <p:nvPr/>
        </p:nvCxnSpPr>
        <p:spPr>
          <a:xfrm flipV="1">
            <a:off x="6836488" y="2284841"/>
            <a:ext cx="714287" cy="266700"/>
          </a:xfrm>
          <a:prstGeom prst="line">
            <a:avLst/>
          </a:prstGeom>
          <a:ln>
            <a:headEnd type="oval"/>
            <a:tailEnd type="ova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V="1">
            <a:off x="7557184" y="2191388"/>
            <a:ext cx="769189" cy="93453"/>
          </a:xfrm>
          <a:prstGeom prst="line">
            <a:avLst/>
          </a:prstGeom>
          <a:ln>
            <a:headEnd type="oval"/>
            <a:tailEnd type="ova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a:off x="6059453" y="2390678"/>
            <a:ext cx="777035" cy="160863"/>
          </a:xfrm>
          <a:prstGeom prst="line">
            <a:avLst/>
          </a:prstGeom>
          <a:ln>
            <a:headEnd type="oval"/>
            <a:tailEnd type="oval"/>
          </a:ln>
        </p:spPr>
        <p:style>
          <a:lnRef idx="3">
            <a:schemeClr val="accent4"/>
          </a:lnRef>
          <a:fillRef idx="0">
            <a:schemeClr val="accent4"/>
          </a:fillRef>
          <a:effectRef idx="2">
            <a:schemeClr val="accent4"/>
          </a:effectRef>
          <a:fontRef idx="minor">
            <a:schemeClr val="tx1"/>
          </a:fontRef>
        </p:style>
      </p:cxnSp>
      <p:sp>
        <p:nvSpPr>
          <p:cNvPr id="25" name="Rectangle 24"/>
          <p:cNvSpPr/>
          <p:nvPr/>
        </p:nvSpPr>
        <p:spPr>
          <a:xfrm>
            <a:off x="5915679" y="2142367"/>
            <a:ext cx="263214" cy="261610"/>
          </a:xfrm>
          <a:prstGeom prst="rect">
            <a:avLst/>
          </a:prstGeom>
        </p:spPr>
        <p:txBody>
          <a:bodyPr wrap="none">
            <a:spAutoFit/>
          </a:bodyPr>
          <a:lstStyle/>
          <a:p>
            <a:pPr algn="ctr"/>
            <a:r>
              <a:rPr lang="en-US" sz="1100" b="1" dirty="0" smtClean="0">
                <a:solidFill>
                  <a:srgbClr val="27130E"/>
                </a:solidFill>
              </a:rPr>
              <a:t>4</a:t>
            </a:r>
            <a:endParaRPr lang="en-US" sz="1100" b="1" dirty="0">
              <a:solidFill>
                <a:srgbClr val="27130E"/>
              </a:solidFill>
            </a:endParaRPr>
          </a:p>
        </p:txBody>
      </p:sp>
      <p:sp>
        <p:nvSpPr>
          <p:cNvPr id="26" name="Rectangle 25"/>
          <p:cNvSpPr/>
          <p:nvPr/>
        </p:nvSpPr>
        <p:spPr>
          <a:xfrm>
            <a:off x="6719265" y="2300518"/>
            <a:ext cx="263214" cy="261610"/>
          </a:xfrm>
          <a:prstGeom prst="rect">
            <a:avLst/>
          </a:prstGeom>
        </p:spPr>
        <p:txBody>
          <a:bodyPr wrap="none">
            <a:spAutoFit/>
          </a:bodyPr>
          <a:lstStyle/>
          <a:p>
            <a:pPr algn="ctr"/>
            <a:r>
              <a:rPr lang="en-US" sz="1100" b="1" dirty="0" smtClean="0">
                <a:solidFill>
                  <a:srgbClr val="27130E"/>
                </a:solidFill>
              </a:rPr>
              <a:t>3</a:t>
            </a:r>
            <a:endParaRPr lang="en-US" sz="1100" b="1" dirty="0">
              <a:solidFill>
                <a:srgbClr val="27130E"/>
              </a:solidFill>
            </a:endParaRPr>
          </a:p>
        </p:txBody>
      </p:sp>
      <p:sp>
        <p:nvSpPr>
          <p:cNvPr id="29" name="Rectangle 28"/>
          <p:cNvSpPr/>
          <p:nvPr/>
        </p:nvSpPr>
        <p:spPr>
          <a:xfrm>
            <a:off x="7439679" y="2300518"/>
            <a:ext cx="263214" cy="261610"/>
          </a:xfrm>
          <a:prstGeom prst="rect">
            <a:avLst/>
          </a:prstGeom>
        </p:spPr>
        <p:txBody>
          <a:bodyPr wrap="none">
            <a:spAutoFit/>
          </a:bodyPr>
          <a:lstStyle/>
          <a:p>
            <a:pPr algn="ctr"/>
            <a:r>
              <a:rPr lang="en-US" sz="1100" b="1" dirty="0" smtClean="0">
                <a:solidFill>
                  <a:srgbClr val="27130E"/>
                </a:solidFill>
              </a:rPr>
              <a:t>5</a:t>
            </a:r>
            <a:endParaRPr lang="en-US" sz="1100" b="1" dirty="0">
              <a:solidFill>
                <a:srgbClr val="27130E"/>
              </a:solidFill>
            </a:endParaRPr>
          </a:p>
        </p:txBody>
      </p:sp>
      <p:sp>
        <p:nvSpPr>
          <p:cNvPr id="30" name="Rectangle 29"/>
          <p:cNvSpPr/>
          <p:nvPr/>
        </p:nvSpPr>
        <p:spPr>
          <a:xfrm>
            <a:off x="8201679" y="2216801"/>
            <a:ext cx="263214" cy="261610"/>
          </a:xfrm>
          <a:prstGeom prst="rect">
            <a:avLst/>
          </a:prstGeom>
        </p:spPr>
        <p:txBody>
          <a:bodyPr wrap="none">
            <a:spAutoFit/>
          </a:bodyPr>
          <a:lstStyle/>
          <a:p>
            <a:pPr algn="ctr"/>
            <a:r>
              <a:rPr lang="en-US" sz="1100" b="1" dirty="0" smtClean="0">
                <a:solidFill>
                  <a:srgbClr val="27130E"/>
                </a:solidFill>
              </a:rPr>
              <a:t>7</a:t>
            </a:r>
            <a:endParaRPr lang="en-US" sz="1100" b="1" dirty="0">
              <a:solidFill>
                <a:srgbClr val="27130E"/>
              </a:solidFill>
            </a:endParaRPr>
          </a:p>
        </p:txBody>
      </p:sp>
      <p:sp>
        <p:nvSpPr>
          <p:cNvPr id="42" name="Rectangle 41"/>
          <p:cNvSpPr/>
          <p:nvPr/>
        </p:nvSpPr>
        <p:spPr>
          <a:xfrm>
            <a:off x="533400" y="4572000"/>
            <a:ext cx="3878416" cy="13716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rgbClr val="27130E"/>
                </a:solidFill>
              </a:rPr>
              <a:t>Data Protection</a:t>
            </a:r>
          </a:p>
          <a:p>
            <a:pPr algn="ctr" fontAlgn="b"/>
            <a:endParaRPr lang="en-US" sz="1200" b="1" dirty="0">
              <a:solidFill>
                <a:srgbClr val="27130E"/>
              </a:solidFill>
            </a:endParaRPr>
          </a:p>
          <a:p>
            <a:pPr fontAlgn="b"/>
            <a:endParaRPr lang="en-US" sz="1050" dirty="0" smtClean="0">
              <a:solidFill>
                <a:srgbClr val="27130E"/>
              </a:solidFill>
            </a:endParaRPr>
          </a:p>
          <a:p>
            <a:pPr fontAlgn="b"/>
            <a:endParaRPr lang="en-US" sz="1050" dirty="0" smtClean="0">
              <a:solidFill>
                <a:srgbClr val="27130E"/>
              </a:solidFill>
            </a:endParaRPr>
          </a:p>
          <a:p>
            <a:pPr fontAlgn="b"/>
            <a:endParaRPr lang="en-US" sz="1050" dirty="0" smtClean="0">
              <a:solidFill>
                <a:srgbClr val="27130E"/>
              </a:solidFill>
            </a:endParaRPr>
          </a:p>
        </p:txBody>
      </p:sp>
      <p:graphicFrame>
        <p:nvGraphicFramePr>
          <p:cNvPr id="43" name="Table 42"/>
          <p:cNvGraphicFramePr>
            <a:graphicFrameLocks noGrp="1"/>
          </p:cNvGraphicFramePr>
          <p:nvPr>
            <p:extLst>
              <p:ext uri="{D42A27DB-BD31-4B8C-83A1-F6EECF244321}">
                <p14:modId xmlns:p14="http://schemas.microsoft.com/office/powerpoint/2010/main" val="1505110112"/>
              </p:ext>
            </p:extLst>
          </p:nvPr>
        </p:nvGraphicFramePr>
        <p:xfrm>
          <a:off x="639916" y="4800600"/>
          <a:ext cx="3665384" cy="1046988"/>
        </p:xfrm>
        <a:graphic>
          <a:graphicData uri="http://schemas.openxmlformats.org/drawingml/2006/table">
            <a:tbl>
              <a:tblPr firstRow="1" bandRow="1">
                <a:tableStyleId>{5940675A-B579-460E-94D1-54222C63F5DA}</a:tableStyleId>
              </a:tblPr>
              <a:tblGrid>
                <a:gridCol w="1226984"/>
                <a:gridCol w="762000"/>
                <a:gridCol w="838200"/>
                <a:gridCol w="838200"/>
              </a:tblGrid>
              <a:tr h="200660">
                <a:tc>
                  <a:txBody>
                    <a:bodyPr/>
                    <a:lstStyle/>
                    <a:p>
                      <a:pPr algn="ct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Month</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6</a:t>
                      </a:r>
                      <a:r>
                        <a:rPr lang="en-US" sz="1050" baseline="0" dirty="0" smtClean="0">
                          <a:solidFill>
                            <a:schemeClr val="bg1"/>
                          </a:solidFill>
                          <a:effectLst>
                            <a:outerShdw blurRad="38100" dist="38100" dir="2700000" algn="tl">
                              <a:srgbClr val="000000">
                                <a:alpha val="43137"/>
                              </a:srgbClr>
                            </a:outerShdw>
                          </a:effectLst>
                        </a:rPr>
                        <a:t> Months</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Year</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r>
              <a:tr h="2819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solidFill>
                            <a:srgbClr val="27130E"/>
                          </a:solidFill>
                        </a:rPr>
                        <a:t>Asset Valuation Inventory Complete</a:t>
                      </a:r>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1">
                              <a:lumMod val="50000"/>
                            </a:schemeClr>
                          </a:solidFill>
                        </a:rPr>
                        <a:t>64%</a:t>
                      </a:r>
                      <a:endParaRPr lang="en-US" sz="1050" b="1" dirty="0">
                        <a:solidFill>
                          <a:schemeClr val="accent1">
                            <a:lumMod val="5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1">
                              <a:lumMod val="50000"/>
                            </a:schemeClr>
                          </a:solidFill>
                        </a:rPr>
                        <a:t>48%</a:t>
                      </a:r>
                      <a:endParaRPr lang="en-US" sz="1050" b="1" dirty="0">
                        <a:solidFill>
                          <a:schemeClr val="accent1">
                            <a:lumMod val="5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1">
                              <a:lumMod val="50000"/>
                            </a:schemeClr>
                          </a:solidFill>
                        </a:rPr>
                        <a:t>32%</a:t>
                      </a:r>
                      <a:endParaRPr lang="en-US" sz="1050" b="1" dirty="0">
                        <a:solidFill>
                          <a:schemeClr val="accent1">
                            <a:lumMod val="5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solidFill>
                            <a:srgbClr val="27130E"/>
                          </a:solidFill>
                        </a:rPr>
                        <a:t>Data Loss Rating</a:t>
                      </a:r>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050" b="1" dirty="0">
                        <a:solidFill>
                          <a:srgbClr val="C00000"/>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050" b="1" dirty="0">
                        <a:solidFill>
                          <a:srgbClr val="C00000"/>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050" b="1" dirty="0">
                        <a:solidFill>
                          <a:schemeClr val="accent3">
                            <a:lumMod val="90000"/>
                            <a:lumOff val="1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i="1" dirty="0" smtClean="0">
                          <a:solidFill>
                            <a:srgbClr val="27130E"/>
                          </a:solidFill>
                        </a:rPr>
                        <a:t>*Data Loss Rating = Data Loss # + Loss Severity</a:t>
                      </a:r>
                      <a:endParaRPr lang="en-US" sz="1050" i="1" dirty="0">
                        <a:solidFill>
                          <a:srgbClr val="27130E"/>
                        </a:solidFill>
                      </a:endParaRPr>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050"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050"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050"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44" name="Table 43"/>
          <p:cNvGraphicFramePr>
            <a:graphicFrameLocks noGrp="1" noChangeAspect="1"/>
          </p:cNvGraphicFramePr>
          <p:nvPr>
            <p:extLst>
              <p:ext uri="{D42A27DB-BD31-4B8C-83A1-F6EECF244321}">
                <p14:modId xmlns:p14="http://schemas.microsoft.com/office/powerpoint/2010/main" val="1235988247"/>
              </p:ext>
            </p:extLst>
          </p:nvPr>
        </p:nvGraphicFramePr>
        <p:xfrm>
          <a:off x="1905000" y="5410200"/>
          <a:ext cx="735604" cy="174079"/>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endParaRPr lang="en-US" sz="400" b="1" dirty="0">
                        <a:solidFill>
                          <a:schemeClr val="accent3">
                            <a:lumMod val="90000"/>
                            <a:lumOff val="10000"/>
                          </a:schemeClr>
                        </a:solidFill>
                      </a:endParaRPr>
                    </a:p>
                  </a:txBody>
                  <a:tcPr marL="0" marR="0" marT="0" marB="0">
                    <a:solidFill>
                      <a:srgbClr val="FF0000"/>
                    </a:solidFill>
                  </a:tcPr>
                </a:tc>
              </a:tr>
            </a:tbl>
          </a:graphicData>
        </a:graphic>
      </p:graphicFrame>
      <p:graphicFrame>
        <p:nvGraphicFramePr>
          <p:cNvPr id="45" name="Table 44"/>
          <p:cNvGraphicFramePr>
            <a:graphicFrameLocks noGrp="1" noChangeAspect="1"/>
          </p:cNvGraphicFramePr>
          <p:nvPr>
            <p:extLst>
              <p:ext uri="{D42A27DB-BD31-4B8C-83A1-F6EECF244321}">
                <p14:modId xmlns:p14="http://schemas.microsoft.com/office/powerpoint/2010/main" val="730479027"/>
              </p:ext>
            </p:extLst>
          </p:nvPr>
        </p:nvGraphicFramePr>
        <p:xfrm>
          <a:off x="2693396" y="5410200"/>
          <a:ext cx="735604" cy="174079"/>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endParaRPr lang="en-US" sz="400" b="1" dirty="0">
                        <a:solidFill>
                          <a:schemeClr val="accent3">
                            <a:lumMod val="90000"/>
                            <a:lumOff val="10000"/>
                          </a:schemeClr>
                        </a:solidFill>
                      </a:endParaRPr>
                    </a:p>
                  </a:txBody>
                  <a:tcPr marL="0" marR="0" marT="0" marB="0">
                    <a:solidFill>
                      <a:srgbClr val="FF0000"/>
                    </a:solidFill>
                  </a:tcPr>
                </a:tc>
              </a:tr>
            </a:tbl>
          </a:graphicData>
        </a:graphic>
      </p:graphicFrame>
      <p:graphicFrame>
        <p:nvGraphicFramePr>
          <p:cNvPr id="46" name="Table 45"/>
          <p:cNvGraphicFramePr>
            <a:graphicFrameLocks noGrp="1" noChangeAspect="1"/>
          </p:cNvGraphicFramePr>
          <p:nvPr>
            <p:extLst>
              <p:ext uri="{D42A27DB-BD31-4B8C-83A1-F6EECF244321}">
                <p14:modId xmlns:p14="http://schemas.microsoft.com/office/powerpoint/2010/main" val="3837298363"/>
              </p:ext>
            </p:extLst>
          </p:nvPr>
        </p:nvGraphicFramePr>
        <p:xfrm>
          <a:off x="3531596" y="5410200"/>
          <a:ext cx="735604" cy="174079"/>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endParaRPr lang="en-US" sz="400" b="1" dirty="0">
                        <a:solidFill>
                          <a:schemeClr val="accent3">
                            <a:lumMod val="90000"/>
                            <a:lumOff val="10000"/>
                          </a:schemeClr>
                        </a:solidFill>
                      </a:endParaRPr>
                    </a:p>
                  </a:txBody>
                  <a:tcPr marL="0" marR="0" marT="0" marB="0">
                    <a:solidFill>
                      <a:srgbClr val="FF0000"/>
                    </a:solidFill>
                  </a:tcPr>
                </a:tc>
              </a:tr>
            </a:tbl>
          </a:graphicData>
        </a:graphic>
      </p:graphicFrame>
      <p:sp>
        <p:nvSpPr>
          <p:cNvPr id="47" name="Rectangle 46"/>
          <p:cNvSpPr/>
          <p:nvPr/>
        </p:nvSpPr>
        <p:spPr>
          <a:xfrm>
            <a:off x="4036997" y="5410200"/>
            <a:ext cx="245580" cy="223138"/>
          </a:xfrm>
          <a:prstGeom prst="rect">
            <a:avLst/>
          </a:prstGeom>
        </p:spPr>
        <p:txBody>
          <a:bodyPr wrap="none">
            <a:spAutoFit/>
          </a:bodyPr>
          <a:lstStyle/>
          <a:p>
            <a:pPr algn="ctr"/>
            <a:r>
              <a:rPr lang="en-US" sz="850" b="1" dirty="0">
                <a:solidFill>
                  <a:srgbClr val="27130E"/>
                </a:solidFill>
              </a:rPr>
              <a:t>8</a:t>
            </a:r>
          </a:p>
        </p:txBody>
      </p:sp>
      <p:sp>
        <p:nvSpPr>
          <p:cNvPr id="48" name="Rectangle 47"/>
          <p:cNvSpPr/>
          <p:nvPr/>
        </p:nvSpPr>
        <p:spPr>
          <a:xfrm>
            <a:off x="3031020" y="5410200"/>
            <a:ext cx="245580" cy="223138"/>
          </a:xfrm>
          <a:prstGeom prst="rect">
            <a:avLst/>
          </a:prstGeom>
        </p:spPr>
        <p:txBody>
          <a:bodyPr wrap="none">
            <a:spAutoFit/>
          </a:bodyPr>
          <a:lstStyle/>
          <a:p>
            <a:pPr algn="ctr"/>
            <a:r>
              <a:rPr lang="en-US" sz="850" b="1" dirty="0" smtClean="0">
                <a:solidFill>
                  <a:srgbClr val="27130E"/>
                </a:solidFill>
              </a:rPr>
              <a:t>6</a:t>
            </a:r>
            <a:endParaRPr lang="en-US" sz="850" b="1" dirty="0">
              <a:solidFill>
                <a:srgbClr val="27130E"/>
              </a:solidFill>
            </a:endParaRPr>
          </a:p>
        </p:txBody>
      </p:sp>
      <p:sp>
        <p:nvSpPr>
          <p:cNvPr id="49" name="Rectangle 48"/>
          <p:cNvSpPr/>
          <p:nvPr/>
        </p:nvSpPr>
        <p:spPr>
          <a:xfrm>
            <a:off x="2057400" y="5410200"/>
            <a:ext cx="245580" cy="223138"/>
          </a:xfrm>
          <a:prstGeom prst="rect">
            <a:avLst/>
          </a:prstGeom>
        </p:spPr>
        <p:txBody>
          <a:bodyPr wrap="none">
            <a:spAutoFit/>
          </a:bodyPr>
          <a:lstStyle/>
          <a:p>
            <a:pPr algn="ctr"/>
            <a:r>
              <a:rPr lang="en-US" sz="850" b="1" dirty="0" smtClean="0">
                <a:solidFill>
                  <a:srgbClr val="27130E"/>
                </a:solidFill>
              </a:rPr>
              <a:t>3</a:t>
            </a:r>
            <a:endParaRPr lang="en-US" sz="850" b="1" dirty="0">
              <a:solidFill>
                <a:srgbClr val="27130E"/>
              </a:solidFill>
            </a:endParaRPr>
          </a:p>
        </p:txBody>
      </p:sp>
      <p:sp>
        <p:nvSpPr>
          <p:cNvPr id="50" name="Rectangle 49"/>
          <p:cNvSpPr/>
          <p:nvPr/>
        </p:nvSpPr>
        <p:spPr>
          <a:xfrm>
            <a:off x="526991" y="1828800"/>
            <a:ext cx="3892609" cy="1295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rgbClr val="27130E"/>
                </a:solidFill>
              </a:rPr>
              <a:t>Manage/Plan</a:t>
            </a:r>
          </a:p>
          <a:p>
            <a:pPr algn="ctr" fontAlgn="b"/>
            <a:endParaRPr lang="en-US" sz="1200" b="1" dirty="0">
              <a:solidFill>
                <a:srgbClr val="27130E"/>
              </a:solidFill>
            </a:endParaRPr>
          </a:p>
        </p:txBody>
      </p:sp>
      <p:graphicFrame>
        <p:nvGraphicFramePr>
          <p:cNvPr id="51" name="Table 50"/>
          <p:cNvGraphicFramePr>
            <a:graphicFrameLocks noGrp="1"/>
          </p:cNvGraphicFramePr>
          <p:nvPr>
            <p:extLst>
              <p:ext uri="{D42A27DB-BD31-4B8C-83A1-F6EECF244321}">
                <p14:modId xmlns:p14="http://schemas.microsoft.com/office/powerpoint/2010/main" val="3834238347"/>
              </p:ext>
            </p:extLst>
          </p:nvPr>
        </p:nvGraphicFramePr>
        <p:xfrm>
          <a:off x="644495" y="2062291"/>
          <a:ext cx="3657600" cy="985709"/>
        </p:xfrm>
        <a:graphic>
          <a:graphicData uri="http://schemas.openxmlformats.org/drawingml/2006/table">
            <a:tbl>
              <a:tblPr firstRow="1" bandRow="1">
                <a:tableStyleId>{2D5ABB26-0587-4C30-8999-92F81FD0307C}</a:tableStyleId>
              </a:tblPr>
              <a:tblGrid>
                <a:gridCol w="2016096"/>
                <a:gridCol w="838200"/>
                <a:gridCol w="803304"/>
              </a:tblGrid>
              <a:tr h="251141">
                <a:tc>
                  <a:txBody>
                    <a:bodyPr/>
                    <a:lstStyle/>
                    <a:p>
                      <a:pPr algn="l"/>
                      <a:r>
                        <a:rPr lang="en-US" sz="1100" b="0" dirty="0" smtClean="0">
                          <a:solidFill>
                            <a:srgbClr val="27130E"/>
                          </a:solidFill>
                        </a:rPr>
                        <a:t>Cyber/Business Alignment</a:t>
                      </a:r>
                      <a:endParaRPr lang="en-US" sz="1100" b="0" dirty="0">
                        <a:solidFill>
                          <a:srgbClr val="27130E"/>
                        </a:solidFill>
                      </a:endParaRPr>
                    </a:p>
                  </a:txBody>
                  <a:tcPr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effectLst>
                            <a:outerShdw blurRad="38100" dist="38100" dir="2700000" algn="tl">
                              <a:srgbClr val="000000">
                                <a:alpha val="43137"/>
                              </a:srgbClr>
                            </a:outerShdw>
                          </a:effectLst>
                        </a:rPr>
                        <a:t>38%</a:t>
                      </a:r>
                      <a:endParaRPr lang="en-US" sz="1200" b="0" dirty="0">
                        <a:solidFill>
                          <a:srgbClr val="27130E"/>
                        </a:solidFill>
                        <a:effectLst>
                          <a:outerShdw blurRad="38100" dist="38100" dir="2700000" algn="tl">
                            <a:srgbClr val="000000">
                              <a:alpha val="43137"/>
                            </a:srgbClr>
                          </a:outerShdw>
                        </a:effectLst>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effectLst>
                            <a:outerShdw blurRad="38100" dist="38100" dir="2700000" algn="tl">
                              <a:srgbClr val="000000">
                                <a:alpha val="43137"/>
                              </a:srgbClr>
                            </a:outerShdw>
                          </a:effectLst>
                        </a:rPr>
                        <a:t>45%</a:t>
                      </a:r>
                      <a:endParaRPr lang="en-US" sz="1200" b="0" dirty="0">
                        <a:solidFill>
                          <a:srgbClr val="27130E"/>
                        </a:solidFill>
                        <a:effectLst>
                          <a:outerShdw blurRad="38100" dist="38100" dir="2700000" algn="tl">
                            <a:srgbClr val="000000">
                              <a:alpha val="43137"/>
                            </a:srgbClr>
                          </a:outerShdw>
                        </a:effectLst>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78573">
                <a:tc>
                  <a:txBody>
                    <a:bodyPr/>
                    <a:lstStyle/>
                    <a:p>
                      <a:pPr algn="l"/>
                      <a:r>
                        <a:rPr lang="en-US" sz="1100" b="0" dirty="0" smtClean="0">
                          <a:solidFill>
                            <a:srgbClr val="27130E"/>
                          </a:solidFill>
                        </a:rPr>
                        <a:t>IT Gov. Council Score</a:t>
                      </a:r>
                      <a:endParaRPr lang="en-US" sz="1100" b="0" dirty="0">
                        <a:solidFill>
                          <a:srgbClr val="27130E"/>
                        </a:solidFill>
                      </a:endParaRPr>
                    </a:p>
                  </a:txBody>
                  <a:tcPr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54827">
                <a:tc>
                  <a:txBody>
                    <a:bodyPr/>
                    <a:lstStyle/>
                    <a:p>
                      <a:pPr algn="l"/>
                      <a:r>
                        <a:rPr lang="en-US" sz="1100" b="0" dirty="0" smtClean="0">
                          <a:solidFill>
                            <a:srgbClr val="27130E"/>
                          </a:solidFill>
                        </a:rPr>
                        <a:t>COOP Score</a:t>
                      </a:r>
                      <a:endParaRPr lang="en-US" sz="1100" b="0" dirty="0">
                        <a:solidFill>
                          <a:srgbClr val="27130E"/>
                        </a:solidFill>
                      </a:endParaRPr>
                    </a:p>
                  </a:txBody>
                  <a:tcPr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8626">
                <a:tc>
                  <a:txBody>
                    <a:bodyPr/>
                    <a:lstStyle/>
                    <a:p>
                      <a:pPr algn="ctr"/>
                      <a:endParaRPr lang="en-US" sz="1200" b="0" dirty="0">
                        <a:solidFill>
                          <a:srgbClr val="27130E"/>
                        </a:solidFill>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rPr>
                        <a:t>8/1/2014</a:t>
                      </a:r>
                      <a:endParaRPr lang="en-US" sz="1200" b="0" dirty="0">
                        <a:solidFill>
                          <a:srgbClr val="27130E"/>
                        </a:solidFill>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rPr>
                        <a:t>10/1/2014</a:t>
                      </a:r>
                      <a:endParaRPr lang="en-US" sz="1200" b="0" dirty="0">
                        <a:solidFill>
                          <a:srgbClr val="27130E"/>
                        </a:solidFill>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52" name="Table 51"/>
          <p:cNvGraphicFramePr>
            <a:graphicFrameLocks noGrp="1" noChangeAspect="1"/>
          </p:cNvGraphicFramePr>
          <p:nvPr>
            <p:extLst>
              <p:ext uri="{D42A27DB-BD31-4B8C-83A1-F6EECF244321}">
                <p14:modId xmlns:p14="http://schemas.microsoft.com/office/powerpoint/2010/main" val="3829505150"/>
              </p:ext>
            </p:extLst>
          </p:nvPr>
        </p:nvGraphicFramePr>
        <p:xfrm>
          <a:off x="3525187" y="2368753"/>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1</a:t>
                      </a:r>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54" name="Table 53"/>
          <p:cNvGraphicFramePr>
            <a:graphicFrameLocks noGrp="1" noChangeAspect="1"/>
          </p:cNvGraphicFramePr>
          <p:nvPr>
            <p:extLst>
              <p:ext uri="{D42A27DB-BD31-4B8C-83A1-F6EECF244321}">
                <p14:modId xmlns:p14="http://schemas.microsoft.com/office/powerpoint/2010/main" val="2735152711"/>
              </p:ext>
            </p:extLst>
          </p:nvPr>
        </p:nvGraphicFramePr>
        <p:xfrm>
          <a:off x="2714296" y="2368753"/>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2</a:t>
                      </a:r>
                      <a:endParaRPr lang="en-US" sz="1200" b="1" dirty="0" smtClean="0">
                        <a:solidFill>
                          <a:srgbClr val="C00000"/>
                        </a:solidFill>
                      </a:endParaRPr>
                    </a:p>
                  </a:txBody>
                  <a:tcPr marL="0" marR="0" marT="0" marB="0">
                    <a:solidFill>
                      <a:srgbClr val="FDD735"/>
                    </a:solidFill>
                  </a:tcPr>
                </a:tc>
                <a:tc>
                  <a:txBody>
                    <a:bodyPr/>
                    <a:lstStyle/>
                    <a:p>
                      <a:pPr algn="ctr"/>
                      <a:endParaRPr lang="en-US" sz="12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55" name="Table 54"/>
          <p:cNvGraphicFramePr>
            <a:graphicFrameLocks noGrp="1" noChangeAspect="1"/>
          </p:cNvGraphicFramePr>
          <p:nvPr>
            <p:extLst>
              <p:ext uri="{D42A27DB-BD31-4B8C-83A1-F6EECF244321}">
                <p14:modId xmlns:p14="http://schemas.microsoft.com/office/powerpoint/2010/main" val="3859694854"/>
              </p:ext>
            </p:extLst>
          </p:nvPr>
        </p:nvGraphicFramePr>
        <p:xfrm>
          <a:off x="3525187" y="2636520"/>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ffectLst>
                          <a:outerShdw blurRad="38100" dist="38100" dir="2700000" algn="tl">
                            <a:srgbClr val="000000">
                              <a:alpha val="43137"/>
                            </a:srgbClr>
                          </a:outerShdw>
                        </a:effectLst>
                      </a:endParaRPr>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2</a:t>
                      </a: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56" name="Table 55"/>
          <p:cNvGraphicFramePr>
            <a:graphicFrameLocks noGrp="1" noChangeAspect="1"/>
          </p:cNvGraphicFramePr>
          <p:nvPr>
            <p:extLst>
              <p:ext uri="{D42A27DB-BD31-4B8C-83A1-F6EECF244321}">
                <p14:modId xmlns:p14="http://schemas.microsoft.com/office/powerpoint/2010/main" val="3026310653"/>
              </p:ext>
            </p:extLst>
          </p:nvPr>
        </p:nvGraphicFramePr>
        <p:xfrm>
          <a:off x="2714296" y="2636520"/>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endParaRPr>
                    </a:p>
                  </a:txBody>
                  <a:tcPr marL="0" marR="0" marT="0" marB="0">
                    <a:solidFill>
                      <a:srgbClr val="FDD735"/>
                    </a:solidFill>
                  </a:tcPr>
                </a:tc>
                <a:tc>
                  <a:txBody>
                    <a:bodyPr/>
                    <a:lstStyle/>
                    <a:p>
                      <a:pPr algn="ctr"/>
                      <a:endParaRPr lang="en-US" sz="1200" b="1" dirty="0">
                        <a:solidFill>
                          <a:srgbClr val="C00000"/>
                        </a:solidFill>
                      </a:endParaRPr>
                    </a:p>
                  </a:txBody>
                  <a:tcPr marL="0" marR="0" marT="0" marB="0">
                    <a:solidFill>
                      <a:srgbClr val="FF860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4</a:t>
                      </a:r>
                      <a:endParaRPr lang="en-US" sz="1200" b="1" dirty="0" smtClean="0">
                        <a:solidFill>
                          <a:srgbClr val="C00000"/>
                        </a:solidFill>
                      </a:endParaRPr>
                    </a:p>
                  </a:txBody>
                  <a:tcPr marL="0" marR="0" marT="0" marB="0" anchor="ctr">
                    <a:solidFill>
                      <a:srgbClr val="FF0000"/>
                    </a:solidFill>
                  </a:tcPr>
                </a:tc>
              </a:tr>
            </a:tbl>
          </a:graphicData>
        </a:graphic>
      </p:graphicFrame>
      <p:sp>
        <p:nvSpPr>
          <p:cNvPr id="57" name="Rectangle 56"/>
          <p:cNvSpPr/>
          <p:nvPr/>
        </p:nvSpPr>
        <p:spPr>
          <a:xfrm>
            <a:off x="4879684" y="3200400"/>
            <a:ext cx="3883316" cy="1295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it-IT" sz="1200" b="1" dirty="0" smtClean="0">
                <a:solidFill>
                  <a:srgbClr val="27130E"/>
                </a:solidFill>
              </a:rPr>
              <a:t>Compliance</a:t>
            </a:r>
          </a:p>
          <a:p>
            <a:pPr algn="ctr" fontAlgn="b"/>
            <a:endParaRPr lang="it-IT" sz="1200" b="1" dirty="0">
              <a:solidFill>
                <a:srgbClr val="27130E"/>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val="2739039695"/>
              </p:ext>
            </p:extLst>
          </p:nvPr>
        </p:nvGraphicFramePr>
        <p:xfrm>
          <a:off x="4953000" y="3429001"/>
          <a:ext cx="3730916" cy="1025777"/>
        </p:xfrm>
        <a:graphic>
          <a:graphicData uri="http://schemas.openxmlformats.org/drawingml/2006/table">
            <a:tbl>
              <a:tblPr firstRow="1" bandRow="1">
                <a:tableStyleId>{2D5ABB26-0587-4C30-8999-92F81FD0307C}</a:tableStyleId>
              </a:tblPr>
              <a:tblGrid>
                <a:gridCol w="3730916"/>
              </a:tblGrid>
              <a:tr h="1025777">
                <a:tc>
                  <a:txBody>
                    <a:bodyPr/>
                    <a:lstStyle/>
                    <a:p>
                      <a:endParaRPr lang="en-US" sz="300" b="0" dirty="0"/>
                    </a:p>
                  </a:txBody>
                  <a:tcPr marL="9144" marR="9144" marT="9144" marB="914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3" name="Rectangle 62"/>
          <p:cNvSpPr/>
          <p:nvPr/>
        </p:nvSpPr>
        <p:spPr>
          <a:xfrm rot="5400000">
            <a:off x="6362700" y="2247900"/>
            <a:ext cx="228600" cy="2743200"/>
          </a:xfrm>
          <a:prstGeom prst="rect">
            <a:avLst/>
          </a:prstGeom>
          <a:solidFill>
            <a:srgbClr val="EBF1A1"/>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b="1" dirty="0" smtClean="0">
                <a:solidFill>
                  <a:srgbClr val="27130E"/>
                </a:solidFill>
              </a:rPr>
              <a:t>                                                        </a:t>
            </a:r>
            <a:r>
              <a:rPr lang="en-US" sz="1100" dirty="0" smtClean="0">
                <a:solidFill>
                  <a:srgbClr val="27130E"/>
                </a:solidFill>
              </a:rPr>
              <a:t>of 1924</a:t>
            </a:r>
            <a:r>
              <a:rPr lang="en-US" sz="1100" b="1" dirty="0" smtClean="0">
                <a:solidFill>
                  <a:srgbClr val="27130E"/>
                </a:solidFill>
              </a:rPr>
              <a:t>    </a:t>
            </a:r>
            <a:endParaRPr lang="en-US" sz="1100" b="1" dirty="0">
              <a:solidFill>
                <a:srgbClr val="27130E"/>
              </a:solidFill>
            </a:endParaRPr>
          </a:p>
        </p:txBody>
      </p:sp>
      <p:sp>
        <p:nvSpPr>
          <p:cNvPr id="64" name="Rectangle 63"/>
          <p:cNvSpPr/>
          <p:nvPr/>
        </p:nvSpPr>
        <p:spPr>
          <a:xfrm rot="5400000">
            <a:off x="6000750" y="2609850"/>
            <a:ext cx="228600" cy="2019300"/>
          </a:xfrm>
          <a:prstGeom prst="rect">
            <a:avLst/>
          </a:prstGeom>
          <a:solidFill>
            <a:srgbClr val="FFD5D5"/>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dirty="0" smtClean="0">
                <a:solidFill>
                  <a:srgbClr val="27130E"/>
                </a:solidFill>
              </a:rPr>
              <a:t>FISMA Citations </a:t>
            </a:r>
            <a:r>
              <a:rPr lang="en-US" sz="1100" b="1" dirty="0" smtClean="0">
                <a:solidFill>
                  <a:srgbClr val="27130E"/>
                </a:solidFill>
              </a:rPr>
              <a:t>86</a:t>
            </a:r>
            <a:endParaRPr lang="en-US" sz="1100" b="1" dirty="0">
              <a:solidFill>
                <a:srgbClr val="27130E"/>
              </a:solidFill>
            </a:endParaRPr>
          </a:p>
        </p:txBody>
      </p:sp>
      <p:sp>
        <p:nvSpPr>
          <p:cNvPr id="65" name="Rectangle 64"/>
          <p:cNvSpPr/>
          <p:nvPr/>
        </p:nvSpPr>
        <p:spPr>
          <a:xfrm rot="5400000">
            <a:off x="6362700" y="2552700"/>
            <a:ext cx="228600" cy="2743200"/>
          </a:xfrm>
          <a:prstGeom prst="rect">
            <a:avLst/>
          </a:prstGeom>
          <a:solidFill>
            <a:srgbClr val="EBF1A1"/>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b="1" dirty="0" smtClean="0">
                <a:solidFill>
                  <a:srgbClr val="27130E"/>
                </a:solidFill>
              </a:rPr>
              <a:t>                                                    </a:t>
            </a:r>
            <a:r>
              <a:rPr lang="en-US" sz="1100" dirty="0" smtClean="0">
                <a:solidFill>
                  <a:srgbClr val="27130E"/>
                </a:solidFill>
              </a:rPr>
              <a:t>of 10</a:t>
            </a:r>
            <a:r>
              <a:rPr lang="en-US" sz="1100" b="1" dirty="0" smtClean="0">
                <a:solidFill>
                  <a:srgbClr val="27130E"/>
                </a:solidFill>
              </a:rPr>
              <a:t> </a:t>
            </a:r>
            <a:endParaRPr lang="en-US" sz="1100" b="1" dirty="0">
              <a:solidFill>
                <a:srgbClr val="27130E"/>
              </a:solidFill>
            </a:endParaRPr>
          </a:p>
        </p:txBody>
      </p:sp>
      <p:sp>
        <p:nvSpPr>
          <p:cNvPr id="66" name="Rectangle 65"/>
          <p:cNvSpPr/>
          <p:nvPr/>
        </p:nvSpPr>
        <p:spPr>
          <a:xfrm rot="5400000">
            <a:off x="6000750" y="2914650"/>
            <a:ext cx="228600" cy="2019300"/>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dirty="0">
                <a:solidFill>
                  <a:srgbClr val="27130E"/>
                </a:solidFill>
              </a:rPr>
              <a:t>Severity Score </a:t>
            </a:r>
            <a:r>
              <a:rPr lang="en-US" sz="1100" b="1" dirty="0">
                <a:solidFill>
                  <a:srgbClr val="27130E"/>
                </a:solidFill>
              </a:rPr>
              <a:t>3</a:t>
            </a:r>
          </a:p>
        </p:txBody>
      </p:sp>
      <p:sp>
        <p:nvSpPr>
          <p:cNvPr id="67" name="Rectangle 66"/>
          <p:cNvSpPr/>
          <p:nvPr/>
        </p:nvSpPr>
        <p:spPr>
          <a:xfrm rot="5400000">
            <a:off x="6362700" y="2857500"/>
            <a:ext cx="228600" cy="2743200"/>
          </a:xfrm>
          <a:prstGeom prst="rect">
            <a:avLst/>
          </a:prstGeom>
          <a:solidFill>
            <a:srgbClr val="EBF1A1"/>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b="1" dirty="0">
                <a:solidFill>
                  <a:srgbClr val="27130E"/>
                </a:solidFill>
              </a:rPr>
              <a:t> </a:t>
            </a:r>
            <a:r>
              <a:rPr lang="en-US" sz="1100" b="1" dirty="0" smtClean="0">
                <a:solidFill>
                  <a:srgbClr val="27130E"/>
                </a:solidFill>
              </a:rPr>
              <a:t>                                                       </a:t>
            </a:r>
            <a:r>
              <a:rPr lang="en-US" sz="1100" dirty="0" smtClean="0">
                <a:solidFill>
                  <a:srgbClr val="27130E"/>
                </a:solidFill>
              </a:rPr>
              <a:t>of 100%</a:t>
            </a:r>
            <a:r>
              <a:rPr lang="en-US" sz="1100" b="1" dirty="0" smtClean="0">
                <a:solidFill>
                  <a:srgbClr val="27130E"/>
                </a:solidFill>
              </a:rPr>
              <a:t> </a:t>
            </a:r>
            <a:endParaRPr lang="en-US" sz="1100" b="1" dirty="0">
              <a:solidFill>
                <a:srgbClr val="27130E"/>
              </a:solidFill>
            </a:endParaRPr>
          </a:p>
        </p:txBody>
      </p:sp>
      <p:sp>
        <p:nvSpPr>
          <p:cNvPr id="68" name="Rectangle 67"/>
          <p:cNvSpPr/>
          <p:nvPr/>
        </p:nvSpPr>
        <p:spPr>
          <a:xfrm rot="5400000">
            <a:off x="6000750" y="3219450"/>
            <a:ext cx="228600" cy="2019300"/>
          </a:xfrm>
          <a:prstGeom prst="rect">
            <a:avLst/>
          </a:prstGeom>
          <a:solidFill>
            <a:srgbClr val="E8D9F3"/>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dirty="0">
                <a:solidFill>
                  <a:srgbClr val="27130E"/>
                </a:solidFill>
              </a:rPr>
              <a:t>Remediations </a:t>
            </a:r>
            <a:r>
              <a:rPr lang="en-US" sz="1100" b="1" dirty="0">
                <a:solidFill>
                  <a:srgbClr val="27130E"/>
                </a:solidFill>
              </a:rPr>
              <a:t>64%</a:t>
            </a:r>
          </a:p>
        </p:txBody>
      </p:sp>
      <p:sp>
        <p:nvSpPr>
          <p:cNvPr id="69" name="Rectangle 68"/>
          <p:cNvSpPr/>
          <p:nvPr/>
        </p:nvSpPr>
        <p:spPr>
          <a:xfrm rot="5400000">
            <a:off x="7972425" y="3629025"/>
            <a:ext cx="609600" cy="666750"/>
          </a:xfrm>
          <a:prstGeom prst="rect">
            <a:avLst/>
          </a:prstGeom>
          <a:solidFill>
            <a:srgbClr val="E1F4FF"/>
          </a:solidFill>
          <a:ln/>
        </p:spPr>
        <p:style>
          <a:lnRef idx="1">
            <a:schemeClr val="accent6"/>
          </a:lnRef>
          <a:fillRef idx="2">
            <a:schemeClr val="accent6"/>
          </a:fillRef>
          <a:effectRef idx="1">
            <a:schemeClr val="accent6"/>
          </a:effectRef>
          <a:fontRef idx="minor">
            <a:schemeClr val="dk1"/>
          </a:fontRef>
        </p:style>
        <p:txBody>
          <a:bodyPr vert="vert270" tIns="9144" bIns="9144" rtlCol="0" anchor="ctr"/>
          <a:lstStyle/>
          <a:p>
            <a:pPr algn="ctr" fontAlgn="b"/>
            <a:r>
              <a:rPr lang="en-US" sz="1100" dirty="0" smtClean="0">
                <a:solidFill>
                  <a:srgbClr val="27130E"/>
                </a:solidFill>
              </a:rPr>
              <a:t>6/1/2014 </a:t>
            </a:r>
          </a:p>
          <a:p>
            <a:pPr algn="ctr" fontAlgn="b"/>
            <a:r>
              <a:rPr lang="en-US" sz="1100" dirty="0" smtClean="0">
                <a:solidFill>
                  <a:srgbClr val="27130E"/>
                </a:solidFill>
              </a:rPr>
              <a:t>to </a:t>
            </a:r>
          </a:p>
          <a:p>
            <a:pPr algn="ctr" fontAlgn="b"/>
            <a:r>
              <a:rPr lang="en-US" sz="1100" dirty="0" smtClean="0">
                <a:solidFill>
                  <a:srgbClr val="27130E"/>
                </a:solidFill>
              </a:rPr>
              <a:t>10/1/2014</a:t>
            </a:r>
            <a:endParaRPr lang="en-US" sz="1100" b="1" dirty="0">
              <a:solidFill>
                <a:srgbClr val="27130E"/>
              </a:solidFill>
            </a:endParaRPr>
          </a:p>
        </p:txBody>
      </p:sp>
      <p:sp>
        <p:nvSpPr>
          <p:cNvPr id="70" name="Rectangle 69"/>
          <p:cNvSpPr/>
          <p:nvPr/>
        </p:nvSpPr>
        <p:spPr>
          <a:xfrm>
            <a:off x="4884607" y="4562678"/>
            <a:ext cx="3878393" cy="1380921"/>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rgbClr val="27130E"/>
                </a:solidFill>
              </a:rPr>
              <a:t>Infrastructure/Devices</a:t>
            </a:r>
            <a:endParaRPr lang="en-US" sz="1200" b="1" dirty="0">
              <a:solidFill>
                <a:srgbClr val="27130E"/>
              </a:solidFill>
            </a:endParaRPr>
          </a:p>
          <a:p>
            <a:pPr algn="ctr" fontAlgn="b"/>
            <a:endParaRPr lang="en-US" sz="1200" b="1" dirty="0">
              <a:solidFill>
                <a:srgbClr val="27130E"/>
              </a:solidFill>
            </a:endParaRPr>
          </a:p>
          <a:p>
            <a:pPr fontAlgn="b"/>
            <a:endParaRPr lang="en-US" sz="1200" b="1" dirty="0">
              <a:solidFill>
                <a:srgbClr val="27130E"/>
              </a:solidFill>
            </a:endParaRPr>
          </a:p>
          <a:p>
            <a:pPr algn="ctr" fontAlgn="b"/>
            <a:endParaRPr lang="en-US" sz="1200" dirty="0">
              <a:solidFill>
                <a:srgbClr val="27130E"/>
              </a:solidFill>
            </a:endParaRPr>
          </a:p>
        </p:txBody>
      </p:sp>
      <p:graphicFrame>
        <p:nvGraphicFramePr>
          <p:cNvPr id="71" name="Table 70"/>
          <p:cNvGraphicFramePr>
            <a:graphicFrameLocks noGrp="1"/>
          </p:cNvGraphicFramePr>
          <p:nvPr>
            <p:extLst>
              <p:ext uri="{D42A27DB-BD31-4B8C-83A1-F6EECF244321}">
                <p14:modId xmlns:p14="http://schemas.microsoft.com/office/powerpoint/2010/main" val="1854544954"/>
              </p:ext>
            </p:extLst>
          </p:nvPr>
        </p:nvGraphicFramePr>
        <p:xfrm>
          <a:off x="4995003" y="4791080"/>
          <a:ext cx="3657600" cy="1034397"/>
        </p:xfrm>
        <a:graphic>
          <a:graphicData uri="http://schemas.openxmlformats.org/drawingml/2006/table">
            <a:tbl>
              <a:tblPr firstRow="1" bandRow="1">
                <a:tableStyleId>{2D5ABB26-0587-4C30-8999-92F81FD0307C}</a:tableStyleId>
              </a:tblPr>
              <a:tblGrid>
                <a:gridCol w="731520"/>
                <a:gridCol w="731520"/>
                <a:gridCol w="731520"/>
                <a:gridCol w="731520"/>
                <a:gridCol w="731520"/>
              </a:tblGrid>
              <a:tr h="168790">
                <a:tc>
                  <a:txBody>
                    <a:bodyPr/>
                    <a:lstStyle/>
                    <a:p>
                      <a:pPr algn="ctr"/>
                      <a:r>
                        <a:rPr lang="en-US" sz="1100" b="1" dirty="0" smtClean="0">
                          <a:solidFill>
                            <a:schemeClr val="bg1"/>
                          </a:solidFill>
                          <a:effectLst>
                            <a:outerShdw blurRad="38100" dist="38100" dir="2700000" algn="tl">
                              <a:srgbClr val="000000">
                                <a:alpha val="43137"/>
                              </a:srgbClr>
                            </a:outerShdw>
                          </a:effectLst>
                        </a:rPr>
                        <a:t>High Risk</a:t>
                      </a: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00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52895">
                <a:tc>
                  <a:txBody>
                    <a:bodyPr/>
                    <a:lstStyle/>
                    <a:p>
                      <a:pPr algn="ctr"/>
                      <a:r>
                        <a:rPr lang="en-US" sz="1100" b="1" dirty="0" smtClean="0">
                          <a:solidFill>
                            <a:schemeClr val="bg1"/>
                          </a:solidFill>
                          <a:effectLst>
                            <a:outerShdw blurRad="38100" dist="38100" dir="2700000" algn="tl">
                              <a:srgbClr val="000000">
                                <a:alpha val="43137"/>
                              </a:srgbClr>
                            </a:outerShdw>
                          </a:effectLst>
                        </a:rPr>
                        <a:t>Med Risk</a:t>
                      </a: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99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31338">
                <a:tc>
                  <a:txBody>
                    <a:bodyPr/>
                    <a:lstStyle/>
                    <a:p>
                      <a:pPr algn="ctr"/>
                      <a:r>
                        <a:rPr lang="en-US" sz="1100" b="1" dirty="0" smtClean="0">
                          <a:solidFill>
                            <a:schemeClr val="bg1"/>
                          </a:solidFill>
                          <a:effectLst>
                            <a:outerShdw blurRad="38100" dist="38100" dir="2700000" algn="tl">
                              <a:srgbClr val="000000">
                                <a:alpha val="43137"/>
                              </a:srgbClr>
                            </a:outerShdw>
                          </a:effectLst>
                        </a:rPr>
                        <a:t>Low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75000"/>
                        <a:lumOff val="25000"/>
                      </a:schemeClr>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a:txBody>
                    <a:bodyPr/>
                    <a:lstStyle/>
                    <a:p>
                      <a:pPr algn="ct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7/1/2014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8/1/2014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9/1/2014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solidFill>
                            <a:srgbClr val="27130E"/>
                          </a:solidFill>
                        </a:rPr>
                        <a:t>10/1/2014</a:t>
                      </a:r>
                      <a:endParaRPr lang="en-US" sz="1100" b="1" dirty="0">
                        <a:solidFill>
                          <a:srgbClr val="27130E"/>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gridSpan="5">
                  <a:txBody>
                    <a:bodyPr/>
                    <a:lstStyle/>
                    <a:p>
                      <a:r>
                        <a:rPr lang="en-US" sz="1050" i="1" kern="1200" dirty="0" smtClean="0">
                          <a:solidFill>
                            <a:srgbClr val="27130E"/>
                          </a:solidFill>
                          <a:latin typeface="+mn-lt"/>
                          <a:ea typeface="+mn-ea"/>
                          <a:cs typeface="+mn-cs"/>
                        </a:rPr>
                        <a:t>*TCP/IP Stack compliance via number of vulnerabilities </a:t>
                      </a:r>
                      <a:endParaRPr lang="en-US" sz="1050" i="1" kern="1200" dirty="0">
                        <a:solidFill>
                          <a:srgbClr val="27130E"/>
                        </a:solidFill>
                        <a:latin typeface="+mn-lt"/>
                        <a:ea typeface="+mn-ea"/>
                        <a:cs typeface="+mn-cs"/>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cxnSp>
        <p:nvCxnSpPr>
          <p:cNvPr id="72" name="Straight Connector 71"/>
          <p:cNvCxnSpPr/>
          <p:nvPr/>
        </p:nvCxnSpPr>
        <p:spPr>
          <a:xfrm>
            <a:off x="6823803" y="4925155"/>
            <a:ext cx="739568" cy="332604"/>
          </a:xfrm>
          <a:prstGeom prst="line">
            <a:avLst/>
          </a:prstGeom>
          <a:ln>
            <a:solidFill>
              <a:schemeClr val="accent2">
                <a:lumMod val="75000"/>
              </a:schemeClr>
            </a:solidFill>
            <a:headEnd type="oval"/>
            <a:tailEnd type="oval"/>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V="1">
            <a:off x="7563371" y="5038226"/>
            <a:ext cx="625623" cy="219533"/>
          </a:xfrm>
          <a:prstGeom prst="line">
            <a:avLst/>
          </a:prstGeom>
          <a:ln>
            <a:solidFill>
              <a:schemeClr val="accent2">
                <a:lumMod val="75000"/>
              </a:schemeClr>
            </a:solidFill>
            <a:headEnd type="oval"/>
            <a:tailEnd type="oval"/>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V="1">
            <a:off x="6166208" y="4925155"/>
            <a:ext cx="679067" cy="275903"/>
          </a:xfrm>
          <a:prstGeom prst="line">
            <a:avLst/>
          </a:prstGeom>
          <a:ln>
            <a:solidFill>
              <a:schemeClr val="accent2">
                <a:lumMod val="75000"/>
              </a:schemeClr>
            </a:solidFill>
            <a:headEnd type="oval"/>
            <a:tailEnd type="oval"/>
          </a:ln>
        </p:spPr>
        <p:style>
          <a:lnRef idx="3">
            <a:schemeClr val="accent4"/>
          </a:lnRef>
          <a:fillRef idx="0">
            <a:schemeClr val="accent4"/>
          </a:fillRef>
          <a:effectRef idx="2">
            <a:schemeClr val="accent4"/>
          </a:effectRef>
          <a:fontRef idx="minor">
            <a:schemeClr val="tx1"/>
          </a:fontRef>
        </p:style>
      </p:cxnSp>
      <p:sp>
        <p:nvSpPr>
          <p:cNvPr id="75" name="Rectangle 74"/>
          <p:cNvSpPr/>
          <p:nvPr/>
        </p:nvSpPr>
        <p:spPr>
          <a:xfrm>
            <a:off x="7433403" y="4981779"/>
            <a:ext cx="263214" cy="261610"/>
          </a:xfrm>
          <a:prstGeom prst="rect">
            <a:avLst/>
          </a:prstGeom>
        </p:spPr>
        <p:txBody>
          <a:bodyPr wrap="none">
            <a:spAutoFit/>
          </a:bodyPr>
          <a:lstStyle/>
          <a:p>
            <a:pPr algn="ctr"/>
            <a:r>
              <a:rPr lang="en-US" sz="1100" b="1" dirty="0" smtClean="0">
                <a:solidFill>
                  <a:srgbClr val="27130E"/>
                </a:solidFill>
              </a:rPr>
              <a:t>3</a:t>
            </a:r>
            <a:endParaRPr lang="en-US" sz="1100" b="1" dirty="0">
              <a:solidFill>
                <a:srgbClr val="27130E"/>
              </a:solidFill>
            </a:endParaRPr>
          </a:p>
        </p:txBody>
      </p:sp>
      <p:sp>
        <p:nvSpPr>
          <p:cNvPr id="76" name="Rectangle 75"/>
          <p:cNvSpPr/>
          <p:nvPr/>
        </p:nvSpPr>
        <p:spPr>
          <a:xfrm>
            <a:off x="6027189" y="5210379"/>
            <a:ext cx="263214" cy="261610"/>
          </a:xfrm>
          <a:prstGeom prst="rect">
            <a:avLst/>
          </a:prstGeom>
        </p:spPr>
        <p:txBody>
          <a:bodyPr wrap="none">
            <a:spAutoFit/>
          </a:bodyPr>
          <a:lstStyle/>
          <a:p>
            <a:pPr algn="ctr"/>
            <a:r>
              <a:rPr lang="en-US" sz="1100" b="1" dirty="0" smtClean="0">
                <a:solidFill>
                  <a:srgbClr val="27130E"/>
                </a:solidFill>
              </a:rPr>
              <a:t>3</a:t>
            </a:r>
            <a:endParaRPr lang="en-US" sz="1100" b="1" dirty="0">
              <a:solidFill>
                <a:srgbClr val="27130E"/>
              </a:solidFill>
            </a:endParaRPr>
          </a:p>
        </p:txBody>
      </p:sp>
      <p:sp>
        <p:nvSpPr>
          <p:cNvPr id="77" name="Rectangle 76"/>
          <p:cNvSpPr/>
          <p:nvPr/>
        </p:nvSpPr>
        <p:spPr>
          <a:xfrm>
            <a:off x="8057387" y="4776616"/>
            <a:ext cx="263214" cy="261610"/>
          </a:xfrm>
          <a:prstGeom prst="rect">
            <a:avLst/>
          </a:prstGeom>
        </p:spPr>
        <p:txBody>
          <a:bodyPr wrap="none">
            <a:spAutoFit/>
          </a:bodyPr>
          <a:lstStyle/>
          <a:p>
            <a:pPr algn="ctr"/>
            <a:r>
              <a:rPr lang="en-US" sz="1100" b="1" dirty="0" smtClean="0">
                <a:solidFill>
                  <a:srgbClr val="27130E"/>
                </a:solidFill>
              </a:rPr>
              <a:t>5</a:t>
            </a:r>
            <a:endParaRPr lang="en-US" sz="1100" b="1" dirty="0">
              <a:solidFill>
                <a:srgbClr val="27130E"/>
              </a:solidFill>
            </a:endParaRPr>
          </a:p>
        </p:txBody>
      </p:sp>
      <p:sp>
        <p:nvSpPr>
          <p:cNvPr id="78" name="Rectangle 77"/>
          <p:cNvSpPr/>
          <p:nvPr/>
        </p:nvSpPr>
        <p:spPr>
          <a:xfrm>
            <a:off x="6712989" y="4938589"/>
            <a:ext cx="263214" cy="261610"/>
          </a:xfrm>
          <a:prstGeom prst="rect">
            <a:avLst/>
          </a:prstGeom>
        </p:spPr>
        <p:txBody>
          <a:bodyPr wrap="none">
            <a:spAutoFit/>
          </a:bodyPr>
          <a:lstStyle/>
          <a:p>
            <a:pPr algn="ctr"/>
            <a:r>
              <a:rPr lang="en-US" sz="1100" b="1" dirty="0">
                <a:solidFill>
                  <a:srgbClr val="27130E"/>
                </a:solidFill>
              </a:rPr>
              <a:t>6</a:t>
            </a:r>
          </a:p>
        </p:txBody>
      </p:sp>
      <p:sp>
        <p:nvSpPr>
          <p:cNvPr id="79" name="Rectangle 78"/>
          <p:cNvSpPr/>
          <p:nvPr/>
        </p:nvSpPr>
        <p:spPr>
          <a:xfrm>
            <a:off x="533400" y="3200400"/>
            <a:ext cx="3878416" cy="1295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rgbClr val="27130E"/>
                </a:solidFill>
              </a:rPr>
              <a:t>People</a:t>
            </a:r>
          </a:p>
          <a:p>
            <a:pPr algn="ctr" fontAlgn="b"/>
            <a:endParaRPr lang="en-US" sz="1200" b="1" dirty="0">
              <a:solidFill>
                <a:srgbClr val="27130E"/>
              </a:solidFill>
            </a:endParaRPr>
          </a:p>
          <a:p>
            <a:pPr algn="ctr" fontAlgn="b"/>
            <a:endParaRPr lang="en-US" sz="1200" b="1" dirty="0">
              <a:solidFill>
                <a:srgbClr val="27130E"/>
              </a:solidFill>
            </a:endParaRPr>
          </a:p>
          <a:p>
            <a:pPr fontAlgn="b"/>
            <a:endParaRPr lang="en-US" sz="1200" b="1" dirty="0">
              <a:solidFill>
                <a:srgbClr val="27130E"/>
              </a:solidFill>
            </a:endParaRPr>
          </a:p>
        </p:txBody>
      </p:sp>
      <p:graphicFrame>
        <p:nvGraphicFramePr>
          <p:cNvPr id="80" name="Table 79"/>
          <p:cNvGraphicFramePr>
            <a:graphicFrameLocks noGrp="1"/>
          </p:cNvGraphicFramePr>
          <p:nvPr>
            <p:extLst>
              <p:ext uri="{D42A27DB-BD31-4B8C-83A1-F6EECF244321}">
                <p14:modId xmlns:p14="http://schemas.microsoft.com/office/powerpoint/2010/main" val="308643021"/>
              </p:ext>
            </p:extLst>
          </p:nvPr>
        </p:nvGraphicFramePr>
        <p:xfrm>
          <a:off x="609600" y="3475286"/>
          <a:ext cx="3733801" cy="950315"/>
        </p:xfrm>
        <a:graphic>
          <a:graphicData uri="http://schemas.openxmlformats.org/drawingml/2006/table">
            <a:tbl>
              <a:tblPr firstRow="1" firstCol="1" bandRow="1">
                <a:tableStyleId>{5940675A-B579-460E-94D1-54222C63F5DA}</a:tableStyleId>
              </a:tblPr>
              <a:tblGrid>
                <a:gridCol w="2209800"/>
                <a:gridCol w="533400"/>
                <a:gridCol w="990601"/>
              </a:tblGrid>
              <a:tr h="214223">
                <a:tc>
                  <a:txBody>
                    <a:bodyPr/>
                    <a:lstStyle/>
                    <a:p>
                      <a:pPr marL="0" marR="0">
                        <a:lnSpc>
                          <a:spcPct val="115000"/>
                        </a:lnSpc>
                        <a:spcBef>
                          <a:spcPts val="0"/>
                        </a:spcBef>
                        <a:spcAft>
                          <a:spcPts val="0"/>
                        </a:spcAft>
                      </a:pPr>
                      <a:endParaRPr lang="en-US" sz="1100" kern="1200" dirty="0">
                        <a:solidFill>
                          <a:srgbClr val="27130E"/>
                        </a:solidFill>
                        <a:effectLst/>
                        <a:latin typeface="+mn-lt"/>
                        <a:ea typeface="+mn-ea"/>
                        <a:cs typeface="+mn-cs"/>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kern="1200" dirty="0">
                        <a:solidFill>
                          <a:srgbClr val="27130E"/>
                        </a:solidFill>
                        <a:effectLst/>
                        <a:latin typeface="+mn-lt"/>
                        <a:ea typeface="+mn-ea"/>
                        <a:cs typeface="+mn-cs"/>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kern="1200" dirty="0" smtClean="0">
                          <a:solidFill>
                            <a:srgbClr val="27130E"/>
                          </a:solidFill>
                          <a:effectLst/>
                          <a:latin typeface="+mn-lt"/>
                          <a:ea typeface="+mn-ea"/>
                          <a:cs typeface="+mn-cs"/>
                        </a:rPr>
                        <a:t>6 mo.</a:t>
                      </a:r>
                      <a:r>
                        <a:rPr lang="en-US" sz="300" b="1" kern="1200" dirty="0" smtClean="0">
                          <a:solidFill>
                            <a:srgbClr val="27130E"/>
                          </a:solidFill>
                          <a:effectLst/>
                          <a:latin typeface="+mn-lt"/>
                          <a:ea typeface="+mn-ea"/>
                          <a:cs typeface="+mn-cs"/>
                        </a:rPr>
                        <a:t> </a:t>
                      </a:r>
                      <a:r>
                        <a:rPr lang="en-US" sz="1100" b="1" kern="1200" dirty="0" smtClean="0">
                          <a:solidFill>
                            <a:srgbClr val="27130E"/>
                          </a:solidFill>
                          <a:effectLst/>
                          <a:latin typeface="+mn-lt"/>
                          <a:ea typeface="+mn-ea"/>
                          <a:cs typeface="+mn-cs"/>
                        </a:rPr>
                        <a:t>Trend</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99846">
                <a:tc>
                  <a:txBody>
                    <a:bodyPr/>
                    <a:lstStyle/>
                    <a:p>
                      <a:pPr marL="0" marR="0">
                        <a:lnSpc>
                          <a:spcPct val="115000"/>
                        </a:lnSpc>
                        <a:spcBef>
                          <a:spcPts val="0"/>
                        </a:spcBef>
                        <a:spcAft>
                          <a:spcPts val="0"/>
                        </a:spcAft>
                      </a:pPr>
                      <a:r>
                        <a:rPr lang="en-US" sz="1100" dirty="0" smtClean="0">
                          <a:solidFill>
                            <a:srgbClr val="27130E"/>
                          </a:solidFill>
                          <a:effectLst/>
                        </a:rPr>
                        <a:t>User cyber training </a:t>
                      </a:r>
                      <a:r>
                        <a:rPr lang="en-US" sz="1100" baseline="0" dirty="0" smtClean="0">
                          <a:solidFill>
                            <a:srgbClr val="27130E"/>
                          </a:solidFill>
                          <a:effectLst/>
                        </a:rPr>
                        <a:t>score</a:t>
                      </a:r>
                      <a:r>
                        <a:rPr lang="en-US" sz="1100" dirty="0" smtClean="0">
                          <a:solidFill>
                            <a:srgbClr val="27130E"/>
                          </a:solidFill>
                          <a:effectLst/>
                        </a:rPr>
                        <a:t> </a:t>
                      </a:r>
                      <a:r>
                        <a:rPr lang="en-US" sz="1100" baseline="0" dirty="0" smtClean="0">
                          <a:solidFill>
                            <a:srgbClr val="27130E"/>
                          </a:solidFill>
                          <a:effectLst/>
                        </a:rPr>
                        <a:t>avg.</a:t>
                      </a:r>
                      <a:endParaRPr lang="en-US" sz="1100" b="0" dirty="0">
                        <a:solidFill>
                          <a:srgbClr val="27130E"/>
                        </a:solidFill>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smtClean="0">
                          <a:solidFill>
                            <a:srgbClr val="27130E"/>
                          </a:solidFill>
                          <a:effectLst/>
                          <a:latin typeface="Calibri"/>
                          <a:ea typeface="Calibri"/>
                          <a:cs typeface="Times New Roman"/>
                        </a:rPr>
                        <a:t> 81%</a:t>
                      </a:r>
                      <a:endParaRPr lang="en-US" sz="1400" b="1" dirty="0">
                        <a:solidFill>
                          <a:srgbClr val="27130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FF0000"/>
                          </a:solidFill>
                          <a:latin typeface="+mn-lt"/>
                        </a:rPr>
                        <a:t>6%</a:t>
                      </a:r>
                      <a:r>
                        <a:rPr lang="en-US" sz="1200" b="1" dirty="0" smtClean="0">
                          <a:solidFill>
                            <a:srgbClr val="FF0000"/>
                          </a:solidFill>
                          <a:latin typeface="Wingdings 3" panose="05040102010807070707" pitchFamily="18" charset="2"/>
                        </a:rPr>
                        <a:t>i</a:t>
                      </a:r>
                      <a:endParaRPr lang="en-US" sz="1200" b="1" dirty="0" smtClean="0">
                        <a:solidFill>
                          <a:srgbClr val="FF0000"/>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100" dirty="0" smtClean="0">
                          <a:solidFill>
                            <a:srgbClr val="27130E"/>
                          </a:solidFill>
                          <a:effectLst/>
                        </a:rPr>
                        <a:t>Privileged </a:t>
                      </a:r>
                      <a:r>
                        <a:rPr lang="en-US" sz="1100" dirty="0">
                          <a:solidFill>
                            <a:srgbClr val="27130E"/>
                          </a:solidFill>
                          <a:effectLst/>
                        </a:rPr>
                        <a:t>accounts without </a:t>
                      </a:r>
                      <a:r>
                        <a:rPr lang="en-US" sz="1100" dirty="0" smtClean="0">
                          <a:solidFill>
                            <a:srgbClr val="27130E"/>
                          </a:solidFill>
                          <a:effectLst/>
                        </a:rPr>
                        <a:t>owner</a:t>
                      </a:r>
                      <a:endParaRPr lang="en-US" sz="1100" b="0" dirty="0">
                        <a:solidFill>
                          <a:srgbClr val="27130E"/>
                        </a:solidFill>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b="1" dirty="0" smtClean="0">
                          <a:solidFill>
                            <a:srgbClr val="27130E"/>
                          </a:solidFill>
                          <a:effectLst/>
                          <a:latin typeface="Calibri"/>
                          <a:ea typeface="Calibri"/>
                          <a:cs typeface="Times New Roman"/>
                        </a:rPr>
                        <a:t> 76</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8A3E"/>
                          </a:solidFill>
                          <a:latin typeface="+mn-lt"/>
                        </a:rPr>
                        <a:t>8%</a:t>
                      </a:r>
                      <a:r>
                        <a:rPr lang="en-US" sz="1200" b="1" dirty="0" smtClean="0">
                          <a:solidFill>
                            <a:srgbClr val="008A3E"/>
                          </a:solidFill>
                          <a:latin typeface="Wingdings 3" panose="05040102010807070707" pitchFamily="18" charset="2"/>
                        </a:rPr>
                        <a:t>i</a:t>
                      </a:r>
                      <a:endParaRPr lang="en-US" sz="1200" b="1" dirty="0" smtClean="0">
                        <a:solidFill>
                          <a:srgbClr val="008A3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95146">
                <a:tc>
                  <a:txBody>
                    <a:bodyPr/>
                    <a:lstStyle/>
                    <a:p>
                      <a:pPr marL="0" marR="0">
                        <a:lnSpc>
                          <a:spcPct val="115000"/>
                        </a:lnSpc>
                        <a:spcBef>
                          <a:spcPts val="0"/>
                        </a:spcBef>
                        <a:spcAft>
                          <a:spcPts val="0"/>
                        </a:spcAft>
                      </a:pPr>
                      <a:r>
                        <a:rPr lang="en-US" sz="1100" dirty="0" smtClean="0">
                          <a:solidFill>
                            <a:srgbClr val="27130E"/>
                          </a:solidFill>
                          <a:effectLst/>
                        </a:rPr>
                        <a:t>% of user violations + Severity</a:t>
                      </a:r>
                      <a:endParaRPr lang="en-US" sz="1100" b="0" dirty="0">
                        <a:solidFill>
                          <a:srgbClr val="27130E"/>
                        </a:solidFill>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b="1" dirty="0" smtClean="0">
                          <a:solidFill>
                            <a:srgbClr val="27130E"/>
                          </a:solidFill>
                          <a:effectLst/>
                          <a:latin typeface="Calibri"/>
                          <a:ea typeface="Calibri"/>
                          <a:cs typeface="Times New Roman"/>
                        </a:rPr>
                        <a:t> 45</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FF0000"/>
                          </a:solidFill>
                          <a:latin typeface="+mn-lt"/>
                        </a:rPr>
                        <a:t>4%</a:t>
                      </a:r>
                      <a:r>
                        <a:rPr lang="en-US" sz="1200" b="1" dirty="0" smtClean="0">
                          <a:solidFill>
                            <a:srgbClr val="FF0000"/>
                          </a:solidFill>
                          <a:latin typeface="Wingdings 3" panose="05040102010807070707" pitchFamily="18" charset="2"/>
                        </a:rPr>
                        <a:t>#</a:t>
                      </a:r>
                      <a:endParaRPr lang="en-US" sz="1200" b="1" dirty="0" smtClean="0">
                        <a:solidFill>
                          <a:srgbClr val="FF0000"/>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2" name="Rectangle 81"/>
          <p:cNvSpPr/>
          <p:nvPr/>
        </p:nvSpPr>
        <p:spPr>
          <a:xfrm>
            <a:off x="533400" y="457200"/>
            <a:ext cx="3878416" cy="1295400"/>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Security Overview</a:t>
            </a:r>
          </a:p>
          <a:p>
            <a:pPr algn="ctr" fontAlgn="b"/>
            <a:endParaRPr lang="en-US" sz="1200" b="1" dirty="0">
              <a:solidFill>
                <a:schemeClr val="tx1"/>
              </a:solidFill>
            </a:endParaRPr>
          </a:p>
          <a:p>
            <a:pPr algn="ctr" fontAlgn="b"/>
            <a:endParaRPr lang="en-US" sz="1200" b="1" dirty="0">
              <a:solidFill>
                <a:schemeClr val="tx1"/>
              </a:solidFill>
            </a:endParaRPr>
          </a:p>
          <a:p>
            <a:pPr fontAlgn="b"/>
            <a:endParaRPr lang="en-US" sz="1200" b="1" dirty="0">
              <a:solidFill>
                <a:schemeClr val="tx1"/>
              </a:solidFill>
            </a:endParaRPr>
          </a:p>
        </p:txBody>
      </p:sp>
      <p:graphicFrame>
        <p:nvGraphicFramePr>
          <p:cNvPr id="83" name="Table 82"/>
          <p:cNvGraphicFramePr>
            <a:graphicFrameLocks noGrp="1"/>
          </p:cNvGraphicFramePr>
          <p:nvPr>
            <p:extLst>
              <p:ext uri="{D42A27DB-BD31-4B8C-83A1-F6EECF244321}">
                <p14:modId xmlns:p14="http://schemas.microsoft.com/office/powerpoint/2010/main" val="1406856715"/>
              </p:ext>
            </p:extLst>
          </p:nvPr>
        </p:nvGraphicFramePr>
        <p:xfrm>
          <a:off x="609600" y="732086"/>
          <a:ext cx="3733801" cy="950315"/>
        </p:xfrm>
        <a:graphic>
          <a:graphicData uri="http://schemas.openxmlformats.org/drawingml/2006/table">
            <a:tbl>
              <a:tblPr firstRow="1" firstCol="1" bandRow="1">
                <a:tableStyleId>{5940675A-B579-460E-94D1-54222C63F5DA}</a:tableStyleId>
              </a:tblPr>
              <a:tblGrid>
                <a:gridCol w="2133600"/>
                <a:gridCol w="609600"/>
                <a:gridCol w="990601"/>
              </a:tblGrid>
              <a:tr h="214223">
                <a:tc>
                  <a:txBody>
                    <a:bodyPr/>
                    <a:lstStyle/>
                    <a:p>
                      <a:pPr marL="0" marR="0">
                        <a:lnSpc>
                          <a:spcPct val="115000"/>
                        </a:lnSpc>
                        <a:spcBef>
                          <a:spcPts val="0"/>
                        </a:spcBef>
                        <a:spcAft>
                          <a:spcPts val="0"/>
                        </a:spcAft>
                      </a:pPr>
                      <a:endParaRPr lang="en-US" sz="1100" kern="1200" dirty="0">
                        <a:solidFill>
                          <a:schemeClr val="tx1"/>
                        </a:solidFill>
                        <a:effectLst/>
                        <a:latin typeface="+mn-lt"/>
                        <a:ea typeface="+mn-ea"/>
                        <a:cs typeface="+mn-cs"/>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kern="1200" dirty="0" smtClean="0">
                          <a:solidFill>
                            <a:schemeClr val="tx1"/>
                          </a:solidFill>
                          <a:effectLst/>
                          <a:latin typeface="+mn-lt"/>
                          <a:ea typeface="+mn-ea"/>
                          <a:cs typeface="+mn-cs"/>
                        </a:rPr>
                        <a:t>1 mo.</a:t>
                      </a:r>
                      <a:endParaRPr lang="en-US" sz="1100" b="1" kern="1200" dirty="0">
                        <a:solidFill>
                          <a:schemeClr val="tx1"/>
                        </a:solidFill>
                        <a:effectLst/>
                        <a:latin typeface="+mn-lt"/>
                        <a:ea typeface="+mn-ea"/>
                        <a:cs typeface="+mn-cs"/>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6 mo.</a:t>
                      </a:r>
                      <a:r>
                        <a:rPr lang="en-US" sz="300" b="1" kern="120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Trend</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99846">
                <a:tc>
                  <a:txBody>
                    <a:bodyPr/>
                    <a:lstStyle/>
                    <a:p>
                      <a:pPr marL="0" marR="0">
                        <a:lnSpc>
                          <a:spcPct val="115000"/>
                        </a:lnSpc>
                        <a:spcBef>
                          <a:spcPts val="0"/>
                        </a:spcBef>
                        <a:spcAft>
                          <a:spcPts val="0"/>
                        </a:spcAft>
                      </a:pPr>
                      <a:r>
                        <a:rPr lang="en-US" sz="1100" dirty="0" smtClean="0">
                          <a:effectLst/>
                        </a:rPr>
                        <a:t>Overall Security Rating</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effectLst/>
                          <a:latin typeface="Calibri"/>
                          <a:ea typeface="Calibri"/>
                          <a:cs typeface="Times New Roman"/>
                        </a:rPr>
                        <a:t> 18</a:t>
                      </a:r>
                      <a:endParaRPr lang="en-US" sz="1400" b="1" dirty="0">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8A3E"/>
                          </a:solidFill>
                          <a:latin typeface="+mn-lt"/>
                        </a:rPr>
                        <a:t>2%</a:t>
                      </a:r>
                      <a:r>
                        <a:rPr lang="en-US" sz="1200" b="1" dirty="0" smtClean="0">
                          <a:solidFill>
                            <a:srgbClr val="008A3E"/>
                          </a:solidFill>
                          <a:latin typeface="Wingdings 3" panose="05040102010807070707" pitchFamily="18" charset="2"/>
                        </a:rPr>
                        <a:t>#</a:t>
                      </a:r>
                      <a:endParaRPr lang="en-US" sz="1200" b="1" dirty="0" smtClean="0">
                        <a:solidFill>
                          <a:srgbClr val="008A3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100" dirty="0" smtClean="0">
                          <a:effectLst/>
                        </a:rPr>
                        <a:t>Overall Security Cost </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a:ea typeface="Calibri"/>
                          <a:cs typeface="Times New Roman"/>
                        </a:rPr>
                        <a:t> 76</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FF0000"/>
                          </a:solidFill>
                          <a:latin typeface="+mn-lt"/>
                        </a:rPr>
                        <a:t>8%</a:t>
                      </a:r>
                      <a:r>
                        <a:rPr lang="en-US" sz="1200" b="1" dirty="0" smtClean="0">
                          <a:solidFill>
                            <a:srgbClr val="FF0000"/>
                          </a:solidFill>
                          <a:latin typeface="Wingdings 3" panose="05040102010807070707" pitchFamily="18" charset="2"/>
                        </a:rPr>
                        <a:t>#</a:t>
                      </a:r>
                      <a:endParaRPr lang="en-US" sz="1200" b="1" dirty="0" smtClean="0">
                        <a:solidFill>
                          <a:srgbClr val="FF0000"/>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95146">
                <a:tc>
                  <a:txBody>
                    <a:bodyPr/>
                    <a:lstStyle/>
                    <a:p>
                      <a:pPr marL="0" marR="0">
                        <a:lnSpc>
                          <a:spcPct val="115000"/>
                        </a:lnSpc>
                        <a:spcBef>
                          <a:spcPts val="0"/>
                        </a:spcBef>
                        <a:spcAft>
                          <a:spcPts val="0"/>
                        </a:spcAft>
                      </a:pPr>
                      <a:r>
                        <a:rPr lang="en-US" sz="1100" dirty="0" smtClean="0">
                          <a:effectLst/>
                        </a:rPr>
                        <a:t>Security Objectives</a:t>
                      </a:r>
                      <a:r>
                        <a:rPr lang="en-US" sz="1100" baseline="0" dirty="0" smtClean="0">
                          <a:effectLst/>
                        </a:rPr>
                        <a:t> Maturity</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a:ea typeface="Calibri"/>
                          <a:cs typeface="Times New Roman"/>
                        </a:rPr>
                        <a:t> 35%</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8A3E"/>
                          </a:solidFill>
                          <a:latin typeface="+mn-lt"/>
                        </a:rPr>
                        <a:t>4%</a:t>
                      </a:r>
                      <a:r>
                        <a:rPr lang="en-US" sz="1200" b="1" dirty="0" smtClean="0">
                          <a:solidFill>
                            <a:srgbClr val="008A3E"/>
                          </a:solidFill>
                          <a:latin typeface="Wingdings 3" panose="05040102010807070707" pitchFamily="18" charset="2"/>
                        </a:rPr>
                        <a:t>#</a:t>
                      </a:r>
                      <a:endParaRPr lang="en-US" sz="1200" b="1" dirty="0" smtClean="0">
                        <a:solidFill>
                          <a:srgbClr val="008A3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42383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Dashboard Concepts</a:t>
            </a:r>
            <a:endParaRPr lang="en-US" dirty="0"/>
          </a:p>
        </p:txBody>
      </p:sp>
      <p:sp>
        <p:nvSpPr>
          <p:cNvPr id="19" name="Flowchart: Alternate Process 18"/>
          <p:cNvSpPr/>
          <p:nvPr/>
        </p:nvSpPr>
        <p:spPr>
          <a:xfrm>
            <a:off x="4873916" y="685800"/>
            <a:ext cx="3892609"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fontAlgn="b"/>
            <a:endParaRPr lang="en-US" sz="1200" b="1" dirty="0">
              <a:solidFill>
                <a:schemeClr val="tx1"/>
              </a:solidFill>
            </a:endParaRPr>
          </a:p>
          <a:p>
            <a:pPr fontAlgn="b"/>
            <a:r>
              <a:rPr lang="en-US" sz="1200" dirty="0" smtClean="0">
                <a:solidFill>
                  <a:srgbClr val="27130E"/>
                </a:solidFill>
              </a:rPr>
              <a:t>Security Overview gives an estimated security rating based on a combined weighted scoring of each metric’s estimated Security </a:t>
            </a:r>
            <a:r>
              <a:rPr lang="en-US" sz="1200" dirty="0">
                <a:solidFill>
                  <a:srgbClr val="27130E"/>
                </a:solidFill>
              </a:rPr>
              <a:t>Value. </a:t>
            </a:r>
            <a:endParaRPr lang="en-US" sz="1200" dirty="0" smtClean="0">
              <a:solidFill>
                <a:srgbClr val="27130E"/>
              </a:solidFill>
            </a:endParaRPr>
          </a:p>
          <a:p>
            <a:pPr fontAlgn="b"/>
            <a:endParaRPr lang="en-US" sz="1200" dirty="0" smtClean="0">
              <a:solidFill>
                <a:srgbClr val="27130E"/>
              </a:solidFill>
            </a:endParaRPr>
          </a:p>
          <a:p>
            <a:pPr fontAlgn="b"/>
            <a:r>
              <a:rPr lang="en-US" sz="1200" dirty="0" smtClean="0">
                <a:solidFill>
                  <a:srgbClr val="27130E"/>
                </a:solidFill>
              </a:rPr>
              <a:t>“Maturity” is based on the security objectives percentage complete, weighted by importance.</a:t>
            </a:r>
            <a:endParaRPr lang="en-US" sz="1200" dirty="0">
              <a:solidFill>
                <a:srgbClr val="27130E"/>
              </a:solidFill>
            </a:endParaRPr>
          </a:p>
          <a:p>
            <a:pPr fontAlgn="b"/>
            <a:endParaRPr lang="en-US" sz="1050" dirty="0" smtClean="0">
              <a:solidFill>
                <a:schemeClr val="tx1"/>
              </a:solidFill>
            </a:endParaRPr>
          </a:p>
        </p:txBody>
      </p:sp>
      <p:sp>
        <p:nvSpPr>
          <p:cNvPr id="20" name="Flowchart: Alternate Process 19"/>
          <p:cNvSpPr/>
          <p:nvPr/>
        </p:nvSpPr>
        <p:spPr>
          <a:xfrm>
            <a:off x="4873916" y="2056240"/>
            <a:ext cx="3892609"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t"/>
          <a:lstStyle/>
          <a:p>
            <a:pPr fontAlgn="b"/>
            <a:r>
              <a:rPr lang="en-US" sz="1200" dirty="0" smtClean="0">
                <a:solidFill>
                  <a:srgbClr val="27130E"/>
                </a:solidFill>
              </a:rPr>
              <a:t>Governance Council Score based on, 1) Is </a:t>
            </a:r>
            <a:r>
              <a:rPr lang="en-US" sz="1200" dirty="0">
                <a:solidFill>
                  <a:srgbClr val="27130E"/>
                </a:solidFill>
              </a:rPr>
              <a:t>there an IT Governance Council? </a:t>
            </a:r>
            <a:r>
              <a:rPr lang="en-US" sz="1200" dirty="0" smtClean="0">
                <a:solidFill>
                  <a:srgbClr val="27130E"/>
                </a:solidFill>
              </a:rPr>
              <a:t>2) Regular </a:t>
            </a:r>
            <a:r>
              <a:rPr lang="en-US" sz="1200" dirty="0">
                <a:solidFill>
                  <a:srgbClr val="27130E"/>
                </a:solidFill>
              </a:rPr>
              <a:t>meetings? </a:t>
            </a:r>
            <a:endParaRPr lang="en-US" sz="1200" dirty="0" smtClean="0">
              <a:solidFill>
                <a:srgbClr val="27130E"/>
              </a:solidFill>
            </a:endParaRPr>
          </a:p>
          <a:p>
            <a:pPr fontAlgn="b"/>
            <a:r>
              <a:rPr lang="en-US" sz="1200" dirty="0" smtClean="0">
                <a:solidFill>
                  <a:srgbClr val="27130E"/>
                </a:solidFill>
              </a:rPr>
              <a:t>3) Action </a:t>
            </a:r>
            <a:r>
              <a:rPr lang="en-US" sz="1200" dirty="0">
                <a:solidFill>
                  <a:srgbClr val="27130E"/>
                </a:solidFill>
              </a:rPr>
              <a:t>Items </a:t>
            </a:r>
            <a:r>
              <a:rPr lang="en-US" sz="1200" dirty="0" smtClean="0">
                <a:solidFill>
                  <a:srgbClr val="27130E"/>
                </a:solidFill>
              </a:rPr>
              <a:t>assigned, tracked completed?</a:t>
            </a:r>
          </a:p>
          <a:p>
            <a:pPr fontAlgn="b"/>
            <a:r>
              <a:rPr lang="en-US" sz="1200" dirty="0">
                <a:solidFill>
                  <a:srgbClr val="27130E"/>
                </a:solidFill>
              </a:rPr>
              <a:t>Has COOP plan been 1) Completed, 2) Updated how often, 3) Tested? 4) # of open weaknesses remaining?</a:t>
            </a:r>
          </a:p>
        </p:txBody>
      </p:sp>
      <p:sp>
        <p:nvSpPr>
          <p:cNvPr id="42" name="Rectangle 41"/>
          <p:cNvSpPr/>
          <p:nvPr/>
        </p:nvSpPr>
        <p:spPr>
          <a:xfrm>
            <a:off x="533400" y="4800600"/>
            <a:ext cx="3878416"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Data Protection</a:t>
            </a:r>
          </a:p>
          <a:p>
            <a:pPr algn="ctr" fontAlgn="b"/>
            <a:endParaRPr lang="en-US" sz="1200" b="1" dirty="0">
              <a:solidFill>
                <a:schemeClr val="tx1"/>
              </a:solidFill>
            </a:endParaRPr>
          </a:p>
          <a:p>
            <a:pPr fontAlgn="b"/>
            <a:endParaRPr lang="en-US" sz="1050" dirty="0" smtClean="0">
              <a:solidFill>
                <a:schemeClr val="tx1"/>
              </a:solidFill>
            </a:endParaRPr>
          </a:p>
          <a:p>
            <a:pPr fontAlgn="b"/>
            <a:endParaRPr lang="en-US" sz="1050" dirty="0" smtClean="0">
              <a:solidFill>
                <a:schemeClr val="tx1"/>
              </a:solidFill>
            </a:endParaRPr>
          </a:p>
          <a:p>
            <a:pPr fontAlgn="b"/>
            <a:endParaRPr lang="en-US" sz="1050" dirty="0" smtClean="0">
              <a:solidFill>
                <a:schemeClr val="tx1"/>
              </a:solidFill>
            </a:endParaRPr>
          </a:p>
        </p:txBody>
      </p:sp>
      <p:graphicFrame>
        <p:nvGraphicFramePr>
          <p:cNvPr id="43" name="Table 42"/>
          <p:cNvGraphicFramePr>
            <a:graphicFrameLocks noGrp="1"/>
          </p:cNvGraphicFramePr>
          <p:nvPr>
            <p:extLst>
              <p:ext uri="{D42A27DB-BD31-4B8C-83A1-F6EECF244321}">
                <p14:modId xmlns:p14="http://schemas.microsoft.com/office/powerpoint/2010/main" val="4266165853"/>
              </p:ext>
            </p:extLst>
          </p:nvPr>
        </p:nvGraphicFramePr>
        <p:xfrm>
          <a:off x="639916" y="5029200"/>
          <a:ext cx="3665384" cy="1046988"/>
        </p:xfrm>
        <a:graphic>
          <a:graphicData uri="http://schemas.openxmlformats.org/drawingml/2006/table">
            <a:tbl>
              <a:tblPr firstRow="1" bandRow="1">
                <a:tableStyleId>{5940675A-B579-460E-94D1-54222C63F5DA}</a:tableStyleId>
              </a:tblPr>
              <a:tblGrid>
                <a:gridCol w="1226984"/>
                <a:gridCol w="762000"/>
                <a:gridCol w="838200"/>
                <a:gridCol w="838200"/>
              </a:tblGrid>
              <a:tr h="200660">
                <a:tc>
                  <a:txBody>
                    <a:bodyPr/>
                    <a:lstStyle/>
                    <a:p>
                      <a:pPr algn="ct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Month</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6</a:t>
                      </a:r>
                      <a:r>
                        <a:rPr lang="en-US" sz="1050" baseline="0" dirty="0" smtClean="0">
                          <a:solidFill>
                            <a:schemeClr val="bg1"/>
                          </a:solidFill>
                          <a:effectLst>
                            <a:outerShdw blurRad="38100" dist="38100" dir="2700000" algn="tl">
                              <a:srgbClr val="000000">
                                <a:alpha val="43137"/>
                              </a:srgbClr>
                            </a:outerShdw>
                          </a:effectLst>
                        </a:rPr>
                        <a:t> Months</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Year</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75000"/>
                      </a:schemeClr>
                    </a:solidFill>
                  </a:tcPr>
                </a:tc>
              </a:tr>
              <a:tr h="2819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Asset Valuation Inventory Complete</a:t>
                      </a:r>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1">
                              <a:lumMod val="50000"/>
                            </a:schemeClr>
                          </a:solidFill>
                        </a:rPr>
                        <a:t>64%</a:t>
                      </a:r>
                      <a:endParaRPr lang="en-US" sz="1050" b="1" dirty="0">
                        <a:solidFill>
                          <a:schemeClr val="accent1">
                            <a:lumMod val="5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1">
                              <a:lumMod val="50000"/>
                            </a:schemeClr>
                          </a:solidFill>
                        </a:rPr>
                        <a:t>48%</a:t>
                      </a:r>
                      <a:endParaRPr lang="en-US" sz="1050" b="1" dirty="0">
                        <a:solidFill>
                          <a:schemeClr val="accent1">
                            <a:lumMod val="5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1">
                              <a:lumMod val="50000"/>
                            </a:schemeClr>
                          </a:solidFill>
                        </a:rPr>
                        <a:t>32%</a:t>
                      </a:r>
                      <a:endParaRPr lang="en-US" sz="1050" b="1" dirty="0">
                        <a:solidFill>
                          <a:schemeClr val="accent1">
                            <a:lumMod val="5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Data Loss Rating</a:t>
                      </a:r>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050" b="1" dirty="0">
                        <a:solidFill>
                          <a:srgbClr val="C00000"/>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050" b="1" dirty="0">
                        <a:solidFill>
                          <a:srgbClr val="C00000"/>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050" b="1" dirty="0">
                        <a:solidFill>
                          <a:schemeClr val="accent3">
                            <a:lumMod val="90000"/>
                            <a:lumOff val="10000"/>
                          </a:schemeClr>
                        </a:solidFill>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i="1" dirty="0" smtClean="0"/>
                        <a:t>*Data Loss Rating = Data Loss # + Loss Severity</a:t>
                      </a:r>
                      <a:endParaRPr lang="en-US" sz="1050" i="1"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050"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050"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sz="1050" dirty="0"/>
                    </a:p>
                  </a:txBody>
                  <a:tcPr marL="9144" marR="9144" marT="9144" marB="9144">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44" name="Table 43"/>
          <p:cNvGraphicFramePr>
            <a:graphicFrameLocks noGrp="1" noChangeAspect="1"/>
          </p:cNvGraphicFramePr>
          <p:nvPr>
            <p:extLst>
              <p:ext uri="{D42A27DB-BD31-4B8C-83A1-F6EECF244321}">
                <p14:modId xmlns:p14="http://schemas.microsoft.com/office/powerpoint/2010/main" val="3089148765"/>
              </p:ext>
            </p:extLst>
          </p:nvPr>
        </p:nvGraphicFramePr>
        <p:xfrm>
          <a:off x="1905000" y="5638800"/>
          <a:ext cx="735604" cy="174079"/>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endParaRPr lang="en-US" sz="400" b="1" dirty="0">
                        <a:solidFill>
                          <a:schemeClr val="accent3">
                            <a:lumMod val="90000"/>
                            <a:lumOff val="10000"/>
                          </a:schemeClr>
                        </a:solidFill>
                      </a:endParaRPr>
                    </a:p>
                  </a:txBody>
                  <a:tcPr marL="0" marR="0" marT="0" marB="0">
                    <a:solidFill>
                      <a:srgbClr val="FF0000"/>
                    </a:solidFill>
                  </a:tcPr>
                </a:tc>
              </a:tr>
            </a:tbl>
          </a:graphicData>
        </a:graphic>
      </p:graphicFrame>
      <p:graphicFrame>
        <p:nvGraphicFramePr>
          <p:cNvPr id="45" name="Table 44"/>
          <p:cNvGraphicFramePr>
            <a:graphicFrameLocks noGrp="1" noChangeAspect="1"/>
          </p:cNvGraphicFramePr>
          <p:nvPr>
            <p:extLst>
              <p:ext uri="{D42A27DB-BD31-4B8C-83A1-F6EECF244321}">
                <p14:modId xmlns:p14="http://schemas.microsoft.com/office/powerpoint/2010/main" val="1527816853"/>
              </p:ext>
            </p:extLst>
          </p:nvPr>
        </p:nvGraphicFramePr>
        <p:xfrm>
          <a:off x="2693396" y="5638800"/>
          <a:ext cx="735604" cy="174079"/>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endParaRPr lang="en-US" sz="400" b="1" dirty="0">
                        <a:solidFill>
                          <a:schemeClr val="accent3">
                            <a:lumMod val="90000"/>
                            <a:lumOff val="10000"/>
                          </a:schemeClr>
                        </a:solidFill>
                      </a:endParaRPr>
                    </a:p>
                  </a:txBody>
                  <a:tcPr marL="0" marR="0" marT="0" marB="0">
                    <a:solidFill>
                      <a:srgbClr val="FF0000"/>
                    </a:solidFill>
                  </a:tcPr>
                </a:tc>
              </a:tr>
            </a:tbl>
          </a:graphicData>
        </a:graphic>
      </p:graphicFrame>
      <p:graphicFrame>
        <p:nvGraphicFramePr>
          <p:cNvPr id="46" name="Table 45"/>
          <p:cNvGraphicFramePr>
            <a:graphicFrameLocks noGrp="1" noChangeAspect="1"/>
          </p:cNvGraphicFramePr>
          <p:nvPr>
            <p:extLst>
              <p:ext uri="{D42A27DB-BD31-4B8C-83A1-F6EECF244321}">
                <p14:modId xmlns:p14="http://schemas.microsoft.com/office/powerpoint/2010/main" val="2473439299"/>
              </p:ext>
            </p:extLst>
          </p:nvPr>
        </p:nvGraphicFramePr>
        <p:xfrm>
          <a:off x="3531596" y="5638800"/>
          <a:ext cx="735604" cy="174079"/>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endParaRPr lang="en-US" sz="400" b="1" dirty="0">
                        <a:solidFill>
                          <a:schemeClr val="accent3">
                            <a:lumMod val="90000"/>
                            <a:lumOff val="10000"/>
                          </a:schemeClr>
                        </a:solidFill>
                      </a:endParaRPr>
                    </a:p>
                  </a:txBody>
                  <a:tcPr marL="0" marR="0" marT="0" marB="0">
                    <a:solidFill>
                      <a:srgbClr val="FF0000"/>
                    </a:solidFill>
                  </a:tcPr>
                </a:tc>
              </a:tr>
            </a:tbl>
          </a:graphicData>
        </a:graphic>
      </p:graphicFrame>
      <p:sp>
        <p:nvSpPr>
          <p:cNvPr id="47" name="Rectangle 46"/>
          <p:cNvSpPr/>
          <p:nvPr/>
        </p:nvSpPr>
        <p:spPr>
          <a:xfrm>
            <a:off x="4036997" y="5638800"/>
            <a:ext cx="245580" cy="223138"/>
          </a:xfrm>
          <a:prstGeom prst="rect">
            <a:avLst/>
          </a:prstGeom>
        </p:spPr>
        <p:txBody>
          <a:bodyPr wrap="none">
            <a:spAutoFit/>
          </a:bodyPr>
          <a:lstStyle/>
          <a:p>
            <a:pPr algn="ctr"/>
            <a:r>
              <a:rPr lang="en-US" sz="850" b="1" dirty="0">
                <a:solidFill>
                  <a:schemeClr val="accent1">
                    <a:lumMod val="50000"/>
                  </a:schemeClr>
                </a:solidFill>
              </a:rPr>
              <a:t>8</a:t>
            </a:r>
          </a:p>
        </p:txBody>
      </p:sp>
      <p:sp>
        <p:nvSpPr>
          <p:cNvPr id="48" name="Rectangle 47"/>
          <p:cNvSpPr/>
          <p:nvPr/>
        </p:nvSpPr>
        <p:spPr>
          <a:xfrm>
            <a:off x="3031020" y="5638800"/>
            <a:ext cx="245580" cy="223138"/>
          </a:xfrm>
          <a:prstGeom prst="rect">
            <a:avLst/>
          </a:prstGeom>
        </p:spPr>
        <p:txBody>
          <a:bodyPr wrap="none">
            <a:spAutoFit/>
          </a:bodyPr>
          <a:lstStyle/>
          <a:p>
            <a:pPr algn="ctr"/>
            <a:r>
              <a:rPr lang="en-US" sz="850" b="1" dirty="0" smtClean="0">
                <a:solidFill>
                  <a:schemeClr val="accent1">
                    <a:lumMod val="50000"/>
                  </a:schemeClr>
                </a:solidFill>
              </a:rPr>
              <a:t>6</a:t>
            </a:r>
            <a:endParaRPr lang="en-US" sz="850" b="1" dirty="0">
              <a:solidFill>
                <a:schemeClr val="accent1">
                  <a:lumMod val="50000"/>
                </a:schemeClr>
              </a:solidFill>
            </a:endParaRPr>
          </a:p>
        </p:txBody>
      </p:sp>
      <p:sp>
        <p:nvSpPr>
          <p:cNvPr id="49" name="Rectangle 48"/>
          <p:cNvSpPr/>
          <p:nvPr/>
        </p:nvSpPr>
        <p:spPr>
          <a:xfrm>
            <a:off x="2057400" y="5638800"/>
            <a:ext cx="245580" cy="223138"/>
          </a:xfrm>
          <a:prstGeom prst="rect">
            <a:avLst/>
          </a:prstGeom>
        </p:spPr>
        <p:txBody>
          <a:bodyPr wrap="none">
            <a:spAutoFit/>
          </a:bodyPr>
          <a:lstStyle/>
          <a:p>
            <a:pPr algn="ctr"/>
            <a:r>
              <a:rPr lang="en-US" sz="850" b="1" dirty="0" smtClean="0">
                <a:solidFill>
                  <a:schemeClr val="accent1">
                    <a:lumMod val="50000"/>
                  </a:schemeClr>
                </a:solidFill>
              </a:rPr>
              <a:t>3</a:t>
            </a:r>
            <a:endParaRPr lang="en-US" sz="850" b="1" dirty="0">
              <a:solidFill>
                <a:schemeClr val="accent1">
                  <a:lumMod val="50000"/>
                </a:schemeClr>
              </a:solidFill>
            </a:endParaRPr>
          </a:p>
        </p:txBody>
      </p:sp>
      <p:sp>
        <p:nvSpPr>
          <p:cNvPr id="50" name="Rectangle 49"/>
          <p:cNvSpPr/>
          <p:nvPr/>
        </p:nvSpPr>
        <p:spPr>
          <a:xfrm>
            <a:off x="526991" y="2057400"/>
            <a:ext cx="3892609"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rgbClr val="27130E"/>
                </a:solidFill>
              </a:rPr>
              <a:t>Manage/Plan</a:t>
            </a:r>
          </a:p>
          <a:p>
            <a:pPr algn="ctr" fontAlgn="b"/>
            <a:endParaRPr lang="en-US" sz="1200" b="1" dirty="0">
              <a:solidFill>
                <a:srgbClr val="27130E"/>
              </a:solidFill>
            </a:endParaRPr>
          </a:p>
        </p:txBody>
      </p:sp>
      <p:graphicFrame>
        <p:nvGraphicFramePr>
          <p:cNvPr id="51" name="Table 50"/>
          <p:cNvGraphicFramePr>
            <a:graphicFrameLocks noGrp="1"/>
          </p:cNvGraphicFramePr>
          <p:nvPr>
            <p:extLst>
              <p:ext uri="{D42A27DB-BD31-4B8C-83A1-F6EECF244321}">
                <p14:modId xmlns:p14="http://schemas.microsoft.com/office/powerpoint/2010/main" val="2392487896"/>
              </p:ext>
            </p:extLst>
          </p:nvPr>
        </p:nvGraphicFramePr>
        <p:xfrm>
          <a:off x="644495" y="2290891"/>
          <a:ext cx="3657600" cy="985709"/>
        </p:xfrm>
        <a:graphic>
          <a:graphicData uri="http://schemas.openxmlformats.org/drawingml/2006/table">
            <a:tbl>
              <a:tblPr firstRow="1" bandRow="1">
                <a:tableStyleId>{2D5ABB26-0587-4C30-8999-92F81FD0307C}</a:tableStyleId>
              </a:tblPr>
              <a:tblGrid>
                <a:gridCol w="2016096"/>
                <a:gridCol w="838200"/>
                <a:gridCol w="803304"/>
              </a:tblGrid>
              <a:tr h="251141">
                <a:tc>
                  <a:txBody>
                    <a:bodyPr/>
                    <a:lstStyle/>
                    <a:p>
                      <a:pPr algn="l"/>
                      <a:r>
                        <a:rPr lang="en-US" sz="1100" b="0" dirty="0" smtClean="0">
                          <a:solidFill>
                            <a:srgbClr val="27130E"/>
                          </a:solidFill>
                        </a:rPr>
                        <a:t>Cyber/Business Alignment</a:t>
                      </a:r>
                      <a:endParaRPr lang="en-US" sz="1100" b="0" dirty="0">
                        <a:solidFill>
                          <a:srgbClr val="27130E"/>
                        </a:solidFill>
                      </a:endParaRPr>
                    </a:p>
                  </a:txBody>
                  <a:tcPr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effectLst>
                            <a:outerShdw blurRad="38100" dist="38100" dir="2700000" algn="tl">
                              <a:srgbClr val="000000">
                                <a:alpha val="43137"/>
                              </a:srgbClr>
                            </a:outerShdw>
                          </a:effectLst>
                        </a:rPr>
                        <a:t>38%</a:t>
                      </a:r>
                      <a:endParaRPr lang="en-US" sz="1200" b="0" dirty="0">
                        <a:solidFill>
                          <a:srgbClr val="27130E"/>
                        </a:solidFill>
                        <a:effectLst>
                          <a:outerShdw blurRad="38100" dist="38100" dir="2700000" algn="tl">
                            <a:srgbClr val="000000">
                              <a:alpha val="43137"/>
                            </a:srgbClr>
                          </a:outerShdw>
                        </a:effectLst>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effectLst>
                            <a:outerShdw blurRad="38100" dist="38100" dir="2700000" algn="tl">
                              <a:srgbClr val="000000">
                                <a:alpha val="43137"/>
                              </a:srgbClr>
                            </a:outerShdw>
                          </a:effectLst>
                        </a:rPr>
                        <a:t>45%</a:t>
                      </a:r>
                      <a:endParaRPr lang="en-US" sz="1200" b="0" dirty="0">
                        <a:solidFill>
                          <a:srgbClr val="27130E"/>
                        </a:solidFill>
                        <a:effectLst>
                          <a:outerShdw blurRad="38100" dist="38100" dir="2700000" algn="tl">
                            <a:srgbClr val="000000">
                              <a:alpha val="43137"/>
                            </a:srgbClr>
                          </a:outerShdw>
                        </a:effectLst>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78573">
                <a:tc>
                  <a:txBody>
                    <a:bodyPr/>
                    <a:lstStyle/>
                    <a:p>
                      <a:pPr algn="l"/>
                      <a:r>
                        <a:rPr lang="en-US" sz="1100" b="0" dirty="0" smtClean="0">
                          <a:solidFill>
                            <a:srgbClr val="27130E"/>
                          </a:solidFill>
                        </a:rPr>
                        <a:t>IT Gov. Council Score</a:t>
                      </a:r>
                      <a:endParaRPr lang="en-US" sz="1100" b="0" dirty="0">
                        <a:solidFill>
                          <a:srgbClr val="27130E"/>
                        </a:solidFill>
                      </a:endParaRPr>
                    </a:p>
                  </a:txBody>
                  <a:tcPr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54827">
                <a:tc>
                  <a:txBody>
                    <a:bodyPr/>
                    <a:lstStyle/>
                    <a:p>
                      <a:pPr algn="l"/>
                      <a:r>
                        <a:rPr lang="en-US" sz="1100" b="0" dirty="0" smtClean="0">
                          <a:solidFill>
                            <a:srgbClr val="27130E"/>
                          </a:solidFill>
                        </a:rPr>
                        <a:t>COOP Score</a:t>
                      </a:r>
                      <a:endParaRPr lang="en-US" sz="1100" b="0" dirty="0">
                        <a:solidFill>
                          <a:srgbClr val="27130E"/>
                        </a:solidFill>
                      </a:endParaRPr>
                    </a:p>
                  </a:txBody>
                  <a:tcPr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200" b="0" dirty="0"/>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8626">
                <a:tc>
                  <a:txBody>
                    <a:bodyPr/>
                    <a:lstStyle/>
                    <a:p>
                      <a:pPr algn="ctr"/>
                      <a:endParaRPr lang="en-US" sz="1200" b="0" dirty="0">
                        <a:solidFill>
                          <a:srgbClr val="27130E"/>
                        </a:solidFill>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rPr>
                        <a:t>8/1/2014</a:t>
                      </a:r>
                      <a:endParaRPr lang="en-US" sz="1200" b="0" dirty="0">
                        <a:solidFill>
                          <a:srgbClr val="27130E"/>
                        </a:solidFill>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200" b="0" dirty="0" smtClean="0">
                          <a:solidFill>
                            <a:srgbClr val="27130E"/>
                          </a:solidFill>
                        </a:rPr>
                        <a:t>10/1/2014</a:t>
                      </a:r>
                      <a:endParaRPr lang="en-US" sz="1200" b="0" dirty="0">
                        <a:solidFill>
                          <a:srgbClr val="27130E"/>
                        </a:solidFill>
                      </a:endParaRPr>
                    </a:p>
                  </a:txBody>
                  <a:tcPr marL="9144" marR="9144" marT="9144" marB="9144"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52" name="Table 51"/>
          <p:cNvGraphicFramePr>
            <a:graphicFrameLocks noGrp="1" noChangeAspect="1"/>
          </p:cNvGraphicFramePr>
          <p:nvPr>
            <p:extLst>
              <p:ext uri="{D42A27DB-BD31-4B8C-83A1-F6EECF244321}">
                <p14:modId xmlns:p14="http://schemas.microsoft.com/office/powerpoint/2010/main" val="194961610"/>
              </p:ext>
            </p:extLst>
          </p:nvPr>
        </p:nvGraphicFramePr>
        <p:xfrm>
          <a:off x="3525187" y="2597353"/>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1</a:t>
                      </a:r>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54" name="Table 53"/>
          <p:cNvGraphicFramePr>
            <a:graphicFrameLocks noGrp="1" noChangeAspect="1"/>
          </p:cNvGraphicFramePr>
          <p:nvPr>
            <p:extLst>
              <p:ext uri="{D42A27DB-BD31-4B8C-83A1-F6EECF244321}">
                <p14:modId xmlns:p14="http://schemas.microsoft.com/office/powerpoint/2010/main" val="2105124699"/>
              </p:ext>
            </p:extLst>
          </p:nvPr>
        </p:nvGraphicFramePr>
        <p:xfrm>
          <a:off x="2714296" y="2597353"/>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2</a:t>
                      </a:r>
                      <a:endParaRPr lang="en-US" sz="1200" b="1" dirty="0" smtClean="0">
                        <a:solidFill>
                          <a:srgbClr val="C00000"/>
                        </a:solidFill>
                      </a:endParaRPr>
                    </a:p>
                  </a:txBody>
                  <a:tcPr marL="0" marR="0" marT="0" marB="0">
                    <a:solidFill>
                      <a:srgbClr val="FDD735"/>
                    </a:solidFill>
                  </a:tcPr>
                </a:tc>
                <a:tc>
                  <a:txBody>
                    <a:bodyPr/>
                    <a:lstStyle/>
                    <a:p>
                      <a:pPr algn="ctr"/>
                      <a:endParaRPr lang="en-US" sz="12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55" name="Table 54"/>
          <p:cNvGraphicFramePr>
            <a:graphicFrameLocks noGrp="1" noChangeAspect="1"/>
          </p:cNvGraphicFramePr>
          <p:nvPr>
            <p:extLst>
              <p:ext uri="{D42A27DB-BD31-4B8C-83A1-F6EECF244321}">
                <p14:modId xmlns:p14="http://schemas.microsoft.com/office/powerpoint/2010/main" val="989604567"/>
              </p:ext>
            </p:extLst>
          </p:nvPr>
        </p:nvGraphicFramePr>
        <p:xfrm>
          <a:off x="3525187" y="2865120"/>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ffectLst>
                          <a:outerShdw blurRad="38100" dist="38100" dir="2700000" algn="tl">
                            <a:srgbClr val="000000">
                              <a:alpha val="43137"/>
                            </a:srgbClr>
                          </a:outerShdw>
                        </a:effectLst>
                      </a:endParaRPr>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2</a:t>
                      </a: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56" name="Table 55"/>
          <p:cNvGraphicFramePr>
            <a:graphicFrameLocks noGrp="1" noChangeAspect="1"/>
          </p:cNvGraphicFramePr>
          <p:nvPr>
            <p:extLst>
              <p:ext uri="{D42A27DB-BD31-4B8C-83A1-F6EECF244321}">
                <p14:modId xmlns:p14="http://schemas.microsoft.com/office/powerpoint/2010/main" val="2425365260"/>
              </p:ext>
            </p:extLst>
          </p:nvPr>
        </p:nvGraphicFramePr>
        <p:xfrm>
          <a:off x="2714296" y="2865120"/>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endParaRPr>
                    </a:p>
                  </a:txBody>
                  <a:tcPr marL="0" marR="0" marT="0" marB="0">
                    <a:solidFill>
                      <a:srgbClr val="FDD735"/>
                    </a:solidFill>
                  </a:tcPr>
                </a:tc>
                <a:tc>
                  <a:txBody>
                    <a:bodyPr/>
                    <a:lstStyle/>
                    <a:p>
                      <a:pPr algn="ctr"/>
                      <a:endParaRPr lang="en-US" sz="1200" b="1" dirty="0">
                        <a:solidFill>
                          <a:srgbClr val="C00000"/>
                        </a:solidFill>
                      </a:endParaRPr>
                    </a:p>
                  </a:txBody>
                  <a:tcPr marL="0" marR="0" marT="0" marB="0">
                    <a:solidFill>
                      <a:srgbClr val="FF860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4</a:t>
                      </a:r>
                      <a:endParaRPr lang="en-US" sz="1200" b="1" dirty="0" smtClean="0">
                        <a:solidFill>
                          <a:srgbClr val="C00000"/>
                        </a:solidFill>
                      </a:endParaRPr>
                    </a:p>
                  </a:txBody>
                  <a:tcPr marL="0" marR="0" marT="0" marB="0" anchor="ctr">
                    <a:solidFill>
                      <a:srgbClr val="FF0000"/>
                    </a:solidFill>
                  </a:tcPr>
                </a:tc>
              </a:tr>
            </a:tbl>
          </a:graphicData>
        </a:graphic>
      </p:graphicFrame>
      <p:sp>
        <p:nvSpPr>
          <p:cNvPr id="57" name="Flowchart: Alternate Process 56"/>
          <p:cNvSpPr/>
          <p:nvPr/>
        </p:nvSpPr>
        <p:spPr>
          <a:xfrm>
            <a:off x="4883209" y="3429000"/>
            <a:ext cx="3883316"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fontAlgn="b"/>
            <a:r>
              <a:rPr lang="it-IT" sz="1200" dirty="0" smtClean="0">
                <a:solidFill>
                  <a:srgbClr val="27130E"/>
                </a:solidFill>
              </a:rPr>
              <a:t>Personnel overview shows trend of cyber training scores , control over critical user accounts and violation number and average severity score.</a:t>
            </a:r>
            <a:endParaRPr lang="it-IT" sz="1200" dirty="0">
              <a:solidFill>
                <a:srgbClr val="27130E"/>
              </a:solidFill>
            </a:endParaRPr>
          </a:p>
        </p:txBody>
      </p:sp>
      <p:sp>
        <p:nvSpPr>
          <p:cNvPr id="70" name="Flowchart: Alternate Process 69"/>
          <p:cNvSpPr/>
          <p:nvPr/>
        </p:nvSpPr>
        <p:spPr>
          <a:xfrm>
            <a:off x="4888132" y="4791279"/>
            <a:ext cx="3878393"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fontAlgn="b"/>
            <a:r>
              <a:rPr lang="en-US" sz="1200" dirty="0" smtClean="0">
                <a:solidFill>
                  <a:srgbClr val="27130E"/>
                </a:solidFill>
              </a:rPr>
              <a:t>Data Protection view is determined by data </a:t>
            </a:r>
            <a:r>
              <a:rPr lang="en-US" sz="1200" dirty="0">
                <a:solidFill>
                  <a:srgbClr val="27130E"/>
                </a:solidFill>
              </a:rPr>
              <a:t>inventory completeness (with Asset Value) and update frequency.  Data loss number </a:t>
            </a:r>
            <a:r>
              <a:rPr lang="en-US" sz="1200" dirty="0" smtClean="0">
                <a:solidFill>
                  <a:srgbClr val="27130E"/>
                </a:solidFill>
              </a:rPr>
              <a:t>is calculated </a:t>
            </a:r>
            <a:r>
              <a:rPr lang="en-US" sz="1200" dirty="0">
                <a:solidFill>
                  <a:srgbClr val="27130E"/>
                </a:solidFill>
              </a:rPr>
              <a:t>with loss severity rating</a:t>
            </a:r>
          </a:p>
        </p:txBody>
      </p:sp>
      <p:sp>
        <p:nvSpPr>
          <p:cNvPr id="79" name="Rectangle 78"/>
          <p:cNvSpPr/>
          <p:nvPr/>
        </p:nvSpPr>
        <p:spPr>
          <a:xfrm>
            <a:off x="533400" y="3429000"/>
            <a:ext cx="3878416"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People</a:t>
            </a:r>
          </a:p>
          <a:p>
            <a:pPr algn="ctr" fontAlgn="b"/>
            <a:endParaRPr lang="en-US" sz="1200" b="1" dirty="0">
              <a:solidFill>
                <a:schemeClr val="tx1"/>
              </a:solidFill>
            </a:endParaRPr>
          </a:p>
          <a:p>
            <a:pPr algn="ctr" fontAlgn="b"/>
            <a:endParaRPr lang="en-US" sz="1200" b="1" dirty="0">
              <a:solidFill>
                <a:schemeClr val="tx1"/>
              </a:solidFill>
            </a:endParaRPr>
          </a:p>
          <a:p>
            <a:pPr fontAlgn="b"/>
            <a:endParaRPr lang="en-US" sz="1200" b="1" dirty="0">
              <a:solidFill>
                <a:schemeClr val="tx1"/>
              </a:solidFill>
            </a:endParaRPr>
          </a:p>
        </p:txBody>
      </p:sp>
      <p:graphicFrame>
        <p:nvGraphicFramePr>
          <p:cNvPr id="80" name="Table 79"/>
          <p:cNvGraphicFramePr>
            <a:graphicFrameLocks noGrp="1"/>
          </p:cNvGraphicFramePr>
          <p:nvPr>
            <p:extLst>
              <p:ext uri="{D42A27DB-BD31-4B8C-83A1-F6EECF244321}">
                <p14:modId xmlns:p14="http://schemas.microsoft.com/office/powerpoint/2010/main" val="3002466019"/>
              </p:ext>
            </p:extLst>
          </p:nvPr>
        </p:nvGraphicFramePr>
        <p:xfrm>
          <a:off x="609600" y="3703886"/>
          <a:ext cx="3733801" cy="950315"/>
        </p:xfrm>
        <a:graphic>
          <a:graphicData uri="http://schemas.openxmlformats.org/drawingml/2006/table">
            <a:tbl>
              <a:tblPr firstRow="1" firstCol="1" bandRow="1">
                <a:tableStyleId>{5940675A-B579-460E-94D1-54222C63F5DA}</a:tableStyleId>
              </a:tblPr>
              <a:tblGrid>
                <a:gridCol w="2209800"/>
                <a:gridCol w="533400"/>
                <a:gridCol w="990601"/>
              </a:tblGrid>
              <a:tr h="214223">
                <a:tc>
                  <a:txBody>
                    <a:bodyPr/>
                    <a:lstStyle/>
                    <a:p>
                      <a:pPr marL="0" marR="0">
                        <a:lnSpc>
                          <a:spcPct val="115000"/>
                        </a:lnSpc>
                        <a:spcBef>
                          <a:spcPts val="0"/>
                        </a:spcBef>
                        <a:spcAft>
                          <a:spcPts val="0"/>
                        </a:spcAft>
                      </a:pPr>
                      <a:endParaRPr lang="en-US" sz="1100" kern="1200" dirty="0">
                        <a:solidFill>
                          <a:schemeClr val="tx1"/>
                        </a:solidFill>
                        <a:effectLst/>
                        <a:latin typeface="+mn-lt"/>
                        <a:ea typeface="+mn-ea"/>
                        <a:cs typeface="+mn-cs"/>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kern="1200" dirty="0">
                        <a:solidFill>
                          <a:schemeClr val="tx1"/>
                        </a:solidFill>
                        <a:effectLst/>
                        <a:latin typeface="+mn-lt"/>
                        <a:ea typeface="+mn-ea"/>
                        <a:cs typeface="+mn-cs"/>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6 mo.</a:t>
                      </a:r>
                      <a:r>
                        <a:rPr lang="en-US" sz="300" b="1" kern="120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Trend</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99846">
                <a:tc>
                  <a:txBody>
                    <a:bodyPr/>
                    <a:lstStyle/>
                    <a:p>
                      <a:pPr marL="0" marR="0">
                        <a:lnSpc>
                          <a:spcPct val="115000"/>
                        </a:lnSpc>
                        <a:spcBef>
                          <a:spcPts val="0"/>
                        </a:spcBef>
                        <a:spcAft>
                          <a:spcPts val="0"/>
                        </a:spcAft>
                      </a:pPr>
                      <a:r>
                        <a:rPr lang="en-US" sz="1100" dirty="0" smtClean="0">
                          <a:effectLst/>
                        </a:rPr>
                        <a:t>User cyber training </a:t>
                      </a:r>
                      <a:r>
                        <a:rPr lang="en-US" sz="1100" baseline="0" dirty="0" smtClean="0">
                          <a:effectLst/>
                        </a:rPr>
                        <a:t>score</a:t>
                      </a:r>
                      <a:r>
                        <a:rPr lang="en-US" sz="1100" dirty="0" smtClean="0">
                          <a:effectLst/>
                        </a:rPr>
                        <a:t> </a:t>
                      </a:r>
                      <a:r>
                        <a:rPr lang="en-US" sz="1100" baseline="0" dirty="0" smtClean="0">
                          <a:effectLst/>
                        </a:rPr>
                        <a:t>avg.</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smtClean="0">
                          <a:effectLst/>
                          <a:latin typeface="Calibri"/>
                          <a:ea typeface="Calibri"/>
                          <a:cs typeface="Times New Roman"/>
                        </a:rPr>
                        <a:t> 81%</a:t>
                      </a:r>
                      <a:endParaRPr lang="en-US" sz="1400" b="1" dirty="0">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FF0000"/>
                          </a:solidFill>
                          <a:latin typeface="+mn-lt"/>
                        </a:rPr>
                        <a:t>6%</a:t>
                      </a:r>
                      <a:r>
                        <a:rPr lang="en-US" sz="1200" b="1" dirty="0" smtClean="0">
                          <a:solidFill>
                            <a:srgbClr val="FF0000"/>
                          </a:solidFill>
                          <a:latin typeface="Wingdings 3" panose="05040102010807070707" pitchFamily="18" charset="2"/>
                        </a:rPr>
                        <a:t>i</a:t>
                      </a:r>
                      <a:endParaRPr lang="en-US" sz="1200" b="1" dirty="0" smtClean="0">
                        <a:solidFill>
                          <a:srgbClr val="FF0000"/>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228600">
                <a:tc>
                  <a:txBody>
                    <a:bodyPr/>
                    <a:lstStyle/>
                    <a:p>
                      <a:pPr marL="0" marR="0">
                        <a:lnSpc>
                          <a:spcPct val="115000"/>
                        </a:lnSpc>
                        <a:spcBef>
                          <a:spcPts val="0"/>
                        </a:spcBef>
                        <a:spcAft>
                          <a:spcPts val="0"/>
                        </a:spcAft>
                      </a:pPr>
                      <a:r>
                        <a:rPr lang="en-US" sz="1100" dirty="0" smtClean="0">
                          <a:effectLst/>
                        </a:rPr>
                        <a:t>Privileged </a:t>
                      </a:r>
                      <a:r>
                        <a:rPr lang="en-US" sz="1100" dirty="0">
                          <a:effectLst/>
                        </a:rPr>
                        <a:t>accounts without </a:t>
                      </a:r>
                      <a:r>
                        <a:rPr lang="en-US" sz="1100" dirty="0" smtClean="0">
                          <a:effectLst/>
                        </a:rPr>
                        <a:t>owner</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a:ea typeface="Calibri"/>
                          <a:cs typeface="Times New Roman"/>
                        </a:rPr>
                        <a:t> 76</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8A3E"/>
                          </a:solidFill>
                          <a:latin typeface="+mn-lt"/>
                        </a:rPr>
                        <a:t>8%</a:t>
                      </a:r>
                      <a:r>
                        <a:rPr lang="en-US" sz="1200" b="1" dirty="0" smtClean="0">
                          <a:solidFill>
                            <a:srgbClr val="008A3E"/>
                          </a:solidFill>
                          <a:latin typeface="Wingdings 3" panose="05040102010807070707" pitchFamily="18" charset="2"/>
                        </a:rPr>
                        <a:t>i</a:t>
                      </a:r>
                      <a:endParaRPr lang="en-US" sz="1200" b="1" dirty="0" smtClean="0">
                        <a:solidFill>
                          <a:srgbClr val="008A3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195146">
                <a:tc>
                  <a:txBody>
                    <a:bodyPr/>
                    <a:lstStyle/>
                    <a:p>
                      <a:pPr marL="0" marR="0">
                        <a:lnSpc>
                          <a:spcPct val="115000"/>
                        </a:lnSpc>
                        <a:spcBef>
                          <a:spcPts val="0"/>
                        </a:spcBef>
                        <a:spcAft>
                          <a:spcPts val="0"/>
                        </a:spcAft>
                      </a:pPr>
                      <a:r>
                        <a:rPr lang="en-US" sz="1100" dirty="0" smtClean="0">
                          <a:effectLst/>
                        </a:rPr>
                        <a:t>% of user violations + Severity</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a:ea typeface="Calibri"/>
                          <a:cs typeface="Times New Roman"/>
                        </a:rPr>
                        <a:t> 45</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FF0000"/>
                          </a:solidFill>
                          <a:latin typeface="+mn-lt"/>
                        </a:rPr>
                        <a:t>4%</a:t>
                      </a:r>
                      <a:r>
                        <a:rPr lang="en-US" sz="1200" b="1" dirty="0" smtClean="0">
                          <a:solidFill>
                            <a:srgbClr val="FF0000"/>
                          </a:solidFill>
                          <a:latin typeface="Wingdings 3" panose="05040102010807070707" pitchFamily="18" charset="2"/>
                        </a:rPr>
                        <a:t>#</a:t>
                      </a:r>
                      <a:endParaRPr lang="en-US" sz="1200" b="1" dirty="0" smtClean="0">
                        <a:solidFill>
                          <a:srgbClr val="FF0000"/>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2" name="Rectangle 81"/>
          <p:cNvSpPr/>
          <p:nvPr/>
        </p:nvSpPr>
        <p:spPr>
          <a:xfrm>
            <a:off x="533400" y="685800"/>
            <a:ext cx="3878416" cy="1295400"/>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Security Overview</a:t>
            </a:r>
          </a:p>
          <a:p>
            <a:pPr algn="ctr" fontAlgn="b"/>
            <a:endParaRPr lang="en-US" sz="1200" b="1" dirty="0">
              <a:solidFill>
                <a:schemeClr val="tx1"/>
              </a:solidFill>
            </a:endParaRPr>
          </a:p>
          <a:p>
            <a:pPr algn="ctr" fontAlgn="b"/>
            <a:endParaRPr lang="en-US" sz="1200" b="1" dirty="0">
              <a:solidFill>
                <a:schemeClr val="tx1"/>
              </a:solidFill>
            </a:endParaRPr>
          </a:p>
          <a:p>
            <a:pPr fontAlgn="b"/>
            <a:endParaRPr lang="en-US" sz="1200" b="1" dirty="0">
              <a:solidFill>
                <a:schemeClr val="tx1"/>
              </a:solidFill>
            </a:endParaRPr>
          </a:p>
        </p:txBody>
      </p:sp>
      <p:graphicFrame>
        <p:nvGraphicFramePr>
          <p:cNvPr id="83" name="Table 82"/>
          <p:cNvGraphicFramePr>
            <a:graphicFrameLocks noGrp="1"/>
          </p:cNvGraphicFramePr>
          <p:nvPr>
            <p:extLst>
              <p:ext uri="{D42A27DB-BD31-4B8C-83A1-F6EECF244321}">
                <p14:modId xmlns:p14="http://schemas.microsoft.com/office/powerpoint/2010/main" val="2306971282"/>
              </p:ext>
            </p:extLst>
          </p:nvPr>
        </p:nvGraphicFramePr>
        <p:xfrm>
          <a:off x="609600" y="960686"/>
          <a:ext cx="3733801" cy="950315"/>
        </p:xfrm>
        <a:graphic>
          <a:graphicData uri="http://schemas.openxmlformats.org/drawingml/2006/table">
            <a:tbl>
              <a:tblPr firstRow="1" firstCol="1" bandRow="1">
                <a:tableStyleId>{5940675A-B579-460E-94D1-54222C63F5DA}</a:tableStyleId>
              </a:tblPr>
              <a:tblGrid>
                <a:gridCol w="2133600"/>
                <a:gridCol w="609600"/>
                <a:gridCol w="990601"/>
              </a:tblGrid>
              <a:tr h="214223">
                <a:tc>
                  <a:txBody>
                    <a:bodyPr/>
                    <a:lstStyle/>
                    <a:p>
                      <a:pPr marL="0" marR="0">
                        <a:lnSpc>
                          <a:spcPct val="115000"/>
                        </a:lnSpc>
                        <a:spcBef>
                          <a:spcPts val="0"/>
                        </a:spcBef>
                        <a:spcAft>
                          <a:spcPts val="0"/>
                        </a:spcAft>
                      </a:pPr>
                      <a:endParaRPr lang="en-US" sz="1100" kern="1200" dirty="0">
                        <a:solidFill>
                          <a:schemeClr val="tx1"/>
                        </a:solidFill>
                        <a:effectLst/>
                        <a:latin typeface="+mn-lt"/>
                        <a:ea typeface="+mn-ea"/>
                        <a:cs typeface="+mn-cs"/>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100" b="1" kern="1200" dirty="0" smtClean="0">
                          <a:solidFill>
                            <a:schemeClr val="tx1"/>
                          </a:solidFill>
                          <a:effectLst/>
                          <a:latin typeface="+mn-lt"/>
                          <a:ea typeface="+mn-ea"/>
                          <a:cs typeface="+mn-cs"/>
                        </a:rPr>
                        <a:t>1 mo.</a:t>
                      </a:r>
                      <a:endParaRPr lang="en-US" sz="1100" b="1" kern="1200" dirty="0">
                        <a:solidFill>
                          <a:schemeClr val="tx1"/>
                        </a:solidFill>
                        <a:effectLst/>
                        <a:latin typeface="+mn-lt"/>
                        <a:ea typeface="+mn-ea"/>
                        <a:cs typeface="+mn-cs"/>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6 mo.</a:t>
                      </a:r>
                      <a:r>
                        <a:rPr lang="en-US" sz="300" b="1" kern="120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Trend</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99846">
                <a:tc>
                  <a:txBody>
                    <a:bodyPr/>
                    <a:lstStyle/>
                    <a:p>
                      <a:pPr marL="0" marR="0">
                        <a:lnSpc>
                          <a:spcPct val="115000"/>
                        </a:lnSpc>
                        <a:spcBef>
                          <a:spcPts val="0"/>
                        </a:spcBef>
                        <a:spcAft>
                          <a:spcPts val="0"/>
                        </a:spcAft>
                      </a:pPr>
                      <a:r>
                        <a:rPr lang="en-US" sz="1100" dirty="0" smtClean="0">
                          <a:effectLst/>
                        </a:rPr>
                        <a:t>Overall Security Rating</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smtClean="0">
                          <a:effectLst/>
                          <a:latin typeface="Calibri"/>
                          <a:ea typeface="Calibri"/>
                          <a:cs typeface="Times New Roman"/>
                        </a:rPr>
                        <a:t> 18</a:t>
                      </a:r>
                      <a:endParaRPr lang="en-US" sz="1400" b="1" dirty="0">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8A3E"/>
                          </a:solidFill>
                          <a:latin typeface="+mn-lt"/>
                        </a:rPr>
                        <a:t>2%</a:t>
                      </a:r>
                      <a:r>
                        <a:rPr lang="en-US" sz="1200" b="1" dirty="0" smtClean="0">
                          <a:solidFill>
                            <a:srgbClr val="008A3E"/>
                          </a:solidFill>
                          <a:latin typeface="Wingdings 3" panose="05040102010807070707" pitchFamily="18" charset="2"/>
                        </a:rPr>
                        <a:t>#</a:t>
                      </a:r>
                      <a:endParaRPr lang="en-US" sz="1200" b="1" dirty="0" smtClean="0">
                        <a:solidFill>
                          <a:srgbClr val="008A3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228600">
                <a:tc>
                  <a:txBody>
                    <a:bodyPr/>
                    <a:lstStyle/>
                    <a:p>
                      <a:pPr marL="0" marR="0">
                        <a:lnSpc>
                          <a:spcPct val="115000"/>
                        </a:lnSpc>
                        <a:spcBef>
                          <a:spcPts val="0"/>
                        </a:spcBef>
                        <a:spcAft>
                          <a:spcPts val="0"/>
                        </a:spcAft>
                      </a:pPr>
                      <a:r>
                        <a:rPr lang="en-US" sz="1100" dirty="0" smtClean="0">
                          <a:effectLst/>
                        </a:rPr>
                        <a:t>Overall Security Cost </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a:ea typeface="Calibri"/>
                          <a:cs typeface="Times New Roman"/>
                        </a:rPr>
                        <a:t> 76</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FF0000"/>
                          </a:solidFill>
                          <a:latin typeface="+mn-lt"/>
                        </a:rPr>
                        <a:t>8%</a:t>
                      </a:r>
                      <a:r>
                        <a:rPr lang="en-US" sz="1200" b="1" dirty="0" smtClean="0">
                          <a:solidFill>
                            <a:srgbClr val="FF0000"/>
                          </a:solidFill>
                          <a:latin typeface="Wingdings 3" panose="05040102010807070707" pitchFamily="18" charset="2"/>
                        </a:rPr>
                        <a:t>#</a:t>
                      </a:r>
                      <a:endParaRPr lang="en-US" sz="1200" b="1" dirty="0" smtClean="0">
                        <a:solidFill>
                          <a:srgbClr val="FF0000"/>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195146">
                <a:tc>
                  <a:txBody>
                    <a:bodyPr/>
                    <a:lstStyle/>
                    <a:p>
                      <a:pPr marL="0" marR="0">
                        <a:lnSpc>
                          <a:spcPct val="115000"/>
                        </a:lnSpc>
                        <a:spcBef>
                          <a:spcPts val="0"/>
                        </a:spcBef>
                        <a:spcAft>
                          <a:spcPts val="0"/>
                        </a:spcAft>
                      </a:pPr>
                      <a:r>
                        <a:rPr lang="en-US" sz="1100" dirty="0" smtClean="0">
                          <a:effectLst/>
                        </a:rPr>
                        <a:t>Security Objectives</a:t>
                      </a:r>
                      <a:r>
                        <a:rPr lang="en-US" sz="1100" baseline="0" dirty="0" smtClean="0">
                          <a:effectLst/>
                        </a:rPr>
                        <a:t> Maturity</a:t>
                      </a:r>
                      <a:endParaRPr lang="en-US" sz="1100" b="0" dirty="0">
                        <a:effectLst/>
                        <a:latin typeface="Calibri"/>
                        <a:ea typeface="Calibri"/>
                        <a:cs typeface="Times New Roman"/>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a:ea typeface="Calibri"/>
                          <a:cs typeface="Times New Roman"/>
                        </a:rPr>
                        <a:t> 35%</a:t>
                      </a: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200" b="1" dirty="0" smtClean="0">
                          <a:solidFill>
                            <a:srgbClr val="008A3E"/>
                          </a:solidFill>
                          <a:latin typeface="+mn-lt"/>
                        </a:rPr>
                        <a:t>4%</a:t>
                      </a:r>
                      <a:r>
                        <a:rPr lang="en-US" sz="1200" b="1" dirty="0" smtClean="0">
                          <a:solidFill>
                            <a:srgbClr val="008A3E"/>
                          </a:solidFill>
                          <a:latin typeface="Wingdings 3" panose="05040102010807070707" pitchFamily="18" charset="2"/>
                        </a:rPr>
                        <a:t>#</a:t>
                      </a:r>
                      <a:endParaRPr lang="en-US" sz="1200" b="1" dirty="0" smtClean="0">
                        <a:solidFill>
                          <a:srgbClr val="008A3E"/>
                        </a:solidFill>
                        <a:effectLst/>
                        <a:latin typeface="Calibri"/>
                        <a:ea typeface="Calibri"/>
                        <a:cs typeface="Times New Roman"/>
                      </a:endParaRPr>
                    </a:p>
                  </a:txBody>
                  <a:tcPr marL="68580" marR="6858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
        <p:nvSpPr>
          <p:cNvPr id="3" name="Left Arrow 2"/>
          <p:cNvSpPr/>
          <p:nvPr/>
        </p:nvSpPr>
        <p:spPr>
          <a:xfrm>
            <a:off x="4495800" y="1219200"/>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0" name="Left Arrow 59"/>
          <p:cNvSpPr/>
          <p:nvPr/>
        </p:nvSpPr>
        <p:spPr>
          <a:xfrm>
            <a:off x="4495800" y="2590800"/>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1" name="Left Arrow 80"/>
          <p:cNvSpPr/>
          <p:nvPr/>
        </p:nvSpPr>
        <p:spPr>
          <a:xfrm>
            <a:off x="4495800" y="3962400"/>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4" name="Left Arrow 83"/>
          <p:cNvSpPr/>
          <p:nvPr/>
        </p:nvSpPr>
        <p:spPr>
          <a:xfrm>
            <a:off x="4495800" y="5257800"/>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2345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Dashboard Concepts</a:t>
            </a:r>
            <a:endParaRPr lang="en-US" dirty="0"/>
          </a:p>
        </p:txBody>
      </p:sp>
      <p:sp>
        <p:nvSpPr>
          <p:cNvPr id="19" name="Rectangle 18"/>
          <p:cNvSpPr/>
          <p:nvPr/>
        </p:nvSpPr>
        <p:spPr>
          <a:xfrm>
            <a:off x="4863869" y="695121"/>
            <a:ext cx="3878416"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Attacks</a:t>
            </a:r>
          </a:p>
          <a:p>
            <a:pPr algn="ctr" fontAlgn="b"/>
            <a:endParaRPr lang="en-US" sz="1200" b="1" dirty="0">
              <a:solidFill>
                <a:schemeClr val="tx1"/>
              </a:solidFill>
            </a:endParaRPr>
          </a:p>
          <a:p>
            <a:pPr fontAlgn="b"/>
            <a:endParaRPr lang="en-US" sz="1050" dirty="0" smtClean="0">
              <a:solidFill>
                <a:schemeClr val="tx1"/>
              </a:solidFill>
            </a:endParaRPr>
          </a:p>
          <a:p>
            <a:pPr fontAlgn="b"/>
            <a:endParaRPr lang="en-US" sz="1050" dirty="0" smtClean="0">
              <a:solidFill>
                <a:schemeClr val="tx1"/>
              </a:solidFill>
            </a:endParaRPr>
          </a:p>
          <a:p>
            <a:pPr fontAlgn="b"/>
            <a:endParaRPr lang="en-US" sz="1050" dirty="0" smtClean="0">
              <a:solidFill>
                <a:schemeClr val="tx1"/>
              </a:solidFill>
            </a:endParaRPr>
          </a:p>
        </p:txBody>
      </p:sp>
      <p:graphicFrame>
        <p:nvGraphicFramePr>
          <p:cNvPr id="53" name="Table 52"/>
          <p:cNvGraphicFramePr>
            <a:graphicFrameLocks noGrp="1"/>
          </p:cNvGraphicFramePr>
          <p:nvPr>
            <p:extLst>
              <p:ext uri="{D42A27DB-BD31-4B8C-83A1-F6EECF244321}">
                <p14:modId xmlns:p14="http://schemas.microsoft.com/office/powerpoint/2010/main" val="247925171"/>
              </p:ext>
            </p:extLst>
          </p:nvPr>
        </p:nvGraphicFramePr>
        <p:xfrm>
          <a:off x="5008485" y="923721"/>
          <a:ext cx="3581400" cy="1005840"/>
        </p:xfrm>
        <a:graphic>
          <a:graphicData uri="http://schemas.openxmlformats.org/drawingml/2006/table">
            <a:tbl>
              <a:tblPr firstRow="1" bandRow="1">
                <a:tableStyleId>{5940675A-B579-460E-94D1-54222C63F5DA}</a:tableStyleId>
              </a:tblPr>
              <a:tblGrid>
                <a:gridCol w="1143000"/>
                <a:gridCol w="838200"/>
                <a:gridCol w="762000"/>
                <a:gridCol w="838200"/>
              </a:tblGrid>
              <a:tr h="200660">
                <a:tc>
                  <a:txBody>
                    <a:bodyPr/>
                    <a:lstStyle/>
                    <a:p>
                      <a:pPr algn="ct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Month</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6</a:t>
                      </a:r>
                      <a:r>
                        <a:rPr lang="en-US" sz="1050" baseline="0" dirty="0" smtClean="0">
                          <a:solidFill>
                            <a:schemeClr val="bg1"/>
                          </a:solidFill>
                          <a:effectLst>
                            <a:outerShdw blurRad="38100" dist="38100" dir="2700000" algn="tl">
                              <a:srgbClr val="000000">
                                <a:alpha val="43137"/>
                              </a:srgbClr>
                            </a:outerShdw>
                          </a:effectLst>
                        </a:rPr>
                        <a:t> Months</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c>
                  <a:txBody>
                    <a:bodyPr/>
                    <a:lstStyle/>
                    <a:p>
                      <a:pPr algn="ctr"/>
                      <a:r>
                        <a:rPr lang="en-US" sz="1050" dirty="0" smtClean="0">
                          <a:solidFill>
                            <a:schemeClr val="bg1"/>
                          </a:solidFill>
                          <a:effectLst>
                            <a:outerShdw blurRad="38100" dist="38100" dir="2700000" algn="tl">
                              <a:srgbClr val="000000">
                                <a:alpha val="43137"/>
                              </a:srgbClr>
                            </a:outerShdw>
                          </a:effectLst>
                        </a:rPr>
                        <a:t>1 Year</a:t>
                      </a:r>
                      <a:endParaRPr lang="en-US" sz="1050" dirty="0">
                        <a:solidFill>
                          <a:schemeClr val="bg1"/>
                        </a:solidFill>
                        <a:effectLst>
                          <a:outerShdw blurRad="38100" dist="38100" dir="2700000" algn="tl">
                            <a:srgbClr val="000000">
                              <a:alpha val="43137"/>
                            </a:srgbClr>
                          </a:outerShdw>
                        </a:effectLst>
                      </a:endParaRPr>
                    </a:p>
                  </a:txBody>
                  <a:tcPr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A8200"/>
                    </a:solidFill>
                  </a:tcPr>
                </a:tc>
              </a:tr>
              <a:tr h="22605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Attacks: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rgbClr val="C00000"/>
                          </a:solidFill>
                        </a:rPr>
                        <a:t>+6%</a:t>
                      </a:r>
                      <a:endParaRPr lang="en-US" sz="1050" b="1" dirty="0">
                        <a:solidFill>
                          <a:srgbClr val="C0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rgbClr val="C00000"/>
                          </a:solidFill>
                        </a:rPr>
                        <a:t>+4%</a:t>
                      </a:r>
                      <a:endParaRPr lang="en-US" sz="1050" b="1" dirty="0">
                        <a:solidFill>
                          <a:srgbClr val="C00000"/>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050" b="1" dirty="0" smtClean="0">
                          <a:solidFill>
                            <a:schemeClr val="accent3">
                              <a:lumMod val="90000"/>
                              <a:lumOff val="10000"/>
                            </a:schemeClr>
                          </a:solidFill>
                        </a:rPr>
                        <a:t>-2%</a:t>
                      </a:r>
                      <a:endParaRPr lang="en-US" sz="1050" b="1" dirty="0">
                        <a:solidFill>
                          <a:schemeClr val="accent3">
                            <a:lumMod val="90000"/>
                            <a:lumOff val="10000"/>
                          </a:schemeClr>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Severity Level: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286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lang="en-US" sz="105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graphicFrame>
        <p:nvGraphicFramePr>
          <p:cNvPr id="58" name="Table 57"/>
          <p:cNvGraphicFramePr>
            <a:graphicFrameLocks noGrp="1" noChangeAspect="1"/>
          </p:cNvGraphicFramePr>
          <p:nvPr>
            <p:extLst>
              <p:ext uri="{D42A27DB-BD31-4B8C-83A1-F6EECF244321}">
                <p14:modId xmlns:p14="http://schemas.microsoft.com/office/powerpoint/2010/main" val="2332562065"/>
              </p:ext>
            </p:extLst>
          </p:nvPr>
        </p:nvGraphicFramePr>
        <p:xfrm>
          <a:off x="7799741" y="1457121"/>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endParaRPr lang="en-US" sz="400" b="1" dirty="0">
                        <a:solidFill>
                          <a:srgbClr val="C00000"/>
                        </a:solidFill>
                      </a:endParaRPr>
                    </a:p>
                  </a:txBody>
                  <a:tcPr marL="0" marR="0" marT="0" marB="0">
                    <a:solidFill>
                      <a:srgbClr val="FF8601"/>
                    </a:solidFill>
                  </a:tcPr>
                </a:tc>
                <a:tc>
                  <a:txBody>
                    <a:bodyPr/>
                    <a:lstStyle/>
                    <a:p>
                      <a:pPr algn="ctr"/>
                      <a:r>
                        <a:rPr lang="en-US" sz="1200" b="1" dirty="0" smtClean="0">
                          <a:solidFill>
                            <a:schemeClr val="bg1"/>
                          </a:solidFill>
                          <a:effectLst>
                            <a:outerShdw blurRad="38100" dist="38100" dir="2700000" algn="tl">
                              <a:srgbClr val="000000">
                                <a:alpha val="43137"/>
                              </a:srgbClr>
                            </a:outerShdw>
                          </a:effectLst>
                        </a:rPr>
                        <a:t>4</a:t>
                      </a: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61" name="Table 60"/>
          <p:cNvGraphicFramePr>
            <a:graphicFrameLocks noGrp="1" noChangeAspect="1"/>
          </p:cNvGraphicFramePr>
          <p:nvPr>
            <p:extLst>
              <p:ext uri="{D42A27DB-BD31-4B8C-83A1-F6EECF244321}">
                <p14:modId xmlns:p14="http://schemas.microsoft.com/office/powerpoint/2010/main" val="742928065"/>
              </p:ext>
            </p:extLst>
          </p:nvPr>
        </p:nvGraphicFramePr>
        <p:xfrm>
          <a:off x="6226453" y="1463674"/>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effectLst>
                            <a:outerShdw blurRad="38100" dist="38100" dir="2700000" algn="tl">
                              <a:srgbClr val="000000">
                                <a:alpha val="43137"/>
                              </a:srgbClr>
                            </a:outerShdw>
                          </a:effectLst>
                        </a:rPr>
                        <a:t>2</a:t>
                      </a:r>
                    </a:p>
                  </a:txBody>
                  <a:tcPr marL="0" marR="0" marT="0" marB="0">
                    <a:solidFill>
                      <a:srgbClr val="FDD735"/>
                    </a:solidFill>
                  </a:tcPr>
                </a:tc>
                <a:tc>
                  <a:txBody>
                    <a:bodyPr/>
                    <a:lstStyle/>
                    <a:p>
                      <a:pPr algn="ctr"/>
                      <a:endParaRPr lang="en-US" sz="4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graphicFrame>
        <p:nvGraphicFramePr>
          <p:cNvPr id="62" name="Table 61"/>
          <p:cNvGraphicFramePr>
            <a:graphicFrameLocks noGrp="1" noChangeAspect="1"/>
          </p:cNvGraphicFramePr>
          <p:nvPr>
            <p:extLst>
              <p:ext uri="{D42A27DB-BD31-4B8C-83A1-F6EECF244321}">
                <p14:modId xmlns:p14="http://schemas.microsoft.com/office/powerpoint/2010/main" val="2768982540"/>
              </p:ext>
            </p:extLst>
          </p:nvPr>
        </p:nvGraphicFramePr>
        <p:xfrm>
          <a:off x="7014849" y="1463674"/>
          <a:ext cx="735604" cy="182880"/>
        </p:xfrm>
        <a:graphic>
          <a:graphicData uri="http://schemas.openxmlformats.org/drawingml/2006/table">
            <a:tbl>
              <a:tblPr firstRow="1" bandRow="1">
                <a:tableStyleId>{5940675A-B579-460E-94D1-54222C63F5DA}</a:tableStyleId>
              </a:tblPr>
              <a:tblGrid>
                <a:gridCol w="183901"/>
                <a:gridCol w="183901"/>
                <a:gridCol w="183901"/>
                <a:gridCol w="183901"/>
              </a:tblGrid>
              <a:tr h="1740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400" dirty="0" smtClean="0"/>
                    </a:p>
                  </a:txBody>
                  <a:tcPr marL="0" marR="0" marT="0" marB="0">
                    <a:solidFill>
                      <a:schemeClr val="accent3">
                        <a:lumMod val="50000"/>
                        <a:lumOff val="50000"/>
                      </a:schemeClr>
                    </a:solidFill>
                  </a:tcPr>
                </a:tc>
                <a:tc>
                  <a:txBody>
                    <a:bodyPr/>
                    <a:lstStyle/>
                    <a:p>
                      <a:pPr algn="ctr"/>
                      <a:endParaRPr lang="en-US" sz="400" b="1" dirty="0">
                        <a:solidFill>
                          <a:schemeClr val="tx1"/>
                        </a:solidFill>
                      </a:endParaRPr>
                    </a:p>
                  </a:txBody>
                  <a:tcPr marL="0" marR="0" marT="0" marB="0">
                    <a:solidFill>
                      <a:srgbClr val="FDD735"/>
                    </a:solidFill>
                  </a:tcPr>
                </a:tc>
                <a:tc>
                  <a:txBody>
                    <a:bodyPr/>
                    <a:lstStyle/>
                    <a:p>
                      <a:pPr algn="ctr"/>
                      <a:r>
                        <a:rPr lang="en-US" sz="1200" b="1" dirty="0" smtClean="0">
                          <a:solidFill>
                            <a:schemeClr val="bg1"/>
                          </a:solidFill>
                          <a:effectLst>
                            <a:outerShdw blurRad="38100" dist="38100" dir="2700000" algn="tl">
                              <a:srgbClr val="000000">
                                <a:alpha val="43137"/>
                              </a:srgbClr>
                            </a:outerShdw>
                          </a:effectLst>
                        </a:rPr>
                        <a:t>3</a:t>
                      </a:r>
                      <a:endParaRPr lang="en-US" sz="1200" b="1" dirty="0">
                        <a:solidFill>
                          <a:srgbClr val="C00000"/>
                        </a:solidFill>
                      </a:endParaRPr>
                    </a:p>
                  </a:txBody>
                  <a:tcPr marL="0" marR="0" marT="0" marB="0">
                    <a:solidFill>
                      <a:srgbClr val="FF8601"/>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0" marR="0" marT="0" marB="0" anchor="ctr">
                    <a:solidFill>
                      <a:srgbClr val="FF0000"/>
                    </a:solidFill>
                  </a:tcPr>
                </a:tc>
              </a:tr>
            </a:tbl>
          </a:graphicData>
        </a:graphic>
      </p:graphicFrame>
      <p:sp>
        <p:nvSpPr>
          <p:cNvPr id="20" name="Rectangle 19"/>
          <p:cNvSpPr/>
          <p:nvPr/>
        </p:nvSpPr>
        <p:spPr>
          <a:xfrm>
            <a:off x="4873916" y="2065561"/>
            <a:ext cx="3892609"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a:solidFill>
                  <a:schemeClr val="tx1"/>
                </a:solidFill>
              </a:rPr>
              <a:t>Awareness/Mitigation</a:t>
            </a:r>
          </a:p>
          <a:p>
            <a:pPr algn="ctr" fontAlgn="b"/>
            <a:endParaRPr lang="en-US" sz="1200" b="1"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856109849"/>
              </p:ext>
            </p:extLst>
          </p:nvPr>
        </p:nvGraphicFramePr>
        <p:xfrm>
          <a:off x="5007688" y="2299052"/>
          <a:ext cx="3657600" cy="1034397"/>
        </p:xfrm>
        <a:graphic>
          <a:graphicData uri="http://schemas.openxmlformats.org/drawingml/2006/table">
            <a:tbl>
              <a:tblPr firstRow="1" bandRow="1">
                <a:tableStyleId>{2D5ABB26-0587-4C30-8999-92F81FD0307C}</a:tableStyleId>
              </a:tblPr>
              <a:tblGrid>
                <a:gridCol w="731520"/>
                <a:gridCol w="731520"/>
                <a:gridCol w="731520"/>
                <a:gridCol w="731520"/>
                <a:gridCol w="731520"/>
              </a:tblGrid>
              <a:tr h="168790">
                <a:tc>
                  <a:txBody>
                    <a:bodyPr/>
                    <a:lstStyle/>
                    <a:p>
                      <a:pPr algn="ctr"/>
                      <a:r>
                        <a:rPr lang="en-US" sz="1100" b="1" dirty="0" smtClean="0">
                          <a:solidFill>
                            <a:schemeClr val="bg1"/>
                          </a:solidFill>
                          <a:effectLst>
                            <a:outerShdw blurRad="38100" dist="38100" dir="2700000" algn="tl">
                              <a:srgbClr val="000000">
                                <a:alpha val="43137"/>
                              </a:srgbClr>
                            </a:outerShdw>
                          </a:effectLst>
                        </a:rPr>
                        <a:t>High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00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52895">
                <a:tc>
                  <a:txBody>
                    <a:bodyPr/>
                    <a:lstStyle/>
                    <a:p>
                      <a:pPr algn="ctr"/>
                      <a:r>
                        <a:rPr lang="en-US" sz="1100" b="1" dirty="0" smtClean="0">
                          <a:solidFill>
                            <a:schemeClr val="bg1"/>
                          </a:solidFill>
                          <a:effectLst>
                            <a:outerShdw blurRad="38100" dist="38100" dir="2700000" algn="tl">
                              <a:srgbClr val="000000">
                                <a:alpha val="43137"/>
                              </a:srgbClr>
                            </a:outerShdw>
                          </a:effectLst>
                        </a:rPr>
                        <a:t>Med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99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31338">
                <a:tc>
                  <a:txBody>
                    <a:bodyPr/>
                    <a:lstStyle/>
                    <a:p>
                      <a:pPr algn="ctr"/>
                      <a:r>
                        <a:rPr lang="en-US" sz="1100" b="1" dirty="0" smtClean="0">
                          <a:solidFill>
                            <a:schemeClr val="bg1"/>
                          </a:solidFill>
                          <a:effectLst>
                            <a:outerShdw blurRad="38100" dist="38100" dir="2700000" algn="tl">
                              <a:srgbClr val="000000">
                                <a:alpha val="43137"/>
                              </a:srgbClr>
                            </a:outerShdw>
                          </a:effectLst>
                        </a:rPr>
                        <a:t>Low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75000"/>
                        <a:lumOff val="25000"/>
                      </a:schemeClr>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7/1/2014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8/1/2014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9/1/2014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10/1/2014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gridSpan="5">
                  <a:txBody>
                    <a:bodyPr/>
                    <a:lstStyle/>
                    <a:p>
                      <a:r>
                        <a:rPr lang="en-US" sz="1050" i="1" kern="1200" dirty="0" smtClean="0">
                          <a:solidFill>
                            <a:schemeClr val="tx1"/>
                          </a:solidFill>
                          <a:latin typeface="+mn-lt"/>
                          <a:ea typeface="+mn-ea"/>
                          <a:cs typeface="+mn-cs"/>
                        </a:rPr>
                        <a:t>*Risk</a:t>
                      </a:r>
                      <a:r>
                        <a:rPr lang="en-US" sz="1050" i="1" kern="1200" baseline="0" dirty="0" smtClean="0">
                          <a:solidFill>
                            <a:schemeClr val="tx1"/>
                          </a:solidFill>
                          <a:latin typeface="+mn-lt"/>
                          <a:ea typeface="+mn-ea"/>
                          <a:cs typeface="+mn-cs"/>
                        </a:rPr>
                        <a:t> Level = </a:t>
                      </a:r>
                      <a:r>
                        <a:rPr lang="en-US" sz="1050" i="1" kern="1200" dirty="0" smtClean="0">
                          <a:solidFill>
                            <a:schemeClr val="tx1"/>
                          </a:solidFill>
                          <a:latin typeface="+mn-lt"/>
                          <a:ea typeface="+mn-ea"/>
                          <a:cs typeface="+mn-cs"/>
                        </a:rPr>
                        <a:t>Vulnerability + Threat</a:t>
                      </a:r>
                      <a:endParaRPr lang="en-US" sz="1050" i="1" kern="1200" dirty="0">
                        <a:solidFill>
                          <a:schemeClr val="tx1"/>
                        </a:solidFill>
                        <a:latin typeface="+mn-lt"/>
                        <a:ea typeface="+mn-ea"/>
                        <a:cs typeface="+mn-cs"/>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cxnSp>
        <p:nvCxnSpPr>
          <p:cNvPr id="22" name="Straight Connector 21"/>
          <p:cNvCxnSpPr/>
          <p:nvPr/>
        </p:nvCxnSpPr>
        <p:spPr>
          <a:xfrm flipV="1">
            <a:off x="6836488" y="2522762"/>
            <a:ext cx="714287" cy="266700"/>
          </a:xfrm>
          <a:prstGeom prst="line">
            <a:avLst/>
          </a:prstGeom>
          <a:ln>
            <a:headEnd type="oval"/>
            <a:tailEnd type="ova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flipV="1">
            <a:off x="7557184" y="2429309"/>
            <a:ext cx="769189" cy="93453"/>
          </a:xfrm>
          <a:prstGeom prst="line">
            <a:avLst/>
          </a:prstGeom>
          <a:ln>
            <a:headEnd type="oval"/>
            <a:tailEnd type="ova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a:off x="6059453" y="2628599"/>
            <a:ext cx="777035" cy="160863"/>
          </a:xfrm>
          <a:prstGeom prst="line">
            <a:avLst/>
          </a:prstGeom>
          <a:ln>
            <a:headEnd type="oval"/>
            <a:tailEnd type="oval"/>
          </a:ln>
        </p:spPr>
        <p:style>
          <a:lnRef idx="3">
            <a:schemeClr val="accent4"/>
          </a:lnRef>
          <a:fillRef idx="0">
            <a:schemeClr val="accent4"/>
          </a:fillRef>
          <a:effectRef idx="2">
            <a:schemeClr val="accent4"/>
          </a:effectRef>
          <a:fontRef idx="minor">
            <a:schemeClr val="tx1"/>
          </a:fontRef>
        </p:style>
      </p:cxnSp>
      <p:sp>
        <p:nvSpPr>
          <p:cNvPr id="25" name="Rectangle 24"/>
          <p:cNvSpPr/>
          <p:nvPr/>
        </p:nvSpPr>
        <p:spPr>
          <a:xfrm>
            <a:off x="5915679" y="2380288"/>
            <a:ext cx="263214" cy="261610"/>
          </a:xfrm>
          <a:prstGeom prst="rect">
            <a:avLst/>
          </a:prstGeom>
        </p:spPr>
        <p:txBody>
          <a:bodyPr wrap="none">
            <a:spAutoFit/>
          </a:bodyPr>
          <a:lstStyle/>
          <a:p>
            <a:pPr algn="ctr"/>
            <a:r>
              <a:rPr lang="en-US" sz="1100" b="1" dirty="0" smtClean="0">
                <a:solidFill>
                  <a:srgbClr val="0060A8"/>
                </a:solidFill>
              </a:rPr>
              <a:t>4</a:t>
            </a:r>
            <a:endParaRPr lang="en-US" sz="1100" b="1" dirty="0">
              <a:solidFill>
                <a:srgbClr val="0060A8"/>
              </a:solidFill>
            </a:endParaRPr>
          </a:p>
        </p:txBody>
      </p:sp>
      <p:sp>
        <p:nvSpPr>
          <p:cNvPr id="26" name="Rectangle 25"/>
          <p:cNvSpPr/>
          <p:nvPr/>
        </p:nvSpPr>
        <p:spPr>
          <a:xfrm>
            <a:off x="6719265" y="2538439"/>
            <a:ext cx="263214" cy="261610"/>
          </a:xfrm>
          <a:prstGeom prst="rect">
            <a:avLst/>
          </a:prstGeom>
        </p:spPr>
        <p:txBody>
          <a:bodyPr wrap="none">
            <a:spAutoFit/>
          </a:bodyPr>
          <a:lstStyle/>
          <a:p>
            <a:pPr algn="ctr"/>
            <a:r>
              <a:rPr lang="en-US" sz="1100" b="1" dirty="0" smtClean="0">
                <a:solidFill>
                  <a:srgbClr val="0060A8"/>
                </a:solidFill>
              </a:rPr>
              <a:t>3</a:t>
            </a:r>
            <a:endParaRPr lang="en-US" sz="1100" b="1" dirty="0">
              <a:solidFill>
                <a:srgbClr val="0060A8"/>
              </a:solidFill>
            </a:endParaRPr>
          </a:p>
        </p:txBody>
      </p:sp>
      <p:sp>
        <p:nvSpPr>
          <p:cNvPr id="29" name="Rectangle 28"/>
          <p:cNvSpPr/>
          <p:nvPr/>
        </p:nvSpPr>
        <p:spPr>
          <a:xfrm>
            <a:off x="7439679" y="2538439"/>
            <a:ext cx="263214" cy="261610"/>
          </a:xfrm>
          <a:prstGeom prst="rect">
            <a:avLst/>
          </a:prstGeom>
        </p:spPr>
        <p:txBody>
          <a:bodyPr wrap="none">
            <a:spAutoFit/>
          </a:bodyPr>
          <a:lstStyle/>
          <a:p>
            <a:pPr algn="ctr"/>
            <a:r>
              <a:rPr lang="en-US" sz="1100" b="1" dirty="0" smtClean="0">
                <a:solidFill>
                  <a:srgbClr val="0060A8"/>
                </a:solidFill>
              </a:rPr>
              <a:t>5</a:t>
            </a:r>
            <a:endParaRPr lang="en-US" sz="1100" b="1" dirty="0">
              <a:solidFill>
                <a:srgbClr val="0060A8"/>
              </a:solidFill>
            </a:endParaRPr>
          </a:p>
        </p:txBody>
      </p:sp>
      <p:sp>
        <p:nvSpPr>
          <p:cNvPr id="30" name="Rectangle 29"/>
          <p:cNvSpPr/>
          <p:nvPr/>
        </p:nvSpPr>
        <p:spPr>
          <a:xfrm>
            <a:off x="8201679" y="2454722"/>
            <a:ext cx="263214" cy="261610"/>
          </a:xfrm>
          <a:prstGeom prst="rect">
            <a:avLst/>
          </a:prstGeom>
        </p:spPr>
        <p:txBody>
          <a:bodyPr wrap="none">
            <a:spAutoFit/>
          </a:bodyPr>
          <a:lstStyle/>
          <a:p>
            <a:pPr algn="ctr"/>
            <a:r>
              <a:rPr lang="en-US" sz="1100" b="1" dirty="0" smtClean="0">
                <a:solidFill>
                  <a:srgbClr val="0060A8"/>
                </a:solidFill>
              </a:rPr>
              <a:t>7</a:t>
            </a:r>
            <a:endParaRPr lang="en-US" sz="1100" b="1" dirty="0">
              <a:solidFill>
                <a:srgbClr val="0060A8"/>
              </a:solidFill>
            </a:endParaRPr>
          </a:p>
        </p:txBody>
      </p:sp>
      <p:sp>
        <p:nvSpPr>
          <p:cNvPr id="57" name="Rectangle 56"/>
          <p:cNvSpPr/>
          <p:nvPr/>
        </p:nvSpPr>
        <p:spPr>
          <a:xfrm>
            <a:off x="4879684" y="3438321"/>
            <a:ext cx="3883316"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it-IT" sz="1200" b="1" dirty="0" smtClean="0">
                <a:solidFill>
                  <a:schemeClr val="tx1"/>
                </a:solidFill>
              </a:rPr>
              <a:t>Compliance</a:t>
            </a:r>
          </a:p>
          <a:p>
            <a:pPr algn="ctr" fontAlgn="b"/>
            <a:endParaRPr lang="it-IT" sz="1200" b="1" dirty="0">
              <a:solidFill>
                <a:schemeClr val="tx1"/>
              </a:solidFill>
            </a:endParaRPr>
          </a:p>
        </p:txBody>
      </p:sp>
      <p:graphicFrame>
        <p:nvGraphicFramePr>
          <p:cNvPr id="59" name="Table 58"/>
          <p:cNvGraphicFramePr>
            <a:graphicFrameLocks noGrp="1"/>
          </p:cNvGraphicFramePr>
          <p:nvPr>
            <p:extLst>
              <p:ext uri="{D42A27DB-BD31-4B8C-83A1-F6EECF244321}">
                <p14:modId xmlns:p14="http://schemas.microsoft.com/office/powerpoint/2010/main" val="1026951614"/>
              </p:ext>
            </p:extLst>
          </p:nvPr>
        </p:nvGraphicFramePr>
        <p:xfrm>
          <a:off x="4953000" y="3666922"/>
          <a:ext cx="3730916" cy="1025777"/>
        </p:xfrm>
        <a:graphic>
          <a:graphicData uri="http://schemas.openxmlformats.org/drawingml/2006/table">
            <a:tbl>
              <a:tblPr firstRow="1" bandRow="1">
                <a:tableStyleId>{2D5ABB26-0587-4C30-8999-92F81FD0307C}</a:tableStyleId>
              </a:tblPr>
              <a:tblGrid>
                <a:gridCol w="3730916"/>
              </a:tblGrid>
              <a:tr h="1025777">
                <a:tc>
                  <a:txBody>
                    <a:bodyPr/>
                    <a:lstStyle/>
                    <a:p>
                      <a:endParaRPr lang="en-US" sz="300" b="0" dirty="0"/>
                    </a:p>
                  </a:txBody>
                  <a:tcPr marL="9144" marR="9144" marT="9144" marB="9144">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3" name="Rectangle 62"/>
          <p:cNvSpPr/>
          <p:nvPr/>
        </p:nvSpPr>
        <p:spPr>
          <a:xfrm rot="5400000">
            <a:off x="6362700" y="2485821"/>
            <a:ext cx="228600" cy="2743200"/>
          </a:xfrm>
          <a:prstGeom prst="rect">
            <a:avLst/>
          </a:prstGeom>
          <a:solidFill>
            <a:srgbClr val="EBF1A1"/>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b="1" dirty="0" smtClean="0">
                <a:solidFill>
                  <a:srgbClr val="27130E"/>
                </a:solidFill>
              </a:rPr>
              <a:t>                                                        </a:t>
            </a:r>
            <a:r>
              <a:rPr lang="en-US" sz="1100" dirty="0" smtClean="0">
                <a:solidFill>
                  <a:srgbClr val="27130E"/>
                </a:solidFill>
              </a:rPr>
              <a:t>of 1924</a:t>
            </a:r>
            <a:r>
              <a:rPr lang="en-US" sz="1100" b="1" dirty="0" smtClean="0">
                <a:solidFill>
                  <a:srgbClr val="27130E"/>
                </a:solidFill>
              </a:rPr>
              <a:t>    </a:t>
            </a:r>
            <a:endParaRPr lang="en-US" sz="1100" b="1" dirty="0">
              <a:solidFill>
                <a:srgbClr val="27130E"/>
              </a:solidFill>
            </a:endParaRPr>
          </a:p>
        </p:txBody>
      </p:sp>
      <p:sp>
        <p:nvSpPr>
          <p:cNvPr id="64" name="Rectangle 63"/>
          <p:cNvSpPr/>
          <p:nvPr/>
        </p:nvSpPr>
        <p:spPr>
          <a:xfrm rot="5400000">
            <a:off x="6000750" y="2847771"/>
            <a:ext cx="228600" cy="2019300"/>
          </a:xfrm>
          <a:prstGeom prst="rect">
            <a:avLst/>
          </a:prstGeom>
          <a:solidFill>
            <a:srgbClr val="FFD5D5"/>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dirty="0" smtClean="0">
                <a:solidFill>
                  <a:srgbClr val="27130E"/>
                </a:solidFill>
              </a:rPr>
              <a:t>FISMA Citations </a:t>
            </a:r>
            <a:r>
              <a:rPr lang="en-US" sz="1100" b="1" dirty="0" smtClean="0">
                <a:solidFill>
                  <a:srgbClr val="27130E"/>
                </a:solidFill>
              </a:rPr>
              <a:t>86</a:t>
            </a:r>
            <a:endParaRPr lang="en-US" sz="1100" b="1" dirty="0">
              <a:solidFill>
                <a:srgbClr val="27130E"/>
              </a:solidFill>
            </a:endParaRPr>
          </a:p>
        </p:txBody>
      </p:sp>
      <p:sp>
        <p:nvSpPr>
          <p:cNvPr id="65" name="Rectangle 64"/>
          <p:cNvSpPr/>
          <p:nvPr/>
        </p:nvSpPr>
        <p:spPr>
          <a:xfrm rot="5400000">
            <a:off x="6362700" y="2790621"/>
            <a:ext cx="228600" cy="2743200"/>
          </a:xfrm>
          <a:prstGeom prst="rect">
            <a:avLst/>
          </a:prstGeom>
          <a:solidFill>
            <a:srgbClr val="EBF1A1"/>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b="1" dirty="0" smtClean="0">
                <a:solidFill>
                  <a:srgbClr val="27130E"/>
                </a:solidFill>
              </a:rPr>
              <a:t>                                                    </a:t>
            </a:r>
            <a:r>
              <a:rPr lang="en-US" sz="1100" dirty="0" smtClean="0">
                <a:solidFill>
                  <a:srgbClr val="27130E"/>
                </a:solidFill>
              </a:rPr>
              <a:t>of 10</a:t>
            </a:r>
            <a:r>
              <a:rPr lang="en-US" sz="1100" b="1" dirty="0" smtClean="0">
                <a:solidFill>
                  <a:srgbClr val="27130E"/>
                </a:solidFill>
              </a:rPr>
              <a:t> </a:t>
            </a:r>
            <a:endParaRPr lang="en-US" sz="1100" b="1" dirty="0">
              <a:solidFill>
                <a:srgbClr val="27130E"/>
              </a:solidFill>
            </a:endParaRPr>
          </a:p>
        </p:txBody>
      </p:sp>
      <p:sp>
        <p:nvSpPr>
          <p:cNvPr id="66" name="Rectangle 65"/>
          <p:cNvSpPr/>
          <p:nvPr/>
        </p:nvSpPr>
        <p:spPr>
          <a:xfrm rot="5400000">
            <a:off x="6000750" y="3152571"/>
            <a:ext cx="228600" cy="2019300"/>
          </a:xfrm>
          <a:prstGeom prst="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dirty="0">
                <a:solidFill>
                  <a:srgbClr val="27130E"/>
                </a:solidFill>
              </a:rPr>
              <a:t>Severity Score </a:t>
            </a:r>
            <a:r>
              <a:rPr lang="en-US" sz="1100" b="1" dirty="0">
                <a:solidFill>
                  <a:srgbClr val="27130E"/>
                </a:solidFill>
              </a:rPr>
              <a:t>3</a:t>
            </a:r>
          </a:p>
        </p:txBody>
      </p:sp>
      <p:sp>
        <p:nvSpPr>
          <p:cNvPr id="67" name="Rectangle 66"/>
          <p:cNvSpPr/>
          <p:nvPr/>
        </p:nvSpPr>
        <p:spPr>
          <a:xfrm rot="5400000">
            <a:off x="6362700" y="3095421"/>
            <a:ext cx="228600" cy="2743200"/>
          </a:xfrm>
          <a:prstGeom prst="rect">
            <a:avLst/>
          </a:prstGeom>
          <a:solidFill>
            <a:srgbClr val="EBF1A1"/>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b="1" dirty="0">
                <a:solidFill>
                  <a:srgbClr val="27130E"/>
                </a:solidFill>
              </a:rPr>
              <a:t> </a:t>
            </a:r>
            <a:r>
              <a:rPr lang="en-US" sz="1100" b="1" dirty="0" smtClean="0">
                <a:solidFill>
                  <a:srgbClr val="27130E"/>
                </a:solidFill>
              </a:rPr>
              <a:t>                                                       </a:t>
            </a:r>
            <a:r>
              <a:rPr lang="en-US" sz="1100" dirty="0" smtClean="0">
                <a:solidFill>
                  <a:srgbClr val="27130E"/>
                </a:solidFill>
              </a:rPr>
              <a:t>of 100%</a:t>
            </a:r>
            <a:r>
              <a:rPr lang="en-US" sz="1100" b="1" dirty="0" smtClean="0">
                <a:solidFill>
                  <a:srgbClr val="27130E"/>
                </a:solidFill>
              </a:rPr>
              <a:t> </a:t>
            </a:r>
            <a:endParaRPr lang="en-US" sz="1100" b="1" dirty="0">
              <a:solidFill>
                <a:srgbClr val="27130E"/>
              </a:solidFill>
            </a:endParaRPr>
          </a:p>
        </p:txBody>
      </p:sp>
      <p:sp>
        <p:nvSpPr>
          <p:cNvPr id="68" name="Rectangle 67"/>
          <p:cNvSpPr/>
          <p:nvPr/>
        </p:nvSpPr>
        <p:spPr>
          <a:xfrm rot="5400000">
            <a:off x="6000750" y="3457371"/>
            <a:ext cx="228600" cy="2019300"/>
          </a:xfrm>
          <a:prstGeom prst="rect">
            <a:avLst/>
          </a:prstGeom>
          <a:solidFill>
            <a:srgbClr val="E8D9F3"/>
          </a:solidFill>
        </p:spPr>
        <p:style>
          <a:lnRef idx="1">
            <a:schemeClr val="accent3"/>
          </a:lnRef>
          <a:fillRef idx="2">
            <a:schemeClr val="accent3"/>
          </a:fillRef>
          <a:effectRef idx="1">
            <a:schemeClr val="accent3"/>
          </a:effectRef>
          <a:fontRef idx="minor">
            <a:schemeClr val="dk1"/>
          </a:fontRef>
        </p:style>
        <p:txBody>
          <a:bodyPr vert="vert270" tIns="9144" bIns="9144" rtlCol="0" anchor="ctr"/>
          <a:lstStyle/>
          <a:p>
            <a:pPr algn="ctr" fontAlgn="b"/>
            <a:r>
              <a:rPr lang="en-US" sz="1100" dirty="0">
                <a:solidFill>
                  <a:srgbClr val="27130E"/>
                </a:solidFill>
              </a:rPr>
              <a:t>Remediations </a:t>
            </a:r>
            <a:r>
              <a:rPr lang="en-US" sz="1100" b="1" dirty="0">
                <a:solidFill>
                  <a:srgbClr val="27130E"/>
                </a:solidFill>
              </a:rPr>
              <a:t>64%</a:t>
            </a:r>
          </a:p>
        </p:txBody>
      </p:sp>
      <p:sp>
        <p:nvSpPr>
          <p:cNvPr id="69" name="Rectangle 68"/>
          <p:cNvSpPr/>
          <p:nvPr/>
        </p:nvSpPr>
        <p:spPr>
          <a:xfrm rot="5400000">
            <a:off x="7972425" y="3866946"/>
            <a:ext cx="609600" cy="666750"/>
          </a:xfrm>
          <a:prstGeom prst="rect">
            <a:avLst/>
          </a:prstGeom>
          <a:solidFill>
            <a:srgbClr val="E1F4FF"/>
          </a:solidFill>
          <a:ln/>
        </p:spPr>
        <p:style>
          <a:lnRef idx="1">
            <a:schemeClr val="accent6"/>
          </a:lnRef>
          <a:fillRef idx="2">
            <a:schemeClr val="accent6"/>
          </a:fillRef>
          <a:effectRef idx="1">
            <a:schemeClr val="accent6"/>
          </a:effectRef>
          <a:fontRef idx="minor">
            <a:schemeClr val="dk1"/>
          </a:fontRef>
        </p:style>
        <p:txBody>
          <a:bodyPr vert="vert270" tIns="9144" bIns="9144" rtlCol="0" anchor="ctr"/>
          <a:lstStyle/>
          <a:p>
            <a:pPr algn="ctr" fontAlgn="b"/>
            <a:r>
              <a:rPr lang="en-US" sz="1100" dirty="0" smtClean="0">
                <a:solidFill>
                  <a:srgbClr val="27130E"/>
                </a:solidFill>
              </a:rPr>
              <a:t>6/1/2014 </a:t>
            </a:r>
          </a:p>
          <a:p>
            <a:pPr algn="ctr" fontAlgn="b"/>
            <a:r>
              <a:rPr lang="en-US" sz="1100" dirty="0" smtClean="0">
                <a:solidFill>
                  <a:srgbClr val="27130E"/>
                </a:solidFill>
              </a:rPr>
              <a:t>to </a:t>
            </a:r>
          </a:p>
          <a:p>
            <a:pPr algn="ctr" fontAlgn="b"/>
            <a:r>
              <a:rPr lang="en-US" sz="1100" dirty="0" smtClean="0">
                <a:solidFill>
                  <a:srgbClr val="27130E"/>
                </a:solidFill>
              </a:rPr>
              <a:t>10/1/2014</a:t>
            </a:r>
            <a:endParaRPr lang="en-US" sz="1100" b="1" dirty="0">
              <a:solidFill>
                <a:srgbClr val="27130E"/>
              </a:solidFill>
            </a:endParaRPr>
          </a:p>
        </p:txBody>
      </p:sp>
      <p:sp>
        <p:nvSpPr>
          <p:cNvPr id="70" name="Rectangle 69"/>
          <p:cNvSpPr/>
          <p:nvPr/>
        </p:nvSpPr>
        <p:spPr>
          <a:xfrm>
            <a:off x="4884607" y="4800600"/>
            <a:ext cx="3878393" cy="1295400"/>
          </a:xfrm>
          <a:prstGeom prst="rect">
            <a:avLst/>
          </a:prstGeom>
          <a:solidFill>
            <a:srgbClr val="5FA17D"/>
          </a:solidFill>
        </p:spPr>
        <p:style>
          <a:lnRef idx="0">
            <a:schemeClr val="accent6"/>
          </a:lnRef>
          <a:fillRef idx="3">
            <a:schemeClr val="accent6"/>
          </a:fillRef>
          <a:effectRef idx="3">
            <a:schemeClr val="accent6"/>
          </a:effectRef>
          <a:fontRef idx="minor">
            <a:schemeClr val="lt1"/>
          </a:fontRef>
        </p:style>
        <p:txBody>
          <a:bodyPr rtlCol="0" anchor="t"/>
          <a:lstStyle/>
          <a:p>
            <a:pPr algn="ctr" fontAlgn="b"/>
            <a:r>
              <a:rPr lang="en-US" sz="1200" b="1" dirty="0" smtClean="0">
                <a:solidFill>
                  <a:schemeClr val="tx1"/>
                </a:solidFill>
              </a:rPr>
              <a:t>Infrastructure/Devices</a:t>
            </a:r>
            <a:endParaRPr lang="en-US" sz="1200" b="1" dirty="0">
              <a:solidFill>
                <a:schemeClr val="tx1"/>
              </a:solidFill>
            </a:endParaRPr>
          </a:p>
          <a:p>
            <a:pPr algn="ctr" fontAlgn="b"/>
            <a:endParaRPr lang="en-US" sz="1200" b="1" dirty="0">
              <a:solidFill>
                <a:schemeClr val="tx1"/>
              </a:solidFill>
            </a:endParaRPr>
          </a:p>
          <a:p>
            <a:pPr fontAlgn="b"/>
            <a:endParaRPr lang="en-US" sz="1200" b="1" dirty="0">
              <a:solidFill>
                <a:schemeClr val="tx1"/>
              </a:solidFill>
            </a:endParaRPr>
          </a:p>
          <a:p>
            <a:pPr algn="ctr" fontAlgn="b"/>
            <a:endParaRPr lang="en-US" sz="1200" dirty="0">
              <a:solidFill>
                <a:schemeClr val="tx1"/>
              </a:solidFill>
            </a:endParaRPr>
          </a:p>
        </p:txBody>
      </p:sp>
      <p:graphicFrame>
        <p:nvGraphicFramePr>
          <p:cNvPr id="71" name="Table 70"/>
          <p:cNvGraphicFramePr>
            <a:graphicFrameLocks noGrp="1"/>
          </p:cNvGraphicFramePr>
          <p:nvPr>
            <p:extLst>
              <p:ext uri="{D42A27DB-BD31-4B8C-83A1-F6EECF244321}">
                <p14:modId xmlns:p14="http://schemas.microsoft.com/office/powerpoint/2010/main" val="2056833247"/>
              </p:ext>
            </p:extLst>
          </p:nvPr>
        </p:nvGraphicFramePr>
        <p:xfrm>
          <a:off x="4995003" y="5029001"/>
          <a:ext cx="3657600" cy="1034397"/>
        </p:xfrm>
        <a:graphic>
          <a:graphicData uri="http://schemas.openxmlformats.org/drawingml/2006/table">
            <a:tbl>
              <a:tblPr firstRow="1" bandRow="1">
                <a:tableStyleId>{2D5ABB26-0587-4C30-8999-92F81FD0307C}</a:tableStyleId>
              </a:tblPr>
              <a:tblGrid>
                <a:gridCol w="731520"/>
                <a:gridCol w="731520"/>
                <a:gridCol w="731520"/>
                <a:gridCol w="731520"/>
                <a:gridCol w="731520"/>
              </a:tblGrid>
              <a:tr h="168790">
                <a:tc>
                  <a:txBody>
                    <a:bodyPr/>
                    <a:lstStyle/>
                    <a:p>
                      <a:pPr algn="ctr"/>
                      <a:r>
                        <a:rPr lang="en-US" sz="1100" b="1" dirty="0" smtClean="0">
                          <a:solidFill>
                            <a:schemeClr val="bg1"/>
                          </a:solidFill>
                          <a:effectLst>
                            <a:outerShdw blurRad="38100" dist="38100" dir="2700000" algn="tl">
                              <a:srgbClr val="000000">
                                <a:alpha val="43137"/>
                              </a:srgbClr>
                            </a:outerShdw>
                          </a:effectLst>
                        </a:rPr>
                        <a:t>High Risk</a:t>
                      </a: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00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52895">
                <a:tc>
                  <a:txBody>
                    <a:bodyPr/>
                    <a:lstStyle/>
                    <a:p>
                      <a:pPr algn="ctr"/>
                      <a:r>
                        <a:rPr lang="en-US" sz="1100" b="1" dirty="0" smtClean="0">
                          <a:solidFill>
                            <a:schemeClr val="bg1"/>
                          </a:solidFill>
                          <a:effectLst>
                            <a:outerShdw blurRad="38100" dist="38100" dir="2700000" algn="tl">
                              <a:srgbClr val="000000">
                                <a:alpha val="43137"/>
                              </a:srgbClr>
                            </a:outerShdw>
                          </a:effectLst>
                        </a:rPr>
                        <a:t>Med Risk</a:t>
                      </a: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9900"/>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231338">
                <a:tc>
                  <a:txBody>
                    <a:bodyPr/>
                    <a:lstStyle/>
                    <a:p>
                      <a:pPr algn="ctr"/>
                      <a:r>
                        <a:rPr lang="en-US" sz="1100" b="1" dirty="0" smtClean="0">
                          <a:solidFill>
                            <a:schemeClr val="bg1"/>
                          </a:solidFill>
                          <a:effectLst>
                            <a:outerShdw blurRad="38100" dist="38100" dir="2700000" algn="tl">
                              <a:srgbClr val="000000">
                                <a:alpha val="43137"/>
                              </a:srgbClr>
                            </a:outerShdw>
                          </a:effectLst>
                        </a:rPr>
                        <a:t>Low Risk</a:t>
                      </a:r>
                      <a:endParaRPr lang="en-US" sz="1100" b="1" dirty="0">
                        <a:solidFill>
                          <a:schemeClr val="bg1"/>
                        </a:solidFill>
                        <a:effectLst>
                          <a:outerShdw blurRad="38100" dist="38100" dir="2700000" algn="tl">
                            <a:srgbClr val="000000">
                              <a:alpha val="43137"/>
                            </a:srgbClr>
                          </a:outerShdw>
                        </a:effectLst>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75000"/>
                        <a:lumOff val="25000"/>
                      </a:schemeClr>
                    </a:solidFill>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7/1/2014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8/1/2014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9/1/2014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US" sz="1100" b="1" dirty="0" smtClean="0"/>
                        <a:t>10/1/2014</a:t>
                      </a: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8790">
                <a:tc gridSpan="5">
                  <a:txBody>
                    <a:bodyPr/>
                    <a:lstStyle/>
                    <a:p>
                      <a:r>
                        <a:rPr lang="en-US" sz="1050" i="1" kern="1200" dirty="0" smtClean="0">
                          <a:solidFill>
                            <a:schemeClr val="tx1"/>
                          </a:solidFill>
                          <a:latin typeface="+mn-lt"/>
                          <a:ea typeface="+mn-ea"/>
                          <a:cs typeface="+mn-cs"/>
                        </a:rPr>
                        <a:t>*TCP/IP Stack compliance via number of vulnerabilities </a:t>
                      </a:r>
                      <a:endParaRPr lang="en-US" sz="1050" i="1" kern="1200" dirty="0">
                        <a:solidFill>
                          <a:schemeClr val="tx1"/>
                        </a:solidFill>
                        <a:latin typeface="+mn-lt"/>
                        <a:ea typeface="+mn-ea"/>
                        <a:cs typeface="+mn-cs"/>
                      </a:endParaRPr>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US" sz="1100" b="1" dirty="0"/>
                    </a:p>
                  </a:txBody>
                  <a:tcPr marL="9144" marR="9144" marT="9144" marB="9144"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bl>
          </a:graphicData>
        </a:graphic>
      </p:graphicFrame>
      <p:cxnSp>
        <p:nvCxnSpPr>
          <p:cNvPr id="72" name="Straight Connector 71"/>
          <p:cNvCxnSpPr/>
          <p:nvPr/>
        </p:nvCxnSpPr>
        <p:spPr>
          <a:xfrm>
            <a:off x="6823803" y="5163076"/>
            <a:ext cx="739568" cy="332604"/>
          </a:xfrm>
          <a:prstGeom prst="line">
            <a:avLst/>
          </a:prstGeom>
          <a:ln>
            <a:solidFill>
              <a:schemeClr val="accent2">
                <a:lumMod val="75000"/>
              </a:schemeClr>
            </a:solidFill>
            <a:headEnd type="oval"/>
            <a:tailEnd type="oval"/>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V="1">
            <a:off x="7563371" y="5276147"/>
            <a:ext cx="625623" cy="219533"/>
          </a:xfrm>
          <a:prstGeom prst="line">
            <a:avLst/>
          </a:prstGeom>
          <a:ln>
            <a:solidFill>
              <a:schemeClr val="accent2">
                <a:lumMod val="75000"/>
              </a:schemeClr>
            </a:solidFill>
            <a:headEnd type="oval"/>
            <a:tailEnd type="oval"/>
          </a:ln>
        </p:spPr>
        <p:style>
          <a:lnRef idx="3">
            <a:schemeClr val="accent4"/>
          </a:lnRef>
          <a:fillRef idx="0">
            <a:schemeClr val="accent4"/>
          </a:fillRef>
          <a:effectRef idx="2">
            <a:schemeClr val="accent4"/>
          </a:effectRef>
          <a:fontRef idx="minor">
            <a:schemeClr val="tx1"/>
          </a:fontRef>
        </p:style>
      </p:cxnSp>
      <p:cxnSp>
        <p:nvCxnSpPr>
          <p:cNvPr id="74" name="Straight Connector 73"/>
          <p:cNvCxnSpPr/>
          <p:nvPr/>
        </p:nvCxnSpPr>
        <p:spPr>
          <a:xfrm flipV="1">
            <a:off x="6166208" y="5163076"/>
            <a:ext cx="679067" cy="275903"/>
          </a:xfrm>
          <a:prstGeom prst="line">
            <a:avLst/>
          </a:prstGeom>
          <a:ln>
            <a:solidFill>
              <a:schemeClr val="accent2">
                <a:lumMod val="75000"/>
              </a:schemeClr>
            </a:solidFill>
            <a:headEnd type="oval"/>
            <a:tailEnd type="oval"/>
          </a:ln>
        </p:spPr>
        <p:style>
          <a:lnRef idx="3">
            <a:schemeClr val="accent4"/>
          </a:lnRef>
          <a:fillRef idx="0">
            <a:schemeClr val="accent4"/>
          </a:fillRef>
          <a:effectRef idx="2">
            <a:schemeClr val="accent4"/>
          </a:effectRef>
          <a:fontRef idx="minor">
            <a:schemeClr val="tx1"/>
          </a:fontRef>
        </p:style>
      </p:cxnSp>
      <p:sp>
        <p:nvSpPr>
          <p:cNvPr id="75" name="Rectangle 74"/>
          <p:cNvSpPr/>
          <p:nvPr/>
        </p:nvSpPr>
        <p:spPr>
          <a:xfrm>
            <a:off x="7433403" y="5219700"/>
            <a:ext cx="263214" cy="261610"/>
          </a:xfrm>
          <a:prstGeom prst="rect">
            <a:avLst/>
          </a:prstGeom>
        </p:spPr>
        <p:txBody>
          <a:bodyPr wrap="none">
            <a:spAutoFit/>
          </a:bodyPr>
          <a:lstStyle/>
          <a:p>
            <a:pPr algn="ctr"/>
            <a:r>
              <a:rPr lang="en-US" sz="1100" b="1" dirty="0" smtClean="0">
                <a:solidFill>
                  <a:srgbClr val="604700"/>
                </a:solidFill>
              </a:rPr>
              <a:t>3</a:t>
            </a:r>
            <a:endParaRPr lang="en-US" sz="1100" b="1" dirty="0">
              <a:solidFill>
                <a:srgbClr val="604700"/>
              </a:solidFill>
            </a:endParaRPr>
          </a:p>
        </p:txBody>
      </p:sp>
      <p:sp>
        <p:nvSpPr>
          <p:cNvPr id="76" name="Rectangle 75"/>
          <p:cNvSpPr/>
          <p:nvPr/>
        </p:nvSpPr>
        <p:spPr>
          <a:xfrm>
            <a:off x="6027189" y="5448300"/>
            <a:ext cx="263214" cy="261610"/>
          </a:xfrm>
          <a:prstGeom prst="rect">
            <a:avLst/>
          </a:prstGeom>
        </p:spPr>
        <p:txBody>
          <a:bodyPr wrap="none">
            <a:spAutoFit/>
          </a:bodyPr>
          <a:lstStyle/>
          <a:p>
            <a:pPr algn="ctr"/>
            <a:r>
              <a:rPr lang="en-US" sz="1100" b="1" dirty="0" smtClean="0">
                <a:solidFill>
                  <a:srgbClr val="604700"/>
                </a:solidFill>
              </a:rPr>
              <a:t>3</a:t>
            </a:r>
            <a:endParaRPr lang="en-US" sz="1100" b="1" dirty="0">
              <a:solidFill>
                <a:srgbClr val="604700"/>
              </a:solidFill>
            </a:endParaRPr>
          </a:p>
        </p:txBody>
      </p:sp>
      <p:sp>
        <p:nvSpPr>
          <p:cNvPr id="77" name="Rectangle 76"/>
          <p:cNvSpPr/>
          <p:nvPr/>
        </p:nvSpPr>
        <p:spPr>
          <a:xfrm>
            <a:off x="8057387" y="5014537"/>
            <a:ext cx="263214" cy="261610"/>
          </a:xfrm>
          <a:prstGeom prst="rect">
            <a:avLst/>
          </a:prstGeom>
        </p:spPr>
        <p:txBody>
          <a:bodyPr wrap="none">
            <a:spAutoFit/>
          </a:bodyPr>
          <a:lstStyle/>
          <a:p>
            <a:pPr algn="ctr"/>
            <a:r>
              <a:rPr lang="en-US" sz="1100" b="1" dirty="0" smtClean="0">
                <a:solidFill>
                  <a:srgbClr val="604700"/>
                </a:solidFill>
              </a:rPr>
              <a:t>5</a:t>
            </a:r>
            <a:endParaRPr lang="en-US" sz="1100" b="1" dirty="0">
              <a:solidFill>
                <a:srgbClr val="604700"/>
              </a:solidFill>
            </a:endParaRPr>
          </a:p>
        </p:txBody>
      </p:sp>
      <p:sp>
        <p:nvSpPr>
          <p:cNvPr id="78" name="Rectangle 77"/>
          <p:cNvSpPr/>
          <p:nvPr/>
        </p:nvSpPr>
        <p:spPr>
          <a:xfrm>
            <a:off x="6712989" y="5176510"/>
            <a:ext cx="263214" cy="261610"/>
          </a:xfrm>
          <a:prstGeom prst="rect">
            <a:avLst/>
          </a:prstGeom>
        </p:spPr>
        <p:txBody>
          <a:bodyPr wrap="none">
            <a:spAutoFit/>
          </a:bodyPr>
          <a:lstStyle/>
          <a:p>
            <a:pPr algn="ctr"/>
            <a:r>
              <a:rPr lang="en-US" sz="1100" b="1" dirty="0">
                <a:solidFill>
                  <a:srgbClr val="604700"/>
                </a:solidFill>
              </a:rPr>
              <a:t>6</a:t>
            </a:r>
          </a:p>
        </p:txBody>
      </p:sp>
      <p:sp>
        <p:nvSpPr>
          <p:cNvPr id="86" name="Flowchart: Alternate Process 85"/>
          <p:cNvSpPr/>
          <p:nvPr/>
        </p:nvSpPr>
        <p:spPr>
          <a:xfrm>
            <a:off x="533400" y="695121"/>
            <a:ext cx="3892609"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fontAlgn="b"/>
            <a:r>
              <a:rPr lang="en-US" sz="1200" dirty="0" smtClean="0">
                <a:solidFill>
                  <a:schemeClr val="tx1"/>
                </a:solidFill>
              </a:rPr>
              <a:t>To show percentage increase in attacks and average severity level.  This chart shows attacks increasing, but severity decreasing</a:t>
            </a:r>
            <a:r>
              <a:rPr lang="en-US" sz="1050" dirty="0" smtClean="0">
                <a:solidFill>
                  <a:schemeClr val="tx1"/>
                </a:solidFill>
              </a:rPr>
              <a:t>.</a:t>
            </a:r>
          </a:p>
        </p:txBody>
      </p:sp>
      <p:sp>
        <p:nvSpPr>
          <p:cNvPr id="87" name="Flowchart: Alternate Process 86"/>
          <p:cNvSpPr/>
          <p:nvPr/>
        </p:nvSpPr>
        <p:spPr>
          <a:xfrm>
            <a:off x="533400" y="2065561"/>
            <a:ext cx="3892609"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fontAlgn="b"/>
            <a:r>
              <a:rPr lang="en-US" sz="1200" dirty="0">
                <a:solidFill>
                  <a:schemeClr val="tx1"/>
                </a:solidFill>
              </a:rPr>
              <a:t>Threat awareness and mitigation metrics combined to show risk trend across months. Risk level is Vulnerability + Threat or Vulnerability + Threat  + Consequence.</a:t>
            </a:r>
          </a:p>
        </p:txBody>
      </p:sp>
      <p:sp>
        <p:nvSpPr>
          <p:cNvPr id="88" name="Flowchart: Alternate Process 87"/>
          <p:cNvSpPr/>
          <p:nvPr/>
        </p:nvSpPr>
        <p:spPr>
          <a:xfrm>
            <a:off x="533400" y="3438321"/>
            <a:ext cx="3892609"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fontAlgn="b"/>
            <a:r>
              <a:rPr lang="en-US" sz="1200" dirty="0" smtClean="0">
                <a:solidFill>
                  <a:schemeClr val="tx1"/>
                </a:solidFill>
              </a:rPr>
              <a:t>Compliance tracks total number of violations, average severity of violation, and percent of remediation completed.</a:t>
            </a:r>
            <a:endParaRPr lang="en-US" sz="1200" dirty="0">
              <a:solidFill>
                <a:schemeClr val="tx1"/>
              </a:solidFill>
            </a:endParaRPr>
          </a:p>
        </p:txBody>
      </p:sp>
      <p:sp>
        <p:nvSpPr>
          <p:cNvPr id="89" name="Flowchart: Alternate Process 88"/>
          <p:cNvSpPr/>
          <p:nvPr/>
        </p:nvSpPr>
        <p:spPr>
          <a:xfrm>
            <a:off x="533400" y="4800600"/>
            <a:ext cx="3892609" cy="1295400"/>
          </a:xfrm>
          <a:prstGeom prst="flowChartAlternateProcess">
            <a:avLst/>
          </a:prstGeom>
          <a:solidFill>
            <a:srgbClr val="5FA17D"/>
          </a:solidFill>
          <a:ln w="12700">
            <a:solidFill>
              <a:schemeClr val="tx2">
                <a:lumMod val="50000"/>
                <a:lumOff val="50000"/>
              </a:schemeClr>
            </a:solidFill>
            <a:prstDash val="solid"/>
          </a:ln>
        </p:spPr>
        <p:style>
          <a:lnRef idx="2">
            <a:schemeClr val="accent5"/>
          </a:lnRef>
          <a:fillRef idx="1">
            <a:schemeClr val="lt1"/>
          </a:fillRef>
          <a:effectRef idx="0">
            <a:schemeClr val="accent5"/>
          </a:effectRef>
          <a:fontRef idx="minor">
            <a:schemeClr val="dk1"/>
          </a:fontRef>
        </p:style>
        <p:txBody>
          <a:bodyPr rtlCol="0" anchor="ctr"/>
          <a:lstStyle/>
          <a:p>
            <a:pPr fontAlgn="b"/>
            <a:r>
              <a:rPr lang="en-US" sz="1200" dirty="0" smtClean="0">
                <a:solidFill>
                  <a:schemeClr val="tx1"/>
                </a:solidFill>
              </a:rPr>
              <a:t>Infrastructure/Devices scoring determined by number </a:t>
            </a:r>
            <a:r>
              <a:rPr lang="en-US" sz="1200" dirty="0">
                <a:solidFill>
                  <a:schemeClr val="tx1"/>
                </a:solidFill>
              </a:rPr>
              <a:t>of vulnerabilities found on the TCP/IP stack (i.e., network devices, operating systems, application servers, middleware, etc.). </a:t>
            </a:r>
            <a:r>
              <a:rPr lang="en-US" sz="1200" dirty="0" smtClean="0">
                <a:solidFill>
                  <a:schemeClr val="tx1"/>
                </a:solidFill>
              </a:rPr>
              <a:t>Or, SIEM </a:t>
            </a:r>
            <a:r>
              <a:rPr lang="en-US" sz="1200" dirty="0">
                <a:solidFill>
                  <a:schemeClr val="tx1"/>
                </a:solidFill>
              </a:rPr>
              <a:t>Scoring</a:t>
            </a:r>
            <a:r>
              <a:rPr lang="en-US" sz="1200" dirty="0" smtClean="0">
                <a:solidFill>
                  <a:schemeClr val="tx1"/>
                </a:solidFill>
              </a:rPr>
              <a:t>.</a:t>
            </a:r>
            <a:endParaRPr lang="en-US" sz="1200" dirty="0">
              <a:solidFill>
                <a:schemeClr val="tx1"/>
              </a:solidFill>
            </a:endParaRPr>
          </a:p>
        </p:txBody>
      </p:sp>
      <p:sp>
        <p:nvSpPr>
          <p:cNvPr id="90" name="Left Arrow 89"/>
          <p:cNvSpPr/>
          <p:nvPr/>
        </p:nvSpPr>
        <p:spPr>
          <a:xfrm rot="10800000">
            <a:off x="4495800" y="1228521"/>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1" name="Left Arrow 90"/>
          <p:cNvSpPr/>
          <p:nvPr/>
        </p:nvSpPr>
        <p:spPr>
          <a:xfrm rot="10800000">
            <a:off x="4495800" y="2600120"/>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2" name="Left Arrow 91"/>
          <p:cNvSpPr/>
          <p:nvPr/>
        </p:nvSpPr>
        <p:spPr>
          <a:xfrm rot="10800000">
            <a:off x="4495800" y="3971720"/>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3" name="Left Arrow 92"/>
          <p:cNvSpPr/>
          <p:nvPr/>
        </p:nvSpPr>
        <p:spPr>
          <a:xfrm rot="10800000">
            <a:off x="4495801" y="5267121"/>
            <a:ext cx="304800" cy="228600"/>
          </a:xfrm>
          <a:prstGeom prst="leftArrow">
            <a:avLst/>
          </a:prstGeom>
          <a:solidFill>
            <a:srgbClr val="5FA17D"/>
          </a:solidFill>
          <a:ln w="12700">
            <a:solidFill>
              <a:schemeClr val="tx2">
                <a:lumMod val="75000"/>
                <a:lumOff val="2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563520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Scored &amp; Tracked</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552970477"/>
              </p:ext>
            </p:extLst>
          </p:nvPr>
        </p:nvGraphicFramePr>
        <p:xfrm>
          <a:off x="241935" y="1295400"/>
          <a:ext cx="8597264" cy="4101084"/>
        </p:xfrm>
        <a:graphic>
          <a:graphicData uri="http://schemas.openxmlformats.org/drawingml/2006/table">
            <a:tbl>
              <a:tblPr firstRow="1" firstCol="1" bandRow="1">
                <a:effectLst>
                  <a:outerShdw blurRad="50800" dist="50800" dir="2700000" algn="tl" rotWithShape="0">
                    <a:schemeClr val="tx1">
                      <a:alpha val="78000"/>
                    </a:schemeClr>
                  </a:outerShdw>
                </a:effectLst>
                <a:tableStyleId>{68D230F3-CF80-4859-8CE7-A43EE81993B5}</a:tableStyleId>
              </a:tblPr>
              <a:tblGrid>
                <a:gridCol w="459059"/>
                <a:gridCol w="4047047"/>
                <a:gridCol w="787279"/>
                <a:gridCol w="918118"/>
                <a:gridCol w="657187"/>
                <a:gridCol w="810456"/>
                <a:gridCol w="918118"/>
              </a:tblGrid>
              <a:tr h="200025">
                <a:tc>
                  <a:txBody>
                    <a:bodyPr/>
                    <a:lstStyle/>
                    <a:p>
                      <a:pPr marL="0" marR="0" algn="ctr">
                        <a:lnSpc>
                          <a:spcPct val="115000"/>
                        </a:lnSpc>
                        <a:spcBef>
                          <a:spcPts val="0"/>
                        </a:spcBef>
                        <a:spcAft>
                          <a:spcPts val="0"/>
                        </a:spcAft>
                      </a:pPr>
                      <a:r>
                        <a:rPr lang="en-US" sz="1100" dirty="0">
                          <a:solidFill>
                            <a:schemeClr val="accent4">
                              <a:lumMod val="50000"/>
                            </a:schemeClr>
                          </a:solidFill>
                          <a:effectLst/>
                        </a:rPr>
                        <a:t>Grp</a:t>
                      </a:r>
                      <a:endParaRPr lang="en-US" sz="1100" dirty="0">
                        <a:solidFill>
                          <a:schemeClr val="accent4">
                            <a:lumMod val="50000"/>
                          </a:schemeClr>
                        </a:solidFill>
                        <a:effectLst/>
                        <a:latin typeface="Calibri"/>
                        <a:ea typeface="Calibri"/>
                        <a:cs typeface="Times New Roman"/>
                      </a:endParaRPr>
                    </a:p>
                  </a:txBody>
                  <a:tcPr marL="68580" marR="68580" marT="0" marB="0" anchor="b">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4">
                              <a:lumMod val="50000"/>
                            </a:schemeClr>
                          </a:solidFill>
                          <a:effectLst/>
                        </a:rPr>
                        <a:t>Metric</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chemeClr val="accent4">
                              <a:lumMod val="50000"/>
                            </a:schemeClr>
                          </a:solidFill>
                          <a:effectLst/>
                        </a:rPr>
                        <a:t>Capture Difficulty</a:t>
                      </a:r>
                      <a:endParaRPr lang="en-US" sz="110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chemeClr val="accent4">
                              <a:lumMod val="50000"/>
                            </a:schemeClr>
                          </a:solidFill>
                          <a:effectLst/>
                        </a:rPr>
                        <a:t>Technical Difficulty</a:t>
                      </a:r>
                      <a:endParaRPr lang="en-US" sz="110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4">
                              <a:lumMod val="50000"/>
                            </a:schemeClr>
                          </a:solidFill>
                          <a:effectLst/>
                        </a:rPr>
                        <a:t>Cost</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a:solidFill>
                            <a:schemeClr val="accent4">
                              <a:lumMod val="50000"/>
                            </a:schemeClr>
                          </a:solidFill>
                          <a:effectLst/>
                        </a:rPr>
                        <a:t>Lifecycle</a:t>
                      </a:r>
                      <a:endParaRPr lang="en-US" sz="110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4">
                              <a:lumMod val="50000"/>
                            </a:schemeClr>
                          </a:solidFill>
                          <a:effectLst/>
                        </a:rPr>
                        <a:t>Security Value</a:t>
                      </a:r>
                      <a:endParaRPr lang="en-US" sz="1100" dirty="0">
                        <a:solidFill>
                          <a:schemeClr val="accent4">
                            <a:lumMod val="50000"/>
                          </a:schemeClr>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r>
              <a:tr h="190500">
                <a:tc>
                  <a:txBody>
                    <a:bodyPr/>
                    <a:lstStyle/>
                    <a:p>
                      <a:pPr marL="0" marR="0" algn="ctr">
                        <a:lnSpc>
                          <a:spcPct val="115000"/>
                        </a:lnSpc>
                        <a:spcBef>
                          <a:spcPts val="0"/>
                        </a:spcBef>
                        <a:spcAft>
                          <a:spcPts val="0"/>
                        </a:spcAft>
                      </a:pPr>
                      <a:r>
                        <a:rPr lang="en-US" sz="1200" b="0" dirty="0">
                          <a:solidFill>
                            <a:srgbClr val="27130E"/>
                          </a:solidFill>
                          <a:effectLst/>
                        </a:rPr>
                        <a:t>AM</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solidFill>
                            <a:srgbClr val="27130E"/>
                          </a:solidFill>
                          <a:effectLst/>
                        </a:rPr>
                        <a:t>Average person-hours spent on threat mitigation per month</a:t>
                      </a:r>
                      <a:endParaRPr lang="en-US" sz="1100" dirty="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None</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4</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a:solidFill>
                            <a:srgbClr val="27130E"/>
                          </a:solidFill>
                          <a:effectLst/>
                        </a:rPr>
                        <a:t>At</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0"/>
                        </a:spcAft>
                      </a:pPr>
                      <a:r>
                        <a:rPr lang="en-US" sz="1000" dirty="0">
                          <a:solidFill>
                            <a:srgbClr val="27130E"/>
                          </a:solidFill>
                          <a:effectLst/>
                        </a:rPr>
                        <a:t>Chart showing number of attacks, type of attacks, severity level percentages. </a:t>
                      </a:r>
                      <a:endParaRPr lang="en-US" sz="1100" dirty="0">
                        <a:solidFill>
                          <a:srgbClr val="27130E"/>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Planning</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5</a:t>
                      </a:r>
                      <a:endParaRPr lang="en-US" sz="110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200025">
                <a:tc>
                  <a:txBody>
                    <a:bodyPr/>
                    <a:lstStyle/>
                    <a:p>
                      <a:pPr marL="0" marR="0" algn="ctr">
                        <a:lnSpc>
                          <a:spcPct val="115000"/>
                        </a:lnSpc>
                        <a:spcBef>
                          <a:spcPts val="0"/>
                        </a:spcBef>
                        <a:spcAft>
                          <a:spcPts val="0"/>
                        </a:spcAft>
                      </a:pPr>
                      <a:r>
                        <a:rPr lang="en-US" sz="1200" b="0" dirty="0">
                          <a:solidFill>
                            <a:srgbClr val="27130E"/>
                          </a:solidFill>
                          <a:effectLst/>
                        </a:rPr>
                        <a:t>At</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solidFill>
                            <a:srgbClr val="27130E"/>
                          </a:solidFill>
                          <a:effectLst/>
                        </a:rPr>
                        <a:t>Cost per number of attacks</a:t>
                      </a:r>
                      <a:endParaRPr lang="en-US" sz="1100" dirty="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Complete</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5</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a:solidFill>
                            <a:srgbClr val="27130E"/>
                          </a:solidFill>
                          <a:effectLst/>
                        </a:rPr>
                        <a:t>P</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0"/>
                        </a:spcAft>
                      </a:pPr>
                      <a:r>
                        <a:rPr lang="en-US" sz="1000" dirty="0">
                          <a:solidFill>
                            <a:srgbClr val="27130E"/>
                          </a:solidFill>
                          <a:effectLst/>
                        </a:rPr>
                        <a:t>Cyber SME experience years and annual training</a:t>
                      </a:r>
                      <a:endParaRPr lang="en-US" sz="1100" dirty="0">
                        <a:solidFill>
                          <a:srgbClr val="27130E"/>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Design</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3</a:t>
                      </a:r>
                      <a:endParaRPr lang="en-US" sz="110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200025">
                <a:tc>
                  <a:txBody>
                    <a:bodyPr/>
                    <a:lstStyle/>
                    <a:p>
                      <a:pPr marL="0" marR="0" algn="ctr">
                        <a:lnSpc>
                          <a:spcPct val="115000"/>
                        </a:lnSpc>
                        <a:spcBef>
                          <a:spcPts val="0"/>
                        </a:spcBef>
                        <a:spcAft>
                          <a:spcPts val="0"/>
                        </a:spcAft>
                      </a:pPr>
                      <a:r>
                        <a:rPr lang="en-US" sz="1200" b="0" dirty="0">
                          <a:solidFill>
                            <a:srgbClr val="27130E"/>
                          </a:solidFill>
                          <a:effectLst/>
                        </a:rPr>
                        <a:t>DP</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solidFill>
                            <a:srgbClr val="27130E"/>
                          </a:solidFill>
                          <a:effectLst/>
                        </a:rPr>
                        <a:t>Data loss number calculated with loss severity rating.</a:t>
                      </a:r>
                      <a:endParaRPr lang="en-US" sz="1100" dirty="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Implem</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5</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70815">
                <a:tc>
                  <a:txBody>
                    <a:bodyPr/>
                    <a:lstStyle/>
                    <a:p>
                      <a:pPr marL="0" marR="0" algn="ctr">
                        <a:lnSpc>
                          <a:spcPct val="115000"/>
                        </a:lnSpc>
                        <a:spcBef>
                          <a:spcPts val="0"/>
                        </a:spcBef>
                        <a:spcAft>
                          <a:spcPts val="1000"/>
                        </a:spcAft>
                      </a:pPr>
                      <a:r>
                        <a:rPr lang="en-US" sz="1200" b="0" dirty="0">
                          <a:solidFill>
                            <a:srgbClr val="27130E"/>
                          </a:solidFill>
                          <a:effectLst/>
                        </a:rPr>
                        <a:t>MP</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1000"/>
                        </a:spcAft>
                      </a:pPr>
                      <a:r>
                        <a:rPr lang="en-US" sz="1100" dirty="0">
                          <a:solidFill>
                            <a:srgbClr val="27130E"/>
                          </a:solidFill>
                          <a:effectLst/>
                        </a:rPr>
                        <a:t>Does a Security Architecture exist?  Percent complete?</a:t>
                      </a:r>
                      <a:endParaRPr lang="en-US" sz="1100" dirty="0">
                        <a:solidFill>
                          <a:srgbClr val="27130E"/>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Planning</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solidFill>
                            <a:srgbClr val="27130E"/>
                          </a:solidFill>
                          <a:effectLst/>
                        </a:rPr>
                        <a:t>4</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200025">
                <a:tc>
                  <a:txBody>
                    <a:bodyPr/>
                    <a:lstStyle/>
                    <a:p>
                      <a:pPr marL="0" marR="0" algn="ctr">
                        <a:lnSpc>
                          <a:spcPct val="115000"/>
                        </a:lnSpc>
                        <a:spcBef>
                          <a:spcPts val="0"/>
                        </a:spcBef>
                        <a:spcAft>
                          <a:spcPts val="0"/>
                        </a:spcAft>
                      </a:pPr>
                      <a:r>
                        <a:rPr lang="en-US" sz="1200" b="0" dirty="0">
                          <a:solidFill>
                            <a:srgbClr val="27130E"/>
                          </a:solidFill>
                          <a:effectLst/>
                        </a:rPr>
                        <a:t>C</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solidFill>
                            <a:srgbClr val="27130E"/>
                          </a:solidFill>
                          <a:effectLst/>
                        </a:rPr>
                        <a:t>Identify number and duration of remediation strategies to increase FISMA scores.</a:t>
                      </a:r>
                      <a:endParaRPr lang="en-US" sz="1100" dirty="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Planning</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3</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a:solidFill>
                            <a:srgbClr val="27130E"/>
                          </a:solidFill>
                          <a:effectLst/>
                        </a:rPr>
                        <a:t>C</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0"/>
                        </a:spcAft>
                      </a:pPr>
                      <a:r>
                        <a:rPr lang="en-US" sz="1000" dirty="0">
                          <a:solidFill>
                            <a:srgbClr val="27130E"/>
                          </a:solidFill>
                          <a:effectLst/>
                        </a:rPr>
                        <a:t>Identify number and severity of gaps where controls, programs, or metrics are incomplete, missing, or ineffective. </a:t>
                      </a:r>
                      <a:endParaRPr lang="en-US" sz="1100" dirty="0">
                        <a:solidFill>
                          <a:srgbClr val="27130E"/>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Complete</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3</a:t>
                      </a:r>
                      <a:endParaRPr lang="en-US" sz="110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190500">
                <a:tc>
                  <a:txBody>
                    <a:bodyPr/>
                    <a:lstStyle/>
                    <a:p>
                      <a:pPr marL="0" marR="0" algn="ctr">
                        <a:lnSpc>
                          <a:spcPct val="115000"/>
                        </a:lnSpc>
                        <a:spcBef>
                          <a:spcPts val="0"/>
                        </a:spcBef>
                        <a:spcAft>
                          <a:spcPts val="0"/>
                        </a:spcAft>
                      </a:pPr>
                      <a:r>
                        <a:rPr lang="en-US" sz="1200" b="0" dirty="0">
                          <a:solidFill>
                            <a:srgbClr val="27130E"/>
                          </a:solidFill>
                          <a:effectLst/>
                        </a:rPr>
                        <a:t>P</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a:solidFill>
                            <a:srgbClr val="27130E"/>
                          </a:solidFill>
                          <a:effectLst/>
                        </a:rPr>
                        <a:t>Number &amp; severity of user security violations</a:t>
                      </a:r>
                      <a:endParaRPr lang="en-US" sz="110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None</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3</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a:solidFill>
                            <a:srgbClr val="27130E"/>
                          </a:solidFill>
                          <a:effectLst/>
                        </a:rPr>
                        <a:t>ID</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0"/>
                        </a:spcAft>
                      </a:pPr>
                      <a:r>
                        <a:rPr lang="en-US" sz="1000">
                          <a:solidFill>
                            <a:srgbClr val="27130E"/>
                          </a:solidFill>
                          <a:effectLst/>
                        </a:rPr>
                        <a:t>Number of minutes to detect new devices</a:t>
                      </a:r>
                      <a:endParaRPr lang="en-US" sz="1100">
                        <a:solidFill>
                          <a:srgbClr val="27130E"/>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Planning</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2</a:t>
                      </a:r>
                      <a:endParaRPr lang="en-US" sz="110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190500">
                <a:tc>
                  <a:txBody>
                    <a:bodyPr/>
                    <a:lstStyle/>
                    <a:p>
                      <a:pPr marL="0" marR="0" algn="ctr">
                        <a:lnSpc>
                          <a:spcPct val="115000"/>
                        </a:lnSpc>
                        <a:spcBef>
                          <a:spcPts val="0"/>
                        </a:spcBef>
                        <a:spcAft>
                          <a:spcPts val="0"/>
                        </a:spcAft>
                      </a:pPr>
                      <a:r>
                        <a:rPr lang="en-US" sz="1200" b="0" dirty="0">
                          <a:solidFill>
                            <a:srgbClr val="27130E"/>
                          </a:solidFill>
                          <a:effectLst/>
                        </a:rPr>
                        <a:t>P</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a:solidFill>
                            <a:srgbClr val="27130E"/>
                          </a:solidFill>
                          <a:effectLst/>
                        </a:rPr>
                        <a:t>Number/percentage of system or privileged accounts without an owner. </a:t>
                      </a:r>
                      <a:endParaRPr lang="en-US" sz="110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Low</a:t>
                      </a:r>
                      <a:endParaRPr lang="en-US" sz="1100" dirty="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High</a:t>
                      </a:r>
                      <a:endParaRPr lang="en-US" sz="1100" dirty="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Complete</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3</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a:solidFill>
                            <a:srgbClr val="27130E"/>
                          </a:solidFill>
                          <a:effectLst/>
                        </a:rPr>
                        <a:t>P</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0"/>
                        </a:spcAft>
                      </a:pPr>
                      <a:r>
                        <a:rPr lang="en-US" sz="1000">
                          <a:solidFill>
                            <a:srgbClr val="27130E"/>
                          </a:solidFill>
                          <a:effectLst/>
                        </a:rPr>
                        <a:t>Percent personnel cyber trained, score percentages, </a:t>
                      </a:r>
                      <a:endParaRPr lang="en-US" sz="1100">
                        <a:solidFill>
                          <a:srgbClr val="27130E"/>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solidFill>
                            <a:srgbClr val="27130E"/>
                          </a:solidFill>
                          <a:effectLst/>
                        </a:rPr>
                        <a:t>Low</a:t>
                      </a:r>
                      <a:endParaRPr lang="en-US" sz="1100" dirty="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solidFill>
                            <a:srgbClr val="27130E"/>
                          </a:solidFill>
                          <a:effectLst/>
                        </a:rPr>
                        <a:t>High</a:t>
                      </a:r>
                      <a:endParaRPr lang="en-US" sz="1100" dirty="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Planning</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2</a:t>
                      </a:r>
                      <a:endParaRPr lang="en-US" sz="110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190500">
                <a:tc>
                  <a:txBody>
                    <a:bodyPr/>
                    <a:lstStyle/>
                    <a:p>
                      <a:pPr marL="0" marR="0" algn="ctr">
                        <a:lnSpc>
                          <a:spcPct val="115000"/>
                        </a:lnSpc>
                        <a:spcBef>
                          <a:spcPts val="0"/>
                        </a:spcBef>
                        <a:spcAft>
                          <a:spcPts val="0"/>
                        </a:spcAft>
                      </a:pPr>
                      <a:r>
                        <a:rPr lang="en-US" sz="1200" b="0" dirty="0">
                          <a:solidFill>
                            <a:srgbClr val="27130E"/>
                          </a:solidFill>
                          <a:effectLst/>
                        </a:rPr>
                        <a:t>ID</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a:solidFill>
                            <a:srgbClr val="27130E"/>
                          </a:solidFill>
                          <a:effectLst/>
                        </a:rPr>
                        <a:t>Percentage of automated asset inventory discovery recognized</a:t>
                      </a:r>
                      <a:endParaRPr lang="en-US" sz="1100">
                        <a:solidFill>
                          <a:srgbClr val="27130E"/>
                        </a:solidFill>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Complete</a:t>
                      </a:r>
                      <a:endParaRPr lang="en-US" sz="1100" dirty="0">
                        <a:solidFill>
                          <a:srgbClr val="27130E"/>
                        </a:solidFill>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2</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a:solidFill>
                            <a:srgbClr val="27130E"/>
                          </a:solidFill>
                          <a:effectLst/>
                        </a:rPr>
                        <a:t>ID</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tcPr>
                </a:tc>
                <a:tc>
                  <a:txBody>
                    <a:bodyPr/>
                    <a:lstStyle/>
                    <a:p>
                      <a:pPr marL="0" marR="0">
                        <a:lnSpc>
                          <a:spcPct val="115000"/>
                        </a:lnSpc>
                        <a:spcBef>
                          <a:spcPts val="0"/>
                        </a:spcBef>
                        <a:spcAft>
                          <a:spcPts val="0"/>
                        </a:spcAft>
                      </a:pPr>
                      <a:r>
                        <a:rPr lang="en-US" sz="1000">
                          <a:solidFill>
                            <a:srgbClr val="27130E"/>
                          </a:solidFill>
                          <a:effectLst/>
                        </a:rPr>
                        <a:t>Version, patch compliance percentage for server, desktop OS, application software.</a:t>
                      </a:r>
                      <a:endParaRPr lang="en-US" sz="1100">
                        <a:solidFill>
                          <a:srgbClr val="27130E"/>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High</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solidFill>
                            <a:srgbClr val="27130E"/>
                          </a:solidFill>
                          <a:effectLst/>
                        </a:rPr>
                        <a:t>Design</a:t>
                      </a:r>
                      <a:endParaRPr lang="en-US" sz="1100" dirty="0">
                        <a:solidFill>
                          <a:srgbClr val="27130E"/>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100" dirty="0">
                          <a:solidFill>
                            <a:srgbClr val="27130E"/>
                          </a:solidFill>
                          <a:effectLst/>
                        </a:rPr>
                        <a:t>2</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tcPr>
                </a:tc>
              </a:tr>
              <a:tr h="190500">
                <a:tc>
                  <a:txBody>
                    <a:bodyPr/>
                    <a:lstStyle/>
                    <a:p>
                      <a:pPr marL="0" marR="0" algn="ctr">
                        <a:lnSpc>
                          <a:spcPct val="115000"/>
                        </a:lnSpc>
                        <a:spcBef>
                          <a:spcPts val="0"/>
                        </a:spcBef>
                        <a:spcAft>
                          <a:spcPts val="0"/>
                        </a:spcAft>
                      </a:pPr>
                      <a:r>
                        <a:rPr lang="en-US" sz="1200" b="0" dirty="0">
                          <a:solidFill>
                            <a:srgbClr val="27130E"/>
                          </a:solidFill>
                          <a:effectLst/>
                        </a:rPr>
                        <a:t>AM</a:t>
                      </a:r>
                      <a:endParaRPr lang="en-US" sz="1100" b="0" dirty="0">
                        <a:solidFill>
                          <a:srgbClr val="27130E"/>
                        </a:solidFill>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a:solidFill>
                            <a:srgbClr val="27130E"/>
                          </a:solidFill>
                          <a:effectLst/>
                        </a:rPr>
                        <a:t>Vulnerability Rating to Threat priority list</a:t>
                      </a:r>
                      <a:endParaRPr lang="en-US" sz="1100">
                        <a:solidFill>
                          <a:srgbClr val="27130E"/>
                        </a:solidFill>
                        <a:effectLst/>
                        <a:latin typeface="Calibri"/>
                        <a:ea typeface="Calibri"/>
                        <a:cs typeface="Times New Roman"/>
                      </a:endParaRPr>
                    </a:p>
                  </a:txBody>
                  <a:tcPr marL="68580" marR="68580" marT="0" marB="0" anchor="ctr">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Low</a:t>
                      </a:r>
                      <a:endParaRPr lang="en-US" sz="1100">
                        <a:solidFill>
                          <a:srgbClr val="27130E"/>
                        </a:solidFill>
                        <a:effectLst/>
                        <a:latin typeface="Calibri"/>
                        <a:ea typeface="Calibri"/>
                        <a:cs typeface="Times New Roman"/>
                      </a:endParaRPr>
                    </a:p>
                  </a:txBody>
                  <a:tcPr marL="68580" marR="68580" marT="0" marB="0" anchor="b">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Med</a:t>
                      </a:r>
                      <a:endParaRPr lang="en-US" sz="1100">
                        <a:solidFill>
                          <a:srgbClr val="27130E"/>
                        </a:solidFill>
                        <a:effectLst/>
                        <a:latin typeface="Calibri"/>
                        <a:ea typeface="Calibri"/>
                        <a:cs typeface="Times New Roman"/>
                      </a:endParaRPr>
                    </a:p>
                  </a:txBody>
                  <a:tcPr marL="68580" marR="68580" marT="0" marB="0" anchor="b">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solidFill>
                            <a:srgbClr val="27130E"/>
                          </a:solidFill>
                          <a:effectLst/>
                        </a:rPr>
                        <a:t>Implem</a:t>
                      </a:r>
                      <a:endParaRPr lang="en-US" sz="1100">
                        <a:solidFill>
                          <a:srgbClr val="27130E"/>
                        </a:solidFill>
                        <a:effectLst/>
                        <a:latin typeface="Calibri"/>
                        <a:ea typeface="Calibri"/>
                        <a:cs typeface="Times New Roman"/>
                      </a:endParaRPr>
                    </a:p>
                  </a:txBody>
                  <a:tcPr marL="68580" marR="68580" marT="0" marB="0" anchor="b">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solidFill>
                            <a:srgbClr val="27130E"/>
                          </a:solidFill>
                          <a:effectLst/>
                        </a:rPr>
                        <a:t>4</a:t>
                      </a:r>
                      <a:endParaRPr lang="en-US" sz="1100" dirty="0">
                        <a:solidFill>
                          <a:srgbClr val="27130E"/>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tx2">
                        <a:lumMod val="10000"/>
                        <a:lumOff val="90000"/>
                        <a:alpha val="20000"/>
                      </a:schemeClr>
                    </a:solidFill>
                  </a:tcPr>
                </a:tc>
              </a:tr>
            </a:tbl>
          </a:graphicData>
        </a:graphic>
      </p:graphicFrame>
      <p:sp>
        <p:nvSpPr>
          <p:cNvPr id="20" name="Rectangle 19"/>
          <p:cNvSpPr/>
          <p:nvPr/>
        </p:nvSpPr>
        <p:spPr>
          <a:xfrm>
            <a:off x="228600" y="609600"/>
            <a:ext cx="7467600" cy="584775"/>
          </a:xfrm>
          <a:prstGeom prst="rect">
            <a:avLst/>
          </a:prstGeom>
        </p:spPr>
        <p:txBody>
          <a:bodyPr wrap="square">
            <a:spAutoFit/>
          </a:bodyPr>
          <a:lstStyle/>
          <a:p>
            <a:pPr lvl="0">
              <a:defRPr/>
            </a:pPr>
            <a:r>
              <a:rPr lang="en-US" sz="1600" dirty="0" smtClean="0">
                <a:solidFill>
                  <a:srgbClr val="27130E"/>
                </a:solidFill>
              </a:rPr>
              <a:t>Metrics can be scored and prioritized to allow for feasibility, implementation tracking, costs and overall security value.</a:t>
            </a:r>
            <a:endParaRPr lang="en-US" sz="1600" dirty="0">
              <a:solidFill>
                <a:srgbClr val="27130E"/>
              </a:solidFill>
            </a:endParaRPr>
          </a:p>
        </p:txBody>
      </p:sp>
    </p:spTree>
    <p:extLst>
      <p:ext uri="{BB962C8B-B14F-4D97-AF65-F5344CB8AC3E}">
        <p14:creationId xmlns:p14="http://schemas.microsoft.com/office/powerpoint/2010/main" val="25886603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Priority Metrics</a:t>
            </a:r>
            <a:endParaRPr lang="en-US" dirty="0"/>
          </a:p>
        </p:txBody>
      </p:sp>
      <p:sp>
        <p:nvSpPr>
          <p:cNvPr id="20" name="Rectangle 19"/>
          <p:cNvSpPr/>
          <p:nvPr/>
        </p:nvSpPr>
        <p:spPr>
          <a:xfrm>
            <a:off x="4297468" y="533400"/>
            <a:ext cx="1605951" cy="584775"/>
          </a:xfrm>
          <a:prstGeom prst="rect">
            <a:avLst/>
          </a:prstGeom>
        </p:spPr>
        <p:txBody>
          <a:bodyPr wrap="square">
            <a:spAutoFit/>
          </a:bodyPr>
          <a:lstStyle/>
          <a:p>
            <a:pPr lvl="0" algn="ctr">
              <a:defRPr/>
            </a:pPr>
            <a:r>
              <a:rPr lang="en-US" sz="1600" dirty="0" smtClean="0">
                <a:solidFill>
                  <a:schemeClr val="accent4">
                    <a:lumMod val="50000"/>
                  </a:schemeClr>
                </a:solidFill>
                <a:effectLst>
                  <a:outerShdw blurRad="38100" dist="38100" dir="2700000" algn="tl">
                    <a:srgbClr val="000000">
                      <a:alpha val="43137"/>
                    </a:srgbClr>
                  </a:outerShdw>
                </a:effectLst>
              </a:rPr>
              <a:t>Identify easy to capture metrics</a:t>
            </a:r>
            <a:endParaRPr lang="en-US" sz="1600" dirty="0">
              <a:solidFill>
                <a:schemeClr val="accent4">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01652"/>
            <a:ext cx="7942231"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ounded Rectangle 5"/>
          <p:cNvSpPr/>
          <p:nvPr/>
        </p:nvSpPr>
        <p:spPr>
          <a:xfrm>
            <a:off x="7579819" y="1569379"/>
            <a:ext cx="819612" cy="1884872"/>
          </a:xfrm>
          <a:prstGeom prst="roundRect">
            <a:avLst/>
          </a:prstGeom>
          <a:noFill/>
          <a:ln w="38100">
            <a:solidFill>
              <a:srgbClr val="FF0000">
                <a:alpha val="68000"/>
              </a:srgb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ectangle 10"/>
          <p:cNvSpPr/>
          <p:nvPr/>
        </p:nvSpPr>
        <p:spPr>
          <a:xfrm>
            <a:off x="5979619" y="533400"/>
            <a:ext cx="1043783" cy="584775"/>
          </a:xfrm>
          <a:prstGeom prst="rect">
            <a:avLst/>
          </a:prstGeom>
        </p:spPr>
        <p:txBody>
          <a:bodyPr wrap="square">
            <a:spAutoFit/>
          </a:bodyPr>
          <a:lstStyle/>
          <a:p>
            <a:pPr lvl="0" algn="ctr">
              <a:defRPr/>
            </a:pPr>
            <a:r>
              <a:rPr lang="en-US" sz="1600" dirty="0" smtClean="0">
                <a:solidFill>
                  <a:schemeClr val="accent4">
                    <a:lumMod val="50000"/>
                  </a:schemeClr>
                </a:solidFill>
                <a:effectLst>
                  <a:outerShdw blurRad="38100" dist="38100" dir="2700000" algn="tl">
                    <a:srgbClr val="000000">
                      <a:alpha val="43137"/>
                    </a:srgbClr>
                  </a:outerShdw>
                </a:effectLst>
              </a:rPr>
              <a:t>…with a low cost</a:t>
            </a:r>
            <a:endParaRPr lang="en-US" sz="1600" dirty="0">
              <a:solidFill>
                <a:schemeClr val="accent4">
                  <a:lumMod val="50000"/>
                </a:schemeClr>
              </a:solidFill>
              <a:effectLst>
                <a:outerShdw blurRad="38100" dist="38100" dir="2700000" algn="tl">
                  <a:srgbClr val="000000">
                    <a:alpha val="43137"/>
                  </a:srgbClr>
                </a:outerShdw>
              </a:effectLst>
            </a:endParaRPr>
          </a:p>
        </p:txBody>
      </p:sp>
      <p:sp>
        <p:nvSpPr>
          <p:cNvPr id="12" name="Rectangle 11"/>
          <p:cNvSpPr/>
          <p:nvPr/>
        </p:nvSpPr>
        <p:spPr>
          <a:xfrm>
            <a:off x="6970219" y="533400"/>
            <a:ext cx="1677941" cy="584775"/>
          </a:xfrm>
          <a:prstGeom prst="rect">
            <a:avLst/>
          </a:prstGeom>
        </p:spPr>
        <p:txBody>
          <a:bodyPr wrap="square">
            <a:spAutoFit/>
          </a:bodyPr>
          <a:lstStyle/>
          <a:p>
            <a:pPr lvl="0" algn="ctr">
              <a:defRPr/>
            </a:pPr>
            <a:r>
              <a:rPr lang="en-US" sz="1600" dirty="0" smtClean="0">
                <a:solidFill>
                  <a:schemeClr val="accent4">
                    <a:lumMod val="50000"/>
                  </a:schemeClr>
                </a:solidFill>
                <a:effectLst>
                  <a:outerShdw blurRad="38100" dist="38100" dir="2700000" algn="tl">
                    <a:srgbClr val="000000">
                      <a:alpha val="43137"/>
                    </a:srgbClr>
                  </a:outerShdw>
                </a:effectLst>
              </a:rPr>
              <a:t>…and a high Security Value</a:t>
            </a:r>
            <a:endParaRPr lang="en-US" sz="1600" dirty="0">
              <a:solidFill>
                <a:schemeClr val="accent4">
                  <a:lumMod val="50000"/>
                </a:schemeClr>
              </a:solidFill>
              <a:effectLst>
                <a:outerShdw blurRad="38100" dist="38100" dir="2700000" algn="tl">
                  <a:srgbClr val="000000">
                    <a:alpha val="43137"/>
                  </a:srgbClr>
                </a:outerShdw>
              </a:effectLst>
            </a:endParaRPr>
          </a:p>
        </p:txBody>
      </p:sp>
      <p:sp>
        <p:nvSpPr>
          <p:cNvPr id="13" name="Rounded Rectangle 12"/>
          <p:cNvSpPr/>
          <p:nvPr/>
        </p:nvSpPr>
        <p:spPr>
          <a:xfrm>
            <a:off x="4608019" y="1569379"/>
            <a:ext cx="1524000" cy="1884872"/>
          </a:xfrm>
          <a:prstGeom prst="roundRect">
            <a:avLst/>
          </a:prstGeom>
          <a:noFill/>
          <a:ln w="38100">
            <a:solidFill>
              <a:srgbClr val="FF0000">
                <a:alpha val="68000"/>
              </a:srgb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ounded Rectangle 13"/>
          <p:cNvSpPr/>
          <p:nvPr/>
        </p:nvSpPr>
        <p:spPr>
          <a:xfrm>
            <a:off x="6226807" y="1569379"/>
            <a:ext cx="514812" cy="1884872"/>
          </a:xfrm>
          <a:prstGeom prst="roundRect">
            <a:avLst/>
          </a:prstGeom>
          <a:noFill/>
          <a:ln w="38100">
            <a:solidFill>
              <a:srgbClr val="FF0000">
                <a:alpha val="68000"/>
              </a:srgb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ounded Rectangle 14"/>
          <p:cNvSpPr/>
          <p:nvPr/>
        </p:nvSpPr>
        <p:spPr>
          <a:xfrm>
            <a:off x="457200" y="2158851"/>
            <a:ext cx="8094631" cy="1371600"/>
          </a:xfrm>
          <a:prstGeom prst="roundRect">
            <a:avLst/>
          </a:prstGeom>
          <a:noFill/>
          <a:ln w="38100">
            <a:solidFill>
              <a:schemeClr val="accent1">
                <a:lumMod val="60000"/>
                <a:lumOff val="40000"/>
                <a:alpha val="68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Left Arrow 8"/>
          <p:cNvSpPr/>
          <p:nvPr/>
        </p:nvSpPr>
        <p:spPr>
          <a:xfrm rot="16200000">
            <a:off x="5135222" y="1187613"/>
            <a:ext cx="406559" cy="215435"/>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5" name="Left Arrow 24"/>
          <p:cNvSpPr/>
          <p:nvPr/>
        </p:nvSpPr>
        <p:spPr>
          <a:xfrm rot="16200000">
            <a:off x="6341257" y="1187613"/>
            <a:ext cx="406559" cy="215435"/>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Left Arrow 25"/>
          <p:cNvSpPr/>
          <p:nvPr/>
        </p:nvSpPr>
        <p:spPr>
          <a:xfrm rot="16200000">
            <a:off x="7726022" y="1187613"/>
            <a:ext cx="406559" cy="215435"/>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Rectangle 26"/>
          <p:cNvSpPr/>
          <p:nvPr/>
        </p:nvSpPr>
        <p:spPr>
          <a:xfrm>
            <a:off x="381000" y="914400"/>
            <a:ext cx="3429000" cy="338554"/>
          </a:xfrm>
          <a:prstGeom prst="rect">
            <a:avLst/>
          </a:prstGeom>
        </p:spPr>
        <p:txBody>
          <a:bodyPr wrap="square">
            <a:spAutoFit/>
          </a:bodyPr>
          <a:lstStyle/>
          <a:p>
            <a:pPr lvl="0">
              <a:defRPr/>
            </a:pPr>
            <a:r>
              <a:rPr lang="en-US" sz="1600" dirty="0" smtClean="0">
                <a:solidFill>
                  <a:srgbClr val="27130E"/>
                </a:solidFill>
              </a:rPr>
              <a:t>Identify metrics </a:t>
            </a:r>
            <a:r>
              <a:rPr lang="en-US" sz="1600" u="sng" dirty="0" smtClean="0">
                <a:solidFill>
                  <a:srgbClr val="27130E"/>
                </a:solidFill>
              </a:rPr>
              <a:t>with best ROI</a:t>
            </a:r>
            <a:endParaRPr lang="en-US" sz="1600" u="sng" dirty="0">
              <a:solidFill>
                <a:srgbClr val="27130E"/>
              </a:solidFill>
            </a:endParaRPr>
          </a:p>
        </p:txBody>
      </p:sp>
    </p:spTree>
    <p:extLst>
      <p:ext uri="{BB962C8B-B14F-4D97-AF65-F5344CB8AC3E}">
        <p14:creationId xmlns:p14="http://schemas.microsoft.com/office/powerpoint/2010/main" val="37576671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Bracket 4"/>
          <p:cNvSpPr/>
          <p:nvPr/>
        </p:nvSpPr>
        <p:spPr bwMode="auto">
          <a:xfrm>
            <a:off x="474663" y="1585787"/>
            <a:ext cx="7589520" cy="548640"/>
          </a:xfrm>
          <a:prstGeom prst="bracketPair">
            <a:avLst/>
          </a:prstGeom>
          <a:solidFill>
            <a:srgbClr val="5FA17D"/>
          </a:solidFill>
          <a:ln w="38100" cap="sq" cmpd="sng" algn="ctr">
            <a:solidFill>
              <a:srgbClr val="B2D235"/>
            </a:solidFill>
            <a:prstDash val="solid"/>
            <a:round/>
            <a:headEnd type="none" w="med" len="med"/>
            <a:tailEnd type="none" w="med" len="med"/>
          </a:ln>
          <a:effectLst/>
        </p:spPr>
        <p:txBody>
          <a:bodyPr lIns="274320" tIns="365760" rIns="274320" bIns="365760" anchor="ctr"/>
          <a:lstStyle/>
          <a:p>
            <a:pPr eaLnBrk="0" hangingPunct="0">
              <a:lnSpc>
                <a:spcPct val="90000"/>
              </a:lnSpc>
              <a:spcBef>
                <a:spcPct val="20000"/>
              </a:spcBef>
              <a:buClr>
                <a:schemeClr val="tx2"/>
              </a:buClr>
              <a:defRPr/>
            </a:pPr>
            <a:endParaRPr lang="en-US" altLang="en-US" sz="2400" dirty="0"/>
          </a:p>
        </p:txBody>
      </p:sp>
      <p:graphicFrame>
        <p:nvGraphicFramePr>
          <p:cNvPr id="21" name="Table 20"/>
          <p:cNvGraphicFramePr>
            <a:graphicFrameLocks noGrp="1"/>
          </p:cNvGraphicFramePr>
          <p:nvPr>
            <p:extLst>
              <p:ext uri="{D42A27DB-BD31-4B8C-83A1-F6EECF244321}">
                <p14:modId xmlns:p14="http://schemas.microsoft.com/office/powerpoint/2010/main" val="698243473"/>
              </p:ext>
            </p:extLst>
          </p:nvPr>
        </p:nvGraphicFramePr>
        <p:xfrm>
          <a:off x="590550" y="1600200"/>
          <a:ext cx="7498080" cy="2651760"/>
        </p:xfrm>
        <a:graphic>
          <a:graphicData uri="http://schemas.openxmlformats.org/drawingml/2006/table">
            <a:tbl>
              <a:tblPr firstRow="1" bandRow="1">
                <a:tableStyleId>{5C22544A-7EE6-4342-B048-85BDC9FD1C3A}</a:tableStyleId>
              </a:tblPr>
              <a:tblGrid>
                <a:gridCol w="7498080"/>
              </a:tblGrid>
              <a:tr h="530352">
                <a:tc>
                  <a:txBody>
                    <a:bodyPr/>
                    <a:lstStyle/>
                    <a:p>
                      <a:pPr marL="228600" indent="-228600">
                        <a:buClr>
                          <a:schemeClr val="accent1"/>
                        </a:buClr>
                        <a:buFont typeface="Wingdings" pitchFamily="2" charset="2"/>
                        <a:buNone/>
                      </a:pPr>
                      <a:r>
                        <a:rPr lang="en-US" b="1" dirty="0" smtClean="0">
                          <a:solidFill>
                            <a:schemeClr val="tx1"/>
                          </a:solidFill>
                        </a:rPr>
                        <a:t>Traditional thinking, traditional metrics</a:t>
                      </a:r>
                      <a:endParaRPr lang="en-US" b="0" dirty="0" smtClean="0">
                        <a:solidFill>
                          <a:schemeClr val="tx1"/>
                        </a:solidFill>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dirty="0" smtClean="0">
                          <a:solidFill>
                            <a:schemeClr val="accent5"/>
                          </a:solidFill>
                        </a:rPr>
                        <a:t>Think like the CEO and CFO: Communicate leadership and value.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Effective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Seven key metrics:</a:t>
                      </a:r>
                      <a:r>
                        <a:rPr lang="en-US" sz="1800" kern="1200" baseline="0" dirty="0" smtClean="0">
                          <a:solidFill>
                            <a:schemeClr val="accent5"/>
                          </a:solidFill>
                          <a:latin typeface="+mn-lt"/>
                          <a:ea typeface="+mn-ea"/>
                          <a:cs typeface="+mn-cs"/>
                        </a:rPr>
                        <a:t> secure b</a:t>
                      </a:r>
                      <a:r>
                        <a:rPr lang="en-US" baseline="0" dirty="0" smtClean="0">
                          <a:solidFill>
                            <a:schemeClr val="accent5"/>
                          </a:solidFill>
                        </a:rPr>
                        <a:t>usiness alignment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Recommendations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50" name="Title 1"/>
          <p:cNvSpPr>
            <a:spLocks noGrp="1"/>
          </p:cNvSpPr>
          <p:nvPr>
            <p:ph type="title"/>
          </p:nvPr>
        </p:nvSpPr>
        <p:spPr/>
        <p:txBody>
          <a:bodyPr/>
          <a:lstStyle/>
          <a:p>
            <a:pPr eaLnBrk="1" hangingPunct="1"/>
            <a:r>
              <a:rPr smtClean="0">
                <a:latin typeface="Arial" charset="0"/>
                <a:cs typeface="Arial" charset="0"/>
              </a:rPr>
              <a:t>Agenda</a:t>
            </a:r>
          </a:p>
        </p:txBody>
      </p:sp>
    </p:spTree>
    <p:extLst>
      <p:ext uri="{BB962C8B-B14F-4D97-AF65-F5344CB8AC3E}">
        <p14:creationId xmlns:p14="http://schemas.microsoft.com/office/powerpoint/2010/main" val="349279364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6705600" cy="685800"/>
          </a:xfrm>
        </p:spPr>
        <p:txBody>
          <a:bodyPr/>
          <a:lstStyle/>
          <a:p>
            <a:r>
              <a:rPr lang="en-US" dirty="0" smtClean="0"/>
              <a:t>Metrics Implementation Tracking</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09028200"/>
              </p:ext>
            </p:extLst>
          </p:nvPr>
        </p:nvGraphicFramePr>
        <p:xfrm>
          <a:off x="318135" y="2232533"/>
          <a:ext cx="8597264" cy="3680460"/>
        </p:xfrm>
        <a:graphic>
          <a:graphicData uri="http://schemas.openxmlformats.org/drawingml/2006/table">
            <a:tbl>
              <a:tblPr firstRow="1" firstCol="1" bandRow="1">
                <a:effectLst>
                  <a:outerShdw blurRad="50800" dist="50800" dir="2700000" algn="tl" rotWithShape="0">
                    <a:schemeClr val="tx1">
                      <a:alpha val="78000"/>
                    </a:schemeClr>
                  </a:outerShdw>
                </a:effectLst>
                <a:tableStyleId>{68D230F3-CF80-4859-8CE7-A43EE81993B5}</a:tableStyleId>
              </a:tblPr>
              <a:tblGrid>
                <a:gridCol w="459059"/>
                <a:gridCol w="3794806"/>
                <a:gridCol w="762000"/>
                <a:gridCol w="762000"/>
                <a:gridCol w="838200"/>
                <a:gridCol w="914400"/>
                <a:gridCol w="1066799"/>
              </a:tblGrid>
              <a:tr h="200025">
                <a:tc>
                  <a:txBody>
                    <a:bodyPr/>
                    <a:lstStyle/>
                    <a:p>
                      <a:pPr marL="0" marR="0" algn="ctr">
                        <a:lnSpc>
                          <a:spcPct val="115000"/>
                        </a:lnSpc>
                        <a:spcBef>
                          <a:spcPts val="0"/>
                        </a:spcBef>
                        <a:spcAft>
                          <a:spcPts val="0"/>
                        </a:spcAft>
                      </a:pPr>
                      <a:r>
                        <a:rPr lang="en-US" sz="1100" dirty="0" smtClean="0">
                          <a:solidFill>
                            <a:schemeClr val="accent4">
                              <a:lumMod val="50000"/>
                            </a:schemeClr>
                          </a:solidFill>
                          <a:effectLst/>
                        </a:rPr>
                        <a:t>ID</a:t>
                      </a:r>
                      <a:endParaRPr lang="en-US" sz="1100" dirty="0">
                        <a:solidFill>
                          <a:schemeClr val="accent4">
                            <a:lumMod val="50000"/>
                          </a:schemeClr>
                        </a:solidFill>
                        <a:effectLst/>
                        <a:latin typeface="Calibri"/>
                        <a:ea typeface="Calibri"/>
                        <a:cs typeface="Times New Roman"/>
                      </a:endParaRPr>
                    </a:p>
                  </a:txBody>
                  <a:tcPr marL="68580" marR="68580" marT="0" marB="0" anchor="b">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4">
                              <a:lumMod val="50000"/>
                            </a:schemeClr>
                          </a:solidFill>
                          <a:effectLst/>
                        </a:rPr>
                        <a:t>Metric</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4">
                              <a:lumMod val="50000"/>
                            </a:schemeClr>
                          </a:solidFill>
                          <a:effectLst/>
                        </a:rPr>
                        <a:t>Security Value</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a:solidFill>
                            <a:schemeClr val="accent4">
                              <a:lumMod val="50000"/>
                            </a:schemeClr>
                          </a:solidFill>
                          <a:effectLst/>
                        </a:rPr>
                        <a:t>Lifecycle</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chemeClr val="accent4">
                              <a:lumMod val="50000"/>
                            </a:schemeClr>
                          </a:solidFill>
                          <a:effectLst/>
                        </a:rPr>
                        <a:t>Due Date</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chemeClr val="accent4">
                              <a:lumMod val="50000"/>
                            </a:schemeClr>
                          </a:solidFill>
                          <a:effectLst/>
                        </a:rPr>
                        <a:t>Days to Completion</a:t>
                      </a:r>
                      <a:endParaRPr lang="en-US" sz="1100" dirty="0">
                        <a:solidFill>
                          <a:schemeClr val="accent4">
                            <a:lumMod val="50000"/>
                          </a:schemeClr>
                        </a:solidFill>
                        <a:effectLst/>
                        <a:latin typeface="Calibri"/>
                        <a:ea typeface="Calibri"/>
                        <a:cs typeface="Times New Roman"/>
                      </a:endParaRPr>
                    </a:p>
                  </a:txBody>
                  <a:tcPr marL="68580" marR="68580" marT="0" marB="0" anchor="b">
                    <a:lnT w="12700" cap="flat" cmpd="sng" algn="ctr">
                      <a:solidFill>
                        <a:schemeClr val="bg1">
                          <a:lumMod val="75000"/>
                        </a:schemeClr>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100" dirty="0" smtClean="0">
                          <a:solidFill>
                            <a:schemeClr val="accent4">
                              <a:lumMod val="50000"/>
                            </a:schemeClr>
                          </a:solidFill>
                          <a:effectLst/>
                        </a:rPr>
                        <a:t>Schedule</a:t>
                      </a:r>
                      <a:endParaRPr lang="en-US" sz="1100" dirty="0">
                        <a:solidFill>
                          <a:schemeClr val="accent4">
                            <a:lumMod val="50000"/>
                          </a:schemeClr>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r>
              <a:tr h="190500">
                <a:tc>
                  <a:txBody>
                    <a:bodyPr/>
                    <a:lstStyle/>
                    <a:p>
                      <a:pPr marL="0" marR="0" algn="ctr">
                        <a:lnSpc>
                          <a:spcPct val="115000"/>
                        </a:lnSpc>
                        <a:spcBef>
                          <a:spcPts val="0"/>
                        </a:spcBef>
                        <a:spcAft>
                          <a:spcPts val="0"/>
                        </a:spcAft>
                      </a:pPr>
                      <a:r>
                        <a:rPr lang="en-US" sz="1200" b="0" dirty="0" smtClean="0">
                          <a:effectLst/>
                        </a:rPr>
                        <a:t>65</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Cost per number of attacks</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Planning</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5/17/2015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224</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23</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noFill/>
                  </a:tcPr>
                </a:tc>
                <a:tc>
                  <a:txBody>
                    <a:bodyPr/>
                    <a:lstStyle/>
                    <a:p>
                      <a:pPr marL="0" marR="0">
                        <a:lnSpc>
                          <a:spcPct val="115000"/>
                        </a:lnSpc>
                        <a:spcBef>
                          <a:spcPts val="0"/>
                        </a:spcBef>
                        <a:spcAft>
                          <a:spcPts val="0"/>
                        </a:spcAft>
                      </a:pPr>
                      <a:r>
                        <a:rPr lang="en-US" sz="1000" dirty="0">
                          <a:effectLst/>
                        </a:rPr>
                        <a:t>Number &amp; severity of user security violations</a:t>
                      </a:r>
                      <a:endParaRPr lang="en-US" sz="11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smtClean="0">
                          <a:effectLst/>
                        </a:rPr>
                        <a:t>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err="1" smtClean="0">
                          <a:effectLst/>
                        </a:rPr>
                        <a:t>Implem</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11/22/2014</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32</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b="1" dirty="0" smtClean="0">
                          <a:solidFill>
                            <a:srgbClr val="FF0000"/>
                          </a:solidFill>
                          <a:effectLst/>
                        </a:rPr>
                        <a:t>Overdue</a:t>
                      </a:r>
                      <a:endParaRPr lang="en-US" sz="1100" b="1" dirty="0">
                        <a:solidFill>
                          <a:srgbClr val="FF000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noFill/>
                  </a:tcPr>
                </a:tc>
              </a:tr>
              <a:tr h="190500">
                <a:tc>
                  <a:txBody>
                    <a:bodyPr/>
                    <a:lstStyle/>
                    <a:p>
                      <a:pPr marL="0" marR="0" algn="ctr">
                        <a:lnSpc>
                          <a:spcPct val="115000"/>
                        </a:lnSpc>
                        <a:spcBef>
                          <a:spcPts val="0"/>
                        </a:spcBef>
                        <a:spcAft>
                          <a:spcPts val="0"/>
                        </a:spcAft>
                      </a:pPr>
                      <a:r>
                        <a:rPr lang="en-US" sz="1200" b="0" dirty="0" smtClean="0">
                          <a:effectLst/>
                        </a:rPr>
                        <a:t>142</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Number/percentage of system or privileged accounts without an owner. </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Design</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7/6/2015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281</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b="1" dirty="0" smtClean="0">
                          <a:solidFill>
                            <a:srgbClr val="663300"/>
                          </a:solidFill>
                          <a:effectLst/>
                        </a:rPr>
                        <a:t>Behind</a:t>
                      </a:r>
                      <a:endParaRPr lang="en-US" sz="1100" b="1" dirty="0">
                        <a:solidFill>
                          <a:srgbClr val="66330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17</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noFill/>
                  </a:tcPr>
                </a:tc>
                <a:tc>
                  <a:txBody>
                    <a:bodyPr/>
                    <a:lstStyle/>
                    <a:p>
                      <a:pPr marL="0" marR="0">
                        <a:lnSpc>
                          <a:spcPct val="115000"/>
                        </a:lnSpc>
                        <a:spcBef>
                          <a:spcPts val="0"/>
                        </a:spcBef>
                        <a:spcAft>
                          <a:spcPts val="0"/>
                        </a:spcAft>
                      </a:pPr>
                      <a:r>
                        <a:rPr lang="en-US" sz="1000" dirty="0">
                          <a:effectLst/>
                        </a:rPr>
                        <a:t>Identify number and duration of remediation strategies to increase FISMA scores.</a:t>
                      </a:r>
                      <a:endParaRPr lang="en-US" sz="11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smtClean="0">
                          <a:effectLst/>
                        </a:rPr>
                        <a:t>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a:effectLst/>
                        </a:rPr>
                        <a:t>Planning</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1/27/2015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102</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noFill/>
                  </a:tcPr>
                </a:tc>
              </a:tr>
              <a:tr h="190500">
                <a:tc>
                  <a:txBody>
                    <a:bodyPr/>
                    <a:lstStyle/>
                    <a:p>
                      <a:pPr marL="0" marR="0" algn="ctr">
                        <a:lnSpc>
                          <a:spcPct val="115000"/>
                        </a:lnSpc>
                        <a:spcBef>
                          <a:spcPts val="0"/>
                        </a:spcBef>
                        <a:spcAft>
                          <a:spcPts val="0"/>
                        </a:spcAft>
                      </a:pPr>
                      <a:r>
                        <a:rPr lang="en-US" sz="1200" b="0" dirty="0" smtClean="0">
                          <a:effectLst/>
                        </a:rPr>
                        <a:t>84</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Vulnerability Rating to Threat priority </a:t>
                      </a:r>
                      <a:r>
                        <a:rPr lang="en-US" sz="1000" dirty="0" smtClean="0">
                          <a:effectLst/>
                        </a:rPr>
                        <a:t>list (Ratio)</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Design</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12/13/2014</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41</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100" b="1" dirty="0" smtClean="0">
                          <a:solidFill>
                            <a:srgbClr val="FF0000"/>
                          </a:solidFill>
                          <a:effectLst/>
                        </a:rPr>
                        <a:t>Overdue</a:t>
                      </a:r>
                      <a:r>
                        <a:rPr lang="en-US" sz="1100" b="0" dirty="0" smtClean="0">
                          <a:noFill/>
                          <a:effectLst/>
                        </a:rPr>
                        <a:t>3</a:t>
                      </a:r>
                      <a:endParaRPr lang="en-US" sz="1100" b="0" dirty="0">
                        <a:no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116</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Chart showing number of attacks, type of attacks, severity level percentages. </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Planning</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12/19/2014</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38</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b="1" dirty="0" smtClean="0">
                          <a:solidFill>
                            <a:srgbClr val="FF0000"/>
                          </a:solidFill>
                          <a:effectLst/>
                        </a:rPr>
                        <a:t>Overdue</a:t>
                      </a:r>
                      <a:endParaRPr lang="en-US" sz="1100" b="1" dirty="0">
                        <a:solidFill>
                          <a:srgbClr val="FF000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37</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noFill/>
                  </a:tcPr>
                </a:tc>
                <a:tc>
                  <a:txBody>
                    <a:bodyPr/>
                    <a:lstStyle/>
                    <a:p>
                      <a:pPr marL="0" marR="0">
                        <a:lnSpc>
                          <a:spcPct val="115000"/>
                        </a:lnSpc>
                        <a:spcBef>
                          <a:spcPts val="0"/>
                        </a:spcBef>
                        <a:spcAft>
                          <a:spcPts val="0"/>
                        </a:spcAft>
                      </a:pPr>
                      <a:r>
                        <a:rPr lang="en-US" sz="1000" dirty="0">
                          <a:effectLst/>
                        </a:rPr>
                        <a:t>Average person-hours spent on threat mitigation per month</a:t>
                      </a:r>
                      <a:endParaRPr lang="en-US" sz="11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a:effectLst/>
                        </a:rPr>
                        <a:t>None</a:t>
                      </a:r>
                      <a:endParaRPr lang="en-US" sz="110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2/28/2015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a:effectLst/>
                        </a:rPr>
                        <a:t>None</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b="1" dirty="0" smtClean="0">
                          <a:solidFill>
                            <a:srgbClr val="663300"/>
                          </a:solidFill>
                          <a:effectLst/>
                        </a:rPr>
                        <a:t>Behind</a:t>
                      </a:r>
                      <a:endParaRPr lang="en-US" sz="1100" b="1" dirty="0">
                        <a:solidFill>
                          <a:srgbClr val="66330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noFill/>
                  </a:tcPr>
                </a:tc>
              </a:tr>
              <a:tr h="190500">
                <a:tc>
                  <a:txBody>
                    <a:bodyPr/>
                    <a:lstStyle/>
                    <a:p>
                      <a:pPr marL="0" marR="0" algn="ctr">
                        <a:lnSpc>
                          <a:spcPct val="115000"/>
                        </a:lnSpc>
                        <a:spcBef>
                          <a:spcPts val="0"/>
                        </a:spcBef>
                        <a:spcAft>
                          <a:spcPts val="0"/>
                        </a:spcAft>
                      </a:pPr>
                      <a:r>
                        <a:rPr lang="en-US" sz="1200" b="0" dirty="0" smtClean="0">
                          <a:effectLst/>
                        </a:rPr>
                        <a:t>91</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Cyber SME experience years and annual training</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Design</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5/17/2015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228</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112</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noFill/>
                  </a:tcPr>
                </a:tc>
                <a:tc>
                  <a:txBody>
                    <a:bodyPr/>
                    <a:lstStyle/>
                    <a:p>
                      <a:pPr marL="0" marR="0">
                        <a:lnSpc>
                          <a:spcPct val="115000"/>
                        </a:lnSpc>
                        <a:spcBef>
                          <a:spcPts val="0"/>
                        </a:spcBef>
                        <a:spcAft>
                          <a:spcPts val="0"/>
                        </a:spcAft>
                      </a:pPr>
                      <a:r>
                        <a:rPr lang="en-US" sz="1000" dirty="0">
                          <a:effectLst/>
                        </a:rPr>
                        <a:t>Data loss number calculated with loss severity rating.</a:t>
                      </a:r>
                      <a:endParaRPr lang="en-US" sz="11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smtClean="0">
                          <a:effectLst/>
                        </a:rPr>
                        <a:t>4</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err="1">
                          <a:effectLst/>
                        </a:rPr>
                        <a:t>Implem</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4/3/2015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193</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noFill/>
                  </a:tcPr>
                </a:tc>
              </a:tr>
              <a:tr h="190500">
                <a:tc>
                  <a:txBody>
                    <a:bodyPr/>
                    <a:lstStyle/>
                    <a:p>
                      <a:pPr marL="0" marR="0" algn="ctr">
                        <a:lnSpc>
                          <a:spcPct val="115000"/>
                        </a:lnSpc>
                        <a:spcBef>
                          <a:spcPts val="0"/>
                        </a:spcBef>
                        <a:spcAft>
                          <a:spcPts val="0"/>
                        </a:spcAft>
                      </a:pPr>
                      <a:r>
                        <a:rPr lang="en-US" sz="1200" b="0" dirty="0" smtClean="0">
                          <a:effectLst/>
                          <a:latin typeface="+mn-lt"/>
                          <a:ea typeface="+mn-ea"/>
                          <a:cs typeface="+mn-cs"/>
                        </a:rPr>
                        <a:t>14</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Identify number and severity of gaps where controls, programs, or metrics are incomplete, missing, or ineffective. </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Complete</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9/11/2015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342</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77</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noFill/>
                  </a:tcPr>
                </a:tc>
                <a:tc>
                  <a:txBody>
                    <a:bodyPr/>
                    <a:lstStyle/>
                    <a:p>
                      <a:pPr marL="0" marR="0">
                        <a:lnSpc>
                          <a:spcPct val="115000"/>
                        </a:lnSpc>
                        <a:spcBef>
                          <a:spcPts val="0"/>
                        </a:spcBef>
                        <a:spcAft>
                          <a:spcPts val="0"/>
                        </a:spcAft>
                      </a:pPr>
                      <a:r>
                        <a:rPr lang="en-US" sz="1000" dirty="0">
                          <a:effectLst/>
                        </a:rPr>
                        <a:t>Number of minutes to detect new devices</a:t>
                      </a:r>
                      <a:endParaRPr lang="en-US" sz="11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a:effectLst/>
                        </a:rPr>
                        <a:t>Planning</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6/25/2015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256</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noFill/>
                  </a:tcPr>
                </a:tc>
              </a:tr>
              <a:tr h="190500">
                <a:tc>
                  <a:txBody>
                    <a:bodyPr/>
                    <a:lstStyle/>
                    <a:p>
                      <a:pPr marL="0" marR="0" algn="ctr">
                        <a:lnSpc>
                          <a:spcPct val="115000"/>
                        </a:lnSpc>
                        <a:spcBef>
                          <a:spcPts val="0"/>
                        </a:spcBef>
                        <a:spcAft>
                          <a:spcPts val="0"/>
                        </a:spcAft>
                      </a:pPr>
                      <a:r>
                        <a:rPr lang="en-US" sz="1200" b="0" dirty="0" smtClean="0">
                          <a:effectLst/>
                        </a:rPr>
                        <a:t>59</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solidFill>
                      <a:schemeClr val="tx2">
                        <a:lumMod val="10000"/>
                        <a:lumOff val="90000"/>
                        <a:alpha val="20000"/>
                      </a:schemeClr>
                    </a:solidFill>
                  </a:tcPr>
                </a:tc>
                <a:tc>
                  <a:txBody>
                    <a:bodyPr/>
                    <a:lstStyle/>
                    <a:p>
                      <a:pPr marL="0" marR="0">
                        <a:lnSpc>
                          <a:spcPct val="115000"/>
                        </a:lnSpc>
                        <a:spcBef>
                          <a:spcPts val="0"/>
                        </a:spcBef>
                        <a:spcAft>
                          <a:spcPts val="0"/>
                        </a:spcAft>
                      </a:pPr>
                      <a:r>
                        <a:rPr lang="en-US" sz="1000" dirty="0">
                          <a:effectLst/>
                        </a:rPr>
                        <a:t>Percent personnel cyber trained, score percentages, </a:t>
                      </a:r>
                      <a:endParaRPr lang="en-US" sz="1100" dirty="0">
                        <a:effectLst/>
                        <a:latin typeface="Calibri"/>
                        <a:ea typeface="Calibri"/>
                        <a:cs typeface="Times New Roman"/>
                      </a:endParaRPr>
                    </a:p>
                  </a:txBody>
                  <a:tcPr marL="68580" marR="68580" marT="0" marB="0" anchor="ctr">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a:effectLst/>
                        </a:rPr>
                        <a:t>Planning</a:t>
                      </a:r>
                      <a:endParaRPr lang="en-US" sz="110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2/7/2015</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dirty="0" smtClean="0">
                          <a:effectLst/>
                        </a:rPr>
                        <a:t>134</a:t>
                      </a:r>
                      <a:endParaRPr lang="en-US" sz="1100" dirty="0">
                        <a:effectLst/>
                        <a:latin typeface="Calibri"/>
                        <a:ea typeface="Calibri"/>
                        <a:cs typeface="Times New Roman"/>
                      </a:endParaRPr>
                    </a:p>
                  </a:txBody>
                  <a:tcPr marL="68580" marR="68580" marT="0" marB="0" anchor="b">
                    <a:solidFill>
                      <a:schemeClr val="tx2">
                        <a:lumMod val="10000"/>
                        <a:lumOff val="90000"/>
                        <a:alpha val="20000"/>
                      </a:schemeClr>
                    </a:solidFill>
                  </a:tcPr>
                </a:tc>
                <a:tc>
                  <a:txBody>
                    <a:bodyPr/>
                    <a:lstStyle/>
                    <a:p>
                      <a:pPr marL="0" marR="0" algn="ctr">
                        <a:lnSpc>
                          <a:spcPct val="115000"/>
                        </a:lnSpc>
                        <a:spcBef>
                          <a:spcPts val="0"/>
                        </a:spcBef>
                        <a:spcAft>
                          <a:spcPts val="0"/>
                        </a:spcAft>
                      </a:pPr>
                      <a:r>
                        <a:rPr lang="en-US" sz="1100" b="1" dirty="0" smtClean="0">
                          <a:solidFill>
                            <a:srgbClr val="663300"/>
                          </a:solidFill>
                          <a:effectLst/>
                        </a:rPr>
                        <a:t>Behind</a:t>
                      </a:r>
                      <a:endParaRPr lang="en-US" sz="1100" b="1" dirty="0">
                        <a:solidFill>
                          <a:srgbClr val="66330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solidFill>
                      <a:schemeClr val="tx2">
                        <a:lumMod val="10000"/>
                        <a:lumOff val="90000"/>
                        <a:alpha val="20000"/>
                      </a:schemeClr>
                    </a:solidFill>
                  </a:tcPr>
                </a:tc>
              </a:tr>
              <a:tr h="190500">
                <a:tc>
                  <a:txBody>
                    <a:bodyPr/>
                    <a:lstStyle/>
                    <a:p>
                      <a:pPr marL="0" marR="0" algn="ctr">
                        <a:lnSpc>
                          <a:spcPct val="115000"/>
                        </a:lnSpc>
                        <a:spcBef>
                          <a:spcPts val="0"/>
                        </a:spcBef>
                        <a:spcAft>
                          <a:spcPts val="0"/>
                        </a:spcAft>
                      </a:pPr>
                      <a:r>
                        <a:rPr lang="en-US" sz="1200" b="0" dirty="0" smtClean="0">
                          <a:effectLst/>
                        </a:rPr>
                        <a:t>26</a:t>
                      </a:r>
                      <a:endParaRPr lang="en-US" sz="1100" b="0" dirty="0">
                        <a:effectLst/>
                        <a:latin typeface="Calibri"/>
                        <a:ea typeface="Calibri"/>
                        <a:cs typeface="Times New Roman"/>
                      </a:endParaRPr>
                    </a:p>
                  </a:txBody>
                  <a:tcPr marL="68580" marR="68580" marT="0" marB="0">
                    <a:lnL w="12700" cap="flat" cmpd="sng" algn="ctr">
                      <a:solidFill>
                        <a:schemeClr val="bg1">
                          <a:lumMod val="75000"/>
                        </a:schemeClr>
                      </a:solidFill>
                      <a:prstDash val="solid"/>
                      <a:round/>
                      <a:headEnd type="none" w="med" len="med"/>
                      <a:tailEnd type="none" w="med" len="med"/>
                    </a:lnL>
                    <a:noFill/>
                  </a:tcPr>
                </a:tc>
                <a:tc>
                  <a:txBody>
                    <a:bodyPr/>
                    <a:lstStyle/>
                    <a:p>
                      <a:pPr marL="0" marR="0">
                        <a:lnSpc>
                          <a:spcPct val="115000"/>
                        </a:lnSpc>
                        <a:spcBef>
                          <a:spcPts val="0"/>
                        </a:spcBef>
                        <a:spcAft>
                          <a:spcPts val="0"/>
                        </a:spcAft>
                      </a:pPr>
                      <a:r>
                        <a:rPr lang="en-US" sz="1000" dirty="0">
                          <a:effectLst/>
                        </a:rPr>
                        <a:t>Percentage of automated asset inventory discovery recognized</a:t>
                      </a:r>
                      <a:endParaRPr lang="en-US" sz="1100" dirty="0">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a:effectLst/>
                        </a:rPr>
                        <a:t>Complete</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3/24/2015</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dirty="0" smtClean="0">
                          <a:effectLst/>
                        </a:rPr>
                        <a:t>168</a:t>
                      </a:r>
                      <a:endParaRPr lang="en-US" sz="1100" dirty="0">
                        <a:effectLst/>
                        <a:latin typeface="Calibri"/>
                        <a:ea typeface="Calibri"/>
                        <a:cs typeface="Times New Roman"/>
                      </a:endParaRPr>
                    </a:p>
                  </a:txBody>
                  <a:tcPr marL="68580" marR="68580" marT="0" marB="0" anchor="b">
                    <a:noFill/>
                  </a:tcPr>
                </a:tc>
                <a:tc>
                  <a:txBody>
                    <a:bodyPr/>
                    <a:lstStyle/>
                    <a:p>
                      <a:pPr marL="0" marR="0" algn="ctr">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R w="12700" cap="flat" cmpd="sng" algn="ctr">
                      <a:solidFill>
                        <a:schemeClr val="bg1">
                          <a:lumMod val="75000"/>
                        </a:schemeClr>
                      </a:solidFill>
                      <a:prstDash val="solid"/>
                      <a:round/>
                      <a:headEnd type="none" w="med" len="med"/>
                      <a:tailEnd type="none" w="med" len="med"/>
                    </a:lnR>
                    <a:noFill/>
                  </a:tcPr>
                </a:tc>
              </a:tr>
            </a:tbl>
          </a:graphicData>
        </a:graphic>
      </p:graphicFrame>
      <p:sp>
        <p:nvSpPr>
          <p:cNvPr id="20" name="Rectangle 19"/>
          <p:cNvSpPr/>
          <p:nvPr/>
        </p:nvSpPr>
        <p:spPr>
          <a:xfrm>
            <a:off x="3962400" y="994410"/>
            <a:ext cx="3962400" cy="584775"/>
          </a:xfrm>
          <a:prstGeom prst="rect">
            <a:avLst/>
          </a:prstGeom>
        </p:spPr>
        <p:txBody>
          <a:bodyPr wrap="square">
            <a:spAutoFit/>
          </a:bodyPr>
          <a:lstStyle/>
          <a:p>
            <a:pPr lvl="0">
              <a:defRPr/>
            </a:pPr>
            <a:r>
              <a:rPr lang="en-US" sz="1600" dirty="0" smtClean="0"/>
              <a:t>Implementation of new metrics or updates to existing metrics can be monitored.</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2373918959"/>
              </p:ext>
            </p:extLst>
          </p:nvPr>
        </p:nvGraphicFramePr>
        <p:xfrm>
          <a:off x="318135" y="533400"/>
          <a:ext cx="2425065" cy="1680210"/>
        </p:xfrm>
        <a:graphic>
          <a:graphicData uri="http://schemas.openxmlformats.org/drawingml/2006/table">
            <a:tbl>
              <a:tblPr firstRow="1" firstCol="1" bandRow="1">
                <a:effectLst>
                  <a:outerShdw blurRad="50800" dist="50800" dir="2700000" algn="tl" rotWithShape="0">
                    <a:schemeClr val="tx1">
                      <a:alpha val="78000"/>
                    </a:schemeClr>
                  </a:outerShdw>
                </a:effectLst>
                <a:tableStyleId>{68D230F3-CF80-4859-8CE7-A43EE81993B5}</a:tableStyleId>
              </a:tblPr>
              <a:tblGrid>
                <a:gridCol w="1586865"/>
                <a:gridCol w="838200"/>
              </a:tblGrid>
              <a:tr h="200025">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dirty="0" smtClean="0">
                          <a:solidFill>
                            <a:schemeClr val="accent4">
                              <a:lumMod val="50000"/>
                            </a:schemeClr>
                          </a:solidFill>
                          <a:effectLst/>
                        </a:rPr>
                        <a:t>High Priority Metrics</a:t>
                      </a:r>
                      <a:endParaRPr lang="en-US" sz="1100" dirty="0" smtClean="0">
                        <a:solidFill>
                          <a:schemeClr val="accent4">
                            <a:lumMod val="50000"/>
                          </a:schemeClr>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10000"/>
                        <a:lumOff val="90000"/>
                      </a:schemeClr>
                    </a:solidFill>
                  </a:tcPr>
                </a:tc>
                <a:tc hMerge="1">
                  <a:txBody>
                    <a:bodyPr/>
                    <a:lstStyle/>
                    <a:p>
                      <a:endParaRPr lang="en-US"/>
                    </a:p>
                  </a:txBody>
                  <a:tcPr/>
                </a:tc>
              </a:tr>
              <a:tr h="249555">
                <a:tc>
                  <a:txBody>
                    <a:bodyPr/>
                    <a:lstStyle/>
                    <a:p>
                      <a:pPr marL="0" marR="0" algn="l">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100" dirty="0" smtClean="0">
                          <a:effectLst/>
                        </a:rPr>
                        <a:t>18</a:t>
                      </a:r>
                      <a:endParaRPr lang="en-US" sz="1100" dirty="0">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90500">
                <a:tc>
                  <a:txBody>
                    <a:bodyPr/>
                    <a:lstStyle/>
                    <a:p>
                      <a:pPr marL="0" marR="0" algn="l">
                        <a:lnSpc>
                          <a:spcPct val="115000"/>
                        </a:lnSpc>
                        <a:spcBef>
                          <a:spcPts val="0"/>
                        </a:spcBef>
                        <a:spcAft>
                          <a:spcPts val="0"/>
                        </a:spcAft>
                      </a:pPr>
                      <a:r>
                        <a:rPr lang="en-US" sz="1100" b="1" dirty="0" smtClean="0">
                          <a:solidFill>
                            <a:srgbClr val="663300"/>
                          </a:solidFill>
                          <a:effectLst/>
                        </a:rPr>
                        <a:t>Behind</a:t>
                      </a:r>
                      <a:endParaRPr lang="en-US" sz="1100" b="1" dirty="0">
                        <a:solidFill>
                          <a:srgbClr val="663300"/>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100" dirty="0" smtClean="0">
                          <a:effectLst/>
                        </a:rPr>
                        <a:t>7</a:t>
                      </a:r>
                      <a:endParaRPr lang="en-US" sz="1100" dirty="0">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9050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b="1" dirty="0" smtClean="0">
                          <a:solidFill>
                            <a:srgbClr val="FF0000"/>
                          </a:solidFill>
                          <a:effectLst/>
                        </a:rPr>
                        <a:t>Overdue</a:t>
                      </a:r>
                      <a:endParaRPr lang="en-US" sz="1100" b="1" dirty="0" smtClean="0">
                        <a:solidFill>
                          <a:srgbClr val="FF0000"/>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100" dirty="0" smtClean="0">
                          <a:effectLst/>
                        </a:rPr>
                        <a:t>2</a:t>
                      </a:r>
                      <a:endParaRPr lang="en-US" sz="1100" dirty="0">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90500">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b="1" dirty="0" smtClean="0">
                          <a:solidFill>
                            <a:schemeClr val="accent4">
                              <a:lumMod val="50000"/>
                            </a:schemeClr>
                          </a:solidFill>
                          <a:effectLst/>
                        </a:rPr>
                        <a:t>Low/Med Priority Metrics</a:t>
                      </a:r>
                      <a:endParaRPr lang="en-US" sz="1100" b="1" dirty="0" smtClean="0">
                        <a:solidFill>
                          <a:schemeClr val="accent4">
                            <a:lumMod val="50000"/>
                          </a:schemeClr>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hMerge="1">
                  <a:txBody>
                    <a:bodyPr/>
                    <a:lstStyle/>
                    <a:p>
                      <a:endParaRPr lang="en-US"/>
                    </a:p>
                  </a:txBody>
                  <a:tcPr/>
                </a:tc>
              </a:tr>
              <a:tr h="266700">
                <a:tc>
                  <a:txBody>
                    <a:bodyPr/>
                    <a:lstStyle/>
                    <a:p>
                      <a:pPr marL="0" marR="0" algn="l">
                        <a:lnSpc>
                          <a:spcPct val="115000"/>
                        </a:lnSpc>
                        <a:spcBef>
                          <a:spcPts val="0"/>
                        </a:spcBef>
                        <a:spcAft>
                          <a:spcPts val="0"/>
                        </a:spcAft>
                      </a:pPr>
                      <a:r>
                        <a:rPr lang="en-US" sz="1100" b="1" dirty="0" smtClean="0">
                          <a:solidFill>
                            <a:srgbClr val="00B050"/>
                          </a:solidFill>
                          <a:effectLst/>
                          <a:latin typeface="+mn-lt"/>
                          <a:ea typeface="+mn-ea"/>
                          <a:cs typeface="+mn-cs"/>
                        </a:rPr>
                        <a:t>On</a:t>
                      </a:r>
                      <a:r>
                        <a:rPr lang="en-US" sz="1100" b="1" baseline="0" dirty="0" smtClean="0">
                          <a:solidFill>
                            <a:srgbClr val="00B050"/>
                          </a:solidFill>
                          <a:effectLst/>
                          <a:latin typeface="+mn-lt"/>
                          <a:ea typeface="+mn-ea"/>
                          <a:cs typeface="+mn-cs"/>
                        </a:rPr>
                        <a:t> Schedule</a:t>
                      </a:r>
                      <a:endParaRPr lang="en-US" sz="1100" b="1" dirty="0">
                        <a:solidFill>
                          <a:srgbClr val="00B050"/>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100" dirty="0" smtClean="0">
                          <a:effectLst/>
                        </a:rPr>
                        <a:t>32</a:t>
                      </a:r>
                      <a:endParaRPr lang="en-US" sz="1100" dirty="0">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90500">
                <a:tc>
                  <a:txBody>
                    <a:bodyPr/>
                    <a:lstStyle/>
                    <a:p>
                      <a:pPr marL="0" marR="0" algn="l">
                        <a:lnSpc>
                          <a:spcPct val="115000"/>
                        </a:lnSpc>
                        <a:spcBef>
                          <a:spcPts val="0"/>
                        </a:spcBef>
                        <a:spcAft>
                          <a:spcPts val="0"/>
                        </a:spcAft>
                      </a:pPr>
                      <a:r>
                        <a:rPr lang="en-US" sz="1100" b="1" dirty="0" smtClean="0">
                          <a:solidFill>
                            <a:srgbClr val="663300"/>
                          </a:solidFill>
                          <a:effectLst/>
                        </a:rPr>
                        <a:t>Behind</a:t>
                      </a:r>
                      <a:endParaRPr lang="en-US" sz="1100" b="1" dirty="0">
                        <a:solidFill>
                          <a:srgbClr val="663300"/>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100" dirty="0" smtClean="0">
                          <a:effectLst/>
                        </a:rPr>
                        <a:t>9</a:t>
                      </a:r>
                      <a:endParaRPr lang="en-US" sz="1100" dirty="0">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r h="190500">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100" b="1" dirty="0" smtClean="0">
                          <a:solidFill>
                            <a:srgbClr val="FF0000"/>
                          </a:solidFill>
                          <a:effectLst/>
                        </a:rPr>
                        <a:t>Overdue</a:t>
                      </a:r>
                      <a:endParaRPr lang="en-US" sz="1100" b="1" dirty="0" smtClean="0">
                        <a:solidFill>
                          <a:srgbClr val="FF0000"/>
                        </a:solidFill>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100" dirty="0" smtClean="0">
                          <a:effectLst/>
                        </a:rPr>
                        <a:t>4</a:t>
                      </a:r>
                      <a:endParaRPr lang="en-US" sz="1100" dirty="0">
                        <a:effectLst/>
                        <a:latin typeface="Calibri"/>
                        <a:ea typeface="Calibri"/>
                        <a:cs typeface="Times New Roman"/>
                      </a:endParaRPr>
                    </a:p>
                  </a:txBody>
                  <a:tcPr marL="68580" marR="68580" marT="0"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94044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36384" y="3200400"/>
            <a:ext cx="8831416" cy="2438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dirty="0" smtClean="0">
              <a:solidFill>
                <a:srgbClr val="FF0000"/>
              </a:solidFill>
            </a:endParaRPr>
          </a:p>
          <a:p>
            <a:pPr fontAlgn="b"/>
            <a:r>
              <a:rPr lang="en-US" sz="1200" b="1" dirty="0" smtClean="0">
                <a:solidFill>
                  <a:srgbClr val="FF0000"/>
                </a:solidFill>
              </a:rPr>
              <a:t>Attack Curve</a:t>
            </a:r>
            <a:endParaRPr lang="en-US" sz="1200" b="1" dirty="0">
              <a:solidFill>
                <a:srgbClr val="FF0000"/>
              </a:solidFill>
            </a:endParaRPr>
          </a:p>
          <a:p>
            <a:pPr fontAlgn="b"/>
            <a:endParaRPr lang="en-US" sz="1200" dirty="0">
              <a:solidFill>
                <a:srgbClr val="FF0000"/>
              </a:solidFill>
            </a:endParaRPr>
          </a:p>
        </p:txBody>
      </p:sp>
      <p:cxnSp>
        <p:nvCxnSpPr>
          <p:cNvPr id="7" name="Straight Connector 6"/>
          <p:cNvCxnSpPr/>
          <p:nvPr/>
        </p:nvCxnSpPr>
        <p:spPr>
          <a:xfrm flipV="1">
            <a:off x="1684184" y="4495800"/>
            <a:ext cx="1371600" cy="342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52" idx="0"/>
          </p:cNvCxnSpPr>
          <p:nvPr/>
        </p:nvCxnSpPr>
        <p:spPr>
          <a:xfrm flipV="1">
            <a:off x="3055784" y="4343400"/>
            <a:ext cx="13335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a:endCxn id="56" idx="0"/>
          </p:cNvCxnSpPr>
          <p:nvPr/>
        </p:nvCxnSpPr>
        <p:spPr>
          <a:xfrm flipV="1">
            <a:off x="4389284" y="3886200"/>
            <a:ext cx="13716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endCxn id="60" idx="0"/>
          </p:cNvCxnSpPr>
          <p:nvPr/>
        </p:nvCxnSpPr>
        <p:spPr>
          <a:xfrm>
            <a:off x="5760884" y="3886200"/>
            <a:ext cx="135255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60" idx="0"/>
            <a:endCxn id="64" idx="0"/>
          </p:cNvCxnSpPr>
          <p:nvPr/>
        </p:nvCxnSpPr>
        <p:spPr>
          <a:xfrm>
            <a:off x="7113434" y="4191000"/>
            <a:ext cx="1314450" cy="6477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1303184" y="4495800"/>
            <a:ext cx="228600" cy="838200"/>
          </a:xfrm>
          <a:prstGeom prst="rect">
            <a:avLst/>
          </a:prstGeom>
          <a:solidFill>
            <a:srgbClr val="868686"/>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a:solidFill>
                  <a:schemeClr val="tx1"/>
                </a:solidFill>
              </a:rPr>
              <a:t>Recovery</a:t>
            </a:r>
          </a:p>
        </p:txBody>
      </p:sp>
      <p:sp>
        <p:nvSpPr>
          <p:cNvPr id="43" name="Rectangle 42"/>
          <p:cNvSpPr/>
          <p:nvPr/>
        </p:nvSpPr>
        <p:spPr>
          <a:xfrm>
            <a:off x="312584" y="304800"/>
            <a:ext cx="8610600" cy="2286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200" b="1" dirty="0" smtClean="0">
                <a:solidFill>
                  <a:schemeClr val="bg1"/>
                </a:solidFill>
              </a:rPr>
              <a:t>October </a:t>
            </a:r>
            <a:r>
              <a:rPr lang="en-US" sz="1200" b="1" dirty="0" smtClean="0">
                <a:solidFill>
                  <a:schemeClr val="bg1"/>
                </a:solidFill>
              </a:rPr>
              <a:t>2016        </a:t>
            </a:r>
            <a:endParaRPr lang="en-US" sz="1200" b="1"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Dashboard View</a:t>
            </a:r>
            <a:endParaRPr lang="en-US" dirty="0">
              <a:solidFill>
                <a:schemeClr val="bg1"/>
              </a:solidFill>
            </a:endParaRPr>
          </a:p>
        </p:txBody>
      </p:sp>
      <p:sp>
        <p:nvSpPr>
          <p:cNvPr id="12" name="Rectangle 11"/>
          <p:cNvSpPr/>
          <p:nvPr/>
        </p:nvSpPr>
        <p:spPr>
          <a:xfrm>
            <a:off x="3208184" y="533400"/>
            <a:ext cx="2819400" cy="23622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dirty="0" smtClean="0">
              <a:solidFill>
                <a:schemeClr val="bg1"/>
              </a:solidFill>
            </a:endParaRPr>
          </a:p>
          <a:p>
            <a:pPr fontAlgn="b"/>
            <a:r>
              <a:rPr lang="en-US" sz="1200" b="1" dirty="0" smtClean="0">
                <a:solidFill>
                  <a:schemeClr val="bg1"/>
                </a:solidFill>
              </a:rPr>
              <a:t>Response</a:t>
            </a:r>
            <a:endParaRPr lang="en-US" sz="1200" b="1" dirty="0">
              <a:solidFill>
                <a:schemeClr val="bg1"/>
              </a:solidFill>
            </a:endParaRPr>
          </a:p>
        </p:txBody>
      </p:sp>
      <p:sp>
        <p:nvSpPr>
          <p:cNvPr id="20" name="Rectangle 19"/>
          <p:cNvSpPr/>
          <p:nvPr/>
        </p:nvSpPr>
        <p:spPr>
          <a:xfrm>
            <a:off x="6103784" y="533400"/>
            <a:ext cx="2819400" cy="23622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dirty="0" smtClean="0">
              <a:solidFill>
                <a:schemeClr val="bg1"/>
              </a:solidFill>
            </a:endParaRPr>
          </a:p>
          <a:p>
            <a:pPr fontAlgn="b"/>
            <a:r>
              <a:rPr lang="en-US" sz="1200" b="1" dirty="0" smtClean="0">
                <a:solidFill>
                  <a:schemeClr val="bg1"/>
                </a:solidFill>
              </a:rPr>
              <a:t>Recovery</a:t>
            </a:r>
            <a:endParaRPr lang="en-US" sz="1200" b="1" dirty="0">
              <a:solidFill>
                <a:schemeClr val="bg1"/>
              </a:solidFill>
            </a:endParaRPr>
          </a:p>
        </p:txBody>
      </p:sp>
      <p:sp>
        <p:nvSpPr>
          <p:cNvPr id="25" name="Rectangle 24"/>
          <p:cNvSpPr/>
          <p:nvPr/>
        </p:nvSpPr>
        <p:spPr>
          <a:xfrm>
            <a:off x="312584" y="533400"/>
            <a:ext cx="2819400" cy="23622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t"/>
          <a:lstStyle/>
          <a:p>
            <a:pPr fontAlgn="b"/>
            <a:endParaRPr lang="en-US" sz="1200" b="1" dirty="0" smtClean="0">
              <a:solidFill>
                <a:schemeClr val="bg1"/>
              </a:solidFill>
            </a:endParaRPr>
          </a:p>
          <a:p>
            <a:pPr fontAlgn="b"/>
            <a:r>
              <a:rPr lang="en-US" sz="1200" b="1" dirty="0" smtClean="0">
                <a:solidFill>
                  <a:schemeClr val="bg1"/>
                </a:solidFill>
              </a:rPr>
              <a:t>Readiness              </a:t>
            </a:r>
            <a:endParaRPr lang="en-US" sz="12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798139005"/>
              </p:ext>
            </p:extLst>
          </p:nvPr>
        </p:nvGraphicFramePr>
        <p:xfrm>
          <a:off x="388784" y="990600"/>
          <a:ext cx="2667000" cy="1828800"/>
        </p:xfrm>
        <a:graphic>
          <a:graphicData uri="http://schemas.openxmlformats.org/drawingml/2006/table">
            <a:tbl>
              <a:tblPr firstRow="1" bandRow="1">
                <a:tableStyleId>{2D5ABB26-0587-4C30-8999-92F81FD0307C}</a:tableStyleId>
              </a:tblPr>
              <a:tblGrid>
                <a:gridCol w="2667000"/>
              </a:tblGrid>
              <a:tr h="609600">
                <a:tc>
                  <a:txBody>
                    <a:bodyPr/>
                    <a:lstStyle/>
                    <a:p>
                      <a:r>
                        <a:rPr lang="en-US" sz="1200" b="0" dirty="0" smtClean="0">
                          <a:solidFill>
                            <a:schemeClr val="bg1"/>
                          </a:solidFill>
                        </a:rPr>
                        <a:t>High</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1200" b="0" dirty="0" smtClean="0">
                          <a:solidFill>
                            <a:schemeClr val="bg1"/>
                          </a:solidFill>
                        </a:rPr>
                        <a:t>Med</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1200" b="0" dirty="0" smtClean="0">
                          <a:solidFill>
                            <a:schemeClr val="bg1"/>
                          </a:solidFill>
                        </a:rPr>
                        <a:t>Low</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 name="Rectangle 25"/>
          <p:cNvSpPr/>
          <p:nvPr/>
        </p:nvSpPr>
        <p:spPr>
          <a:xfrm>
            <a:off x="922184" y="1371600"/>
            <a:ext cx="457200" cy="1447800"/>
          </a:xfrm>
          <a:prstGeom prst="rect">
            <a:avLst/>
          </a:prstGeom>
          <a:solidFill>
            <a:srgbClr val="00006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People</a:t>
            </a:r>
            <a:endParaRPr lang="en-US" sz="1200" b="1" dirty="0">
              <a:solidFill>
                <a:schemeClr val="tx1"/>
              </a:solidFill>
            </a:endParaRPr>
          </a:p>
        </p:txBody>
      </p:sp>
      <p:sp>
        <p:nvSpPr>
          <p:cNvPr id="30" name="Rectangle 29"/>
          <p:cNvSpPr/>
          <p:nvPr/>
        </p:nvSpPr>
        <p:spPr>
          <a:xfrm>
            <a:off x="1455584" y="1828800"/>
            <a:ext cx="457200" cy="990600"/>
          </a:xfrm>
          <a:prstGeom prst="rect">
            <a:avLst/>
          </a:prstGeom>
          <a:solidFill>
            <a:srgbClr val="0066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Process</a:t>
            </a:r>
            <a:endParaRPr lang="en-US" sz="1200" b="1" dirty="0">
              <a:solidFill>
                <a:schemeClr val="tx1"/>
              </a:solidFill>
            </a:endParaRPr>
          </a:p>
        </p:txBody>
      </p:sp>
      <p:sp>
        <p:nvSpPr>
          <p:cNvPr id="31" name="Rectangle 30"/>
          <p:cNvSpPr/>
          <p:nvPr/>
        </p:nvSpPr>
        <p:spPr>
          <a:xfrm>
            <a:off x="1988984" y="1752600"/>
            <a:ext cx="457200" cy="1066800"/>
          </a:xfrm>
          <a:prstGeom prst="rect">
            <a:avLst/>
          </a:prstGeom>
          <a:solidFill>
            <a:srgbClr val="A427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Technology</a:t>
            </a:r>
            <a:endParaRPr lang="en-US" sz="1200" b="1" dirty="0">
              <a:solidFill>
                <a:schemeClr val="tx1"/>
              </a:solidFill>
            </a:endParaRPr>
          </a:p>
        </p:txBody>
      </p:sp>
      <p:sp>
        <p:nvSpPr>
          <p:cNvPr id="32" name="Rectangle 31"/>
          <p:cNvSpPr/>
          <p:nvPr/>
        </p:nvSpPr>
        <p:spPr>
          <a:xfrm>
            <a:off x="2522384" y="1638300"/>
            <a:ext cx="457200" cy="1181100"/>
          </a:xfrm>
          <a:prstGeom prst="rect">
            <a:avLst/>
          </a:prstGeom>
          <a:solidFill>
            <a:srgbClr val="6633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Governance</a:t>
            </a:r>
            <a:endParaRPr lang="en-US" sz="1200" b="1" dirty="0">
              <a:solidFill>
                <a:schemeClr val="tx1"/>
              </a:solidFill>
            </a:endParaRPr>
          </a:p>
        </p:txBody>
      </p:sp>
      <p:graphicFrame>
        <p:nvGraphicFramePr>
          <p:cNvPr id="33" name="Table 32"/>
          <p:cNvGraphicFramePr>
            <a:graphicFrameLocks noGrp="1"/>
          </p:cNvGraphicFramePr>
          <p:nvPr>
            <p:extLst>
              <p:ext uri="{D42A27DB-BD31-4B8C-83A1-F6EECF244321}">
                <p14:modId xmlns:p14="http://schemas.microsoft.com/office/powerpoint/2010/main" val="63239605"/>
              </p:ext>
            </p:extLst>
          </p:nvPr>
        </p:nvGraphicFramePr>
        <p:xfrm>
          <a:off x="3284384" y="990600"/>
          <a:ext cx="2667000" cy="1828800"/>
        </p:xfrm>
        <a:graphic>
          <a:graphicData uri="http://schemas.openxmlformats.org/drawingml/2006/table">
            <a:tbl>
              <a:tblPr firstRow="1" bandRow="1">
                <a:tableStyleId>{2D5ABB26-0587-4C30-8999-92F81FD0307C}</a:tableStyleId>
              </a:tblPr>
              <a:tblGrid>
                <a:gridCol w="2667000"/>
              </a:tblGrid>
              <a:tr h="609600">
                <a:tc>
                  <a:txBody>
                    <a:bodyPr/>
                    <a:lstStyle/>
                    <a:p>
                      <a:r>
                        <a:rPr lang="en-US" sz="1200" b="0" dirty="0" smtClean="0">
                          <a:solidFill>
                            <a:schemeClr val="bg1"/>
                          </a:solidFill>
                        </a:rPr>
                        <a:t>High</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1200" b="0" dirty="0" smtClean="0">
                          <a:solidFill>
                            <a:schemeClr val="bg1"/>
                          </a:solidFill>
                        </a:rPr>
                        <a:t>Med</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1200" b="0" dirty="0" smtClean="0">
                          <a:solidFill>
                            <a:schemeClr val="bg1"/>
                          </a:solidFill>
                        </a:rPr>
                        <a:t>Low</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4" name="Rectangle 33"/>
          <p:cNvSpPr/>
          <p:nvPr/>
        </p:nvSpPr>
        <p:spPr>
          <a:xfrm>
            <a:off x="3817784" y="2019300"/>
            <a:ext cx="457200" cy="800100"/>
          </a:xfrm>
          <a:prstGeom prst="rect">
            <a:avLst/>
          </a:prstGeom>
          <a:solidFill>
            <a:srgbClr val="00006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People</a:t>
            </a:r>
            <a:endParaRPr lang="en-US" sz="1200" b="1" dirty="0">
              <a:solidFill>
                <a:schemeClr val="tx1"/>
              </a:solidFill>
            </a:endParaRPr>
          </a:p>
        </p:txBody>
      </p:sp>
      <p:sp>
        <p:nvSpPr>
          <p:cNvPr id="35" name="Rectangle 34"/>
          <p:cNvSpPr/>
          <p:nvPr/>
        </p:nvSpPr>
        <p:spPr>
          <a:xfrm>
            <a:off x="4351184" y="1828800"/>
            <a:ext cx="457200" cy="990600"/>
          </a:xfrm>
          <a:prstGeom prst="rect">
            <a:avLst/>
          </a:prstGeom>
          <a:solidFill>
            <a:srgbClr val="0066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Process</a:t>
            </a:r>
            <a:endParaRPr lang="en-US" sz="1200" b="1" dirty="0">
              <a:solidFill>
                <a:schemeClr val="tx1"/>
              </a:solidFill>
            </a:endParaRPr>
          </a:p>
        </p:txBody>
      </p:sp>
      <p:sp>
        <p:nvSpPr>
          <p:cNvPr id="36" name="Rectangle 35"/>
          <p:cNvSpPr/>
          <p:nvPr/>
        </p:nvSpPr>
        <p:spPr>
          <a:xfrm>
            <a:off x="4884584" y="1219200"/>
            <a:ext cx="457200" cy="1600200"/>
          </a:xfrm>
          <a:prstGeom prst="rect">
            <a:avLst/>
          </a:prstGeom>
          <a:solidFill>
            <a:srgbClr val="A427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Technology</a:t>
            </a:r>
            <a:endParaRPr lang="en-US" sz="1200" b="1" dirty="0">
              <a:solidFill>
                <a:schemeClr val="tx1"/>
              </a:solidFill>
            </a:endParaRPr>
          </a:p>
        </p:txBody>
      </p:sp>
      <p:sp>
        <p:nvSpPr>
          <p:cNvPr id="37" name="Rectangle 36"/>
          <p:cNvSpPr/>
          <p:nvPr/>
        </p:nvSpPr>
        <p:spPr>
          <a:xfrm>
            <a:off x="5417984" y="1752600"/>
            <a:ext cx="457200" cy="1066800"/>
          </a:xfrm>
          <a:prstGeom prst="rect">
            <a:avLst/>
          </a:prstGeom>
          <a:solidFill>
            <a:srgbClr val="6633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Governance</a:t>
            </a:r>
            <a:endParaRPr lang="en-US" sz="1200" b="1" dirty="0">
              <a:solidFill>
                <a:schemeClr val="tx1"/>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239469411"/>
              </p:ext>
            </p:extLst>
          </p:nvPr>
        </p:nvGraphicFramePr>
        <p:xfrm>
          <a:off x="6179984" y="990600"/>
          <a:ext cx="2667000" cy="1828800"/>
        </p:xfrm>
        <a:graphic>
          <a:graphicData uri="http://schemas.openxmlformats.org/drawingml/2006/table">
            <a:tbl>
              <a:tblPr firstRow="1" bandRow="1">
                <a:tableStyleId>{2D5ABB26-0587-4C30-8999-92F81FD0307C}</a:tableStyleId>
              </a:tblPr>
              <a:tblGrid>
                <a:gridCol w="2667000"/>
              </a:tblGrid>
              <a:tr h="609600">
                <a:tc>
                  <a:txBody>
                    <a:bodyPr/>
                    <a:lstStyle/>
                    <a:p>
                      <a:r>
                        <a:rPr lang="en-US" sz="1200" b="0" dirty="0" smtClean="0">
                          <a:solidFill>
                            <a:schemeClr val="bg1"/>
                          </a:solidFill>
                        </a:rPr>
                        <a:t>High</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1200" b="0" dirty="0" smtClean="0">
                          <a:solidFill>
                            <a:schemeClr val="bg1"/>
                          </a:solidFill>
                        </a:rPr>
                        <a:t>Med</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sz="1200" b="0" dirty="0" smtClean="0">
                          <a:solidFill>
                            <a:schemeClr val="bg1"/>
                          </a:solidFill>
                        </a:rPr>
                        <a:t>Low</a:t>
                      </a:r>
                      <a:endParaRPr lang="en-US" sz="12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9" name="Rectangle 38"/>
          <p:cNvSpPr/>
          <p:nvPr/>
        </p:nvSpPr>
        <p:spPr>
          <a:xfrm>
            <a:off x="6713384" y="1828800"/>
            <a:ext cx="457200" cy="990600"/>
          </a:xfrm>
          <a:prstGeom prst="rect">
            <a:avLst/>
          </a:prstGeom>
          <a:solidFill>
            <a:srgbClr val="00006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People</a:t>
            </a:r>
            <a:endParaRPr lang="en-US" sz="1200" b="1" dirty="0">
              <a:solidFill>
                <a:schemeClr val="tx1"/>
              </a:solidFill>
            </a:endParaRPr>
          </a:p>
        </p:txBody>
      </p:sp>
      <p:sp>
        <p:nvSpPr>
          <p:cNvPr id="40" name="Rectangle 39"/>
          <p:cNvSpPr/>
          <p:nvPr/>
        </p:nvSpPr>
        <p:spPr>
          <a:xfrm>
            <a:off x="7246784" y="1219200"/>
            <a:ext cx="457200" cy="1600200"/>
          </a:xfrm>
          <a:prstGeom prst="rect">
            <a:avLst/>
          </a:prstGeom>
          <a:solidFill>
            <a:srgbClr val="0066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Process</a:t>
            </a:r>
            <a:endParaRPr lang="en-US" sz="1200" b="1" dirty="0">
              <a:solidFill>
                <a:schemeClr val="tx1"/>
              </a:solidFill>
            </a:endParaRPr>
          </a:p>
        </p:txBody>
      </p:sp>
      <p:sp>
        <p:nvSpPr>
          <p:cNvPr id="41" name="Rectangle 40"/>
          <p:cNvSpPr/>
          <p:nvPr/>
        </p:nvSpPr>
        <p:spPr>
          <a:xfrm>
            <a:off x="7780184" y="1752600"/>
            <a:ext cx="457200" cy="1066800"/>
          </a:xfrm>
          <a:prstGeom prst="rect">
            <a:avLst/>
          </a:prstGeom>
          <a:solidFill>
            <a:srgbClr val="A427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Technology</a:t>
            </a:r>
            <a:endParaRPr lang="en-US" sz="1200" b="1" dirty="0">
              <a:solidFill>
                <a:schemeClr val="tx1"/>
              </a:solidFill>
            </a:endParaRPr>
          </a:p>
        </p:txBody>
      </p:sp>
      <p:sp>
        <p:nvSpPr>
          <p:cNvPr id="42" name="Rectangle 41"/>
          <p:cNvSpPr/>
          <p:nvPr/>
        </p:nvSpPr>
        <p:spPr>
          <a:xfrm>
            <a:off x="8313584" y="1371600"/>
            <a:ext cx="457200" cy="1447800"/>
          </a:xfrm>
          <a:prstGeom prst="rect">
            <a:avLst/>
          </a:prstGeom>
          <a:solidFill>
            <a:srgbClr val="6633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Governance</a:t>
            </a:r>
            <a:endParaRPr lang="en-US" sz="1200" b="1" dirty="0">
              <a:solidFill>
                <a:schemeClr val="tx1"/>
              </a:solidFill>
            </a:endParaRPr>
          </a:p>
        </p:txBody>
      </p:sp>
      <p:sp>
        <p:nvSpPr>
          <p:cNvPr id="27" name="Rectangle 26"/>
          <p:cNvSpPr/>
          <p:nvPr/>
        </p:nvSpPr>
        <p:spPr>
          <a:xfrm>
            <a:off x="769784" y="3733800"/>
            <a:ext cx="228600" cy="1600200"/>
          </a:xfrm>
          <a:prstGeom prst="rect">
            <a:avLst/>
          </a:prstGeom>
          <a:solidFill>
            <a:srgbClr val="2AABA8"/>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Readiness</a:t>
            </a:r>
            <a:endParaRPr lang="en-US" sz="1200" b="1" dirty="0">
              <a:solidFill>
                <a:schemeClr val="tx1"/>
              </a:solidFill>
            </a:endParaRPr>
          </a:p>
        </p:txBody>
      </p:sp>
      <p:sp>
        <p:nvSpPr>
          <p:cNvPr id="28" name="Rectangle 27"/>
          <p:cNvSpPr/>
          <p:nvPr/>
        </p:nvSpPr>
        <p:spPr>
          <a:xfrm>
            <a:off x="1036484" y="4343400"/>
            <a:ext cx="228600" cy="9906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Response</a:t>
            </a:r>
            <a:endParaRPr lang="en-US" sz="1200" b="1" dirty="0">
              <a:solidFill>
                <a:schemeClr val="tx1"/>
              </a:solidFill>
            </a:endParaRPr>
          </a:p>
        </p:txBody>
      </p:sp>
      <p:sp>
        <p:nvSpPr>
          <p:cNvPr id="44" name="Rectangle 43"/>
          <p:cNvSpPr/>
          <p:nvPr/>
        </p:nvSpPr>
        <p:spPr>
          <a:xfrm>
            <a:off x="1569884" y="4838700"/>
            <a:ext cx="228600" cy="49530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Cost</a:t>
            </a:r>
            <a:endParaRPr lang="en-US" sz="1200" b="1" dirty="0">
              <a:solidFill>
                <a:schemeClr val="tx1"/>
              </a:solidFill>
            </a:endParaRPr>
          </a:p>
        </p:txBody>
      </p:sp>
      <p:sp>
        <p:nvSpPr>
          <p:cNvPr id="45" name="Rectangle 44"/>
          <p:cNvSpPr/>
          <p:nvPr/>
        </p:nvSpPr>
        <p:spPr>
          <a:xfrm>
            <a:off x="2674784" y="4419600"/>
            <a:ext cx="228600" cy="914400"/>
          </a:xfrm>
          <a:prstGeom prst="rect">
            <a:avLst/>
          </a:prstGeom>
          <a:solidFill>
            <a:srgbClr val="868686"/>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a:solidFill>
                  <a:schemeClr val="tx1"/>
                </a:solidFill>
              </a:rPr>
              <a:t>Recovery</a:t>
            </a:r>
          </a:p>
        </p:txBody>
      </p:sp>
      <p:sp>
        <p:nvSpPr>
          <p:cNvPr id="46" name="Rectangle 45"/>
          <p:cNvSpPr/>
          <p:nvPr/>
        </p:nvSpPr>
        <p:spPr>
          <a:xfrm>
            <a:off x="2112809" y="3971925"/>
            <a:ext cx="266700" cy="1371600"/>
          </a:xfrm>
          <a:prstGeom prst="rect">
            <a:avLst/>
          </a:prstGeom>
          <a:solidFill>
            <a:srgbClr val="2AABA8"/>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Readiness</a:t>
            </a:r>
            <a:endParaRPr lang="en-US" sz="1200" b="1" dirty="0">
              <a:solidFill>
                <a:schemeClr val="tx1"/>
              </a:solidFill>
            </a:endParaRPr>
          </a:p>
        </p:txBody>
      </p:sp>
      <p:sp>
        <p:nvSpPr>
          <p:cNvPr id="47" name="Rectangle 46"/>
          <p:cNvSpPr/>
          <p:nvPr/>
        </p:nvSpPr>
        <p:spPr>
          <a:xfrm>
            <a:off x="2408084" y="4343400"/>
            <a:ext cx="228600" cy="9906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Response</a:t>
            </a:r>
            <a:endParaRPr lang="en-US" sz="1200" b="1" dirty="0">
              <a:solidFill>
                <a:schemeClr val="tx1"/>
              </a:solidFill>
            </a:endParaRPr>
          </a:p>
        </p:txBody>
      </p:sp>
      <p:sp>
        <p:nvSpPr>
          <p:cNvPr id="48" name="Rectangle 47"/>
          <p:cNvSpPr/>
          <p:nvPr/>
        </p:nvSpPr>
        <p:spPr>
          <a:xfrm>
            <a:off x="2941484" y="4495800"/>
            <a:ext cx="190500" cy="83820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Cost</a:t>
            </a:r>
            <a:endParaRPr lang="en-US" sz="1200" b="1" dirty="0">
              <a:solidFill>
                <a:schemeClr val="tx1"/>
              </a:solidFill>
            </a:endParaRPr>
          </a:p>
        </p:txBody>
      </p:sp>
      <p:sp>
        <p:nvSpPr>
          <p:cNvPr id="49" name="Rectangle 48"/>
          <p:cNvSpPr/>
          <p:nvPr/>
        </p:nvSpPr>
        <p:spPr>
          <a:xfrm>
            <a:off x="4008284" y="4191000"/>
            <a:ext cx="228600" cy="1143000"/>
          </a:xfrm>
          <a:prstGeom prst="rect">
            <a:avLst/>
          </a:prstGeom>
          <a:solidFill>
            <a:srgbClr val="868686"/>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Recovery</a:t>
            </a:r>
            <a:endParaRPr lang="en-US" sz="1200" b="1" dirty="0">
              <a:solidFill>
                <a:schemeClr val="tx1"/>
              </a:solidFill>
            </a:endParaRPr>
          </a:p>
        </p:txBody>
      </p:sp>
      <p:sp>
        <p:nvSpPr>
          <p:cNvPr id="50" name="Rectangle 49"/>
          <p:cNvSpPr/>
          <p:nvPr/>
        </p:nvSpPr>
        <p:spPr>
          <a:xfrm>
            <a:off x="3474884" y="4267200"/>
            <a:ext cx="228600" cy="1066800"/>
          </a:xfrm>
          <a:prstGeom prst="rect">
            <a:avLst/>
          </a:prstGeom>
          <a:solidFill>
            <a:srgbClr val="2AABA8"/>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Readiness</a:t>
            </a:r>
            <a:endParaRPr lang="en-US" sz="1200" b="1" dirty="0">
              <a:solidFill>
                <a:schemeClr val="tx1"/>
              </a:solidFill>
            </a:endParaRPr>
          </a:p>
        </p:txBody>
      </p:sp>
      <p:sp>
        <p:nvSpPr>
          <p:cNvPr id="51" name="Rectangle 50"/>
          <p:cNvSpPr/>
          <p:nvPr/>
        </p:nvSpPr>
        <p:spPr>
          <a:xfrm>
            <a:off x="3741584" y="4495800"/>
            <a:ext cx="228600" cy="8382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Response</a:t>
            </a:r>
            <a:endParaRPr lang="en-US" sz="1200" b="1" dirty="0">
              <a:solidFill>
                <a:schemeClr val="tx1"/>
              </a:solidFill>
            </a:endParaRPr>
          </a:p>
        </p:txBody>
      </p:sp>
      <p:sp>
        <p:nvSpPr>
          <p:cNvPr id="52" name="Rectangle 51"/>
          <p:cNvSpPr/>
          <p:nvPr/>
        </p:nvSpPr>
        <p:spPr>
          <a:xfrm>
            <a:off x="4274984" y="4343400"/>
            <a:ext cx="228600" cy="99060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Cost</a:t>
            </a:r>
            <a:endParaRPr lang="en-US" sz="1200" b="1" dirty="0">
              <a:solidFill>
                <a:schemeClr val="tx1"/>
              </a:solidFill>
            </a:endParaRPr>
          </a:p>
        </p:txBody>
      </p:sp>
      <p:sp>
        <p:nvSpPr>
          <p:cNvPr id="53" name="Rectangle 52"/>
          <p:cNvSpPr/>
          <p:nvPr/>
        </p:nvSpPr>
        <p:spPr>
          <a:xfrm>
            <a:off x="5379884" y="3962400"/>
            <a:ext cx="228600" cy="1371600"/>
          </a:xfrm>
          <a:prstGeom prst="rect">
            <a:avLst/>
          </a:prstGeom>
          <a:solidFill>
            <a:srgbClr val="868686"/>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a:solidFill>
                  <a:schemeClr val="tx1"/>
                </a:solidFill>
              </a:rPr>
              <a:t>Recovery</a:t>
            </a:r>
          </a:p>
        </p:txBody>
      </p:sp>
      <p:sp>
        <p:nvSpPr>
          <p:cNvPr id="54" name="Rectangle 53"/>
          <p:cNvSpPr/>
          <p:nvPr/>
        </p:nvSpPr>
        <p:spPr>
          <a:xfrm>
            <a:off x="4846484" y="4419600"/>
            <a:ext cx="228600" cy="914400"/>
          </a:xfrm>
          <a:prstGeom prst="rect">
            <a:avLst/>
          </a:prstGeom>
          <a:solidFill>
            <a:srgbClr val="2AABA8"/>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Readiness</a:t>
            </a:r>
            <a:endParaRPr lang="en-US" sz="1200" b="1" dirty="0">
              <a:solidFill>
                <a:schemeClr val="tx1"/>
              </a:solidFill>
            </a:endParaRPr>
          </a:p>
        </p:txBody>
      </p:sp>
      <p:sp>
        <p:nvSpPr>
          <p:cNvPr id="55" name="Rectangle 54"/>
          <p:cNvSpPr/>
          <p:nvPr/>
        </p:nvSpPr>
        <p:spPr>
          <a:xfrm>
            <a:off x="5113184" y="4343400"/>
            <a:ext cx="228600" cy="9906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Response</a:t>
            </a:r>
            <a:endParaRPr lang="en-US" sz="1200" b="1" dirty="0">
              <a:solidFill>
                <a:schemeClr val="tx1"/>
              </a:solidFill>
            </a:endParaRPr>
          </a:p>
        </p:txBody>
      </p:sp>
      <p:sp>
        <p:nvSpPr>
          <p:cNvPr id="56" name="Rectangle 55"/>
          <p:cNvSpPr/>
          <p:nvPr/>
        </p:nvSpPr>
        <p:spPr>
          <a:xfrm>
            <a:off x="5646584" y="3886200"/>
            <a:ext cx="228600" cy="144780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Cost</a:t>
            </a:r>
            <a:endParaRPr lang="en-US" sz="1200" b="1" dirty="0">
              <a:solidFill>
                <a:schemeClr val="tx1"/>
              </a:solidFill>
            </a:endParaRPr>
          </a:p>
        </p:txBody>
      </p:sp>
      <p:sp>
        <p:nvSpPr>
          <p:cNvPr id="57" name="Rectangle 56"/>
          <p:cNvSpPr/>
          <p:nvPr/>
        </p:nvSpPr>
        <p:spPr>
          <a:xfrm>
            <a:off x="6713384" y="4267200"/>
            <a:ext cx="228600" cy="1066800"/>
          </a:xfrm>
          <a:prstGeom prst="rect">
            <a:avLst/>
          </a:prstGeom>
          <a:solidFill>
            <a:srgbClr val="868686"/>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a:solidFill>
                  <a:schemeClr val="tx1"/>
                </a:solidFill>
              </a:rPr>
              <a:t>Recovery</a:t>
            </a:r>
          </a:p>
        </p:txBody>
      </p:sp>
      <p:sp>
        <p:nvSpPr>
          <p:cNvPr id="58" name="Rectangle 57"/>
          <p:cNvSpPr/>
          <p:nvPr/>
        </p:nvSpPr>
        <p:spPr>
          <a:xfrm>
            <a:off x="6179984" y="3886200"/>
            <a:ext cx="228600" cy="1447800"/>
          </a:xfrm>
          <a:prstGeom prst="rect">
            <a:avLst/>
          </a:prstGeom>
          <a:solidFill>
            <a:srgbClr val="2AABA8"/>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Readiness</a:t>
            </a:r>
            <a:endParaRPr lang="en-US" sz="1200" b="1" dirty="0">
              <a:solidFill>
                <a:schemeClr val="tx1"/>
              </a:solidFill>
            </a:endParaRPr>
          </a:p>
        </p:txBody>
      </p:sp>
      <p:sp>
        <p:nvSpPr>
          <p:cNvPr id="59" name="Rectangle 58"/>
          <p:cNvSpPr/>
          <p:nvPr/>
        </p:nvSpPr>
        <p:spPr>
          <a:xfrm>
            <a:off x="6446684" y="4191000"/>
            <a:ext cx="228600" cy="11430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Response</a:t>
            </a:r>
            <a:endParaRPr lang="en-US" sz="1200" b="1" dirty="0">
              <a:solidFill>
                <a:schemeClr val="tx1"/>
              </a:solidFill>
            </a:endParaRPr>
          </a:p>
        </p:txBody>
      </p:sp>
      <p:sp>
        <p:nvSpPr>
          <p:cNvPr id="60" name="Rectangle 59"/>
          <p:cNvSpPr/>
          <p:nvPr/>
        </p:nvSpPr>
        <p:spPr>
          <a:xfrm>
            <a:off x="6980084" y="4191000"/>
            <a:ext cx="266700" cy="114300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Cost</a:t>
            </a:r>
            <a:endParaRPr lang="en-US" sz="1200" b="1" dirty="0">
              <a:solidFill>
                <a:schemeClr val="tx1"/>
              </a:solidFill>
            </a:endParaRPr>
          </a:p>
        </p:txBody>
      </p:sp>
      <p:sp>
        <p:nvSpPr>
          <p:cNvPr id="61" name="Rectangle 60"/>
          <p:cNvSpPr/>
          <p:nvPr/>
        </p:nvSpPr>
        <p:spPr>
          <a:xfrm>
            <a:off x="8046884" y="4495800"/>
            <a:ext cx="228600" cy="838200"/>
          </a:xfrm>
          <a:prstGeom prst="rect">
            <a:avLst/>
          </a:prstGeom>
          <a:solidFill>
            <a:srgbClr val="868686"/>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a:solidFill>
                  <a:schemeClr val="tx1"/>
                </a:solidFill>
              </a:rPr>
              <a:t>Recovery</a:t>
            </a:r>
          </a:p>
        </p:txBody>
      </p:sp>
      <p:sp>
        <p:nvSpPr>
          <p:cNvPr id="62" name="Rectangle 61"/>
          <p:cNvSpPr/>
          <p:nvPr/>
        </p:nvSpPr>
        <p:spPr>
          <a:xfrm>
            <a:off x="7513484" y="3429000"/>
            <a:ext cx="228600" cy="1905000"/>
          </a:xfrm>
          <a:prstGeom prst="rect">
            <a:avLst/>
          </a:prstGeom>
          <a:solidFill>
            <a:srgbClr val="2AABA8"/>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Readiness</a:t>
            </a:r>
            <a:endParaRPr lang="en-US" sz="1200" b="1" dirty="0">
              <a:solidFill>
                <a:schemeClr val="tx1"/>
              </a:solidFill>
            </a:endParaRPr>
          </a:p>
        </p:txBody>
      </p:sp>
      <p:sp>
        <p:nvSpPr>
          <p:cNvPr id="63" name="Rectangle 62"/>
          <p:cNvSpPr/>
          <p:nvPr/>
        </p:nvSpPr>
        <p:spPr>
          <a:xfrm>
            <a:off x="7780184" y="4343400"/>
            <a:ext cx="228600" cy="990600"/>
          </a:xfrm>
          <a:prstGeom prst="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Response</a:t>
            </a:r>
            <a:endParaRPr lang="en-US" sz="1200" b="1" dirty="0">
              <a:solidFill>
                <a:schemeClr val="tx1"/>
              </a:solidFill>
            </a:endParaRPr>
          </a:p>
        </p:txBody>
      </p:sp>
      <p:sp>
        <p:nvSpPr>
          <p:cNvPr id="64" name="Rectangle 63"/>
          <p:cNvSpPr/>
          <p:nvPr/>
        </p:nvSpPr>
        <p:spPr>
          <a:xfrm>
            <a:off x="8313584" y="4838700"/>
            <a:ext cx="228600" cy="495300"/>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vert="vert270" rtlCol="0" anchor="ctr"/>
          <a:lstStyle/>
          <a:p>
            <a:pPr algn="ctr" fontAlgn="b"/>
            <a:r>
              <a:rPr lang="en-US" sz="1200" b="1" dirty="0" smtClean="0">
                <a:solidFill>
                  <a:schemeClr val="tx1"/>
                </a:solidFill>
              </a:rPr>
              <a:t>Cost</a:t>
            </a:r>
            <a:endParaRPr lang="en-US" sz="1200" b="1" dirty="0">
              <a:solidFill>
                <a:schemeClr val="tx1"/>
              </a:solidFill>
            </a:endParaRPr>
          </a:p>
        </p:txBody>
      </p:sp>
      <p:sp>
        <p:nvSpPr>
          <p:cNvPr id="65" name="Rectangle 64"/>
          <p:cNvSpPr/>
          <p:nvPr/>
        </p:nvSpPr>
        <p:spPr>
          <a:xfrm>
            <a:off x="7475384" y="5410200"/>
            <a:ext cx="1104900" cy="152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000" b="1" dirty="0" smtClean="0">
                <a:solidFill>
                  <a:srgbClr val="FF0000"/>
                </a:solidFill>
              </a:rPr>
              <a:t>Oct. </a:t>
            </a:r>
            <a:r>
              <a:rPr lang="en-US" sz="1000" b="1" dirty="0" smtClean="0">
                <a:solidFill>
                  <a:srgbClr val="FF0000"/>
                </a:solidFill>
              </a:rPr>
              <a:t>2016</a:t>
            </a:r>
            <a:endParaRPr lang="en-US" sz="1000" b="1" dirty="0">
              <a:solidFill>
                <a:srgbClr val="FF0000"/>
              </a:solidFill>
            </a:endParaRPr>
          </a:p>
        </p:txBody>
      </p:sp>
      <p:sp>
        <p:nvSpPr>
          <p:cNvPr id="66" name="Rectangle 65"/>
          <p:cNvSpPr/>
          <p:nvPr/>
        </p:nvSpPr>
        <p:spPr>
          <a:xfrm>
            <a:off x="6141884" y="5410200"/>
            <a:ext cx="1104900" cy="152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000" b="1" dirty="0" smtClean="0">
                <a:solidFill>
                  <a:srgbClr val="FF0000"/>
                </a:solidFill>
              </a:rPr>
              <a:t>Sept. </a:t>
            </a:r>
            <a:r>
              <a:rPr lang="en-US" sz="1000" b="1" dirty="0" smtClean="0">
                <a:solidFill>
                  <a:srgbClr val="FF0000"/>
                </a:solidFill>
              </a:rPr>
              <a:t>2016</a:t>
            </a:r>
            <a:endParaRPr lang="en-US" sz="1000" b="1" dirty="0">
              <a:solidFill>
                <a:srgbClr val="FF0000"/>
              </a:solidFill>
            </a:endParaRPr>
          </a:p>
        </p:txBody>
      </p:sp>
      <p:sp>
        <p:nvSpPr>
          <p:cNvPr id="67" name="Rectangle 66"/>
          <p:cNvSpPr/>
          <p:nvPr/>
        </p:nvSpPr>
        <p:spPr>
          <a:xfrm>
            <a:off x="4808384" y="5410200"/>
            <a:ext cx="1104900" cy="152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000" b="1" dirty="0" smtClean="0">
                <a:solidFill>
                  <a:srgbClr val="FF0000"/>
                </a:solidFill>
              </a:rPr>
              <a:t>Aug. </a:t>
            </a:r>
            <a:r>
              <a:rPr lang="en-US" sz="1000" b="1" dirty="0" smtClean="0">
                <a:solidFill>
                  <a:srgbClr val="FF0000"/>
                </a:solidFill>
              </a:rPr>
              <a:t>2016   </a:t>
            </a:r>
            <a:endParaRPr lang="en-US" sz="1000" b="1" dirty="0">
              <a:solidFill>
                <a:srgbClr val="FF0000"/>
              </a:solidFill>
            </a:endParaRPr>
          </a:p>
        </p:txBody>
      </p:sp>
      <p:sp>
        <p:nvSpPr>
          <p:cNvPr id="68" name="Rectangle 67"/>
          <p:cNvSpPr/>
          <p:nvPr/>
        </p:nvSpPr>
        <p:spPr>
          <a:xfrm>
            <a:off x="3436784" y="5410200"/>
            <a:ext cx="1104900" cy="152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000" b="1" dirty="0" smtClean="0">
                <a:solidFill>
                  <a:srgbClr val="FF0000"/>
                </a:solidFill>
              </a:rPr>
              <a:t>July </a:t>
            </a:r>
            <a:r>
              <a:rPr lang="en-US" sz="1000" b="1" dirty="0" smtClean="0">
                <a:solidFill>
                  <a:srgbClr val="FF0000"/>
                </a:solidFill>
              </a:rPr>
              <a:t>2016        </a:t>
            </a:r>
            <a:endParaRPr lang="en-US" sz="1000" b="1" dirty="0">
              <a:solidFill>
                <a:srgbClr val="FF0000"/>
              </a:solidFill>
            </a:endParaRPr>
          </a:p>
        </p:txBody>
      </p:sp>
      <p:sp>
        <p:nvSpPr>
          <p:cNvPr id="69" name="Rectangle 68"/>
          <p:cNvSpPr/>
          <p:nvPr/>
        </p:nvSpPr>
        <p:spPr>
          <a:xfrm>
            <a:off x="2103284" y="5410200"/>
            <a:ext cx="1104900" cy="152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000" b="1" dirty="0" smtClean="0">
                <a:solidFill>
                  <a:srgbClr val="FF0000"/>
                </a:solidFill>
              </a:rPr>
              <a:t>June </a:t>
            </a:r>
            <a:r>
              <a:rPr lang="en-US" sz="1000" b="1" dirty="0" smtClean="0">
                <a:solidFill>
                  <a:srgbClr val="FF0000"/>
                </a:solidFill>
              </a:rPr>
              <a:t>2016            </a:t>
            </a:r>
            <a:endParaRPr lang="en-US" sz="1000" b="1" dirty="0">
              <a:solidFill>
                <a:srgbClr val="FF0000"/>
              </a:solidFill>
            </a:endParaRPr>
          </a:p>
        </p:txBody>
      </p:sp>
      <p:sp>
        <p:nvSpPr>
          <p:cNvPr id="70" name="Rectangle 69"/>
          <p:cNvSpPr/>
          <p:nvPr/>
        </p:nvSpPr>
        <p:spPr>
          <a:xfrm>
            <a:off x="731684" y="5410200"/>
            <a:ext cx="1104900" cy="152400"/>
          </a:xfrm>
          <a:prstGeom prst="rect">
            <a:avLst/>
          </a:prstGeom>
          <a:solidFill>
            <a:srgbClr val="E4E4E4"/>
          </a:solidFill>
        </p:spPr>
        <p:style>
          <a:lnRef idx="0">
            <a:schemeClr val="accent6"/>
          </a:lnRef>
          <a:fillRef idx="3">
            <a:schemeClr val="accent6"/>
          </a:fillRef>
          <a:effectRef idx="3">
            <a:schemeClr val="accent6"/>
          </a:effectRef>
          <a:fontRef idx="minor">
            <a:schemeClr val="lt1"/>
          </a:fontRef>
        </p:style>
        <p:txBody>
          <a:bodyPr rtlCol="0" anchor="ctr"/>
          <a:lstStyle/>
          <a:p>
            <a:pPr algn="ctr" fontAlgn="b"/>
            <a:r>
              <a:rPr lang="en-US" sz="1000" b="1" dirty="0" smtClean="0">
                <a:solidFill>
                  <a:srgbClr val="FF0000"/>
                </a:solidFill>
              </a:rPr>
              <a:t>May </a:t>
            </a:r>
            <a:r>
              <a:rPr lang="en-US" sz="1000" b="1" dirty="0" smtClean="0">
                <a:solidFill>
                  <a:srgbClr val="FF0000"/>
                </a:solidFill>
              </a:rPr>
              <a:t>2016            </a:t>
            </a:r>
            <a:endParaRPr lang="en-US" sz="1000" b="1" dirty="0">
              <a:solidFill>
                <a:srgbClr val="FF0000"/>
              </a:solidFill>
            </a:endParaRPr>
          </a:p>
        </p:txBody>
      </p:sp>
      <p:sp>
        <p:nvSpPr>
          <p:cNvPr id="6" name="Flowchart: Connector 5"/>
          <p:cNvSpPr/>
          <p:nvPr/>
        </p:nvSpPr>
        <p:spPr>
          <a:xfrm>
            <a:off x="1670697" y="4822241"/>
            <a:ext cx="45719" cy="4571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5" name="Flowchart: Connector 74"/>
          <p:cNvSpPr/>
          <p:nvPr/>
        </p:nvSpPr>
        <p:spPr>
          <a:xfrm>
            <a:off x="3013874" y="4480562"/>
            <a:ext cx="45719" cy="4571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6" name="Flowchart: Connector 75"/>
          <p:cNvSpPr/>
          <p:nvPr/>
        </p:nvSpPr>
        <p:spPr>
          <a:xfrm>
            <a:off x="4366424" y="4325723"/>
            <a:ext cx="45719" cy="4571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7" name="Flowchart: Connector 76"/>
          <p:cNvSpPr/>
          <p:nvPr/>
        </p:nvSpPr>
        <p:spPr>
          <a:xfrm>
            <a:off x="5738024" y="3863340"/>
            <a:ext cx="45719" cy="4571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8" name="Flowchart: Connector 77"/>
          <p:cNvSpPr/>
          <p:nvPr/>
        </p:nvSpPr>
        <p:spPr>
          <a:xfrm>
            <a:off x="7090574" y="4168140"/>
            <a:ext cx="45719" cy="4571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9" name="Flowchart: Connector 78"/>
          <p:cNvSpPr/>
          <p:nvPr/>
        </p:nvSpPr>
        <p:spPr>
          <a:xfrm>
            <a:off x="8405024" y="4815840"/>
            <a:ext cx="45719" cy="45719"/>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0" name="Rectangle 79"/>
          <p:cNvSpPr/>
          <p:nvPr/>
        </p:nvSpPr>
        <p:spPr>
          <a:xfrm>
            <a:off x="1531784" y="3352800"/>
            <a:ext cx="3429000" cy="51054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fontAlgn="b"/>
            <a:r>
              <a:rPr lang="en-US" sz="1000" b="1" dirty="0" smtClean="0">
                <a:solidFill>
                  <a:srgbClr val="FF0000"/>
                </a:solidFill>
              </a:rPr>
              <a:t>Analysis: </a:t>
            </a:r>
            <a:r>
              <a:rPr lang="en-US" sz="1000" dirty="0" smtClean="0">
                <a:solidFill>
                  <a:srgbClr val="FF0000"/>
                </a:solidFill>
              </a:rPr>
              <a:t>Late August timeframe showed drop in Readiness, which caused increase in attack penetration, leading to increase costs.  Situation resolved in Sept/Oct.</a:t>
            </a:r>
            <a:endParaRPr lang="en-US" sz="1000" b="1" dirty="0">
              <a:solidFill>
                <a:srgbClr val="FF0000"/>
              </a:solidFill>
            </a:endParaRPr>
          </a:p>
        </p:txBody>
      </p:sp>
    </p:spTree>
    <p:extLst>
      <p:ext uri="{BB962C8B-B14F-4D97-AF65-F5344CB8AC3E}">
        <p14:creationId xmlns:p14="http://schemas.microsoft.com/office/powerpoint/2010/main" val="6180746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76200" y="891720"/>
            <a:ext cx="2895600" cy="60573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p>
            <a:r>
              <a:rPr lang="en-US" dirty="0" smtClean="0"/>
              <a:t>NIST Framework Categories?</a:t>
            </a:r>
            <a:endParaRPr lang="en-US" dirty="0"/>
          </a:p>
        </p:txBody>
      </p:sp>
      <p:sp>
        <p:nvSpPr>
          <p:cNvPr id="1025" name="Rectangle 1"/>
          <p:cNvSpPr>
            <a:spLocks noChangeArrowheads="1"/>
          </p:cNvSpPr>
          <p:nvPr/>
        </p:nvSpPr>
        <p:spPr bwMode="auto">
          <a:xfrm>
            <a:off x="152400" y="991256"/>
            <a:ext cx="3048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Alternative (to previous</a:t>
            </a:r>
            <a:r>
              <a:rPr kumimoji="0" lang="en-US" sz="1600" b="1" i="0" u="none" strike="noStrike" cap="none" normalizeH="0" dirty="0" smtClean="0">
                <a:ln>
                  <a:noFill/>
                </a:ln>
                <a:solidFill>
                  <a:schemeClr val="bg1"/>
                </a:solidFill>
                <a:effectLst/>
                <a:latin typeface="Calibri" pitchFamily="34" charset="0"/>
                <a:ea typeface="Times New Roman" pitchFamily="18" charset="0"/>
                <a:cs typeface="Times New Roman" pitchFamily="18" charset="0"/>
              </a:rPr>
              <a:t> page)</a:t>
            </a:r>
            <a:endPar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Calibri" pitchFamily="34" charset="0"/>
                <a:ea typeface="Times New Roman" pitchFamily="18" charset="0"/>
                <a:cs typeface="Times New Roman" pitchFamily="18" charset="0"/>
              </a:rPr>
              <a:t>Should we</a:t>
            </a:r>
            <a:r>
              <a:rPr kumimoji="0" lang="en-US" sz="160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organize the metric groups using the </a:t>
            </a:r>
            <a:r>
              <a:rPr kumimoji="0" lang="en-US" sz="1600" i="0" u="sng"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NIST framework</a:t>
            </a:r>
            <a:r>
              <a:rPr kumimoji="0" lang="en-US" sz="160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 Identify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 Protect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3) Detect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4) Respond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5) Recover</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chemeClr val="bg1"/>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If we do that, we’re in great shape for “protect” and probably “identify”, but really light on “detect, respond, and recover”).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I don’t think that’s a problem, but more of an observation.</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64333093"/>
              </p:ext>
            </p:extLst>
          </p:nvPr>
        </p:nvGraphicFramePr>
        <p:xfrm>
          <a:off x="3200400" y="609600"/>
          <a:ext cx="4439906" cy="5513825"/>
        </p:xfrm>
        <a:graphic>
          <a:graphicData uri="http://schemas.openxmlformats.org/drawingml/2006/table">
            <a:tbl>
              <a:tblPr/>
              <a:tblGrid>
                <a:gridCol w="1981200"/>
                <a:gridCol w="2458706"/>
              </a:tblGrid>
              <a:tr h="151051">
                <a:tc gridSpan="2">
                  <a:txBody>
                    <a:bodyPr/>
                    <a:lstStyle/>
                    <a:p>
                      <a:pPr marL="0" marR="0" fontAlgn="ctr">
                        <a:lnSpc>
                          <a:spcPts val="1485"/>
                        </a:lnSpc>
                        <a:spcBef>
                          <a:spcPts val="0"/>
                        </a:spcBef>
                        <a:spcAft>
                          <a:spcPts val="0"/>
                        </a:spcAft>
                      </a:pPr>
                      <a:r>
                        <a:rPr lang="en-US" sz="1000" b="1" dirty="0">
                          <a:solidFill>
                            <a:srgbClr val="000000"/>
                          </a:solidFill>
                          <a:latin typeface="Arial"/>
                          <a:ea typeface="Times New Roman"/>
                          <a:cs typeface="Times New Roman"/>
                        </a:rPr>
                        <a:t>7 Metric Groups </a:t>
                      </a:r>
                      <a:r>
                        <a:rPr lang="en-US" sz="1000" b="1" dirty="0" smtClean="0">
                          <a:solidFill>
                            <a:srgbClr val="000000"/>
                          </a:solidFill>
                          <a:latin typeface="Arial"/>
                          <a:ea typeface="Times New Roman"/>
                          <a:cs typeface="Times New Roman"/>
                        </a:rPr>
                        <a:t>                             25 </a:t>
                      </a:r>
                      <a:r>
                        <a:rPr lang="en-US" sz="1000" b="1" dirty="0">
                          <a:solidFill>
                            <a:srgbClr val="000000"/>
                          </a:solidFill>
                          <a:latin typeface="Arial"/>
                          <a:ea typeface="Times New Roman"/>
                          <a:cs typeface="Times New Roman"/>
                        </a:rPr>
                        <a:t>Concern </a:t>
                      </a:r>
                      <a:r>
                        <a:rPr lang="en-US" sz="1000" b="1" dirty="0" smtClean="0">
                          <a:solidFill>
                            <a:srgbClr val="000000"/>
                          </a:solidFill>
                          <a:latin typeface="Arial"/>
                          <a:ea typeface="Times New Roman"/>
                          <a:cs typeface="Times New Roman"/>
                        </a:rPr>
                        <a:t>Areas</a:t>
                      </a:r>
                      <a:r>
                        <a:rPr lang="en-US" sz="1000" b="1" dirty="0">
                          <a:solidFill>
                            <a:srgbClr val="000000"/>
                          </a:solidFill>
                          <a:latin typeface="Arial"/>
                          <a:ea typeface="Times New Roman"/>
                          <a:cs typeface="Times New Roman"/>
                        </a:rPr>
                        <a:t>  </a:t>
                      </a:r>
                      <a:r>
                        <a:rPr lang="en-US" sz="1000" dirty="0">
                          <a:solidFill>
                            <a:srgbClr val="000000"/>
                          </a:solidFill>
                          <a:latin typeface="Arial"/>
                          <a:ea typeface="Times New Roman"/>
                          <a:cs typeface="Times New Roman"/>
                        </a:rPr>
                        <a:t>                                 </a:t>
                      </a:r>
                      <a:endParaRPr lang="en-US" sz="1000" dirty="0">
                        <a:latin typeface="Calibri"/>
                        <a:ea typeface="Calibri"/>
                        <a:cs typeface="Times New Roman"/>
                      </a:endParaRPr>
                    </a:p>
                  </a:txBody>
                  <a:tcPr marL="7193" marR="7193" marT="71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hMerge="1">
                  <a:txBody>
                    <a:bodyPr/>
                    <a:lstStyle/>
                    <a:p>
                      <a:pPr marL="0" marR="0" fontAlgn="ctr">
                        <a:lnSpc>
                          <a:spcPts val="1485"/>
                        </a:lnSpc>
                        <a:spcBef>
                          <a:spcPts val="0"/>
                        </a:spcBef>
                        <a:spcAft>
                          <a:spcPts val="0"/>
                        </a:spcAft>
                      </a:pPr>
                      <a:endParaRPr lang="en-US" sz="1000" dirty="0">
                        <a:latin typeface="Calibri"/>
                        <a:ea typeface="Calibri"/>
                        <a:cs typeface="Times New Roman"/>
                      </a:endParaRPr>
                    </a:p>
                  </a:txBody>
                  <a:tcPr marL="7193" marR="7193" marT="71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151051">
                <a:tc>
                  <a:txBody>
                    <a:bodyPr/>
                    <a:lstStyle/>
                    <a:p>
                      <a:pPr marL="0" marR="0" fontAlgn="ctr">
                        <a:lnSpc>
                          <a:spcPts val="1485"/>
                        </a:lnSpc>
                        <a:spcBef>
                          <a:spcPts val="0"/>
                        </a:spcBef>
                        <a:spcAft>
                          <a:spcPts val="0"/>
                        </a:spcAft>
                      </a:pPr>
                      <a:r>
                        <a:rPr lang="en-US" sz="1000">
                          <a:solidFill>
                            <a:srgbClr val="000000"/>
                          </a:solidFill>
                          <a:latin typeface="Arial"/>
                          <a:ea typeface="Times New Roman"/>
                          <a:cs typeface="Times New Roman"/>
                        </a:rPr>
                        <a:t>Attacks</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8EA"/>
                    </a:solidFill>
                  </a:tcPr>
                </a:tc>
                <a:tc>
                  <a:txBody>
                    <a:bodyPr/>
                    <a:lstStyle/>
                    <a:p>
                      <a:pPr marL="0" marR="0" fontAlgn="ctr">
                        <a:lnSpc>
                          <a:spcPts val="1485"/>
                        </a:lnSpc>
                        <a:spcBef>
                          <a:spcPts val="0"/>
                        </a:spcBef>
                        <a:spcAft>
                          <a:spcPts val="0"/>
                        </a:spcAft>
                      </a:pPr>
                      <a:r>
                        <a:rPr lang="en-US" sz="1000" dirty="0">
                          <a:solidFill>
                            <a:srgbClr val="000000"/>
                          </a:solidFill>
                          <a:latin typeface="Arial"/>
                          <a:ea typeface="Times New Roman"/>
                          <a:cs typeface="Times New Roman"/>
                        </a:rPr>
                        <a:t>Attacks/Breaches, Scans/Probes, APT, Malware</a:t>
                      </a:r>
                      <a:endParaRPr lang="en-US" sz="1000" dirty="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151051">
                <a:tc rowSpan="3">
                  <a:txBody>
                    <a:bodyPr/>
                    <a:lstStyle/>
                    <a:p>
                      <a:pPr marL="0" marR="0" fontAlgn="ctr">
                        <a:lnSpc>
                          <a:spcPts val="1485"/>
                        </a:lnSpc>
                        <a:spcBef>
                          <a:spcPts val="0"/>
                        </a:spcBef>
                        <a:spcAft>
                          <a:spcPts val="0"/>
                        </a:spcAft>
                      </a:pPr>
                      <a:r>
                        <a:rPr lang="en-US" sz="1000">
                          <a:solidFill>
                            <a:srgbClr val="000000"/>
                          </a:solidFill>
                          <a:latin typeface="Arial"/>
                          <a:ea typeface="Times New Roman"/>
                          <a:cs typeface="Times New Roman"/>
                        </a:rPr>
                        <a:t>Awareness/Mitigation</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0" marR="0" fontAlgn="ctr">
                        <a:lnSpc>
                          <a:spcPts val="1485"/>
                        </a:lnSpc>
                        <a:spcBef>
                          <a:spcPts val="0"/>
                        </a:spcBef>
                        <a:spcAft>
                          <a:spcPts val="0"/>
                        </a:spcAft>
                      </a:pPr>
                      <a:r>
                        <a:rPr lang="en-US" sz="1000">
                          <a:solidFill>
                            <a:srgbClr val="000000"/>
                          </a:solidFill>
                          <a:latin typeface="Arial"/>
                          <a:ea typeface="Times New Roman"/>
                          <a:cs typeface="Times New Roman"/>
                        </a:rPr>
                        <a:t>CDM, Monitoring</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000000"/>
                          </a:solidFill>
                          <a:latin typeface="Arial"/>
                          <a:ea typeface="Times New Roman"/>
                          <a:cs typeface="Times New Roman"/>
                        </a:rPr>
                        <a:t>Incidence Response</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Threat Intel</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a:txBody>
                    <a:bodyPr/>
                    <a:lstStyle/>
                    <a:p>
                      <a:pPr marL="0" marR="0" fontAlgn="ctr">
                        <a:lnSpc>
                          <a:spcPts val="1485"/>
                        </a:lnSpc>
                        <a:spcBef>
                          <a:spcPts val="0"/>
                        </a:spcBef>
                        <a:spcAft>
                          <a:spcPts val="0"/>
                        </a:spcAft>
                      </a:pPr>
                      <a:r>
                        <a:rPr lang="en-US" sz="1000" dirty="0">
                          <a:solidFill>
                            <a:srgbClr val="000000"/>
                          </a:solidFill>
                          <a:latin typeface="Arial"/>
                          <a:ea typeface="Times New Roman"/>
                          <a:cs typeface="Times New Roman"/>
                        </a:rPr>
                        <a:t>Compliance</a:t>
                      </a:r>
                      <a:endParaRPr lang="en-US" sz="1000" dirty="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8EA"/>
                    </a:solidFill>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Compliance</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a:txBody>
                    <a:bodyPr/>
                    <a:lstStyle/>
                    <a:p>
                      <a:pPr marL="0" marR="0" fontAlgn="ctr">
                        <a:lnSpc>
                          <a:spcPts val="1485"/>
                        </a:lnSpc>
                        <a:spcBef>
                          <a:spcPts val="0"/>
                        </a:spcBef>
                        <a:spcAft>
                          <a:spcPts val="0"/>
                        </a:spcAft>
                      </a:pPr>
                      <a:r>
                        <a:rPr lang="en-US" sz="1000" dirty="0">
                          <a:solidFill>
                            <a:srgbClr val="000000"/>
                          </a:solidFill>
                          <a:latin typeface="Arial"/>
                          <a:ea typeface="Times New Roman"/>
                          <a:cs typeface="Times New Roman"/>
                        </a:rPr>
                        <a:t>Data Protection</a:t>
                      </a:r>
                      <a:endParaRPr lang="en-US" sz="1000" dirty="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Corporate/IP Data, PII, Leakage</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rowSpan="10">
                  <a:txBody>
                    <a:bodyPr/>
                    <a:lstStyle/>
                    <a:p>
                      <a:pPr marL="0" marR="0" fontAlgn="ctr">
                        <a:lnSpc>
                          <a:spcPts val="1485"/>
                        </a:lnSpc>
                        <a:spcBef>
                          <a:spcPts val="0"/>
                        </a:spcBef>
                        <a:spcAft>
                          <a:spcPts val="0"/>
                        </a:spcAft>
                      </a:pPr>
                      <a:r>
                        <a:rPr lang="en-US" sz="1000">
                          <a:solidFill>
                            <a:srgbClr val="000000"/>
                          </a:solidFill>
                          <a:latin typeface="Arial"/>
                          <a:ea typeface="Times New Roman"/>
                          <a:cs typeface="Times New Roman"/>
                        </a:rPr>
                        <a:t>Infrastructure, End-Point Devices</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8EA"/>
                    </a:solidFill>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Backup</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Cloud</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E-Mail</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Hardware</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Mobile Device Management</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b">
                        <a:lnSpc>
                          <a:spcPts val="1485"/>
                        </a:lnSpc>
                        <a:spcBef>
                          <a:spcPts val="0"/>
                        </a:spcBef>
                        <a:spcAft>
                          <a:spcPts val="0"/>
                        </a:spcAft>
                      </a:pPr>
                      <a:r>
                        <a:rPr lang="en-US" sz="1000">
                          <a:solidFill>
                            <a:srgbClr val="FFFFFF"/>
                          </a:solidFill>
                          <a:latin typeface="Arial"/>
                          <a:ea typeface="Times New Roman"/>
                          <a:cs typeface="Times New Roman"/>
                        </a:rPr>
                        <a:t>Network Security  </a:t>
                      </a:r>
                      <a:endParaRPr lang="en-US" sz="1000">
                        <a:latin typeface="Calibri"/>
                        <a:ea typeface="Calibri"/>
                        <a:cs typeface="Times New Roman"/>
                      </a:endParaRPr>
                    </a:p>
                  </a:txBody>
                  <a:tcPr marL="7193" marR="7193" marT="7193" marB="0" anchor="b">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Software</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Supply Chain</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Tools</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WiFi Security</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rowSpan="4">
                  <a:txBody>
                    <a:bodyPr/>
                    <a:lstStyle/>
                    <a:p>
                      <a:pPr marL="0" marR="0" fontAlgn="ctr">
                        <a:lnSpc>
                          <a:spcPts val="1485"/>
                        </a:lnSpc>
                        <a:spcBef>
                          <a:spcPts val="0"/>
                        </a:spcBef>
                        <a:spcAft>
                          <a:spcPts val="0"/>
                        </a:spcAft>
                      </a:pPr>
                      <a:r>
                        <a:rPr lang="en-US" sz="1000">
                          <a:solidFill>
                            <a:srgbClr val="000000"/>
                          </a:solidFill>
                          <a:latin typeface="Arial"/>
                          <a:ea typeface="Times New Roman"/>
                          <a:cs typeface="Times New Roman"/>
                        </a:rPr>
                        <a:t>Manage/Plan</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marL="0" marR="0" fontAlgn="ctr">
                        <a:lnSpc>
                          <a:spcPts val="1485"/>
                        </a:lnSpc>
                        <a:spcBef>
                          <a:spcPts val="0"/>
                        </a:spcBef>
                        <a:spcAft>
                          <a:spcPts val="0"/>
                        </a:spcAft>
                      </a:pPr>
                      <a:r>
                        <a:rPr lang="en-US" sz="1000">
                          <a:solidFill>
                            <a:schemeClr val="tx1"/>
                          </a:solidFill>
                          <a:latin typeface="Arial"/>
                          <a:ea typeface="Times New Roman"/>
                          <a:cs typeface="Times New Roman"/>
                        </a:rPr>
                        <a:t>Change Management</a:t>
                      </a:r>
                      <a:endParaRPr lang="en-US" sz="1000">
                        <a:solidFill>
                          <a:schemeClr val="tx1"/>
                        </a:solidFill>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chemeClr val="tx1"/>
                          </a:solidFill>
                          <a:latin typeface="Arial"/>
                          <a:ea typeface="Times New Roman"/>
                          <a:cs typeface="Times New Roman"/>
                        </a:rPr>
                        <a:t>COOP</a:t>
                      </a:r>
                      <a:endParaRPr lang="en-US" sz="1000">
                        <a:solidFill>
                          <a:schemeClr val="tx1"/>
                        </a:solidFill>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r>
              <a:tr h="294910">
                <a:tc vMerge="1">
                  <a:txBody>
                    <a:bodyPr/>
                    <a:lstStyle/>
                    <a:p>
                      <a:endParaRPr lang="en-US"/>
                    </a:p>
                  </a:txBody>
                  <a:tcPr/>
                </a:tc>
                <a:tc>
                  <a:txBody>
                    <a:bodyPr/>
                    <a:lstStyle/>
                    <a:p>
                      <a:pPr marL="0" marR="0" fontAlgn="ctr">
                        <a:lnSpc>
                          <a:spcPts val="1485"/>
                        </a:lnSpc>
                        <a:spcBef>
                          <a:spcPts val="0"/>
                        </a:spcBef>
                        <a:spcAft>
                          <a:spcPts val="0"/>
                        </a:spcAft>
                      </a:pPr>
                      <a:r>
                        <a:rPr lang="en-US" sz="1000">
                          <a:solidFill>
                            <a:schemeClr val="tx1"/>
                          </a:solidFill>
                          <a:latin typeface="Arial"/>
                          <a:ea typeface="Times New Roman"/>
                          <a:cs typeface="Times New Roman"/>
                        </a:rPr>
                        <a:t>Management, Planning, Policy, Strategy, Leadership of Security</a:t>
                      </a:r>
                      <a:endParaRPr lang="en-US" sz="1000">
                        <a:solidFill>
                          <a:schemeClr val="tx1"/>
                        </a:solidFill>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r>
              <a:tr h="294910">
                <a:tc vMerge="1">
                  <a:txBody>
                    <a:bodyPr/>
                    <a:lstStyle/>
                    <a:p>
                      <a:endParaRPr lang="en-US"/>
                    </a:p>
                  </a:txBody>
                  <a:tcPr/>
                </a:tc>
                <a:tc>
                  <a:txBody>
                    <a:bodyPr/>
                    <a:lstStyle/>
                    <a:p>
                      <a:pPr marL="0" marR="0" fontAlgn="ctr">
                        <a:lnSpc>
                          <a:spcPts val="1485"/>
                        </a:lnSpc>
                        <a:spcBef>
                          <a:spcPts val="0"/>
                        </a:spcBef>
                        <a:spcAft>
                          <a:spcPts val="0"/>
                        </a:spcAft>
                      </a:pPr>
                      <a:r>
                        <a:rPr lang="en-US" sz="1000" dirty="0">
                          <a:solidFill>
                            <a:schemeClr val="tx1"/>
                          </a:solidFill>
                          <a:latin typeface="Arial"/>
                          <a:ea typeface="Times New Roman"/>
                          <a:cs typeface="Times New Roman"/>
                        </a:rPr>
                        <a:t>Security Architecture, Amount, ROI, Asset Value &amp; Priority of Security</a:t>
                      </a:r>
                      <a:endParaRPr lang="en-US" sz="1000" dirty="0">
                        <a:solidFill>
                          <a:schemeClr val="tx1"/>
                        </a:solidFill>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r>
              <a:tr h="151051">
                <a:tc rowSpan="4">
                  <a:txBody>
                    <a:bodyPr/>
                    <a:lstStyle/>
                    <a:p>
                      <a:pPr marL="0" marR="0" fontAlgn="ctr">
                        <a:lnSpc>
                          <a:spcPts val="1485"/>
                        </a:lnSpc>
                        <a:spcBef>
                          <a:spcPts val="0"/>
                        </a:spcBef>
                        <a:spcAft>
                          <a:spcPts val="0"/>
                        </a:spcAft>
                      </a:pPr>
                      <a:r>
                        <a:rPr lang="en-US" sz="1000" dirty="0">
                          <a:solidFill>
                            <a:srgbClr val="000000"/>
                          </a:solidFill>
                          <a:latin typeface="Arial"/>
                          <a:ea typeface="Times New Roman"/>
                          <a:cs typeface="Times New Roman"/>
                        </a:rPr>
                        <a:t>People</a:t>
                      </a:r>
                      <a:endParaRPr lang="en-US" sz="1000" dirty="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7E8EA"/>
                    </a:solidFill>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Identity Management</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Qualified Personnel</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a:solidFill>
                            <a:srgbClr val="FFFFFF"/>
                          </a:solidFill>
                          <a:latin typeface="Arial"/>
                          <a:ea typeface="Times New Roman"/>
                          <a:cs typeface="Times New Roman"/>
                        </a:rPr>
                        <a:t>Training</a:t>
                      </a:r>
                      <a:endParaRPr lang="en-US" sz="100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r h="151051">
                <a:tc vMerge="1">
                  <a:txBody>
                    <a:bodyPr/>
                    <a:lstStyle/>
                    <a:p>
                      <a:endParaRPr lang="en-US"/>
                    </a:p>
                  </a:txBody>
                  <a:tcPr/>
                </a:tc>
                <a:tc>
                  <a:txBody>
                    <a:bodyPr/>
                    <a:lstStyle/>
                    <a:p>
                      <a:pPr marL="0" marR="0" fontAlgn="ctr">
                        <a:lnSpc>
                          <a:spcPts val="1485"/>
                        </a:lnSpc>
                        <a:spcBef>
                          <a:spcPts val="0"/>
                        </a:spcBef>
                        <a:spcAft>
                          <a:spcPts val="0"/>
                        </a:spcAft>
                      </a:pPr>
                      <a:r>
                        <a:rPr lang="en-US" sz="1000" dirty="0">
                          <a:solidFill>
                            <a:srgbClr val="FFFFFF"/>
                          </a:solidFill>
                          <a:latin typeface="Arial"/>
                          <a:ea typeface="Times New Roman"/>
                          <a:cs typeface="Times New Roman"/>
                        </a:rPr>
                        <a:t>User Activities, Insider Threat</a:t>
                      </a:r>
                      <a:endParaRPr lang="en-US" sz="1000" dirty="0">
                        <a:latin typeface="Calibri"/>
                        <a:ea typeface="Calibri"/>
                        <a:cs typeface="Times New Roman"/>
                      </a:endParaRPr>
                    </a:p>
                  </a:txBody>
                  <a:tcPr marL="7193" marR="7193" marT="7193" marB="0" anchor="ctr">
                    <a:lnL w="12700" cap="flat" cmpd="sng" algn="ctr">
                      <a:solidFill>
                        <a:schemeClr val="bg1">
                          <a:lumMod val="6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r>
            </a:tbl>
          </a:graphicData>
        </a:graphic>
      </p:graphicFrame>
      <p:sp>
        <p:nvSpPr>
          <p:cNvPr id="9" name="Rounded Rectangle 8"/>
          <p:cNvSpPr/>
          <p:nvPr/>
        </p:nvSpPr>
        <p:spPr>
          <a:xfrm>
            <a:off x="7772400" y="4735950"/>
            <a:ext cx="1066800" cy="228600"/>
          </a:xfrm>
          <a:prstGeom prst="roundRect">
            <a:avLst/>
          </a:prstGeom>
          <a:solidFill>
            <a:schemeClr val="accent1">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Identify</a:t>
            </a:r>
            <a:endParaRPr lang="en-US" sz="1400" dirty="0">
              <a:effectLst>
                <a:outerShdw blurRad="38100" dist="38100" dir="2700000" algn="tl">
                  <a:srgbClr val="000000">
                    <a:alpha val="43137"/>
                  </a:srgbClr>
                </a:outerShdw>
              </a:effectLst>
            </a:endParaRPr>
          </a:p>
        </p:txBody>
      </p:sp>
      <p:sp>
        <p:nvSpPr>
          <p:cNvPr id="10" name="Rounded Rectangle 9"/>
          <p:cNvSpPr/>
          <p:nvPr/>
        </p:nvSpPr>
        <p:spPr>
          <a:xfrm>
            <a:off x="7772400" y="2602350"/>
            <a:ext cx="1066800" cy="228600"/>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Protect</a:t>
            </a:r>
            <a:endParaRPr lang="en-US" sz="1400" dirty="0">
              <a:effectLst>
                <a:outerShdw blurRad="38100" dist="38100" dir="2700000" algn="tl">
                  <a:srgbClr val="000000">
                    <a:alpha val="43137"/>
                  </a:srgbClr>
                </a:outerShdw>
              </a:effectLst>
            </a:endParaRPr>
          </a:p>
        </p:txBody>
      </p:sp>
      <p:sp>
        <p:nvSpPr>
          <p:cNvPr id="11" name="Rounded Rectangle 10"/>
          <p:cNvSpPr/>
          <p:nvPr/>
        </p:nvSpPr>
        <p:spPr>
          <a:xfrm>
            <a:off x="7772400" y="891720"/>
            <a:ext cx="1066800" cy="228600"/>
          </a:xfrm>
          <a:prstGeom prst="roundRect">
            <a:avLst/>
          </a:prstGeom>
          <a:solidFill>
            <a:srgbClr val="EBE6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solidFill>
                  <a:schemeClr val="tx1"/>
                </a:solidFill>
              </a:rPr>
              <a:t>Detect</a:t>
            </a:r>
            <a:endParaRPr lang="en-US" sz="1400" dirty="0">
              <a:solidFill>
                <a:schemeClr val="tx1"/>
              </a:solidFill>
            </a:endParaRPr>
          </a:p>
        </p:txBody>
      </p:sp>
      <p:sp>
        <p:nvSpPr>
          <p:cNvPr id="12" name="Rounded Rectangle 11"/>
          <p:cNvSpPr/>
          <p:nvPr/>
        </p:nvSpPr>
        <p:spPr>
          <a:xfrm>
            <a:off x="7772400" y="1497450"/>
            <a:ext cx="1066800" cy="228600"/>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Respond</a:t>
            </a:r>
            <a:endParaRPr lang="en-US" sz="1400" dirty="0">
              <a:effectLst>
                <a:outerShdw blurRad="38100" dist="38100" dir="2700000" algn="tl">
                  <a:srgbClr val="000000">
                    <a:alpha val="43137"/>
                  </a:srgbClr>
                </a:outerShdw>
              </a:effectLst>
            </a:endParaRPr>
          </a:p>
        </p:txBody>
      </p:sp>
      <p:sp>
        <p:nvSpPr>
          <p:cNvPr id="13" name="Rounded Rectangle 12"/>
          <p:cNvSpPr/>
          <p:nvPr/>
        </p:nvSpPr>
        <p:spPr>
          <a:xfrm>
            <a:off x="7772400" y="1188780"/>
            <a:ext cx="1066800" cy="228600"/>
          </a:xfrm>
          <a:prstGeom prst="roundRect">
            <a:avLst/>
          </a:prstGeom>
          <a:solidFill>
            <a:srgbClr val="008A3E"/>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Recover</a:t>
            </a:r>
            <a:endParaRPr lang="en-US" sz="1400" dirty="0">
              <a:effectLst>
                <a:outerShdw blurRad="38100" dist="38100" dir="2700000" algn="tl">
                  <a:srgbClr val="000000">
                    <a:alpha val="43137"/>
                  </a:srgbClr>
                </a:outerShdw>
              </a:effectLst>
            </a:endParaRPr>
          </a:p>
        </p:txBody>
      </p:sp>
      <p:sp>
        <p:nvSpPr>
          <p:cNvPr id="14" name="Rounded Rectangle 13"/>
          <p:cNvSpPr/>
          <p:nvPr/>
        </p:nvSpPr>
        <p:spPr>
          <a:xfrm>
            <a:off x="7696200" y="621150"/>
            <a:ext cx="1219200" cy="2286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b="1" dirty="0" smtClean="0">
                <a:solidFill>
                  <a:schemeClr val="tx1"/>
                </a:solidFill>
              </a:rPr>
              <a:t>NIST Framework</a:t>
            </a:r>
            <a:endParaRPr lang="en-US" sz="900" b="1" dirty="0">
              <a:solidFill>
                <a:schemeClr val="tx1"/>
              </a:solidFill>
            </a:endParaRPr>
          </a:p>
        </p:txBody>
      </p:sp>
    </p:spTree>
    <p:extLst>
      <p:ext uri="{BB962C8B-B14F-4D97-AF65-F5344CB8AC3E}">
        <p14:creationId xmlns:p14="http://schemas.microsoft.com/office/powerpoint/2010/main" val="3905405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Bracket 4"/>
          <p:cNvSpPr/>
          <p:nvPr/>
        </p:nvSpPr>
        <p:spPr bwMode="auto">
          <a:xfrm>
            <a:off x="474663" y="3207749"/>
            <a:ext cx="7589520" cy="548640"/>
          </a:xfrm>
          <a:prstGeom prst="bracketPair">
            <a:avLst/>
          </a:prstGeom>
          <a:solidFill>
            <a:srgbClr val="5FA17D"/>
          </a:solidFill>
          <a:ln w="38100" cap="sq" cmpd="sng" algn="ctr">
            <a:solidFill>
              <a:srgbClr val="B2D235"/>
            </a:solidFill>
            <a:prstDash val="solid"/>
            <a:round/>
            <a:headEnd type="none" w="med" len="med"/>
            <a:tailEnd type="none" w="med" len="med"/>
          </a:ln>
          <a:effectLst/>
        </p:spPr>
        <p:txBody>
          <a:bodyPr lIns="274320" tIns="365760" rIns="274320" bIns="365760" anchor="ctr"/>
          <a:lstStyle/>
          <a:p>
            <a:pPr eaLnBrk="0" hangingPunct="0">
              <a:lnSpc>
                <a:spcPct val="90000"/>
              </a:lnSpc>
              <a:spcBef>
                <a:spcPct val="20000"/>
              </a:spcBef>
              <a:buClr>
                <a:schemeClr val="tx2"/>
              </a:buClr>
              <a:defRPr/>
            </a:pPr>
            <a:endParaRPr lang="en-US" altLang="en-US" sz="2400" dirty="0"/>
          </a:p>
        </p:txBody>
      </p:sp>
      <p:graphicFrame>
        <p:nvGraphicFramePr>
          <p:cNvPr id="21" name="Table 20"/>
          <p:cNvGraphicFramePr>
            <a:graphicFrameLocks noGrp="1"/>
          </p:cNvGraphicFramePr>
          <p:nvPr>
            <p:extLst>
              <p:ext uri="{D42A27DB-BD31-4B8C-83A1-F6EECF244321}">
                <p14:modId xmlns:p14="http://schemas.microsoft.com/office/powerpoint/2010/main" val="248786333"/>
              </p:ext>
            </p:extLst>
          </p:nvPr>
        </p:nvGraphicFramePr>
        <p:xfrm>
          <a:off x="590550" y="1600200"/>
          <a:ext cx="7589520" cy="2651760"/>
        </p:xfrm>
        <a:graphic>
          <a:graphicData uri="http://schemas.openxmlformats.org/drawingml/2006/table">
            <a:tbl>
              <a:tblPr firstRow="1" bandRow="1">
                <a:tableStyleId>{5C22544A-7EE6-4342-B048-85BDC9FD1C3A}</a:tableStyleId>
              </a:tblPr>
              <a:tblGrid>
                <a:gridCol w="7589520"/>
              </a:tblGrid>
              <a:tr h="530352">
                <a:tc>
                  <a:txBody>
                    <a:bodyPr/>
                    <a:lstStyle/>
                    <a:p>
                      <a:pPr marL="228600" indent="-228600" algn="l" defTabSz="914400" rtl="0" eaLnBrk="1" latinLnBrk="0" hangingPunct="1">
                        <a:buClr>
                          <a:schemeClr val="accent2"/>
                        </a:buClr>
                        <a:buFont typeface="Wingdings" pitchFamily="2" charset="2"/>
                        <a:buNone/>
                      </a:pPr>
                      <a:r>
                        <a:rPr lang="en-US" sz="1800" b="0" kern="1200" dirty="0" smtClean="0">
                          <a:solidFill>
                            <a:schemeClr val="accent5"/>
                          </a:solidFill>
                          <a:latin typeface="+mn-lt"/>
                          <a:ea typeface="+mn-ea"/>
                          <a:cs typeface="+mn-cs"/>
                        </a:rPr>
                        <a:t>Traditional thinking, traditional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sz="1800" b="0" kern="1200" dirty="0" smtClean="0">
                          <a:solidFill>
                            <a:schemeClr val="accent5"/>
                          </a:solidFill>
                          <a:latin typeface="+mn-lt"/>
                          <a:ea typeface="+mn-ea"/>
                          <a:cs typeface="+mn-cs"/>
                        </a:rPr>
                        <a:t>Think like the CEO and CFO: Communicate leadership and value.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sz="1800" b="0" kern="1200" dirty="0" smtClean="0">
                          <a:solidFill>
                            <a:schemeClr val="accent5"/>
                          </a:solidFill>
                          <a:latin typeface="+mn-lt"/>
                          <a:ea typeface="+mn-ea"/>
                          <a:cs typeface="+mn-cs"/>
                        </a:rPr>
                        <a:t>Effective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228600" marR="0" indent="-22860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en-US" sz="1800" b="1" kern="1200" dirty="0" smtClean="0">
                          <a:solidFill>
                            <a:schemeClr val="tx1"/>
                          </a:solidFill>
                          <a:latin typeface="+mn-lt"/>
                          <a:ea typeface="+mn-ea"/>
                          <a:cs typeface="+mn-cs"/>
                        </a:rPr>
                        <a:t>Seven key metrics: secure business alignment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30352">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Recommendations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50" name="Title 1"/>
          <p:cNvSpPr>
            <a:spLocks noGrp="1"/>
          </p:cNvSpPr>
          <p:nvPr>
            <p:ph type="title"/>
          </p:nvPr>
        </p:nvSpPr>
        <p:spPr/>
        <p:txBody>
          <a:bodyPr/>
          <a:lstStyle/>
          <a:p>
            <a:pPr eaLnBrk="1" hangingPunct="1"/>
            <a:r>
              <a:rPr smtClean="0">
                <a:latin typeface="Arial" charset="0"/>
                <a:cs typeface="Arial" charset="0"/>
              </a:rPr>
              <a:t>Agenda</a:t>
            </a:r>
          </a:p>
        </p:txBody>
      </p:sp>
    </p:spTree>
    <p:extLst>
      <p:ext uri="{BB962C8B-B14F-4D97-AF65-F5344CB8AC3E}">
        <p14:creationId xmlns:p14="http://schemas.microsoft.com/office/powerpoint/2010/main" val="155267614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dirty="0" smtClean="0"/>
              <a:t>Recommendations</a:t>
            </a:r>
          </a:p>
        </p:txBody>
      </p:sp>
      <p:graphicFrame>
        <p:nvGraphicFramePr>
          <p:cNvPr id="2" name="Diagram 1"/>
          <p:cNvGraphicFramePr/>
          <p:nvPr>
            <p:extLst>
              <p:ext uri="{D42A27DB-BD31-4B8C-83A1-F6EECF244321}">
                <p14:modId xmlns:p14="http://schemas.microsoft.com/office/powerpoint/2010/main" val="2797327138"/>
              </p:ext>
            </p:extLst>
          </p:nvPr>
        </p:nvGraphicFramePr>
        <p:xfrm>
          <a:off x="301830" y="786246"/>
          <a:ext cx="8384969" cy="52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67194" y="766398"/>
            <a:ext cx="7534893" cy="369332"/>
          </a:xfrm>
          <a:prstGeom prst="rect">
            <a:avLst/>
          </a:prstGeom>
        </p:spPr>
        <p:txBody>
          <a:bodyPr wrap="square">
            <a:spAutoFit/>
          </a:bodyPr>
          <a:lstStyle/>
          <a:p>
            <a:r>
              <a:rPr lang="en-US" dirty="0" smtClean="0">
                <a:solidFill>
                  <a:schemeClr val="bg1">
                    <a:lumMod val="50000"/>
                  </a:schemeClr>
                </a:solidFill>
              </a:rPr>
              <a:t>In the near term, Security &amp; Risk Professionals need to:</a:t>
            </a:r>
          </a:p>
        </p:txBody>
      </p:sp>
    </p:spTree>
    <p:extLst>
      <p:ext uri="{BB962C8B-B14F-4D97-AF65-F5344CB8AC3E}">
        <p14:creationId xmlns:p14="http://schemas.microsoft.com/office/powerpoint/2010/main" val="259593977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dirty="0" smtClean="0"/>
              <a:t>Recommendations</a:t>
            </a:r>
          </a:p>
        </p:txBody>
      </p:sp>
      <p:graphicFrame>
        <p:nvGraphicFramePr>
          <p:cNvPr id="2" name="Diagram 1"/>
          <p:cNvGraphicFramePr/>
          <p:nvPr>
            <p:extLst>
              <p:ext uri="{D42A27DB-BD31-4B8C-83A1-F6EECF244321}">
                <p14:modId xmlns:p14="http://schemas.microsoft.com/office/powerpoint/2010/main" val="3581649258"/>
              </p:ext>
            </p:extLst>
          </p:nvPr>
        </p:nvGraphicFramePr>
        <p:xfrm>
          <a:off x="305294" y="1540330"/>
          <a:ext cx="8610105" cy="287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67194" y="825773"/>
            <a:ext cx="7534893" cy="646331"/>
          </a:xfrm>
          <a:prstGeom prst="rect">
            <a:avLst/>
          </a:prstGeom>
        </p:spPr>
        <p:txBody>
          <a:bodyPr wrap="square">
            <a:spAutoFit/>
          </a:bodyPr>
          <a:lstStyle/>
          <a:p>
            <a:pPr marL="117475" indent="1588"/>
            <a:r>
              <a:rPr lang="en-US" dirty="0" smtClean="0">
                <a:solidFill>
                  <a:srgbClr val="27130E"/>
                </a:solidFill>
              </a:rPr>
              <a:t>In the medium term in the next three to four years, Security &amp; Risk Professionals need to:</a:t>
            </a:r>
          </a:p>
        </p:txBody>
      </p:sp>
    </p:spTree>
    <p:extLst>
      <p:ext uri="{BB962C8B-B14F-4D97-AF65-F5344CB8AC3E}">
        <p14:creationId xmlns:p14="http://schemas.microsoft.com/office/powerpoint/2010/main" val="363037657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82367" y="114303"/>
            <a:ext cx="8105775" cy="914400"/>
          </a:xfrm>
        </p:spPr>
        <p:txBody>
          <a:bodyPr/>
          <a:lstStyle/>
          <a:p>
            <a:r>
              <a:rPr dirty="0" smtClean="0">
                <a:latin typeface="Arial" charset="0"/>
                <a:cs typeface="Arial" charset="0"/>
              </a:rPr>
              <a:t>Risk management dashboard: traditional security metrics</a:t>
            </a:r>
          </a:p>
        </p:txBody>
      </p:sp>
      <p:sp>
        <p:nvSpPr>
          <p:cNvPr id="17411" name="Text Placeholder 2"/>
          <p:cNvSpPr>
            <a:spLocks noGrp="1"/>
          </p:cNvSpPr>
          <p:nvPr>
            <p:ph type="body" sz="quarter" idx="11"/>
          </p:nvPr>
        </p:nvSpPr>
        <p:spPr>
          <a:xfrm>
            <a:off x="498475" y="1176338"/>
            <a:ext cx="8094663" cy="5000625"/>
          </a:xfrm>
        </p:spPr>
        <p:txBody>
          <a:bodyPr/>
          <a:lstStyle/>
          <a:p>
            <a:pPr marL="282575" indent="-282575"/>
            <a:r>
              <a:rPr lang="en-US" dirty="0" smtClean="0">
                <a:latin typeface="Arial" charset="0"/>
                <a:cs typeface="Arial" charset="0"/>
              </a:rPr>
              <a:t>The </a:t>
            </a:r>
            <a:r>
              <a:rPr dirty="0" smtClean="0">
                <a:latin typeface="Arial" charset="0"/>
                <a:cs typeface="Arial" charset="0"/>
              </a:rPr>
              <a:t>focus </a:t>
            </a:r>
            <a:r>
              <a:rPr lang="en-US" dirty="0" smtClean="0">
                <a:latin typeface="Arial" charset="0"/>
                <a:cs typeface="Arial" charset="0"/>
              </a:rPr>
              <a:t>is often </a:t>
            </a:r>
            <a:r>
              <a:rPr dirty="0" smtClean="0">
                <a:latin typeface="Arial" charset="0"/>
                <a:cs typeface="Arial" charset="0"/>
              </a:rPr>
              <a:t>on operational metrics when reporting to senior leadership</a:t>
            </a:r>
          </a:p>
          <a:p>
            <a:pPr lvl="1" indent="-282575"/>
            <a:r>
              <a:rPr dirty="0" smtClean="0">
                <a:latin typeface="Arial" charset="0"/>
                <a:cs typeface="Arial" charset="0"/>
              </a:rPr>
              <a:t>Percentage of users who undergo background checks each year</a:t>
            </a:r>
          </a:p>
          <a:p>
            <a:pPr lvl="1" indent="-282575"/>
            <a:r>
              <a:rPr dirty="0" smtClean="0">
                <a:latin typeface="Arial" charset="0"/>
                <a:cs typeface="Arial" charset="0"/>
              </a:rPr>
              <a:t>Number of virus infections addressed during the year</a:t>
            </a:r>
          </a:p>
          <a:p>
            <a:pPr lvl="1" indent="-282575"/>
            <a:r>
              <a:rPr dirty="0" smtClean="0">
                <a:latin typeface="Arial" charset="0"/>
                <a:cs typeface="Arial" charset="0"/>
              </a:rPr>
              <a:t>Etc.</a:t>
            </a:r>
          </a:p>
        </p:txBody>
      </p:sp>
      <p:pic>
        <p:nvPicPr>
          <p:cNvPr id="17412"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124200"/>
            <a:ext cx="4687888" cy="271928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404123585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a:xfrm>
            <a:off x="487363" y="114300"/>
            <a:ext cx="8105775" cy="914400"/>
          </a:xfrm>
        </p:spPr>
        <p:txBody>
          <a:bodyPr/>
          <a:lstStyle/>
          <a:p>
            <a:r>
              <a:rPr dirty="0" smtClean="0">
                <a:latin typeface="Arial" charset="0"/>
                <a:cs typeface="Arial" charset="0"/>
              </a:rPr>
              <a:t>Operational security metrics</a:t>
            </a:r>
          </a:p>
        </p:txBody>
      </p:sp>
      <p:graphicFrame>
        <p:nvGraphicFramePr>
          <p:cNvPr id="12" name="Table 11"/>
          <p:cNvGraphicFramePr>
            <a:graphicFrameLocks noGrp="1"/>
          </p:cNvGraphicFramePr>
          <p:nvPr>
            <p:extLst>
              <p:ext uri="{D42A27DB-BD31-4B8C-83A1-F6EECF244321}">
                <p14:modId xmlns:p14="http://schemas.microsoft.com/office/powerpoint/2010/main" val="3210008706"/>
              </p:ext>
            </p:extLst>
          </p:nvPr>
        </p:nvGraphicFramePr>
        <p:xfrm>
          <a:off x="533400" y="884103"/>
          <a:ext cx="8229600" cy="5211898"/>
        </p:xfrm>
        <a:graphic>
          <a:graphicData uri="http://schemas.openxmlformats.org/drawingml/2006/table">
            <a:tbl>
              <a:tblPr>
                <a:tableStyleId>{B301B821-A1FF-4177-AEE7-76D212191A09}</a:tableStyleId>
              </a:tblPr>
              <a:tblGrid>
                <a:gridCol w="619640"/>
                <a:gridCol w="1988622"/>
                <a:gridCol w="2723160"/>
                <a:gridCol w="793328"/>
                <a:gridCol w="652566"/>
                <a:gridCol w="726142"/>
                <a:gridCol w="726142"/>
              </a:tblGrid>
              <a:tr h="408201">
                <a:tc>
                  <a:txBody>
                    <a:bodyPr/>
                    <a:lstStyle/>
                    <a:p>
                      <a:pPr algn="l" fontAlgn="t"/>
                      <a:r>
                        <a:rPr lang="en-US" sz="1200" u="none" strike="noStrike" dirty="0">
                          <a:solidFill>
                            <a:schemeClr val="tx1"/>
                          </a:solidFill>
                          <a:effectLst/>
                        </a:rPr>
                        <a:t> </a:t>
                      </a:r>
                      <a:endParaRPr lang="en-US" sz="1200" b="1" i="0" u="none" strike="noStrike" dirty="0">
                        <a:solidFill>
                          <a:schemeClr val="tx1"/>
                        </a:solidFill>
                        <a:effectLst/>
                        <a:latin typeface="Calibri"/>
                      </a:endParaRPr>
                    </a:p>
                  </a:txBody>
                  <a:tcPr marL="45720" marR="45720" marT="45713" marB="45713">
                    <a:solidFill>
                      <a:schemeClr val="bg2">
                        <a:lumMod val="50000"/>
                      </a:schemeClr>
                    </a:solidFill>
                  </a:tcPr>
                </a:tc>
                <a:tc>
                  <a:txBody>
                    <a:bodyPr/>
                    <a:lstStyle/>
                    <a:p>
                      <a:pPr algn="l" fontAlgn="t"/>
                      <a:r>
                        <a:rPr lang="en-US" sz="1200" u="none" strike="noStrike" dirty="0">
                          <a:solidFill>
                            <a:schemeClr val="tx1"/>
                          </a:solidFill>
                          <a:effectLst/>
                        </a:rPr>
                        <a:t>Control </a:t>
                      </a:r>
                      <a:r>
                        <a:rPr lang="en-US" sz="1200" u="none" strike="noStrike" dirty="0" smtClean="0">
                          <a:solidFill>
                            <a:schemeClr val="tx1"/>
                          </a:solidFill>
                          <a:effectLst/>
                        </a:rPr>
                        <a:t>objective</a:t>
                      </a:r>
                      <a:endParaRPr lang="en-US" sz="1200" b="1" i="0" u="none" strike="noStrike" dirty="0">
                        <a:solidFill>
                          <a:schemeClr val="tx1"/>
                        </a:solidFill>
                        <a:effectLst/>
                        <a:latin typeface="Calibri"/>
                      </a:endParaRPr>
                    </a:p>
                  </a:txBody>
                  <a:tcPr marL="45720" marR="45720" marT="45713" marB="45713" anchor="ctr">
                    <a:solidFill>
                      <a:schemeClr val="bg2">
                        <a:lumMod val="50000"/>
                      </a:schemeClr>
                    </a:solidFill>
                  </a:tcPr>
                </a:tc>
                <a:tc>
                  <a:txBody>
                    <a:bodyPr/>
                    <a:lstStyle/>
                    <a:p>
                      <a:pPr algn="ctr" fontAlgn="t"/>
                      <a:r>
                        <a:rPr lang="en-US" sz="1200" u="none" strike="noStrike" dirty="0">
                          <a:solidFill>
                            <a:schemeClr val="tx1"/>
                          </a:solidFill>
                          <a:effectLst/>
                        </a:rPr>
                        <a:t>Example </a:t>
                      </a:r>
                      <a:r>
                        <a:rPr lang="en-US" sz="1200" u="none" strike="noStrike" dirty="0" smtClean="0">
                          <a:solidFill>
                            <a:schemeClr val="tx1"/>
                          </a:solidFill>
                          <a:effectLst/>
                        </a:rPr>
                        <a:t>security metric</a:t>
                      </a:r>
                      <a:endParaRPr lang="en-US" sz="1200" b="1" i="0" u="none" strike="noStrike" dirty="0">
                        <a:solidFill>
                          <a:schemeClr val="tx1"/>
                        </a:solidFill>
                        <a:effectLst/>
                        <a:latin typeface="Calibri"/>
                      </a:endParaRPr>
                    </a:p>
                  </a:txBody>
                  <a:tcPr marL="45720" marR="45720" marT="45713" marB="45713" anchor="ctr">
                    <a:solidFill>
                      <a:schemeClr val="bg2">
                        <a:lumMod val="50000"/>
                      </a:schemeClr>
                    </a:solidFill>
                  </a:tcPr>
                </a:tc>
                <a:tc>
                  <a:txBody>
                    <a:bodyPr/>
                    <a:lstStyle/>
                    <a:p>
                      <a:pPr algn="ctr" fontAlgn="ctr"/>
                      <a:r>
                        <a:rPr lang="en-US" sz="1200" u="none" strike="noStrike" dirty="0" err="1" smtClean="0">
                          <a:solidFill>
                            <a:schemeClr val="tx1"/>
                          </a:solidFill>
                          <a:effectLst/>
                        </a:rPr>
                        <a:t>Confi-dentiality</a:t>
                      </a:r>
                      <a:endParaRPr lang="en-US" sz="1200" b="1" i="0" u="none" strike="noStrike" dirty="0">
                        <a:solidFill>
                          <a:schemeClr val="tx1"/>
                        </a:solidFill>
                        <a:effectLst/>
                        <a:latin typeface="Calibri"/>
                      </a:endParaRPr>
                    </a:p>
                  </a:txBody>
                  <a:tcPr marL="45720" marR="45720" marT="45713" marB="45713" anchor="ctr">
                    <a:solidFill>
                      <a:schemeClr val="bg2">
                        <a:lumMod val="50000"/>
                      </a:schemeClr>
                    </a:solidFill>
                  </a:tcPr>
                </a:tc>
                <a:tc>
                  <a:txBody>
                    <a:bodyPr/>
                    <a:lstStyle/>
                    <a:p>
                      <a:pPr algn="ctr" fontAlgn="ctr"/>
                      <a:r>
                        <a:rPr lang="en-US" sz="1200" u="none" strike="noStrike" dirty="0">
                          <a:solidFill>
                            <a:schemeClr val="tx1"/>
                          </a:solidFill>
                          <a:effectLst/>
                        </a:rPr>
                        <a:t>Integrity</a:t>
                      </a:r>
                      <a:endParaRPr lang="en-US" sz="1200" b="1" i="0" u="none" strike="noStrike" dirty="0">
                        <a:solidFill>
                          <a:schemeClr val="tx1"/>
                        </a:solidFill>
                        <a:effectLst/>
                        <a:latin typeface="Calibri"/>
                      </a:endParaRPr>
                    </a:p>
                  </a:txBody>
                  <a:tcPr marL="45720" marR="45720" marT="45713" marB="45713" anchor="ctr">
                    <a:solidFill>
                      <a:schemeClr val="bg2">
                        <a:lumMod val="50000"/>
                      </a:schemeClr>
                    </a:solidFill>
                  </a:tcPr>
                </a:tc>
                <a:tc>
                  <a:txBody>
                    <a:bodyPr/>
                    <a:lstStyle/>
                    <a:p>
                      <a:pPr algn="ctr" fontAlgn="ctr"/>
                      <a:r>
                        <a:rPr lang="en-US" sz="1200" u="none" strike="noStrike" dirty="0" smtClean="0">
                          <a:solidFill>
                            <a:schemeClr val="tx1"/>
                          </a:solidFill>
                          <a:effectLst/>
                        </a:rPr>
                        <a:t>Avail-ability</a:t>
                      </a:r>
                      <a:endParaRPr lang="en-US" sz="1200" b="1" i="0" u="none" strike="noStrike" dirty="0">
                        <a:solidFill>
                          <a:schemeClr val="tx1"/>
                        </a:solidFill>
                        <a:effectLst/>
                        <a:latin typeface="Calibri"/>
                      </a:endParaRPr>
                    </a:p>
                  </a:txBody>
                  <a:tcPr marL="45720" marR="45720" marT="45713" marB="45713" anchor="ctr">
                    <a:solidFill>
                      <a:schemeClr val="bg2">
                        <a:lumMod val="50000"/>
                      </a:schemeClr>
                    </a:solidFill>
                  </a:tcPr>
                </a:tc>
                <a:tc>
                  <a:txBody>
                    <a:bodyPr/>
                    <a:lstStyle/>
                    <a:p>
                      <a:pPr algn="ctr" fontAlgn="ctr"/>
                      <a:r>
                        <a:rPr lang="en-US" sz="1200" u="none" strike="noStrike" dirty="0" smtClean="0">
                          <a:solidFill>
                            <a:schemeClr val="tx1"/>
                          </a:solidFill>
                          <a:effectLst/>
                        </a:rPr>
                        <a:t>Com-</a:t>
                      </a:r>
                      <a:r>
                        <a:rPr lang="en-US" sz="1200" u="none" strike="noStrike" dirty="0" err="1" smtClean="0">
                          <a:solidFill>
                            <a:schemeClr val="tx1"/>
                          </a:solidFill>
                          <a:effectLst/>
                        </a:rPr>
                        <a:t>pliance</a:t>
                      </a:r>
                      <a:endParaRPr lang="en-US" sz="1200" b="1" i="0" u="none" strike="noStrike" dirty="0">
                        <a:solidFill>
                          <a:schemeClr val="tx1"/>
                        </a:solidFill>
                        <a:effectLst/>
                        <a:latin typeface="Calibri"/>
                      </a:endParaRPr>
                    </a:p>
                  </a:txBody>
                  <a:tcPr marL="45720" marR="45720" marT="45713" marB="45713" anchor="ctr">
                    <a:solidFill>
                      <a:schemeClr val="bg2">
                        <a:lumMod val="50000"/>
                      </a:schemeClr>
                    </a:solidFill>
                  </a:tcPr>
                </a:tc>
              </a:tr>
              <a:tr h="217702">
                <a:tc>
                  <a:txBody>
                    <a:bodyPr/>
                    <a:lstStyle/>
                    <a:p>
                      <a:pPr algn="l" fontAlgn="t"/>
                      <a:r>
                        <a:rPr lang="en-US" sz="1000" u="none" strike="noStrike" dirty="0">
                          <a:effectLst/>
                        </a:rPr>
                        <a:t>PO</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a:effectLst/>
                        </a:rPr>
                        <a:t>Plan </a:t>
                      </a:r>
                      <a:r>
                        <a:rPr lang="en-US" sz="1000" u="none" strike="noStrike" dirty="0" smtClean="0">
                          <a:effectLst/>
                        </a:rPr>
                        <a:t>and organize.</a:t>
                      </a:r>
                      <a:endParaRPr lang="en-US" sz="1000" b="1"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a:effectLst/>
                        </a:rPr>
                        <a:t> </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45720" marR="45720" marT="45713" marB="45713" anchor="ctr"/>
                </a:tc>
                <a:tc>
                  <a:txBody>
                    <a:bodyPr/>
                    <a:lstStyle/>
                    <a:p>
                      <a:pPr algn="ctr" fontAlgn="ctr"/>
                      <a:r>
                        <a:rPr lang="en-US" sz="900" u="none" strike="noStrike" dirty="0">
                          <a:effectLst/>
                        </a:rPr>
                        <a:t> </a:t>
                      </a:r>
                      <a:endParaRPr lang="en-US" sz="900" b="0" i="0" u="none" strike="noStrike" dirty="0">
                        <a:solidFill>
                          <a:srgbClr val="000000"/>
                        </a:solidFill>
                        <a:effectLst/>
                        <a:latin typeface="Calibri"/>
                      </a:endParaRPr>
                    </a:p>
                  </a:txBody>
                  <a:tcPr marL="45720" marR="45720" marT="45713" marB="45713" anchor="ct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 </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dirty="0" err="1">
                          <a:effectLst/>
                        </a:rPr>
                        <a:t>PO2</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a:effectLst/>
                        </a:rPr>
                        <a:t>Define the </a:t>
                      </a:r>
                      <a:r>
                        <a:rPr lang="en-US" sz="1000" u="none" strike="noStrike" dirty="0" smtClean="0">
                          <a:effectLst/>
                        </a:rPr>
                        <a:t>information architecture.</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 </a:t>
                      </a:r>
                      <a:r>
                        <a:rPr lang="en-US" sz="1000" u="none" strike="noStrike" dirty="0">
                          <a:effectLst/>
                        </a:rPr>
                        <a:t>of </a:t>
                      </a:r>
                      <a:r>
                        <a:rPr lang="en-US" sz="1000" u="none" strike="noStrike" dirty="0" smtClean="0">
                          <a:effectLst/>
                        </a:rPr>
                        <a:t>systems </a:t>
                      </a:r>
                      <a:r>
                        <a:rPr lang="en-US" sz="1000" u="none" strike="noStrike" dirty="0">
                          <a:effectLst/>
                        </a:rPr>
                        <a:t>compliant with </a:t>
                      </a:r>
                      <a:r>
                        <a:rPr lang="en-US" sz="1000" u="none" strike="noStrike" dirty="0" smtClean="0">
                          <a:effectLst/>
                        </a:rPr>
                        <a:t>security information architecture</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a:effectLst/>
                        </a:rPr>
                        <a:t>PO6</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Communicate </a:t>
                      </a:r>
                      <a:r>
                        <a:rPr lang="en-US" sz="1000" u="none" strike="noStrike" dirty="0" smtClean="0">
                          <a:effectLst/>
                        </a:rPr>
                        <a:t>management aims </a:t>
                      </a:r>
                      <a:r>
                        <a:rPr lang="en-US" sz="1000" u="none" strike="noStrike" dirty="0">
                          <a:effectLst/>
                        </a:rPr>
                        <a:t>and </a:t>
                      </a:r>
                      <a:r>
                        <a:rPr lang="en-US" sz="1000" u="none" strike="noStrike" dirty="0" smtClean="0">
                          <a:effectLst/>
                        </a:rPr>
                        <a:t>direction.</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 </a:t>
                      </a:r>
                      <a:r>
                        <a:rPr lang="en-US" sz="1000" u="none" strike="noStrike" dirty="0">
                          <a:effectLst/>
                        </a:rPr>
                        <a:t>of </a:t>
                      </a:r>
                      <a:r>
                        <a:rPr lang="en-US" sz="1000" u="none" strike="noStrike" dirty="0" smtClean="0">
                          <a:effectLst/>
                        </a:rPr>
                        <a:t>employees participating </a:t>
                      </a:r>
                      <a:r>
                        <a:rPr lang="en-US" sz="1000" u="none" strike="noStrike" dirty="0">
                          <a:effectLst/>
                        </a:rPr>
                        <a:t>and </a:t>
                      </a:r>
                      <a:r>
                        <a:rPr lang="en-US" sz="1000" u="none" strike="noStrike" dirty="0" smtClean="0">
                          <a:effectLst/>
                        </a:rPr>
                        <a:t>passing security awareness training</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625915">
                <a:tc>
                  <a:txBody>
                    <a:bodyPr/>
                    <a:lstStyle/>
                    <a:p>
                      <a:pPr algn="l" fontAlgn="t"/>
                      <a:r>
                        <a:rPr lang="en-US" sz="1000" u="none" strike="noStrike">
                          <a:effectLst/>
                        </a:rPr>
                        <a:t>PO7</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Manage IT </a:t>
                      </a:r>
                      <a:r>
                        <a:rPr lang="en-US" sz="1000" u="none" strike="noStrike" dirty="0" smtClean="0">
                          <a:effectLst/>
                        </a:rPr>
                        <a:t>human resources.</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a:t>
                      </a:r>
                      <a:r>
                        <a:rPr lang="en-US" sz="1000" u="none" strike="noStrike" baseline="0" dirty="0" smtClean="0">
                          <a:effectLst/>
                        </a:rPr>
                        <a:t> of</a:t>
                      </a:r>
                      <a:r>
                        <a:rPr lang="en-US" sz="1000" u="none" strike="noStrike" dirty="0" smtClean="0">
                          <a:effectLst/>
                        </a:rPr>
                        <a:t> users </a:t>
                      </a:r>
                      <a:r>
                        <a:rPr lang="en-US" sz="1000" u="none" strike="noStrike" dirty="0">
                          <a:effectLst/>
                        </a:rPr>
                        <a:t>who have undergone yearly background </a:t>
                      </a:r>
                      <a:r>
                        <a:rPr lang="en-US" sz="1000" u="none" strike="noStrike" dirty="0" smtClean="0">
                          <a:effectLst/>
                        </a:rPr>
                        <a:t>checks</a:t>
                      </a:r>
                    </a:p>
                    <a:p>
                      <a:pPr marL="0" marR="0" indent="0" algn="l" defTabSz="914400" rtl="0" eaLnBrk="1" fontAlgn="t" latinLnBrk="0" hangingPunct="1">
                        <a:lnSpc>
                          <a:spcPct val="100000"/>
                        </a:lnSpc>
                        <a:spcBef>
                          <a:spcPts val="0"/>
                        </a:spcBef>
                        <a:spcAft>
                          <a:spcPts val="0"/>
                        </a:spcAft>
                        <a:buClrTx/>
                        <a:buSzTx/>
                        <a:buFontTx/>
                        <a:buNone/>
                        <a:tabLst/>
                        <a:defRPr/>
                      </a:pPr>
                      <a:r>
                        <a:rPr lang="en-US" sz="1000" u="none" strike="noStrike" dirty="0" smtClean="0">
                          <a:effectLst/>
                        </a:rPr>
                        <a:t>Percentage of position descriptions defining IS roles, responsibilities, skills, and certifications</a:t>
                      </a:r>
                      <a:endParaRPr lang="en-US" sz="1000" b="0" i="0" u="none" strike="noStrike" dirty="0" smtClean="0">
                        <a:solidFill>
                          <a:srgbClr val="000000"/>
                        </a:solidFill>
                        <a:effectLst/>
                        <a:latin typeface="Calibri"/>
                      </a:endParaRPr>
                    </a:p>
                  </a:txBody>
                  <a:tcPr marL="45720" marR="45720" marT="45713" marB="45713"/>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dirty="0">
                          <a:effectLst/>
                        </a:rPr>
                        <a:t>PO8</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a:effectLst/>
                        </a:rPr>
                        <a:t>Manage </a:t>
                      </a:r>
                      <a:r>
                        <a:rPr lang="en-US" sz="1000" u="none" strike="noStrike" dirty="0" smtClean="0">
                          <a:effectLst/>
                        </a:rPr>
                        <a:t>quality.</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a:effectLst/>
                        </a:rPr>
                        <a:t>Number of </a:t>
                      </a:r>
                      <a:r>
                        <a:rPr lang="en-US" sz="1000" u="none" strike="noStrike" dirty="0" smtClean="0">
                          <a:effectLst/>
                        </a:rPr>
                        <a:t>lines </a:t>
                      </a:r>
                      <a:r>
                        <a:rPr lang="en-US" sz="1000" u="none" strike="noStrike" dirty="0">
                          <a:effectLst/>
                        </a:rPr>
                        <a:t>of </a:t>
                      </a:r>
                      <a:r>
                        <a:rPr lang="en-US" sz="1000" u="none" strike="noStrike" dirty="0" smtClean="0">
                          <a:effectLst/>
                        </a:rPr>
                        <a:t>code scanned without a security </a:t>
                      </a:r>
                      <a:r>
                        <a:rPr lang="en-US" sz="1000" u="none" strike="noStrike" dirty="0">
                          <a:effectLst/>
                        </a:rPr>
                        <a:t>bug or </a:t>
                      </a:r>
                      <a:r>
                        <a:rPr lang="en-US" sz="1000" u="none" strike="noStrike" dirty="0" smtClean="0">
                          <a:effectLst/>
                        </a:rPr>
                        <a:t>concern</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a:t>
                      </a:r>
                      <a:endParaRPr lang="en-US" sz="900" b="0" i="0" u="none" strike="noStrike">
                        <a:solidFill>
                          <a:srgbClr val="000000"/>
                        </a:solidFill>
                        <a:effectLst/>
                        <a:latin typeface="Calibri"/>
                      </a:endParaRPr>
                    </a:p>
                  </a:txBody>
                  <a:tcPr marL="45720" marR="45720" marT="45713" marB="45713" anchor="ctr"/>
                </a:tc>
              </a:tr>
              <a:tr h="217702">
                <a:tc>
                  <a:txBody>
                    <a:bodyPr/>
                    <a:lstStyle/>
                    <a:p>
                      <a:pPr algn="l" fontAlgn="t"/>
                      <a:r>
                        <a:rPr lang="en-US" sz="1000" u="none" strike="noStrike">
                          <a:effectLst/>
                        </a:rPr>
                        <a:t>PO9</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Assess and </a:t>
                      </a:r>
                      <a:r>
                        <a:rPr lang="en-US" sz="1000" u="none" strike="noStrike" dirty="0" smtClean="0">
                          <a:effectLst/>
                        </a:rPr>
                        <a:t>manage </a:t>
                      </a:r>
                      <a:r>
                        <a:rPr lang="en-US" sz="1000" u="none" strike="noStrike" dirty="0">
                          <a:effectLst/>
                        </a:rPr>
                        <a:t>IT </a:t>
                      </a:r>
                      <a:r>
                        <a:rPr lang="en-US" sz="1000" u="none" strike="noStrike" dirty="0" smtClean="0">
                          <a:effectLst/>
                        </a:rPr>
                        <a:t>risks.</a:t>
                      </a:r>
                      <a:endParaRPr lang="en-US" sz="1000" b="0" i="0" u="none" strike="noStrike" dirty="0">
                        <a:solidFill>
                          <a:srgbClr val="000000"/>
                        </a:solidFill>
                        <a:effectLst/>
                        <a:latin typeface="Calibri"/>
                      </a:endParaRPr>
                    </a:p>
                  </a:txBody>
                  <a:tcPr marL="45720" marR="45720" marT="45713" marB="45713"/>
                </a:tc>
                <a:tc>
                  <a:txBody>
                    <a:bodyPr/>
                    <a:lstStyle/>
                    <a:p>
                      <a:pPr algn="l" fontAlgn="t"/>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a:effectLst/>
                        </a:rPr>
                        <a:t>PO9.1</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IT and </a:t>
                      </a:r>
                      <a:r>
                        <a:rPr lang="en-US" sz="1000" u="none" strike="noStrike" dirty="0" smtClean="0">
                          <a:effectLst/>
                        </a:rPr>
                        <a:t>business risk alignment</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a:t>
                      </a:r>
                      <a:r>
                        <a:rPr lang="en-US" sz="1000" u="none" strike="noStrike" baseline="0" dirty="0" smtClean="0">
                          <a:effectLst/>
                        </a:rPr>
                        <a:t> of</a:t>
                      </a:r>
                      <a:r>
                        <a:rPr lang="en-US" sz="1000" u="none" strike="noStrike" dirty="0" smtClean="0">
                          <a:effectLst/>
                        </a:rPr>
                        <a:t> </a:t>
                      </a:r>
                      <a:r>
                        <a:rPr lang="en-US" sz="1000" u="none" strike="noStrike" dirty="0">
                          <a:effectLst/>
                        </a:rPr>
                        <a:t>critical </a:t>
                      </a:r>
                      <a:r>
                        <a:rPr lang="en-US" sz="1000" u="none" strike="noStrike" dirty="0" smtClean="0">
                          <a:effectLst/>
                        </a:rPr>
                        <a:t>assets/functions </a:t>
                      </a:r>
                      <a:r>
                        <a:rPr lang="en-US" sz="1000" u="none" strike="noStrike" dirty="0">
                          <a:effectLst/>
                        </a:rPr>
                        <a:t>residing on compliant systems</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a:effectLst/>
                        </a:rPr>
                        <a:t>PO9.2</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Establishment of </a:t>
                      </a:r>
                      <a:r>
                        <a:rPr lang="en-US" sz="1000" u="none" strike="noStrike" dirty="0" smtClean="0">
                          <a:effectLst/>
                        </a:rPr>
                        <a:t>risk context</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 of </a:t>
                      </a:r>
                      <a:r>
                        <a:rPr lang="en-US" sz="1000" u="none" strike="noStrike" dirty="0">
                          <a:effectLst/>
                        </a:rPr>
                        <a:t>critical </a:t>
                      </a:r>
                      <a:r>
                        <a:rPr lang="en-US" sz="1000" u="none" strike="noStrike" dirty="0" smtClean="0">
                          <a:effectLst/>
                        </a:rPr>
                        <a:t>assets/functions </a:t>
                      </a:r>
                      <a:r>
                        <a:rPr lang="en-US" sz="1000" u="none" strike="noStrike" dirty="0">
                          <a:effectLst/>
                        </a:rPr>
                        <a:t>reviewed for physical security risks</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a:effectLst/>
                        </a:rPr>
                        <a:t>PO9.3</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Event </a:t>
                      </a:r>
                      <a:r>
                        <a:rPr lang="en-US" sz="1000" u="none" strike="noStrike" dirty="0" smtClean="0">
                          <a:effectLst/>
                        </a:rPr>
                        <a:t>identification</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 </a:t>
                      </a:r>
                      <a:r>
                        <a:rPr lang="en-US" sz="1000" u="none" strike="noStrike" dirty="0">
                          <a:effectLst/>
                        </a:rPr>
                        <a:t>of events identified as potentially threatening to critical </a:t>
                      </a:r>
                      <a:r>
                        <a:rPr lang="en-US" sz="1000" u="none" strike="noStrike" dirty="0" smtClean="0">
                          <a:effectLst/>
                        </a:rPr>
                        <a:t>assets/functions</a:t>
                      </a:r>
                      <a:r>
                        <a:rPr lang="en-US" sz="1000" u="none" strike="noStrike" dirty="0">
                          <a:effectLst/>
                        </a:rPr>
                        <a:t>.</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a:effectLst/>
                        </a:rPr>
                        <a:t>PO9.4</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Risk </a:t>
                      </a:r>
                      <a:r>
                        <a:rPr lang="en-US" sz="1000" u="none" strike="noStrike" dirty="0" smtClean="0">
                          <a:effectLst/>
                        </a:rPr>
                        <a:t>assessment</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a:t>
                      </a:r>
                      <a:r>
                        <a:rPr lang="en-US" sz="1000" u="none" strike="noStrike" baseline="0" dirty="0" smtClean="0">
                          <a:effectLst/>
                        </a:rPr>
                        <a:t> of</a:t>
                      </a:r>
                      <a:r>
                        <a:rPr lang="en-US" sz="1000" u="none" strike="noStrike" dirty="0" smtClean="0">
                          <a:effectLst/>
                        </a:rPr>
                        <a:t> </a:t>
                      </a:r>
                      <a:r>
                        <a:rPr lang="en-US" sz="1000" u="none" strike="noStrike" dirty="0">
                          <a:effectLst/>
                        </a:rPr>
                        <a:t>critical </a:t>
                      </a:r>
                      <a:r>
                        <a:rPr lang="en-US" sz="1000" u="none" strike="noStrike" dirty="0" smtClean="0">
                          <a:effectLst/>
                        </a:rPr>
                        <a:t>assets/functions reviewed </a:t>
                      </a:r>
                      <a:r>
                        <a:rPr lang="en-US" sz="1000" u="none" strike="noStrike" dirty="0">
                          <a:effectLst/>
                        </a:rPr>
                        <a:t>for quantitative risk assessment.</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dirty="0" err="1">
                          <a:effectLst/>
                        </a:rPr>
                        <a:t>PO9.5</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a:effectLst/>
                        </a:rPr>
                        <a:t>Risk </a:t>
                      </a:r>
                      <a:r>
                        <a:rPr lang="en-US" sz="1000" u="none" strike="noStrike" dirty="0" smtClean="0">
                          <a:effectLst/>
                        </a:rPr>
                        <a:t>response</a:t>
                      </a:r>
                      <a:endParaRPr lang="en-US" sz="1000" b="0" i="0" u="none" strike="noStrike" dirty="0">
                        <a:solidFill>
                          <a:srgbClr val="000000"/>
                        </a:solidFill>
                        <a:effectLst/>
                        <a:latin typeface="Calibri"/>
                      </a:endParaRPr>
                    </a:p>
                  </a:txBody>
                  <a:tcPr marL="45720" marR="45720" marT="45713" marB="45713"/>
                </a:tc>
                <a:tc>
                  <a:txBody>
                    <a:bodyPr/>
                    <a:lstStyle/>
                    <a:p>
                      <a:pPr algn="l" fontAlgn="t"/>
                      <a:r>
                        <a:rPr lang="en-US" sz="1000" u="none" strike="noStrike" dirty="0" smtClean="0">
                          <a:effectLst/>
                        </a:rPr>
                        <a:t>Percentage of </a:t>
                      </a:r>
                      <a:r>
                        <a:rPr lang="en-US" sz="1000" u="none" strike="noStrike" dirty="0">
                          <a:effectLst/>
                        </a:rPr>
                        <a:t>critical </a:t>
                      </a:r>
                      <a:r>
                        <a:rPr lang="en-US" sz="1000" u="none" strike="noStrike" dirty="0" smtClean="0">
                          <a:effectLst/>
                        </a:rPr>
                        <a:t>assets/functions </a:t>
                      </a:r>
                      <a:r>
                        <a:rPr lang="en-US" sz="1000" u="none" strike="noStrike" dirty="0">
                          <a:effectLst/>
                        </a:rPr>
                        <a:t>modified in response to </a:t>
                      </a:r>
                      <a:r>
                        <a:rPr lang="en-US" sz="1000" u="none" strike="noStrike" dirty="0" smtClean="0">
                          <a:effectLst/>
                        </a:rPr>
                        <a:t>quantitative </a:t>
                      </a:r>
                      <a:r>
                        <a:rPr lang="en-US" sz="1000" u="none" strike="noStrike" dirty="0">
                          <a:effectLst/>
                        </a:rPr>
                        <a:t>risk assessment.</a:t>
                      </a:r>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Primary</a:t>
                      </a:r>
                      <a:endParaRPr lang="en-US" sz="900" b="0" i="0" u="none" strike="noStrike">
                        <a:solidFill>
                          <a:srgbClr val="000000"/>
                        </a:solidFill>
                        <a:effectLst/>
                        <a:latin typeface="Calibri"/>
                      </a:endParaRPr>
                    </a:p>
                  </a:txBody>
                  <a:tcPr marL="45720" marR="45720" marT="45713" marB="45713" anchor="ctr"/>
                </a:tc>
                <a:tc>
                  <a:txBody>
                    <a:bodyPr/>
                    <a:lstStyle/>
                    <a:p>
                      <a:pPr algn="ctr" fontAlgn="ctr"/>
                      <a:r>
                        <a:rPr lang="en-US" sz="900" u="none" strike="noStrike">
                          <a:effectLst/>
                        </a:rPr>
                        <a:t>Secondary</a:t>
                      </a:r>
                      <a:endParaRPr lang="en-US" sz="900" b="0" i="0" u="none" strike="noStrike">
                        <a:solidFill>
                          <a:srgbClr val="000000"/>
                        </a:solidFill>
                        <a:effectLst/>
                        <a:latin typeface="Calibri"/>
                      </a:endParaRPr>
                    </a:p>
                  </a:txBody>
                  <a:tcPr marL="45720" marR="45720" marT="45713" marB="45713" anchor="ctr"/>
                </a:tc>
              </a:tr>
              <a:tr h="353773">
                <a:tc>
                  <a:txBody>
                    <a:bodyPr/>
                    <a:lstStyle/>
                    <a:p>
                      <a:pPr algn="l" fontAlgn="t"/>
                      <a:r>
                        <a:rPr lang="en-US" sz="1000" u="none" strike="noStrike">
                          <a:effectLst/>
                        </a:rPr>
                        <a:t>PO9.6</a:t>
                      </a:r>
                      <a:endParaRPr lang="en-US" sz="1000" b="0" i="0" u="none" strike="noStrike">
                        <a:solidFill>
                          <a:srgbClr val="000000"/>
                        </a:solidFill>
                        <a:effectLst/>
                        <a:latin typeface="Calibri"/>
                      </a:endParaRPr>
                    </a:p>
                  </a:txBody>
                  <a:tcPr marL="45720" marR="45720" marT="45713" marB="45713"/>
                </a:tc>
                <a:tc>
                  <a:txBody>
                    <a:bodyPr/>
                    <a:lstStyle/>
                    <a:p>
                      <a:pPr algn="l" fontAlgn="t"/>
                      <a:r>
                        <a:rPr lang="en-US" sz="1000" u="none" strike="noStrike" dirty="0">
                          <a:effectLst/>
                        </a:rPr>
                        <a:t>Maintenance and </a:t>
                      </a:r>
                      <a:r>
                        <a:rPr lang="en-US" sz="1000" u="none" strike="noStrike" dirty="0" smtClean="0">
                          <a:effectLst/>
                        </a:rPr>
                        <a:t>monitoring </a:t>
                      </a:r>
                      <a:r>
                        <a:rPr lang="en-US" sz="1000" u="none" strike="noStrike" dirty="0">
                          <a:effectLst/>
                        </a:rPr>
                        <a:t>of a </a:t>
                      </a:r>
                      <a:r>
                        <a:rPr lang="en-US" sz="1000" u="none" strike="noStrike" dirty="0" smtClean="0">
                          <a:effectLst/>
                        </a:rPr>
                        <a:t>risk action plan</a:t>
                      </a:r>
                      <a:endParaRPr lang="en-US" sz="1000" b="0" i="0" u="none" strike="noStrike" dirty="0">
                        <a:solidFill>
                          <a:srgbClr val="000000"/>
                        </a:solidFill>
                        <a:effectLst/>
                        <a:latin typeface="Calibri"/>
                      </a:endParaRPr>
                    </a:p>
                  </a:txBody>
                  <a:tcPr marL="45720" marR="45720" marT="45713" marB="45713"/>
                </a:tc>
                <a:tc>
                  <a:txBody>
                    <a:bodyPr/>
                    <a:lstStyle/>
                    <a:p>
                      <a:pPr algn="l" fontAlgn="t"/>
                      <a:endParaRPr lang="en-US" sz="1000" b="0" i="0" u="none" strike="noStrike" dirty="0">
                        <a:solidFill>
                          <a:srgbClr val="000000"/>
                        </a:solidFill>
                        <a:effectLst/>
                        <a:latin typeface="Calibri"/>
                      </a:endParaRPr>
                    </a:p>
                  </a:txBody>
                  <a:tcPr marL="45720" marR="45720" marT="45713" marB="45713"/>
                </a:tc>
                <a:tc>
                  <a:txBody>
                    <a:bodyPr/>
                    <a:lstStyle/>
                    <a:p>
                      <a:pPr algn="ctr" fontAlgn="ctr"/>
                      <a:r>
                        <a:rPr lang="en-US" sz="900" u="none" strike="noStrike" dirty="0">
                          <a:effectLst/>
                        </a:rPr>
                        <a:t>Primary</a:t>
                      </a:r>
                      <a:endParaRPr lang="en-US" sz="900" b="0" i="0" u="none" strike="noStrike" dirty="0">
                        <a:solidFill>
                          <a:srgbClr val="000000"/>
                        </a:solidFill>
                        <a:effectLst/>
                        <a:latin typeface="Calibri"/>
                      </a:endParaRPr>
                    </a:p>
                  </a:txBody>
                  <a:tcPr marL="45720" marR="45720" marT="45713" marB="45713" anchor="ctr"/>
                </a:tc>
                <a:tc>
                  <a:txBody>
                    <a:bodyPr/>
                    <a:lstStyle/>
                    <a:p>
                      <a:pPr algn="ctr" fontAlgn="ctr"/>
                      <a:r>
                        <a:rPr lang="en-US" sz="900" u="none" strike="noStrike" dirty="0">
                          <a:effectLst/>
                        </a:rPr>
                        <a:t>Primary</a:t>
                      </a:r>
                      <a:endParaRPr lang="en-US" sz="900" b="0" i="0" u="none" strike="noStrike" dirty="0">
                        <a:solidFill>
                          <a:srgbClr val="000000"/>
                        </a:solidFill>
                        <a:effectLst/>
                        <a:latin typeface="Calibri"/>
                      </a:endParaRPr>
                    </a:p>
                  </a:txBody>
                  <a:tcPr marL="45720" marR="45720" marT="45713" marB="45713" anchor="ctr"/>
                </a:tc>
                <a:tc>
                  <a:txBody>
                    <a:bodyPr/>
                    <a:lstStyle/>
                    <a:p>
                      <a:pPr algn="ctr" fontAlgn="ctr"/>
                      <a:r>
                        <a:rPr lang="en-US" sz="900" u="none" strike="noStrike" dirty="0">
                          <a:effectLst/>
                        </a:rPr>
                        <a:t>Primary</a:t>
                      </a:r>
                      <a:endParaRPr lang="en-US" sz="900" b="0" i="0" u="none" strike="noStrike" dirty="0">
                        <a:solidFill>
                          <a:srgbClr val="000000"/>
                        </a:solidFill>
                        <a:effectLst/>
                        <a:latin typeface="Calibri"/>
                      </a:endParaRPr>
                    </a:p>
                  </a:txBody>
                  <a:tcPr marL="45720" marR="45720" marT="45713" marB="45713" anchor="ctr"/>
                </a:tc>
                <a:tc>
                  <a:txBody>
                    <a:bodyPr/>
                    <a:lstStyle/>
                    <a:p>
                      <a:pPr algn="ctr" fontAlgn="ctr"/>
                      <a:r>
                        <a:rPr lang="en-US" sz="900" u="none" strike="noStrike" dirty="0">
                          <a:effectLst/>
                        </a:rPr>
                        <a:t>Secondary</a:t>
                      </a:r>
                      <a:endParaRPr lang="en-US" sz="900" b="0" i="0" u="none" strike="noStrike" dirty="0">
                        <a:solidFill>
                          <a:srgbClr val="000000"/>
                        </a:solidFill>
                        <a:effectLst/>
                        <a:latin typeface="Calibri"/>
                      </a:endParaRPr>
                    </a:p>
                  </a:txBody>
                  <a:tcPr marL="45720" marR="45720" marT="45713" marB="45713" anchor="ctr"/>
                </a:tc>
              </a:tr>
            </a:tbl>
          </a:graphicData>
        </a:graphic>
      </p:graphicFrame>
      <p:sp>
        <p:nvSpPr>
          <p:cNvPr id="18550" name="TextBox 12"/>
          <p:cNvSpPr txBox="1">
            <a:spLocks noChangeArrowheads="1"/>
          </p:cNvSpPr>
          <p:nvPr/>
        </p:nvSpPr>
        <p:spPr bwMode="auto">
          <a:xfrm>
            <a:off x="5410200" y="6400800"/>
            <a:ext cx="2332452" cy="289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ts val="1000"/>
              </a:spcBef>
            </a:pPr>
            <a:r>
              <a:rPr lang="en-US" sz="1100" dirty="0">
                <a:latin typeface="+mn-lt"/>
              </a:rPr>
              <a:t>Source: </a:t>
            </a:r>
            <a:r>
              <a:rPr lang="en-US" sz="1100" dirty="0" smtClean="0">
                <a:latin typeface="+mn-lt"/>
              </a:rPr>
              <a:t>COBIT </a:t>
            </a:r>
            <a:r>
              <a:rPr lang="en-US" sz="1100" dirty="0">
                <a:latin typeface="+mn-lt"/>
              </a:rPr>
              <a:t>– IT Governance </a:t>
            </a:r>
            <a:r>
              <a:rPr lang="en-US" sz="1100" dirty="0" smtClean="0">
                <a:latin typeface="+mn-lt"/>
              </a:rPr>
              <a:t>Board</a:t>
            </a:r>
            <a:endParaRPr lang="en-US" sz="1100" dirty="0">
              <a:latin typeface="+mn-lt"/>
            </a:endParaRPr>
          </a:p>
        </p:txBody>
      </p:sp>
    </p:spTree>
    <p:extLst>
      <p:ext uri="{BB962C8B-B14F-4D97-AF65-F5344CB8AC3E}">
        <p14:creationId xmlns:p14="http://schemas.microsoft.com/office/powerpoint/2010/main" val="111721794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Bracket 4"/>
          <p:cNvSpPr/>
          <p:nvPr/>
        </p:nvSpPr>
        <p:spPr bwMode="auto">
          <a:xfrm>
            <a:off x="474663" y="2210250"/>
            <a:ext cx="7589520" cy="548640"/>
          </a:xfrm>
          <a:prstGeom prst="bracketPair">
            <a:avLst/>
          </a:prstGeom>
          <a:solidFill>
            <a:srgbClr val="5FA17D"/>
          </a:solidFill>
          <a:ln w="38100" cap="sq" cmpd="sng" algn="ctr">
            <a:solidFill>
              <a:srgbClr val="B2D235"/>
            </a:solidFill>
            <a:prstDash val="solid"/>
            <a:round/>
            <a:headEnd type="none" w="med" len="med"/>
            <a:tailEnd type="none" w="med" len="med"/>
          </a:ln>
          <a:effectLst/>
        </p:spPr>
        <p:txBody>
          <a:bodyPr lIns="274320" tIns="365760" rIns="274320" bIns="365760" anchor="ctr"/>
          <a:lstStyle/>
          <a:p>
            <a:pPr eaLnBrk="0" hangingPunct="0">
              <a:lnSpc>
                <a:spcPct val="90000"/>
              </a:lnSpc>
              <a:spcBef>
                <a:spcPct val="20000"/>
              </a:spcBef>
              <a:buClr>
                <a:schemeClr val="tx2"/>
              </a:buClr>
              <a:defRPr/>
            </a:pPr>
            <a:endParaRPr lang="en-US" altLang="en-US" sz="2400" dirty="0"/>
          </a:p>
        </p:txBody>
      </p:sp>
      <p:graphicFrame>
        <p:nvGraphicFramePr>
          <p:cNvPr id="21" name="Table 20"/>
          <p:cNvGraphicFramePr>
            <a:graphicFrameLocks noGrp="1"/>
          </p:cNvGraphicFramePr>
          <p:nvPr>
            <p:extLst>
              <p:ext uri="{D42A27DB-BD31-4B8C-83A1-F6EECF244321}">
                <p14:modId xmlns:p14="http://schemas.microsoft.com/office/powerpoint/2010/main" val="542097426"/>
              </p:ext>
            </p:extLst>
          </p:nvPr>
        </p:nvGraphicFramePr>
        <p:xfrm>
          <a:off x="590550" y="1600200"/>
          <a:ext cx="7852806" cy="2651758"/>
        </p:xfrm>
        <a:graphic>
          <a:graphicData uri="http://schemas.openxmlformats.org/drawingml/2006/table">
            <a:tbl>
              <a:tblPr firstRow="1" bandRow="1">
                <a:tableStyleId>{5C22544A-7EE6-4342-B048-85BDC9FD1C3A}</a:tableStyleId>
              </a:tblPr>
              <a:tblGrid>
                <a:gridCol w="7852806"/>
              </a:tblGrid>
              <a:tr h="461175">
                <a:tc>
                  <a:txBody>
                    <a:bodyPr/>
                    <a:lstStyle/>
                    <a:p>
                      <a:pPr marL="228600" indent="-228600" algn="l" defTabSz="914400" rtl="0" eaLnBrk="1" latinLnBrk="0" hangingPunct="1">
                        <a:buClr>
                          <a:schemeClr val="accent2"/>
                        </a:buClr>
                        <a:buFont typeface="Wingdings" pitchFamily="2" charset="2"/>
                        <a:buNone/>
                      </a:pPr>
                      <a:r>
                        <a:rPr lang="en-US" sz="1800" b="0" kern="1200" dirty="0" smtClean="0">
                          <a:solidFill>
                            <a:schemeClr val="accent5"/>
                          </a:solidFill>
                          <a:latin typeface="+mn-lt"/>
                          <a:ea typeface="+mn-ea"/>
                          <a:cs typeface="+mn-cs"/>
                        </a:rPr>
                        <a:t>Traditional thinking, traditional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7058">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en-US" b="1" dirty="0" smtClean="0">
                          <a:solidFill>
                            <a:schemeClr val="tx1"/>
                          </a:solidFill>
                        </a:rPr>
                        <a:t>Think like</a:t>
                      </a:r>
                      <a:r>
                        <a:rPr lang="en-US" b="1" baseline="0" dirty="0" smtClean="0">
                          <a:solidFill>
                            <a:schemeClr val="tx1"/>
                          </a:solidFill>
                        </a:rPr>
                        <a:t> the CEO and CFO: Communicate</a:t>
                      </a:r>
                      <a:r>
                        <a:rPr lang="en-US" sz="1800" b="1" kern="1200" dirty="0" smtClean="0">
                          <a:solidFill>
                            <a:schemeClr val="tx1"/>
                          </a:solidFill>
                          <a:latin typeface="+mn-lt"/>
                          <a:ea typeface="+mn-ea"/>
                          <a:cs typeface="+mn-cs"/>
                        </a:rPr>
                        <a:t> leadership and value.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1175">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Effective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1175">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Seven key metrics: secure business alignment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1175">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Recommendations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50" name="Title 1"/>
          <p:cNvSpPr>
            <a:spLocks noGrp="1"/>
          </p:cNvSpPr>
          <p:nvPr>
            <p:ph type="title"/>
          </p:nvPr>
        </p:nvSpPr>
        <p:spPr/>
        <p:txBody>
          <a:bodyPr/>
          <a:lstStyle/>
          <a:p>
            <a:pPr eaLnBrk="1" hangingPunct="1"/>
            <a:r>
              <a:rPr smtClean="0">
                <a:latin typeface="Arial" charset="0"/>
                <a:cs typeface="Arial" charset="0"/>
              </a:rPr>
              <a:t>Agenda</a:t>
            </a:r>
          </a:p>
        </p:txBody>
      </p:sp>
    </p:spTree>
    <p:extLst>
      <p:ext uri="{BB962C8B-B14F-4D97-AF65-F5344CB8AC3E}">
        <p14:creationId xmlns:p14="http://schemas.microsoft.com/office/powerpoint/2010/main" val="6912218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554082" y="565357"/>
            <a:ext cx="3016558" cy="2260971"/>
          </a:xfrm>
          <a:prstGeom prst="rect">
            <a:avLst/>
          </a:prstGeom>
          <a:ln>
            <a:noFill/>
          </a:ln>
          <a:effectLst>
            <a:outerShdw blurRad="292100" dist="139700" dir="2700000" algn="tl" rotWithShape="0">
              <a:srgbClr val="333333">
                <a:alpha val="65000"/>
              </a:srgbClr>
            </a:outerShdw>
          </a:effectLst>
        </p:spPr>
      </p:pic>
      <p:sp>
        <p:nvSpPr>
          <p:cNvPr id="19459" name="Title 2"/>
          <p:cNvSpPr>
            <a:spLocks noGrp="1"/>
          </p:cNvSpPr>
          <p:nvPr>
            <p:ph type="title"/>
          </p:nvPr>
        </p:nvSpPr>
        <p:spPr/>
        <p:txBody>
          <a:bodyPr/>
          <a:lstStyle/>
          <a:p>
            <a:r>
              <a:rPr dirty="0" smtClean="0">
                <a:latin typeface="Arial" charset="0"/>
                <a:cs typeface="Arial" charset="0"/>
              </a:rPr>
              <a:t>Think like your audience</a:t>
            </a:r>
          </a:p>
        </p:txBody>
      </p:sp>
      <p:sp>
        <p:nvSpPr>
          <p:cNvPr id="8" name="Content Placeholder 7"/>
          <p:cNvSpPr>
            <a:spLocks noGrp="1"/>
          </p:cNvSpPr>
          <p:nvPr>
            <p:ph sz="quarter" idx="13"/>
          </p:nvPr>
        </p:nvSpPr>
        <p:spPr>
          <a:xfrm>
            <a:off x="4975757" y="3051965"/>
            <a:ext cx="3748006" cy="3396337"/>
          </a:xfrm>
        </p:spPr>
        <p:txBody>
          <a:bodyPr/>
          <a:lstStyle/>
          <a:p>
            <a:pPr marL="282575" indent="-282575"/>
            <a:r>
              <a:rPr lang="en-US" dirty="0" smtClean="0">
                <a:latin typeface="Arial" charset="0"/>
                <a:cs typeface="Arial" charset="0"/>
              </a:rPr>
              <a:t>How does the CISO project credibility?</a:t>
            </a:r>
            <a:endParaRPr lang="en-US" dirty="0">
              <a:latin typeface="Arial" charset="0"/>
              <a:cs typeface="Arial" charset="0"/>
            </a:endParaRPr>
          </a:p>
          <a:p>
            <a:endParaRPr lang="en-US" dirty="0"/>
          </a:p>
        </p:txBody>
      </p:sp>
      <p:grpSp>
        <p:nvGrpSpPr>
          <p:cNvPr id="2" name="Group 6"/>
          <p:cNvGrpSpPr/>
          <p:nvPr/>
        </p:nvGrpSpPr>
        <p:grpSpPr>
          <a:xfrm>
            <a:off x="225632" y="890649"/>
            <a:ext cx="4762004" cy="3918857"/>
            <a:chOff x="4441371" y="2826327"/>
            <a:chExt cx="4536374" cy="3823855"/>
          </a:xfrm>
        </p:grpSpPr>
        <p:graphicFrame>
          <p:nvGraphicFramePr>
            <p:cNvPr id="5" name="Diagram 4"/>
            <p:cNvGraphicFramePr/>
            <p:nvPr>
              <p:extLst>
                <p:ext uri="{D42A27DB-BD31-4B8C-83A1-F6EECF244321}">
                  <p14:modId xmlns:p14="http://schemas.microsoft.com/office/powerpoint/2010/main" val="2224315083"/>
                </p:ext>
              </p:extLst>
            </p:nvPr>
          </p:nvGraphicFramePr>
          <p:xfrm>
            <a:off x="4441371" y="2826327"/>
            <a:ext cx="4536374" cy="38238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p:cNvSpPr/>
            <p:nvPr/>
          </p:nvSpPr>
          <p:spPr bwMode="auto">
            <a:xfrm>
              <a:off x="4619501" y="5723916"/>
              <a:ext cx="4049486" cy="629391"/>
            </a:xfrm>
            <a:prstGeom prst="rightArrow">
              <a:avLst>
                <a:gd name="adj1" fmla="val 50000"/>
                <a:gd name="adj2" fmla="val 55660"/>
              </a:avLst>
            </a:prstGeom>
            <a:solidFill>
              <a:schemeClr val="accent1"/>
            </a:solidFill>
            <a:ln w="38100" cap="sq" algn="ctr">
              <a:noFill/>
              <a:miter lim="800000"/>
              <a:headEnd/>
              <a:tailEnd/>
            </a:ln>
          </p:spPr>
          <p:txBody>
            <a:bodyPr wrap="none" rtlCol="0" anchor="ctr"/>
            <a:lstStyle/>
            <a:p>
              <a:pPr algn="ctr">
                <a:lnSpc>
                  <a:spcPct val="90000"/>
                </a:lnSpc>
                <a:spcBef>
                  <a:spcPct val="50000"/>
                </a:spcBef>
              </a:pPr>
              <a:r>
                <a:rPr lang="en-US" dirty="0" smtClean="0">
                  <a:solidFill>
                    <a:schemeClr val="bg1"/>
                  </a:solidFill>
                </a:rPr>
                <a:t>Resources</a:t>
              </a:r>
            </a:p>
          </p:txBody>
        </p:sp>
      </p:grpSp>
    </p:spTree>
    <p:extLst>
      <p:ext uri="{BB962C8B-B14F-4D97-AF65-F5344CB8AC3E}">
        <p14:creationId xmlns:p14="http://schemas.microsoft.com/office/powerpoint/2010/main" val="330292159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474663" y="114300"/>
            <a:ext cx="8118475" cy="914400"/>
          </a:xfrm>
        </p:spPr>
        <p:txBody>
          <a:bodyPr/>
          <a:lstStyle/>
          <a:p>
            <a:r>
              <a:rPr dirty="0" err="1" smtClean="0">
                <a:latin typeface="Arial" charset="0"/>
                <a:cs typeface="Arial" charset="0"/>
              </a:rPr>
              <a:t>CISO</a:t>
            </a:r>
            <a:r>
              <a:rPr dirty="0" smtClean="0">
                <a:latin typeface="Arial" charset="0"/>
                <a:cs typeface="Arial" charset="0"/>
              </a:rPr>
              <a:t> leadership</a:t>
            </a:r>
          </a:p>
        </p:txBody>
      </p:sp>
      <p:pic>
        <p:nvPicPr>
          <p:cNvPr id="21507" name="Picture 2" descr="construction,hardware,households,industry,tape measures,to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81000"/>
            <a:ext cx="2670175" cy="267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Text Placeholder 3"/>
          <p:cNvSpPr>
            <a:spLocks noGrp="1"/>
          </p:cNvSpPr>
          <p:nvPr>
            <p:ph type="body" sz="quarter" idx="11"/>
          </p:nvPr>
        </p:nvSpPr>
        <p:spPr>
          <a:xfrm>
            <a:off x="474663" y="1698625"/>
            <a:ext cx="8118475" cy="4478338"/>
          </a:xfrm>
        </p:spPr>
        <p:txBody>
          <a:bodyPr/>
          <a:lstStyle/>
          <a:p>
            <a:pPr>
              <a:lnSpc>
                <a:spcPct val="100000"/>
              </a:lnSpc>
            </a:pPr>
            <a:r>
              <a:rPr sz="2000" dirty="0" err="1" smtClean="0">
                <a:latin typeface="Arial" charset="0"/>
                <a:cs typeface="Arial" charset="0"/>
              </a:rPr>
              <a:t>CISO</a:t>
            </a:r>
            <a:r>
              <a:rPr sz="2000" dirty="0" smtClean="0">
                <a:latin typeface="Arial" charset="0"/>
                <a:cs typeface="Arial" charset="0"/>
              </a:rPr>
              <a:t> responsibilities are much broader</a:t>
            </a:r>
            <a:br>
              <a:rPr sz="2000" dirty="0" smtClean="0">
                <a:latin typeface="Arial" charset="0"/>
                <a:cs typeface="Arial" charset="0"/>
              </a:rPr>
            </a:br>
            <a:r>
              <a:rPr sz="2000" dirty="0" smtClean="0">
                <a:latin typeface="Arial" charset="0"/>
                <a:cs typeface="Arial" charset="0"/>
              </a:rPr>
              <a:t>than just operational security issues: </a:t>
            </a:r>
          </a:p>
          <a:p>
            <a:pPr lvl="1">
              <a:lnSpc>
                <a:spcPct val="100000"/>
              </a:lnSpc>
            </a:pPr>
            <a:r>
              <a:rPr sz="2000" dirty="0" smtClean="0">
                <a:latin typeface="Arial" charset="0"/>
                <a:cs typeface="Arial" charset="0"/>
              </a:rPr>
              <a:t>Economic, legal, regulatory</a:t>
            </a:r>
          </a:p>
          <a:p>
            <a:pPr lvl="1">
              <a:lnSpc>
                <a:spcPct val="100000"/>
              </a:lnSpc>
            </a:pPr>
            <a:r>
              <a:rPr sz="2000" dirty="0" smtClean="0">
                <a:latin typeface="Arial" charset="0"/>
                <a:cs typeface="Arial" charset="0"/>
              </a:rPr>
              <a:t>Human resources, compliance</a:t>
            </a:r>
          </a:p>
          <a:p>
            <a:pPr lvl="1">
              <a:lnSpc>
                <a:spcPct val="100000"/>
              </a:lnSpc>
            </a:pPr>
            <a:r>
              <a:rPr sz="2000" dirty="0" smtClean="0">
                <a:latin typeface="Arial" charset="0"/>
                <a:cs typeface="Arial" charset="0"/>
              </a:rPr>
              <a:t>Traditional IT information security concerns</a:t>
            </a:r>
          </a:p>
          <a:p>
            <a:pPr>
              <a:lnSpc>
                <a:spcPct val="100000"/>
              </a:lnSpc>
            </a:pPr>
            <a:r>
              <a:rPr sz="2000" dirty="0" smtClean="0">
                <a:latin typeface="Arial" charset="0"/>
                <a:cs typeface="Arial" charset="0"/>
              </a:rPr>
              <a:t>CISOs need information for better decision-making.</a:t>
            </a:r>
          </a:p>
          <a:p>
            <a:pPr lvl="1">
              <a:lnSpc>
                <a:spcPct val="100000"/>
              </a:lnSpc>
            </a:pPr>
            <a:r>
              <a:rPr sz="2000" dirty="0" smtClean="0">
                <a:latin typeface="Arial" charset="0"/>
                <a:cs typeface="Arial" charset="0"/>
              </a:rPr>
              <a:t>Security metrics need to support decision-making and should drive broad-based risk management strategies.</a:t>
            </a:r>
          </a:p>
          <a:p>
            <a:pPr>
              <a:lnSpc>
                <a:spcPct val="100000"/>
              </a:lnSpc>
            </a:pPr>
            <a:r>
              <a:rPr lang="en-US" sz="2000" dirty="0" smtClean="0">
                <a:latin typeface="Arial" charset="0"/>
                <a:cs typeface="Arial" charset="0"/>
              </a:rPr>
              <a:t>CISOs need information to demonstrate the value they and their programs provide.</a:t>
            </a:r>
          </a:p>
          <a:p>
            <a:pPr lvl="1">
              <a:lnSpc>
                <a:spcPct val="100000"/>
              </a:lnSpc>
            </a:pPr>
            <a:r>
              <a:rPr lang="en-US" sz="2000" dirty="0" smtClean="0">
                <a:latin typeface="Arial" charset="0"/>
                <a:cs typeface="Arial" charset="0"/>
              </a:rPr>
              <a:t>Security metrics need to demonstrate business alignment and support for the strategic and tactical goals of the business.</a:t>
            </a:r>
            <a:endParaRPr sz="2000" dirty="0" smtClean="0">
              <a:latin typeface="Arial" charset="0"/>
              <a:cs typeface="Arial" charset="0"/>
            </a:endParaRPr>
          </a:p>
        </p:txBody>
      </p:sp>
      <p:sp>
        <p:nvSpPr>
          <p:cNvPr id="5" name="Subtitle 4"/>
          <p:cNvSpPr>
            <a:spLocks noGrp="1"/>
          </p:cNvSpPr>
          <p:nvPr>
            <p:ph type="subTitle" sz="quarter" idx="1"/>
          </p:nvPr>
        </p:nvSpPr>
        <p:spPr>
          <a:xfrm>
            <a:off x="487363" y="1143000"/>
            <a:ext cx="8105775" cy="457200"/>
          </a:xfrm>
        </p:spPr>
        <p:txBody>
          <a:bodyPr/>
          <a:lstStyle/>
          <a:p>
            <a:pPr>
              <a:defRPr/>
            </a:pPr>
            <a:r>
              <a:rPr dirty="0" smtClean="0"/>
              <a:t>“You get what you measure.”</a:t>
            </a:r>
            <a:endParaRPr dirty="0"/>
          </a:p>
        </p:txBody>
      </p:sp>
    </p:spTree>
    <p:extLst>
      <p:ext uri="{BB962C8B-B14F-4D97-AF65-F5344CB8AC3E}">
        <p14:creationId xmlns:p14="http://schemas.microsoft.com/office/powerpoint/2010/main" val="161290840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Bracket 4"/>
          <p:cNvSpPr/>
          <p:nvPr/>
        </p:nvSpPr>
        <p:spPr bwMode="auto">
          <a:xfrm>
            <a:off x="474663" y="2756499"/>
            <a:ext cx="7589520" cy="548640"/>
          </a:xfrm>
          <a:prstGeom prst="bracketPair">
            <a:avLst/>
          </a:prstGeom>
          <a:solidFill>
            <a:srgbClr val="5FA17D"/>
          </a:solidFill>
          <a:ln w="38100" cap="sq" cmpd="sng" algn="ctr">
            <a:solidFill>
              <a:srgbClr val="B2D235"/>
            </a:solidFill>
            <a:prstDash val="solid"/>
            <a:round/>
            <a:headEnd type="none" w="med" len="med"/>
            <a:tailEnd type="none" w="med" len="med"/>
          </a:ln>
          <a:effectLst/>
        </p:spPr>
        <p:txBody>
          <a:bodyPr lIns="274320" tIns="365760" rIns="274320" bIns="365760" anchor="ctr"/>
          <a:lstStyle/>
          <a:p>
            <a:pPr eaLnBrk="0" hangingPunct="0">
              <a:lnSpc>
                <a:spcPct val="90000"/>
              </a:lnSpc>
              <a:spcBef>
                <a:spcPct val="20000"/>
              </a:spcBef>
              <a:buClr>
                <a:schemeClr val="tx2"/>
              </a:buClr>
              <a:defRPr/>
            </a:pPr>
            <a:endParaRPr lang="en-US" altLang="en-US" sz="2400" dirty="0"/>
          </a:p>
        </p:txBody>
      </p:sp>
      <p:graphicFrame>
        <p:nvGraphicFramePr>
          <p:cNvPr id="21" name="Table 20"/>
          <p:cNvGraphicFramePr>
            <a:graphicFrameLocks noGrp="1"/>
          </p:cNvGraphicFramePr>
          <p:nvPr>
            <p:extLst>
              <p:ext uri="{D42A27DB-BD31-4B8C-83A1-F6EECF244321}">
                <p14:modId xmlns:p14="http://schemas.microsoft.com/office/powerpoint/2010/main" val="461530640"/>
              </p:ext>
            </p:extLst>
          </p:nvPr>
        </p:nvGraphicFramePr>
        <p:xfrm>
          <a:off x="590550" y="1600200"/>
          <a:ext cx="7498080" cy="2651759"/>
        </p:xfrm>
        <a:graphic>
          <a:graphicData uri="http://schemas.openxmlformats.org/drawingml/2006/table">
            <a:tbl>
              <a:tblPr firstRow="1" bandRow="1">
                <a:tableStyleId>{5C22544A-7EE6-4342-B048-85BDC9FD1C3A}</a:tableStyleId>
              </a:tblPr>
              <a:tblGrid>
                <a:gridCol w="7498080"/>
              </a:tblGrid>
              <a:tr h="498660">
                <a:tc>
                  <a:txBody>
                    <a:bodyPr/>
                    <a:lstStyle/>
                    <a:p>
                      <a:pPr marL="228600" indent="-228600" algn="l" defTabSz="914400" rtl="0" eaLnBrk="1" latinLnBrk="0" hangingPunct="1">
                        <a:buClr>
                          <a:schemeClr val="accent2"/>
                        </a:buClr>
                        <a:buFont typeface="Wingdings" pitchFamily="2" charset="2"/>
                        <a:buNone/>
                      </a:pPr>
                      <a:r>
                        <a:rPr lang="en-US" sz="1800" b="0" kern="1200" dirty="0" smtClean="0">
                          <a:solidFill>
                            <a:schemeClr val="accent5"/>
                          </a:solidFill>
                          <a:latin typeface="+mn-lt"/>
                          <a:ea typeface="+mn-ea"/>
                          <a:cs typeface="+mn-cs"/>
                        </a:rPr>
                        <a:t>Traditional thinking, traditional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57119">
                <a:tc>
                  <a:txBody>
                    <a:bodyPr/>
                    <a:lstStyle/>
                    <a:p>
                      <a:pPr marL="3175" marR="0" indent="-3175"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sz="1800" b="0" kern="1200" dirty="0" smtClean="0">
                          <a:solidFill>
                            <a:schemeClr val="accent5"/>
                          </a:solidFill>
                          <a:latin typeface="+mn-lt"/>
                          <a:ea typeface="+mn-ea"/>
                          <a:cs typeface="+mn-cs"/>
                        </a:rPr>
                        <a:t>Think like the CEO and CFO: Communicate leadership and value.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8660">
                <a:tc>
                  <a:txBody>
                    <a:bodyPr/>
                    <a:lstStyle/>
                    <a:p>
                      <a:pPr marL="228600" marR="0" indent="-22860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en-US" sz="1800" b="1" kern="1200" dirty="0" smtClean="0">
                          <a:solidFill>
                            <a:schemeClr val="tx1"/>
                          </a:solidFill>
                          <a:latin typeface="+mn-lt"/>
                          <a:ea typeface="+mn-ea"/>
                          <a:cs typeface="+mn-cs"/>
                        </a:rPr>
                        <a:t>Effective metrics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8660">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Seven key metrics:</a:t>
                      </a:r>
                      <a:r>
                        <a:rPr lang="en-US" sz="1800" kern="1200" baseline="0" dirty="0" smtClean="0">
                          <a:solidFill>
                            <a:schemeClr val="accent5"/>
                          </a:solidFill>
                          <a:latin typeface="+mn-lt"/>
                          <a:ea typeface="+mn-ea"/>
                          <a:cs typeface="+mn-cs"/>
                        </a:rPr>
                        <a:t> secure b</a:t>
                      </a:r>
                      <a:r>
                        <a:rPr lang="en-US" baseline="0" dirty="0" smtClean="0">
                          <a:solidFill>
                            <a:schemeClr val="accent5"/>
                          </a:solidFill>
                        </a:rPr>
                        <a:t>usiness alignment</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8660">
                <a:tc>
                  <a:txBody>
                    <a:bodyPr/>
                    <a:lstStyle/>
                    <a:p>
                      <a:pPr marL="228600" marR="0" indent="-228600" algn="l" defTabSz="914400" rtl="0" eaLnBrk="1" fontAlgn="auto" latinLnBrk="0" hangingPunct="1">
                        <a:lnSpc>
                          <a:spcPct val="100000"/>
                        </a:lnSpc>
                        <a:spcBef>
                          <a:spcPts val="0"/>
                        </a:spcBef>
                        <a:spcAft>
                          <a:spcPts val="0"/>
                        </a:spcAft>
                        <a:buClr>
                          <a:schemeClr val="accent2"/>
                        </a:buClr>
                        <a:buSzTx/>
                        <a:buFont typeface="Wingdings" pitchFamily="2" charset="2"/>
                        <a:buNone/>
                        <a:tabLst/>
                        <a:defRPr/>
                      </a:pPr>
                      <a:r>
                        <a:rPr lang="en-US" baseline="0" dirty="0" smtClean="0">
                          <a:solidFill>
                            <a:schemeClr val="accent5"/>
                          </a:solidFill>
                        </a:rPr>
                        <a:t>Recommendations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250" name="Title 1"/>
          <p:cNvSpPr>
            <a:spLocks noGrp="1"/>
          </p:cNvSpPr>
          <p:nvPr>
            <p:ph type="title"/>
          </p:nvPr>
        </p:nvSpPr>
        <p:spPr/>
        <p:txBody>
          <a:bodyPr/>
          <a:lstStyle/>
          <a:p>
            <a:pPr eaLnBrk="1" hangingPunct="1"/>
            <a:r>
              <a:rPr smtClean="0">
                <a:latin typeface="Arial" charset="0"/>
                <a:cs typeface="Arial" charset="0"/>
              </a:rPr>
              <a:t>Agenda</a:t>
            </a:r>
          </a:p>
        </p:txBody>
      </p:sp>
    </p:spTree>
    <p:extLst>
      <p:ext uri="{BB962C8B-B14F-4D97-AF65-F5344CB8AC3E}">
        <p14:creationId xmlns:p14="http://schemas.microsoft.com/office/powerpoint/2010/main" val="422227863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UCJ2011ligh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lgn="l">
          <a:defRPr sz="2000" dirty="0" err="1" smtClean="0">
            <a:latin typeface="+mj-lt"/>
          </a:defRPr>
        </a:defPPr>
      </a:lstStyle>
    </a:txDef>
  </a:objectDefaults>
  <a:extraClrSchemeLst>
    <a:extraClrScheme>
      <a:clrScheme name="1_Threat assess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reat assess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reat assess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reat assess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reat assess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reat assess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reat assess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reat assess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reat assess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reat assess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reat assess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reat assess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 520 Week 2 Fraud Detection &amp; Prevention.pptx</Template>
  <TotalTime>875</TotalTime>
  <Words>5373</Words>
  <Application>Microsoft Macintosh PowerPoint</Application>
  <PresentationFormat>On-screen Show (4:3)</PresentationFormat>
  <Paragraphs>1111</Paragraphs>
  <Slides>35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Black</vt:lpstr>
      <vt:lpstr>Calibri</vt:lpstr>
      <vt:lpstr>ＭＳ Ｐゴシック</vt:lpstr>
      <vt:lpstr>Times New Roman</vt:lpstr>
      <vt:lpstr>Trebuchet MS</vt:lpstr>
      <vt:lpstr>Wingdings</vt:lpstr>
      <vt:lpstr>Wingdings 3</vt:lpstr>
      <vt:lpstr>Arial</vt:lpstr>
      <vt:lpstr>TUCJ2011light</vt:lpstr>
      <vt:lpstr>MIS2508 Metrics &amp; Data Visualization</vt:lpstr>
      <vt:lpstr>PowerPoint Presentation</vt:lpstr>
      <vt:lpstr>Agenda</vt:lpstr>
      <vt:lpstr>Risk management dashboard: traditional security metrics</vt:lpstr>
      <vt:lpstr>Operational security metrics</vt:lpstr>
      <vt:lpstr>Agenda</vt:lpstr>
      <vt:lpstr>Think like your audience</vt:lpstr>
      <vt:lpstr>CISO leadership</vt:lpstr>
      <vt:lpstr>Agenda</vt:lpstr>
      <vt:lpstr>PowerPoint Presentation</vt:lpstr>
      <vt:lpstr>Effective metrics</vt:lpstr>
      <vt:lpstr>Seven example metrics: to secure* business alignment</vt:lpstr>
      <vt:lpstr>Agenda</vt:lpstr>
      <vt:lpstr>Effective Metrics</vt:lpstr>
      <vt:lpstr>Security Metrics – Audience Identification</vt:lpstr>
      <vt:lpstr>Best and Next Practices</vt:lpstr>
      <vt:lpstr>Metrics Maturity Model</vt:lpstr>
      <vt:lpstr>Information Security Metrics Dashboard</vt:lpstr>
      <vt:lpstr>Information Security Metrics Dashboard</vt:lpstr>
      <vt:lpstr>Example Information Security Dashboards</vt:lpstr>
      <vt:lpstr>Information Security Metrics Dashboard Examples</vt:lpstr>
      <vt:lpstr>Metrics/Concerns Grouping</vt:lpstr>
      <vt:lpstr>7 Metrics Areas </vt:lpstr>
      <vt:lpstr>Performance Metrics Approach </vt:lpstr>
      <vt:lpstr>Metrics Dashboard Concepts</vt:lpstr>
      <vt:lpstr>Metrics Dashboard Concepts</vt:lpstr>
      <vt:lpstr>Metrics Dashboard Concepts</vt:lpstr>
      <vt:lpstr>Metrics: Scored &amp; Tracked</vt:lpstr>
      <vt:lpstr>Identify Priority Metrics</vt:lpstr>
      <vt:lpstr>Metrics Implementation Tracking</vt:lpstr>
      <vt:lpstr>Dashboard View</vt:lpstr>
      <vt:lpstr>NIST Framework Categories?</vt:lpstr>
      <vt:lpstr>Agenda</vt:lpstr>
      <vt:lpstr>Recommendations</vt:lpstr>
      <vt:lpstr>Recommendations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dc:title>
  <dc:creator>David</dc:creator>
  <cp:lastModifiedBy>Edward S Ferrara</cp:lastModifiedBy>
  <cp:revision>330</cp:revision>
  <cp:lastPrinted>2011-06-28T14:45:53Z</cp:lastPrinted>
  <dcterms:created xsi:type="dcterms:W3CDTF">2011-06-28T13:08:25Z</dcterms:created>
  <dcterms:modified xsi:type="dcterms:W3CDTF">2017-04-29T11:47:07Z</dcterms:modified>
</cp:coreProperties>
</file>